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80" r:id="rId3"/>
    <p:sldId id="288" r:id="rId4"/>
    <p:sldId id="281" r:id="rId5"/>
    <p:sldId id="290" r:id="rId6"/>
    <p:sldId id="304" r:id="rId7"/>
    <p:sldId id="303" r:id="rId8"/>
    <p:sldId id="291" r:id="rId9"/>
    <p:sldId id="293" r:id="rId10"/>
    <p:sldId id="294" r:id="rId11"/>
    <p:sldId id="296" r:id="rId12"/>
    <p:sldId id="297" r:id="rId13"/>
    <p:sldId id="300" r:id="rId14"/>
    <p:sldId id="305" r:id="rId15"/>
    <p:sldId id="306" r:id="rId16"/>
    <p:sldId id="302" r:id="rId17"/>
    <p:sldId id="301" r:id="rId18"/>
    <p:sldId id="307" r:id="rId19"/>
    <p:sldId id="309" r:id="rId20"/>
    <p:sldId id="310" r:id="rId21"/>
    <p:sldId id="311" r:id="rId22"/>
    <p:sldId id="312" r:id="rId23"/>
    <p:sldId id="314" r:id="rId24"/>
    <p:sldId id="284" r:id="rId25"/>
    <p:sldId id="273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2124" y="9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BFDC-D535-40D3-BAD2-9E36A922DF80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19F2B-1C39-4A74-9E4A-D28603AFD3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57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19F2B-1C39-4A74-9E4A-D28603AFD3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89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19F2B-1C39-4A74-9E4A-D28603AFD32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56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BA414-6054-4D4D-B7D2-09E1D75B1A44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4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6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181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44445-A1B7-4089-A013-F0C3125F099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122E-18BD-4589-8FDC-64EB0471AD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0375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F9E4-6C6C-4A41-8E44-C021D01D894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70ED-3705-4050-9D06-F117EB0DBE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7503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3A22-3B4F-4981-A3DB-96E6C1BB08C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FD6F0-5781-43A0-90F7-2A5B0BE9016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4966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5F42-EDA6-4373-895B-8FF729C3F1B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FC569-D3F7-4FB5-8E9E-5C7F7A0054A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05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81BA-ADD9-48FF-BDE4-1983265ED4A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7052B-3EEA-4FEE-A2C6-CF097DC49CF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8399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227DE-2368-40D5-B7FA-B613BEDA8A8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7BF30-E4FB-4886-BD37-3890AA8A9D0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9715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63772-441C-40EC-9FA6-3C2B58C9751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E562-ECF5-436F-8455-E59543CF781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9139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7A54-AB0A-4DFD-8AE3-2B2D79A7863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707FB-912A-4433-ADE3-7852EEA7A0D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419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90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03348-51F8-4FD0-B4E7-4D892FD486D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A714-0452-4C2E-8C78-09BC131665A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4720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E299-436D-4778-B436-43FF257C5DC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832A-869A-4336-B46A-D98BA285899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6011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99DA-5CBA-43F3-B34C-7D065FCA6B1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E25A7-02CC-4386-9F7B-C7C3C362CB4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8386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2C5AF-4120-40FD-9F17-69BD1C69BD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7159" y="4657205"/>
            <a:ext cx="3210791" cy="320084"/>
          </a:xfrm>
        </p:spPr>
        <p:txBody>
          <a:bodyPr anchor="b"/>
          <a:lstStyle>
            <a:lvl1pPr marL="0" indent="0">
              <a:buNone/>
              <a:defRPr sz="56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FCFBDA0-A271-4C81-BCEC-0AF72F0BA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056" y="4659283"/>
            <a:ext cx="4022191" cy="320084"/>
          </a:xfrm>
        </p:spPr>
        <p:txBody>
          <a:bodyPr anchor="b"/>
          <a:lstStyle>
            <a:lvl1pPr marL="0" indent="0" algn="r">
              <a:buNone/>
              <a:defRPr sz="56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342BF4-2D30-4AE3-B9E5-E09D31E913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757" y="1035325"/>
            <a:ext cx="8470106" cy="339737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E68E33-FC3A-4639-89D3-510A094B00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7641692" y="2484501"/>
            <a:ext cx="2830115" cy="174502"/>
          </a:xfrm>
        </p:spPr>
        <p:txBody>
          <a:bodyPr/>
          <a:lstStyle>
            <a:lvl1pPr marL="0" indent="0">
              <a:buNone/>
              <a:defRPr sz="506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72111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8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96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8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2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7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7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0CE1-8E46-425E-9884-770F8AED136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97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739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21F0D7-71AB-4770-B4DC-E025950E8624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739"/>
            <a:ext cx="2895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739"/>
            <a:ext cx="2133600" cy="27289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A602A-536D-41D4-96CE-4309D79BA23F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18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876575" y="411510"/>
            <a:ext cx="6003900" cy="1772342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Progress in fungal diagnostics:</a:t>
            </a:r>
            <a:b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pros and cons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e-A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de-A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2451100" y="3609022"/>
            <a:ext cx="6400800" cy="798932"/>
          </a:xfrm>
        </p:spPr>
        <p:txBody>
          <a:bodyPr rtlCol="0">
            <a:normAutofit fontScale="92500" lnSpcReduction="2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+mj-lt"/>
              </a:rPr>
              <a:t> Cornelia LASS-FLÖRL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+mj-lt"/>
              </a:rPr>
              <a:t>Medical </a:t>
            </a:r>
            <a:r>
              <a:rPr lang="en-US" sz="1400" dirty="0">
                <a:latin typeface="+mj-lt"/>
              </a:rPr>
              <a:t>University </a:t>
            </a:r>
            <a:r>
              <a:rPr lang="en-US" sz="1400" dirty="0" smtClean="0">
                <a:latin typeface="+mj-lt"/>
              </a:rPr>
              <a:t>Innsbruck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+mj-lt"/>
              </a:rPr>
              <a:t>Institute </a:t>
            </a:r>
            <a:r>
              <a:rPr lang="en-US" sz="1400" dirty="0">
                <a:latin typeface="+mj-lt"/>
              </a:rPr>
              <a:t>of Hygiene and Medical Microbiology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+mj-lt"/>
              </a:rPr>
              <a:t>Innsbruck, Austria</a:t>
            </a:r>
            <a:endParaRPr lang="en-US" sz="1400" dirty="0">
              <a:latin typeface="+mj-lt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11" name="Untertitel 6"/>
          <p:cNvSpPr txBox="1">
            <a:spLocks/>
          </p:cNvSpPr>
          <p:nvPr/>
        </p:nvSpPr>
        <p:spPr bwMode="auto">
          <a:xfrm>
            <a:off x="2451100" y="2325994"/>
            <a:ext cx="6400800" cy="105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b="1" dirty="0" smtClean="0">
                <a:solidFill>
                  <a:prstClr val="black">
                    <a:tint val="75000"/>
                  </a:prstClr>
                </a:solidFill>
              </a:rPr>
              <a:t>2th ISHAM </a:t>
            </a:r>
            <a:r>
              <a:rPr lang="de-DE" sz="2000" b="1" dirty="0" err="1" smtClean="0">
                <a:solidFill>
                  <a:prstClr val="black">
                    <a:tint val="75000"/>
                  </a:prstClr>
                </a:solidFill>
              </a:rPr>
              <a:t>Congress</a:t>
            </a:r>
            <a:endParaRPr lang="de-DE" sz="2000" b="1" dirty="0" smtClean="0">
              <a:solidFill>
                <a:prstClr val="black">
                  <a:tint val="75000"/>
                </a:prstClr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b="1" dirty="0" smtClean="0">
                <a:solidFill>
                  <a:prstClr val="black">
                    <a:tint val="75000"/>
                  </a:prstClr>
                </a:solidFill>
              </a:rPr>
              <a:t>20-24 September 2022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b="1" dirty="0" smtClean="0">
                <a:solidFill>
                  <a:prstClr val="black">
                    <a:tint val="75000"/>
                  </a:prstClr>
                </a:solidFill>
              </a:rPr>
              <a:t>New Delhi, </a:t>
            </a:r>
            <a:r>
              <a:rPr lang="de-DE" sz="2000" b="1" dirty="0" err="1" smtClean="0">
                <a:solidFill>
                  <a:prstClr val="black">
                    <a:tint val="75000"/>
                  </a:prstClr>
                </a:solidFill>
              </a:rPr>
              <a:t>India</a:t>
            </a:r>
            <a:endParaRPr lang="en-US" sz="2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 descr="HMM_Signet_farb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96546"/>
            <a:ext cx="2396381" cy="343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F9B5DF5-066A-460F-A6BF-986274DAEBA0}"/>
              </a:ext>
            </a:extLst>
          </p:cNvPr>
          <p:cNvSpPr txBox="1">
            <a:spLocks/>
          </p:cNvSpPr>
          <p:nvPr/>
        </p:nvSpPr>
        <p:spPr>
          <a:xfrm>
            <a:off x="1693613" y="61177"/>
            <a:ext cx="5790011" cy="534889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Blood culture-independent tests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959305" y="4981917"/>
            <a:ext cx="21808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Camp I et al. J. Fungi 2020, 6: 101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360597" y="767531"/>
          <a:ext cx="8456043" cy="3734390"/>
        </p:xfrm>
        <a:graphic>
          <a:graphicData uri="http://schemas.openxmlformats.org/drawingml/2006/table">
            <a:tbl>
              <a:tblPr/>
              <a:tblGrid>
                <a:gridCol w="1208006">
                  <a:extLst>
                    <a:ext uri="{9D8B030D-6E8A-4147-A177-3AD203B41FA5}">
                      <a16:colId xmlns:a16="http://schemas.microsoft.com/office/drawing/2014/main" val="982502444"/>
                    </a:ext>
                  </a:extLst>
                </a:gridCol>
                <a:gridCol w="1208006">
                  <a:extLst>
                    <a:ext uri="{9D8B030D-6E8A-4147-A177-3AD203B41FA5}">
                      <a16:colId xmlns:a16="http://schemas.microsoft.com/office/drawing/2014/main" val="3420535274"/>
                    </a:ext>
                  </a:extLst>
                </a:gridCol>
                <a:gridCol w="1208006">
                  <a:extLst>
                    <a:ext uri="{9D8B030D-6E8A-4147-A177-3AD203B41FA5}">
                      <a16:colId xmlns:a16="http://schemas.microsoft.com/office/drawing/2014/main" val="2086094074"/>
                    </a:ext>
                  </a:extLst>
                </a:gridCol>
                <a:gridCol w="932441">
                  <a:extLst>
                    <a:ext uri="{9D8B030D-6E8A-4147-A177-3AD203B41FA5}">
                      <a16:colId xmlns:a16="http://schemas.microsoft.com/office/drawing/2014/main" val="3197764454"/>
                    </a:ext>
                  </a:extLst>
                </a:gridCol>
                <a:gridCol w="275565">
                  <a:extLst>
                    <a:ext uri="{9D8B030D-6E8A-4147-A177-3AD203B41FA5}">
                      <a16:colId xmlns:a16="http://schemas.microsoft.com/office/drawing/2014/main" val="2158136170"/>
                    </a:ext>
                  </a:extLst>
                </a:gridCol>
                <a:gridCol w="1208006">
                  <a:extLst>
                    <a:ext uri="{9D8B030D-6E8A-4147-A177-3AD203B41FA5}">
                      <a16:colId xmlns:a16="http://schemas.microsoft.com/office/drawing/2014/main" val="1471304448"/>
                    </a:ext>
                  </a:extLst>
                </a:gridCol>
                <a:gridCol w="903790">
                  <a:extLst>
                    <a:ext uri="{9D8B030D-6E8A-4147-A177-3AD203B41FA5}">
                      <a16:colId xmlns:a16="http://schemas.microsoft.com/office/drawing/2014/main" val="3595134208"/>
                    </a:ext>
                  </a:extLst>
                </a:gridCol>
                <a:gridCol w="1512223">
                  <a:extLst>
                    <a:ext uri="{9D8B030D-6E8A-4147-A177-3AD203B41FA5}">
                      <a16:colId xmlns:a16="http://schemas.microsoft.com/office/drawing/2014/main" val="343298303"/>
                    </a:ext>
                  </a:extLst>
                </a:gridCol>
              </a:tblGrid>
              <a:tr h="153983">
                <a:tc>
                  <a:txBody>
                    <a:bodyPr/>
                    <a:lstStyle/>
                    <a:p>
                      <a:pPr algn="ctr"/>
                      <a:r>
                        <a:rPr lang="de-DE" sz="9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Product</a:t>
                      </a:r>
                      <a:endParaRPr lang="de-DE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Manufacturer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Candida</a:t>
                      </a:r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spp. Detected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Assay Time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Method</a:t>
                      </a:r>
                      <a:endParaRPr lang="de-DE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>
                        <a:effectLst/>
                      </a:endParaRPr>
                    </a:p>
                  </a:txBody>
                  <a:tcPr marL="22430" marR="22430" marT="11215" marB="1121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Approval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Comments</a:t>
                      </a:r>
                      <a:endParaRPr lang="de-DE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549870"/>
                  </a:ext>
                </a:extLst>
              </a:tr>
              <a:tr h="153983">
                <a:tc gridSpan="7">
                  <a:txBody>
                    <a:bodyPr/>
                    <a:lstStyle/>
                    <a:p>
                      <a:pPr algn="l"/>
                      <a:r>
                        <a:rPr lang="de-DE" sz="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DNA extraction step required</a:t>
                      </a:r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18423"/>
                  </a:ext>
                </a:extLst>
              </a:tr>
              <a:tr h="153983">
                <a:tc gridSpan="7">
                  <a:txBody>
                    <a:bodyPr/>
                    <a:lstStyle/>
                    <a:p>
                      <a:pPr algn="l"/>
                      <a:r>
                        <a:rPr lang="de-DE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Multiplex </a:t>
                      </a:r>
                      <a:r>
                        <a:rPr lang="de-DE" sz="9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tests</a:t>
                      </a:r>
                      <a:r>
                        <a:rPr lang="de-DE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</a:t>
                      </a:r>
                      <a:r>
                        <a:rPr lang="de-DE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015174"/>
                  </a:ext>
                </a:extLst>
              </a:tr>
              <a:tr h="702623">
                <a:tc>
                  <a:txBody>
                    <a:bodyPr/>
                    <a:lstStyle/>
                    <a:p>
                      <a:pPr algn="ctr"/>
                      <a:r>
                        <a:rPr lang="de-DE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Magicplex</a:t>
                      </a:r>
                      <a:r>
                        <a:rPr lang="de-DE" sz="900" baseline="30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TM</a:t>
                      </a:r>
                      <a:r>
                        <a:rPr lang="de-DE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Sepsis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Seegene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C. albicans</a:t>
                      </a:r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b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de-DE" sz="9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C. tropicalis</a:t>
                      </a:r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b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de-DE" sz="9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C. parapsilosis</a:t>
                      </a:r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b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de-DE" sz="9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C. glabrata</a:t>
                      </a:r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b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de-DE" sz="9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C. krusei</a:t>
                      </a:r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 h </a:t>
                      </a:r>
                      <a:r>
                        <a:rPr lang="de-DE" sz="90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</a:t>
                      </a:r>
                      <a:endParaRPr lang="de-DE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Multiplex PCR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 marL="22430" marR="22430" marT="11215" marB="112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CE/IVD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509332"/>
                  </a:ext>
                </a:extLst>
              </a:tr>
              <a:tr h="153983">
                <a:tc gridSpan="7">
                  <a:txBody>
                    <a:bodyPr/>
                    <a:lstStyle/>
                    <a:p>
                      <a:pPr algn="l"/>
                      <a:r>
                        <a:rPr lang="de-DE" sz="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Broad-spectrum tests</a:t>
                      </a:r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792384"/>
                  </a:ext>
                </a:extLst>
              </a:tr>
              <a:tr h="1251263"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Hybcell Pathogens DNA xB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CubeDx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Microarray:</a:t>
                      </a:r>
                      <a:b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9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C. albicans</a:t>
                      </a:r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/>
                      </a:r>
                      <a:b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9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C. dubliniensis</a:t>
                      </a:r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/>
                      </a:r>
                      <a:b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9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C. parapsilosis</a:t>
                      </a:r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/>
                      </a:r>
                      <a:b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9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C. tropicalis</a:t>
                      </a:r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/>
                      </a:r>
                      <a:b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9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C. glabrata</a:t>
                      </a:r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/>
                      </a:r>
                      <a:b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+ 1 panfungal target</a:t>
                      </a:r>
                      <a:b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Sequencing:</a:t>
                      </a:r>
                      <a:b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pan-</a:t>
                      </a:r>
                      <a:r>
                        <a:rPr lang="en-US" sz="9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Candida</a:t>
                      </a:r>
                      <a:endParaRPr lang="en-US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 h </a:t>
                      </a:r>
                      <a:r>
                        <a:rPr lang="de-DE" sz="90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</a:t>
                      </a:r>
                      <a:endParaRPr lang="de-DE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Panfungal</a:t>
                      </a:r>
                      <a:r>
                        <a:rPr lang="de-DE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PCR (28s) &amp; </a:t>
                      </a:r>
                      <a:r>
                        <a:rPr lang="de-DE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Microarray</a:t>
                      </a:r>
                      <a:r>
                        <a:rPr lang="de-DE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 marL="22430" marR="22430" marT="11215" marB="112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CE/IVD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655319"/>
                  </a:ext>
                </a:extLst>
              </a:tr>
              <a:tr h="291143"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SepsiTest</a:t>
                      </a:r>
                      <a:r>
                        <a:rPr lang="de-DE" sz="90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TM</a:t>
                      </a:r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-UMD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Molzym Molecular Diagnostics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pan-</a:t>
                      </a:r>
                      <a:r>
                        <a:rPr lang="de-DE" sz="9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Candida</a:t>
                      </a:r>
                      <a:endParaRPr lang="de-DE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 h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Broad-spectrum PCR (18S)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 marL="22430" marR="22430" marT="11215" marB="112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CE/IVD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54464"/>
                  </a:ext>
                </a:extLst>
              </a:tr>
              <a:tr h="153983"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MycoReal Fungi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Ingenetix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pan-</a:t>
                      </a:r>
                      <a:r>
                        <a:rPr lang="de-DE" sz="9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Candida</a:t>
                      </a:r>
                      <a:endParaRPr lang="de-DE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 h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Broad-spectrum PCR (ITS2)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>
                        <a:effectLst/>
                      </a:endParaRPr>
                    </a:p>
                  </a:txBody>
                  <a:tcPr marL="22430" marR="22430" marT="11215" marB="112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RUO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748778"/>
                  </a:ext>
                </a:extLst>
              </a:tr>
              <a:tr h="153983">
                <a:tc gridSpan="7">
                  <a:txBody>
                    <a:bodyPr/>
                    <a:lstStyle/>
                    <a:p>
                      <a:pPr algn="l"/>
                      <a:r>
                        <a:rPr lang="de-DE" sz="9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Fully</a:t>
                      </a:r>
                      <a:r>
                        <a:rPr lang="de-DE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9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automated</a:t>
                      </a:r>
                      <a:r>
                        <a:rPr lang="de-DE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:</a:t>
                      </a:r>
                      <a:r>
                        <a:rPr lang="de-DE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784691"/>
                  </a:ext>
                </a:extLst>
              </a:tr>
              <a:tr h="565463">
                <a:tc>
                  <a:txBody>
                    <a:bodyPr/>
                    <a:lstStyle/>
                    <a:p>
                      <a:pPr algn="ctr"/>
                      <a:r>
                        <a:rPr lang="de-DE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T2 Candida Panel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T2 Biosystems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C. albicans/</a:t>
                      </a:r>
                      <a:r>
                        <a:rPr lang="de-DE" sz="9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tropicalis</a:t>
                      </a:r>
                      <a:r>
                        <a:rPr lang="de-DE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br>
                        <a:rPr lang="de-DE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de-DE" sz="9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C. </a:t>
                      </a:r>
                      <a:r>
                        <a:rPr lang="de-DE" sz="9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glabrata</a:t>
                      </a:r>
                      <a:r>
                        <a:rPr lang="de-DE" sz="9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de-DE" sz="9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krusei</a:t>
                      </a:r>
                      <a:r>
                        <a:rPr lang="de-DE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br>
                        <a:rPr lang="de-DE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de-DE" sz="9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C. </a:t>
                      </a:r>
                      <a:r>
                        <a:rPr lang="de-DE" sz="9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parapsilosis</a:t>
                      </a:r>
                      <a:r>
                        <a:rPr lang="de-DE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endParaRPr lang="de-DE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de-DE" sz="9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de-DE" sz="900" i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auris</a:t>
                      </a:r>
                      <a:endParaRPr lang="de-DE" sz="9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3–5 h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Multiplex PCR followed by automated T2MR based detection</a:t>
                      </a: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CE/IVD/FDA</a:t>
                      </a:r>
                      <a:endParaRPr lang="de-DE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6823" marR="16823" marT="8411" marB="84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356824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0596" y="4707922"/>
            <a:ext cx="814229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75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excluding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DNA </a:t>
            </a:r>
            <a:r>
              <a:rPr lang="de-DE" alt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extraction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r>
              <a:rPr lang="de-DE" altLang="de-DE" sz="75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including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DNA </a:t>
            </a:r>
            <a:r>
              <a:rPr lang="de-DE" alt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extraction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r>
              <a:rPr lang="de-DE" altLang="de-DE" sz="75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sequencing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</a:t>
            </a:r>
            <a:r>
              <a:rPr lang="de-DE" alt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required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CE/IVD: </a:t>
            </a:r>
            <a:r>
              <a:rPr lang="de-DE" alt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Conformitè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Europëenne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/in vitro </a:t>
            </a:r>
            <a:r>
              <a:rPr lang="de-DE" alt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diagnostic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RUO: </a:t>
            </a:r>
            <a:r>
              <a:rPr lang="de-DE" alt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research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ITS: internal </a:t>
            </a:r>
            <a:r>
              <a:rPr lang="de-DE" alt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transcribed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spacer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 </a:t>
            </a:r>
            <a:r>
              <a:rPr lang="de-DE" alt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region</a:t>
            </a:r>
            <a:r>
              <a:rPr lang="de-DE" alt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6" name="Grafik 3" descr="HMM_Signet_farbe.jpg">
            <a:extLst>
              <a:ext uri="{FF2B5EF4-FFF2-40B4-BE49-F238E27FC236}">
                <a16:creationId xmlns:a16="http://schemas.microsoft.com/office/drawing/2014/main" id="{EA9A3577-2E08-4582-9E4B-08B8F1308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45" y="66822"/>
            <a:ext cx="254496" cy="26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A8C60-5F7D-4BFC-9F09-B00F6D09C0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39554" y="1203598"/>
            <a:ext cx="6197600" cy="2610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Culture-independent methods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test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systems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designed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aliquots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blood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Thus,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time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required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positive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blood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culture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given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pathogen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load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low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blood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sensitivity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specificity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challenge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these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assays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Detection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pathogens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varies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Hand on time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longer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DNA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extraction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issue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different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methods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real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clinical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need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  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7108" name="Grafik 3" descr="HMM_Signet_farbe.jpg">
            <a:extLst>
              <a:ext uri="{FF2B5EF4-FFF2-40B4-BE49-F238E27FC236}">
                <a16:creationId xmlns:a16="http://schemas.microsoft.com/office/drawing/2014/main" id="{EA9A3577-2E08-4582-9E4B-08B8F1308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66821"/>
            <a:ext cx="388641" cy="40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8" y="340203"/>
            <a:ext cx="835451" cy="426041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F9B5DF5-066A-460F-A6BF-986274DAEBA0}"/>
              </a:ext>
            </a:extLst>
          </p:cNvPr>
          <p:cNvSpPr txBox="1">
            <a:spLocks/>
          </p:cNvSpPr>
          <p:nvPr/>
        </p:nvSpPr>
        <p:spPr bwMode="auto">
          <a:xfrm>
            <a:off x="1840668" y="380023"/>
            <a:ext cx="6431037" cy="6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25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1" dirty="0" smtClean="0"/>
              <a:t>Candidiasis diagnostics: the pro and cons </a:t>
            </a:r>
            <a:br>
              <a:rPr lang="en-GB" sz="2800" b="1" dirty="0" smtClean="0"/>
            </a:br>
            <a:r>
              <a:rPr lang="en-GB" sz="2800" b="1" dirty="0" smtClean="0"/>
              <a:t> </a:t>
            </a:r>
            <a:endParaRPr lang="en-GB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6496922" y="4803998"/>
            <a:ext cx="21808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Camp I et al. J. Fungi 2020, 6: 101</a:t>
            </a:r>
          </a:p>
        </p:txBody>
      </p:sp>
    </p:spTree>
    <p:extLst>
      <p:ext uri="{BB962C8B-B14F-4D97-AF65-F5344CB8AC3E}">
        <p14:creationId xmlns:p14="http://schemas.microsoft.com/office/powerpoint/2010/main" val="22851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B5DF5-066A-460F-A6BF-986274DAEBA0}"/>
              </a:ext>
            </a:extLst>
          </p:cNvPr>
          <p:cNvSpPr txBox="1">
            <a:spLocks/>
          </p:cNvSpPr>
          <p:nvPr/>
        </p:nvSpPr>
        <p:spPr>
          <a:xfrm>
            <a:off x="1203380" y="302104"/>
            <a:ext cx="6712228" cy="687787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T2Candida Strengths and Limitations</a:t>
            </a:r>
          </a:p>
        </p:txBody>
      </p:sp>
      <p:pic>
        <p:nvPicPr>
          <p:cNvPr id="3" name="Grafik 3" descr="HMM_Signet_farbe.jpg">
            <a:extLst>
              <a:ext uri="{FF2B5EF4-FFF2-40B4-BE49-F238E27FC236}">
                <a16:creationId xmlns:a16="http://schemas.microsoft.com/office/drawing/2014/main" id="{EA9A3577-2E08-4582-9E4B-08B8F1308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6822"/>
            <a:ext cx="426741" cy="44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8" y="340203"/>
            <a:ext cx="835451" cy="4260419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670050" y="1163504"/>
            <a:ext cx="6832600" cy="3263504"/>
          </a:xfrm>
        </p:spPr>
        <p:txBody>
          <a:bodyPr>
            <a:normAutofit fontScale="40000" lnSpcReduction="20000"/>
          </a:bodyPr>
          <a:lstStyle/>
          <a:p>
            <a:r>
              <a:rPr lang="de-DE" dirty="0" err="1" smtClean="0"/>
              <a:t>Prevalence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candidemia</a:t>
            </a:r>
            <a:r>
              <a:rPr lang="de-DE" dirty="0" smtClean="0"/>
              <a:t> 10%: PPV </a:t>
            </a:r>
            <a:r>
              <a:rPr lang="de-DE" dirty="0" err="1" smtClean="0"/>
              <a:t>and</a:t>
            </a:r>
            <a:r>
              <a:rPr lang="de-DE" dirty="0" smtClean="0"/>
              <a:t> NPV 84% </a:t>
            </a:r>
            <a:r>
              <a:rPr lang="de-DE" dirty="0" err="1" smtClean="0"/>
              <a:t>and</a:t>
            </a:r>
            <a:r>
              <a:rPr lang="de-DE" dirty="0" smtClean="0"/>
              <a:t> 99%</a:t>
            </a:r>
          </a:p>
          <a:p>
            <a:r>
              <a:rPr lang="de-DE" dirty="0" smtClean="0"/>
              <a:t>Low </a:t>
            </a:r>
            <a:r>
              <a:rPr lang="de-DE" dirty="0" err="1" smtClean="0"/>
              <a:t>prevalence</a:t>
            </a:r>
            <a:r>
              <a:rPr lang="de-DE" dirty="0" smtClean="0"/>
              <a:t>: PPV will </a:t>
            </a:r>
            <a:r>
              <a:rPr lang="de-DE" dirty="0" err="1" smtClean="0"/>
              <a:t>drop</a:t>
            </a:r>
            <a:endParaRPr lang="de-DE" dirty="0" smtClean="0"/>
          </a:p>
          <a:p>
            <a:r>
              <a:rPr lang="de-DE" dirty="0" smtClean="0"/>
              <a:t>High NPV </a:t>
            </a:r>
            <a:r>
              <a:rPr lang="de-DE" dirty="0" err="1" smtClean="0"/>
              <a:t>across</a:t>
            </a:r>
            <a:r>
              <a:rPr lang="de-DE" dirty="0" smtClean="0"/>
              <a:t> a </a:t>
            </a:r>
            <a:r>
              <a:rPr lang="de-DE" dirty="0" err="1" smtClean="0"/>
              <a:t>broad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prevalences</a:t>
            </a:r>
            <a:r>
              <a:rPr lang="de-DE" dirty="0" smtClean="0"/>
              <a:t> </a:t>
            </a:r>
            <a:r>
              <a:rPr lang="de-DE" dirty="0" err="1" smtClean="0"/>
              <a:t>supports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NPV: </a:t>
            </a:r>
            <a:r>
              <a:rPr lang="de-DE" dirty="0" err="1" smtClean="0"/>
              <a:t>discontinue</a:t>
            </a:r>
            <a:r>
              <a:rPr lang="de-DE" dirty="0" smtClean="0"/>
              <a:t> </a:t>
            </a:r>
            <a:r>
              <a:rPr lang="de-DE" dirty="0" err="1" smtClean="0"/>
              <a:t>treatment</a:t>
            </a:r>
            <a:endParaRPr lang="de-DE" dirty="0" smtClean="0"/>
          </a:p>
          <a:p>
            <a:r>
              <a:rPr lang="de-DE" dirty="0" err="1" smtClean="0"/>
              <a:t>Deep</a:t>
            </a:r>
            <a:r>
              <a:rPr lang="de-DE" dirty="0" smtClean="0"/>
              <a:t> </a:t>
            </a:r>
            <a:r>
              <a:rPr lang="de-DE" dirty="0" err="1" smtClean="0"/>
              <a:t>seated</a:t>
            </a:r>
            <a:r>
              <a:rPr lang="de-DE" dirty="0" smtClean="0"/>
              <a:t> </a:t>
            </a:r>
            <a:r>
              <a:rPr lang="de-DE" dirty="0" err="1" smtClean="0"/>
              <a:t>infection</a:t>
            </a:r>
            <a:r>
              <a:rPr lang="de-DE" dirty="0" smtClean="0"/>
              <a:t>: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validation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r>
              <a:rPr lang="de-DE" dirty="0" smtClean="0"/>
              <a:t>; </a:t>
            </a:r>
            <a:r>
              <a:rPr lang="de-DE" dirty="0" err="1" smtClean="0"/>
              <a:t>preliminary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 smtClean="0"/>
          </a:p>
          <a:p>
            <a:r>
              <a:rPr lang="de-DE" dirty="0" err="1" smtClean="0"/>
              <a:t>Detects</a:t>
            </a:r>
            <a:r>
              <a:rPr lang="de-DE" dirty="0" smtClean="0"/>
              <a:t> non </a:t>
            </a:r>
            <a:r>
              <a:rPr lang="de-DE" dirty="0" err="1" smtClean="0"/>
              <a:t>viable</a:t>
            </a:r>
            <a:r>
              <a:rPr lang="de-DE" dirty="0" smtClean="0"/>
              <a:t> (</a:t>
            </a:r>
            <a:r>
              <a:rPr lang="de-DE" dirty="0" err="1" smtClean="0"/>
              <a:t>intact</a:t>
            </a:r>
            <a:r>
              <a:rPr lang="de-DE" dirty="0" smtClean="0"/>
              <a:t>) </a:t>
            </a:r>
            <a:r>
              <a:rPr lang="de-DE" dirty="0" err="1" smtClean="0"/>
              <a:t>cells</a:t>
            </a:r>
            <a:r>
              <a:rPr lang="de-DE" dirty="0" smtClean="0"/>
              <a:t> – </a:t>
            </a:r>
            <a:r>
              <a:rPr lang="de-DE" dirty="0" err="1" smtClean="0"/>
              <a:t>monitoring</a:t>
            </a:r>
            <a:r>
              <a:rPr lang="de-DE" dirty="0" smtClean="0"/>
              <a:t>?  </a:t>
            </a:r>
          </a:p>
          <a:p>
            <a:r>
              <a:rPr lang="de-DE" dirty="0" err="1" smtClean="0"/>
              <a:t>Frozen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?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detect</a:t>
            </a:r>
            <a:r>
              <a:rPr lang="de-DE" dirty="0" smtClean="0"/>
              <a:t> </a:t>
            </a:r>
            <a:r>
              <a:rPr lang="de-DE" dirty="0" err="1" smtClean="0"/>
              <a:t>free</a:t>
            </a:r>
            <a:r>
              <a:rPr lang="de-DE" dirty="0" smtClean="0"/>
              <a:t> DNA – </a:t>
            </a:r>
            <a:r>
              <a:rPr lang="de-DE" dirty="0" err="1" smtClean="0"/>
              <a:t>discordant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 smtClean="0"/>
          </a:p>
          <a:p>
            <a:r>
              <a:rPr lang="de-DE" dirty="0" err="1" smtClean="0"/>
              <a:t>Combinded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greatest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Empirical</a:t>
            </a:r>
            <a:r>
              <a:rPr lang="de-DE" dirty="0" smtClean="0"/>
              <a:t> </a:t>
            </a:r>
            <a:r>
              <a:rPr lang="de-DE" dirty="0" err="1" smtClean="0"/>
              <a:t>therapy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T2 </a:t>
            </a:r>
            <a:r>
              <a:rPr lang="de-DE" dirty="0" err="1" smtClean="0"/>
              <a:t>outcome</a:t>
            </a:r>
            <a:endParaRPr lang="de-DE" dirty="0" smtClean="0"/>
          </a:p>
          <a:p>
            <a:r>
              <a:rPr lang="de-DE" dirty="0" err="1" smtClean="0"/>
              <a:t>Prognostic</a:t>
            </a:r>
            <a:r>
              <a:rPr lang="de-DE" dirty="0" smtClean="0"/>
              <a:t> </a:t>
            </a:r>
            <a:r>
              <a:rPr lang="de-DE" dirty="0" err="1" smtClean="0"/>
              <a:t>indicator</a:t>
            </a:r>
            <a:r>
              <a:rPr lang="de-DE" dirty="0" smtClean="0"/>
              <a:t> </a:t>
            </a:r>
            <a:r>
              <a:rPr lang="de-DE" dirty="0" err="1" smtClean="0"/>
              <a:t>assay</a:t>
            </a:r>
            <a:r>
              <a:rPr lang="de-DE" dirty="0" smtClean="0"/>
              <a:t>: 40% </a:t>
            </a:r>
            <a:r>
              <a:rPr lang="de-DE" dirty="0" err="1" smtClean="0"/>
              <a:t>mortality</a:t>
            </a:r>
            <a:r>
              <a:rPr lang="de-DE" dirty="0" smtClean="0"/>
              <a:t> in +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pts</a:t>
            </a:r>
            <a:endParaRPr lang="de-DE" dirty="0" smtClean="0"/>
          </a:p>
          <a:p>
            <a:r>
              <a:rPr lang="de-DE" dirty="0" err="1" smtClean="0"/>
              <a:t>Pediatric</a:t>
            </a:r>
            <a:r>
              <a:rPr lang="de-DE" dirty="0" smtClean="0"/>
              <a:t> </a:t>
            </a:r>
            <a:r>
              <a:rPr lang="de-DE" dirty="0" err="1" smtClean="0"/>
              <a:t>pts</a:t>
            </a:r>
            <a:r>
              <a:rPr lang="de-DE" dirty="0" smtClean="0"/>
              <a:t>: limited but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</a:p>
          <a:p>
            <a:r>
              <a:rPr lang="de-DE" dirty="0" smtClean="0"/>
              <a:t>Non-</a:t>
            </a:r>
            <a:r>
              <a:rPr lang="de-DE" dirty="0" err="1" smtClean="0"/>
              <a:t>blood</a:t>
            </a:r>
            <a:r>
              <a:rPr lang="de-DE" dirty="0" smtClean="0"/>
              <a:t> </a:t>
            </a:r>
            <a:r>
              <a:rPr lang="de-DE" dirty="0" err="1" smtClean="0"/>
              <a:t>specimens</a:t>
            </a:r>
            <a:r>
              <a:rPr lang="de-DE" dirty="0" smtClean="0"/>
              <a:t>: </a:t>
            </a:r>
            <a:r>
              <a:rPr lang="de-DE" dirty="0" err="1" smtClean="0"/>
              <a:t>encouraging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: peritoneal fluid, </a:t>
            </a:r>
            <a:r>
              <a:rPr lang="de-DE" dirty="0" err="1" smtClean="0"/>
              <a:t>occular</a:t>
            </a:r>
            <a:r>
              <a:rPr lang="de-DE" dirty="0" smtClean="0"/>
              <a:t> </a:t>
            </a:r>
            <a:r>
              <a:rPr lang="de-DE" dirty="0" err="1" smtClean="0"/>
              <a:t>infection</a:t>
            </a:r>
            <a:endParaRPr lang="de-DE" dirty="0" smtClean="0"/>
          </a:p>
          <a:p>
            <a:r>
              <a:rPr lang="de-DE" dirty="0" smtClean="0"/>
              <a:t>Covers </a:t>
            </a:r>
            <a:r>
              <a:rPr lang="de-DE" dirty="0" err="1" smtClean="0"/>
              <a:t>only</a:t>
            </a:r>
            <a:r>
              <a:rPr lang="de-DE" dirty="0" smtClean="0"/>
              <a:t> 5 </a:t>
            </a:r>
            <a:r>
              <a:rPr lang="de-DE" dirty="0" err="1" smtClean="0"/>
              <a:t>species</a:t>
            </a:r>
            <a:endParaRPr lang="de-DE" dirty="0" smtClean="0"/>
          </a:p>
          <a:p>
            <a:r>
              <a:rPr lang="de-DE" dirty="0" smtClean="0"/>
              <a:t>Interpretation </a:t>
            </a:r>
            <a:r>
              <a:rPr lang="de-DE" dirty="0" err="1" smtClean="0"/>
              <a:t>of</a:t>
            </a:r>
            <a:r>
              <a:rPr lang="de-DE" dirty="0" smtClean="0"/>
              <a:t> positive T2 </a:t>
            </a:r>
            <a:r>
              <a:rPr lang="de-DE" dirty="0" err="1" smtClean="0"/>
              <a:t>cases</a:t>
            </a:r>
            <a:r>
              <a:rPr lang="de-DE" dirty="0" smtClean="0"/>
              <a:t> but negative </a:t>
            </a:r>
            <a:r>
              <a:rPr lang="de-DE" dirty="0" err="1" smtClean="0"/>
              <a:t>blood</a:t>
            </a:r>
            <a:r>
              <a:rPr lang="de-DE" dirty="0" smtClean="0"/>
              <a:t> </a:t>
            </a:r>
            <a:r>
              <a:rPr lang="de-DE" dirty="0" err="1" smtClean="0"/>
              <a:t>cultures</a:t>
            </a:r>
            <a:r>
              <a:rPr lang="de-DE" dirty="0" smtClean="0"/>
              <a:t>? </a:t>
            </a:r>
          </a:p>
          <a:p>
            <a:r>
              <a:rPr lang="de-DE" dirty="0" smtClean="0"/>
              <a:t>C</a:t>
            </a:r>
            <a:r>
              <a:rPr lang="de-DE" i="1" dirty="0" smtClean="0"/>
              <a:t>. </a:t>
            </a:r>
            <a:r>
              <a:rPr lang="de-DE" i="1" dirty="0" err="1" smtClean="0"/>
              <a:t>auris</a:t>
            </a:r>
            <a:r>
              <a:rPr lang="de-DE" i="1" dirty="0" smtClean="0"/>
              <a:t> </a:t>
            </a:r>
            <a:r>
              <a:rPr lang="de-DE" dirty="0" err="1" smtClean="0"/>
              <a:t>swabs</a:t>
            </a:r>
            <a:r>
              <a:rPr lang="de-DE" dirty="0" smtClean="0"/>
              <a:t>: </a:t>
            </a:r>
            <a:r>
              <a:rPr lang="de-DE" dirty="0" err="1" smtClean="0"/>
              <a:t>sen</a:t>
            </a:r>
            <a:r>
              <a:rPr lang="de-DE" dirty="0" smtClean="0"/>
              <a:t> 84%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spec</a:t>
            </a:r>
            <a:r>
              <a:rPr lang="de-DE" dirty="0" smtClean="0"/>
              <a:t> 98% </a:t>
            </a:r>
          </a:p>
          <a:p>
            <a:r>
              <a:rPr lang="de-DE" dirty="0" smtClean="0"/>
              <a:t>C. </a:t>
            </a:r>
            <a:r>
              <a:rPr lang="de-DE" i="1" dirty="0" err="1" smtClean="0"/>
              <a:t>auris</a:t>
            </a:r>
            <a:r>
              <a:rPr lang="de-DE" dirty="0" smtClean="0"/>
              <a:t> </a:t>
            </a:r>
            <a:r>
              <a:rPr lang="de-DE" dirty="0" err="1" smtClean="0"/>
              <a:t>pannel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whole</a:t>
            </a:r>
            <a:r>
              <a:rPr lang="de-DE" dirty="0" smtClean="0"/>
              <a:t> </a:t>
            </a:r>
            <a:r>
              <a:rPr lang="de-DE" dirty="0" err="1" smtClean="0"/>
              <a:t>blood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swabs</a:t>
            </a:r>
            <a:r>
              <a:rPr lang="de-DE" dirty="0" smtClean="0"/>
              <a:t>    </a:t>
            </a:r>
          </a:p>
          <a:p>
            <a:r>
              <a:rPr lang="de-DE" dirty="0" err="1" smtClean="0"/>
              <a:t>Unpublished</a:t>
            </a:r>
            <a:r>
              <a:rPr lang="de-DE" dirty="0" smtClean="0"/>
              <a:t>: personal </a:t>
            </a:r>
            <a:r>
              <a:rPr lang="de-DE" dirty="0" err="1" smtClean="0"/>
              <a:t>communication</a:t>
            </a:r>
            <a:r>
              <a:rPr lang="de-DE" dirty="0" smtClean="0"/>
              <a:t>: </a:t>
            </a: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825196" y="4277455"/>
            <a:ext cx="218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Arendrup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Open Forum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Infect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Dis 2019, 6, ofz163</a:t>
            </a:r>
          </a:p>
          <a:p>
            <a:pPr algn="r"/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Current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Fungal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Infection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Reports (2021) 15:67–80</a:t>
            </a:r>
          </a:p>
          <a:p>
            <a:pPr algn="r"/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Monday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LM et al. J. Fungi 2021, 7: 178</a:t>
            </a:r>
          </a:p>
          <a:p>
            <a:pPr algn="r"/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Mylonakis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et al.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Infect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Dis 2015,60:892</a:t>
            </a:r>
          </a:p>
          <a:p>
            <a:pPr algn="r"/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Clancy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CJ et al.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Infect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Dis 2018,66:1678</a:t>
            </a:r>
          </a:p>
        </p:txBody>
      </p:sp>
    </p:spTree>
    <p:extLst>
      <p:ext uri="{BB962C8B-B14F-4D97-AF65-F5344CB8AC3E}">
        <p14:creationId xmlns:p14="http://schemas.microsoft.com/office/powerpoint/2010/main" val="19101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47664" y="1347614"/>
            <a:ext cx="7106343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/>
              <a:t>ß-D-</a:t>
            </a:r>
            <a:r>
              <a:rPr lang="en-US" sz="1200" dirty="0" err="1" smtClean="0"/>
              <a:t>glucan</a:t>
            </a:r>
            <a:r>
              <a:rPr lang="en-US" sz="1200" dirty="0" smtClean="0"/>
              <a:t> is part </a:t>
            </a:r>
            <a:r>
              <a:rPr lang="en-US" sz="1200" dirty="0"/>
              <a:t>of probable </a:t>
            </a:r>
            <a:r>
              <a:rPr lang="en-US" sz="1200" dirty="0" smtClean="0"/>
              <a:t>IC </a:t>
            </a:r>
            <a:r>
              <a:rPr lang="en-US" sz="1200" dirty="0"/>
              <a:t>definitions: </a:t>
            </a:r>
            <a:r>
              <a:rPr lang="en-US" sz="1200" dirty="0" smtClean="0"/>
              <a:t>patients </a:t>
            </a:r>
            <a:r>
              <a:rPr lang="en-US" sz="1200" dirty="0"/>
              <a:t>with hematologic malignancies with and without neutropenia, neutropenia following HSCT, and certain patients in the ICU who are at higher risk (&gt;10%) for IC as a result of gastrointestinal surgery with recurrent anastomotic leaks, perforations of the upper gastrointestinal tract, or necrotizing pancreatitis when there is clinical suspicion of </a:t>
            </a:r>
            <a:r>
              <a:rPr lang="en-US" sz="1200" dirty="0" smtClean="0"/>
              <a:t>infection. </a:t>
            </a:r>
            <a:r>
              <a:rPr lang="en-US" sz="1200" dirty="0"/>
              <a:t>A single threshold (&gt;80 </a:t>
            </a:r>
            <a:r>
              <a:rPr lang="en-US" sz="1200" dirty="0" err="1"/>
              <a:t>pg</a:t>
            </a:r>
            <a:r>
              <a:rPr lang="en-US" sz="1200" dirty="0"/>
              <a:t>/mL) using the </a:t>
            </a:r>
            <a:r>
              <a:rPr lang="en-US" sz="1200" dirty="0" err="1"/>
              <a:t>Fungitell</a:t>
            </a:r>
            <a:r>
              <a:rPr lang="en-US" sz="1200" dirty="0"/>
              <a:t> test (Associates of Cape Cod, Falmouth, MA) is recommended;   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Probable definition: ß-D-</a:t>
            </a:r>
            <a:r>
              <a:rPr lang="en-US" sz="1200" dirty="0" err="1" smtClean="0"/>
              <a:t>glucan</a:t>
            </a:r>
            <a:r>
              <a:rPr lang="en-US" sz="1200" dirty="0" smtClean="0"/>
              <a:t> </a:t>
            </a:r>
            <a:r>
              <a:rPr lang="en-US" sz="1200" dirty="0"/>
              <a:t>(</a:t>
            </a:r>
            <a:r>
              <a:rPr lang="en-US" sz="1200" dirty="0" err="1"/>
              <a:t>Fungitell</a:t>
            </a:r>
            <a:r>
              <a:rPr lang="en-US" sz="1200" dirty="0"/>
              <a:t>) ≥80 ng/L (</a:t>
            </a:r>
            <a:r>
              <a:rPr lang="en-US" sz="1200" dirty="0" err="1"/>
              <a:t>pg</a:t>
            </a:r>
            <a:r>
              <a:rPr lang="en-US" sz="1200" dirty="0"/>
              <a:t>/mL) detected in at least 2 consecutive serum samples provided that other etiologies have been </a:t>
            </a:r>
            <a:r>
              <a:rPr lang="en-US" sz="1200" dirty="0" smtClean="0"/>
              <a:t>excluded. </a:t>
            </a:r>
          </a:p>
          <a:p>
            <a:pPr marL="0" indent="0">
              <a:buNone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200" dirty="0" smtClean="0"/>
              <a:t>Confidence </a:t>
            </a:r>
            <a:r>
              <a:rPr lang="en-US" sz="1200" dirty="0"/>
              <a:t>for true positive results increases with repeated positive tests and for values that greatly exceed the positivity </a:t>
            </a:r>
            <a:r>
              <a:rPr lang="en-US" sz="1200" dirty="0" smtClean="0"/>
              <a:t>threshold.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200" dirty="0" smtClean="0"/>
              <a:t>There </a:t>
            </a:r>
            <a:r>
              <a:rPr lang="en-US" sz="1200" dirty="0"/>
              <a:t>may be variability in positive predictive value (PPV) and negative predictive value (NPV) based on patient population, but a single threshold is favored at this time. </a:t>
            </a: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200" dirty="0" smtClean="0"/>
              <a:t>(</a:t>
            </a:r>
            <a:r>
              <a:rPr lang="en-US" sz="1200" dirty="0"/>
              <a:t>1,3)-beta-D </a:t>
            </a:r>
            <a:r>
              <a:rPr lang="en-US" sz="1200" dirty="0" err="1"/>
              <a:t>glucan</a:t>
            </a:r>
            <a:r>
              <a:rPr lang="en-US" sz="1200" dirty="0"/>
              <a:t> was not considered to provide mycological evidence of any invasive mold disease</a:t>
            </a:r>
          </a:p>
          <a:p>
            <a:pPr marL="0" indent="0">
              <a:buNone/>
            </a:pP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41861"/>
            <a:ext cx="835451" cy="4260419"/>
          </a:xfrm>
          <a:prstGeom prst="rect">
            <a:avLst/>
          </a:prstGeom>
        </p:spPr>
      </p:pic>
      <p:pic>
        <p:nvPicPr>
          <p:cNvPr id="6" name="Grafik 5" descr="HMM_Signet_far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7686" y="117020"/>
            <a:ext cx="560882" cy="58365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F9B5DF5-066A-460F-A6BF-986274DAEBA0}"/>
              </a:ext>
            </a:extLst>
          </p:cNvPr>
          <p:cNvSpPr txBox="1">
            <a:spLocks/>
          </p:cNvSpPr>
          <p:nvPr/>
        </p:nvSpPr>
        <p:spPr bwMode="auto">
          <a:xfrm>
            <a:off x="1403648" y="441861"/>
            <a:ext cx="6431037" cy="6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25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1" dirty="0" smtClean="0"/>
              <a:t>Candidiasis diagnostics: the pro and cons </a:t>
            </a:r>
            <a:br>
              <a:rPr lang="en-GB" sz="2800" b="1" dirty="0" smtClean="0"/>
            </a:br>
            <a:r>
              <a:rPr lang="en-GB" sz="2800" b="1" dirty="0" smtClean="0"/>
              <a:t> </a:t>
            </a:r>
            <a:endParaRPr lang="en-GB" sz="2800" b="1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0F88B757-266C-4EA4-BB5E-A3D2294870A9}"/>
              </a:ext>
            </a:extLst>
          </p:cNvPr>
          <p:cNvSpPr txBox="1">
            <a:spLocks/>
          </p:cNvSpPr>
          <p:nvPr/>
        </p:nvSpPr>
        <p:spPr>
          <a:xfrm>
            <a:off x="6013947" y="4702280"/>
            <a:ext cx="3016643" cy="320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smtClean="0"/>
              <a:t>Donnelly JP, </a:t>
            </a:r>
            <a:r>
              <a:rPr lang="de-DE" sz="900" i="1" smtClean="0"/>
              <a:t>et al. Clin Infect Dis. </a:t>
            </a:r>
            <a:r>
              <a:rPr lang="de-DE" sz="900" smtClean="0"/>
              <a:t>2020;71(6):1367–76.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6840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47664" y="1131590"/>
            <a:ext cx="7106343" cy="3263504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PCR methods are part of probable IFI definitions; T2 and Aspergillus PCR incorporated for invasive candidiasis (IC)  and invasive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aspergillosis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(IA).  </a:t>
            </a:r>
          </a:p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ß-D-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glucan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is part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of probable IFI definitions: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patients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with hematologic malignancies with and without neutropenia, neutropenia following HSCT, and certain patients in the ICU who are at higher risk (&gt;10%) for IC as a result of gastrointestinal surgery with recurrent anastomotic leaks, perforations of the upper gastrointestinal tract, or necrotizing pancreatitis when there is clinical suspicion of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infection.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A single threshold (&gt;80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pg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/mL) using the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Fungitell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test (Associates of Cape Cod, Falmouth, MA) is recommended;   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200" dirty="0" smtClean="0"/>
              <a:t>COVID associated </a:t>
            </a:r>
            <a:r>
              <a:rPr lang="en-US" sz="1200" dirty="0" err="1" smtClean="0"/>
              <a:t>aspergillosis</a:t>
            </a:r>
            <a:r>
              <a:rPr lang="en-US" sz="1200" dirty="0" smtClean="0"/>
              <a:t> (CAPA): CAPA </a:t>
            </a:r>
            <a:r>
              <a:rPr lang="en-US" sz="1200" dirty="0"/>
              <a:t>emerged during the first months of the pandemic. However, incidence rates varied widely, probably because CAPA is difficult to diagnose in patients with COVID-19-associated acute respiratory distress syndrome (ARDS).</a:t>
            </a:r>
            <a:endParaRPr lang="en-US" sz="1200" dirty="0" smtClean="0"/>
          </a:p>
          <a:p>
            <a:r>
              <a:rPr lang="en-US" sz="1200" dirty="0" smtClean="0"/>
              <a:t>COVID associated </a:t>
            </a:r>
            <a:r>
              <a:rPr lang="en-US" sz="1200" dirty="0" err="1" smtClean="0"/>
              <a:t>mucormycosis</a:t>
            </a:r>
            <a:r>
              <a:rPr lang="en-US" sz="1200" dirty="0" smtClean="0"/>
              <a:t> (CAM): </a:t>
            </a:r>
            <a:r>
              <a:rPr lang="en-US" sz="1200" dirty="0"/>
              <a:t>Indian population-based case rates of </a:t>
            </a:r>
            <a:r>
              <a:rPr lang="en-US" sz="1200" dirty="0" err="1"/>
              <a:t>mucormycosis</a:t>
            </a:r>
            <a:r>
              <a:rPr lang="en-US" sz="1200" dirty="0"/>
              <a:t> estimate the burden of CAM to be 70-times higher than the global rate, with predicted annual cases of &gt;200,000 before the </a:t>
            </a:r>
            <a:r>
              <a:rPr lang="en-US" sz="1200" dirty="0" smtClean="0"/>
              <a:t>pandemic</a:t>
            </a:r>
          </a:p>
          <a:p>
            <a:r>
              <a:rPr lang="en-US" sz="1200" dirty="0" smtClean="0"/>
              <a:t>COVID associated </a:t>
            </a:r>
            <a:r>
              <a:rPr lang="en-US" sz="1200" dirty="0" err="1" smtClean="0"/>
              <a:t>candidemia</a:t>
            </a:r>
            <a:r>
              <a:rPr lang="en-US" sz="1200" dirty="0" smtClean="0"/>
              <a:t> (CAC): </a:t>
            </a:r>
            <a:r>
              <a:rPr lang="en-US" sz="1200" i="1" dirty="0"/>
              <a:t>Candida </a:t>
            </a:r>
            <a:r>
              <a:rPr lang="en-US" sz="1200" i="1" dirty="0" err="1"/>
              <a:t>albicans</a:t>
            </a:r>
            <a:r>
              <a:rPr lang="en-US" sz="1200" dirty="0"/>
              <a:t> is the most frequently reported yeast species in critically ill patients with COVID-19 (44% of </a:t>
            </a:r>
            <a:r>
              <a:rPr lang="en-US" sz="1200" dirty="0" err="1"/>
              <a:t>candidemia</a:t>
            </a:r>
            <a:r>
              <a:rPr lang="en-US" sz="1200" dirty="0"/>
              <a:t> cases in one US </a:t>
            </a:r>
            <a:r>
              <a:rPr lang="en-US" sz="1200" dirty="0" err="1"/>
              <a:t>multicentre</a:t>
            </a:r>
            <a:r>
              <a:rPr lang="en-US" sz="1200" dirty="0"/>
              <a:t> </a:t>
            </a:r>
            <a:r>
              <a:rPr lang="en-US" sz="1200" dirty="0" smtClean="0"/>
              <a:t>study) </a:t>
            </a:r>
            <a:r>
              <a:rPr lang="en-US" sz="1200" dirty="0"/>
              <a:t>but in some geographical areas the emerging pathogen </a:t>
            </a:r>
            <a:r>
              <a:rPr lang="en-US" sz="1200" i="1" dirty="0"/>
              <a:t>C. </a:t>
            </a:r>
            <a:r>
              <a:rPr lang="en-US" sz="1200" i="1" dirty="0" err="1"/>
              <a:t>auris</a:t>
            </a:r>
            <a:r>
              <a:rPr lang="en-US" sz="1200" dirty="0"/>
              <a:t> was </a:t>
            </a:r>
            <a:r>
              <a:rPr lang="en-US" sz="1200" dirty="0" smtClean="0"/>
              <a:t>predominant.</a:t>
            </a:r>
          </a:p>
          <a:p>
            <a:r>
              <a:rPr lang="en-US" sz="1200" dirty="0"/>
              <a:t>(1,3)-beta-D </a:t>
            </a:r>
            <a:r>
              <a:rPr lang="en-US" sz="1200" dirty="0" err="1"/>
              <a:t>glucan</a:t>
            </a:r>
            <a:r>
              <a:rPr lang="en-US" sz="1200" dirty="0"/>
              <a:t> was not considered to provide mycological evidence of any invasive mold disease</a:t>
            </a:r>
            <a:r>
              <a:rPr lang="en-US" sz="1200" dirty="0" smtClean="0"/>
              <a:t>.</a:t>
            </a:r>
          </a:p>
          <a:p>
            <a:endParaRPr lang="de-DE" sz="700" dirty="0"/>
          </a:p>
        </p:txBody>
      </p:sp>
      <p:pic>
        <p:nvPicPr>
          <p:cNvPr id="6" name="Grafik 5" descr="HMM_Signet_far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7686" y="117020"/>
            <a:ext cx="560882" cy="58365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608447" y="269792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What</a:t>
            </a:r>
            <a:r>
              <a:rPr lang="de-DE" sz="2400" b="1" dirty="0"/>
              <a:t> </a:t>
            </a:r>
            <a:r>
              <a:rPr lang="de-DE" sz="2400" b="1" dirty="0" err="1"/>
              <a:t>is</a:t>
            </a:r>
            <a:r>
              <a:rPr lang="de-DE" sz="2400" b="1" dirty="0"/>
              <a:t> </a:t>
            </a:r>
            <a:r>
              <a:rPr lang="de-DE" sz="2400" b="1" dirty="0" err="1"/>
              <a:t>new</a:t>
            </a:r>
            <a:r>
              <a:rPr lang="de-DE" sz="2400" b="1" dirty="0"/>
              <a:t> </a:t>
            </a:r>
            <a:r>
              <a:rPr lang="de-DE" sz="2400" b="1" dirty="0" err="1"/>
              <a:t>and</a:t>
            </a:r>
            <a:r>
              <a:rPr lang="de-DE" sz="2400" b="1" dirty="0"/>
              <a:t> </a:t>
            </a:r>
            <a:r>
              <a:rPr lang="de-DE" sz="2400" b="1" dirty="0" err="1"/>
              <a:t>what</a:t>
            </a:r>
            <a:r>
              <a:rPr lang="de-DE" sz="2400" b="1" dirty="0"/>
              <a:t> </a:t>
            </a:r>
            <a:r>
              <a:rPr lang="de-DE" sz="2400" b="1" dirty="0" err="1"/>
              <a:t>is</a:t>
            </a:r>
            <a:r>
              <a:rPr lang="de-DE" sz="2400" b="1" dirty="0"/>
              <a:t> </a:t>
            </a:r>
            <a:r>
              <a:rPr lang="de-DE" sz="2400" b="1" dirty="0" err="1"/>
              <a:t>hot</a:t>
            </a:r>
            <a:r>
              <a:rPr lang="de-DE" sz="2400" b="1" dirty="0"/>
              <a:t>? </a:t>
            </a:r>
          </a:p>
          <a:p>
            <a:endParaRPr lang="en-US" dirty="0"/>
          </a:p>
          <a:p>
            <a:endParaRPr lang="de-DE" sz="2400" dirty="0"/>
          </a:p>
        </p:txBody>
      </p:sp>
      <p:grpSp>
        <p:nvGrpSpPr>
          <p:cNvPr id="8" name="Gruppieren 5">
            <a:extLst>
              <a:ext uri="{FF2B5EF4-FFF2-40B4-BE49-F238E27FC236}">
                <a16:creationId xmlns:a16="http://schemas.microsoft.com/office/drawing/2014/main" id="{F3487F96-3EA8-484C-A51A-58870E0243F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1607746" y="2175552"/>
            <a:ext cx="4675617" cy="864096"/>
            <a:chOff x="310183" y="5517231"/>
            <a:chExt cx="8603275" cy="1152130"/>
          </a:xfrm>
        </p:grpSpPr>
        <p:pic>
          <p:nvPicPr>
            <p:cNvPr id="9" name="Grafik 6" descr="DSC04157.JPG">
              <a:extLst>
                <a:ext uri="{FF2B5EF4-FFF2-40B4-BE49-F238E27FC236}">
                  <a16:creationId xmlns:a16="http://schemas.microsoft.com/office/drawing/2014/main" id="{C6383EAC-D00B-445A-AD74-7278E775B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83" y="5517232"/>
              <a:ext cx="1525513" cy="114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Grafik 14" descr="DSC04294.JPG">
              <a:extLst>
                <a:ext uri="{FF2B5EF4-FFF2-40B4-BE49-F238E27FC236}">
                  <a16:creationId xmlns:a16="http://schemas.microsoft.com/office/drawing/2014/main" id="{07579D29-3B2D-4ECB-9062-38571FA69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442" y="5517233"/>
              <a:ext cx="1536454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rafik 2" descr="DSC04152.JPG">
              <a:extLst>
                <a:ext uri="{FF2B5EF4-FFF2-40B4-BE49-F238E27FC236}">
                  <a16:creationId xmlns:a16="http://schemas.microsoft.com/office/drawing/2014/main" id="{47469E09-8B08-4597-A287-A318487C3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5517232"/>
              <a:ext cx="1512168" cy="113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9" descr="DSC04158.JPG">
              <a:extLst>
                <a:ext uri="{FF2B5EF4-FFF2-40B4-BE49-F238E27FC236}">
                  <a16:creationId xmlns:a16="http://schemas.microsoft.com/office/drawing/2014/main" id="{D9EB7416-87DA-4BD1-B099-456C3F55A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501" y="5517232"/>
              <a:ext cx="1524779" cy="1143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CalcoFluorzygomykosej">
              <a:extLst>
                <a:ext uri="{FF2B5EF4-FFF2-40B4-BE49-F238E27FC236}">
                  <a16:creationId xmlns:a16="http://schemas.microsoft.com/office/drawing/2014/main" id="{6DA4B707-E66A-4365-ABF0-32FFFBBFA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5517231"/>
              <a:ext cx="1605154" cy="113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11">
              <a:extLst>
                <a:ext uri="{FF2B5EF4-FFF2-40B4-BE49-F238E27FC236}">
                  <a16:creationId xmlns:a16="http://schemas.microsoft.com/office/drawing/2014/main" id="{1486BA1B-E2A5-48F5-8164-65535E17C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8840" y="6259989"/>
              <a:ext cx="346881" cy="303257"/>
            </a:xfrm>
            <a:prstGeom prst="rect">
              <a:avLst/>
            </a:prstGeom>
            <a:gradFill flip="none" rotWithShape="1">
              <a:gsLst>
                <a:gs pos="65000">
                  <a:srgbClr val="010413"/>
                </a:gs>
                <a:gs pos="100000">
                  <a:srgbClr val="010413"/>
                </a:gs>
              </a:gsLst>
              <a:lin ang="21594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6300192" y="4745183"/>
            <a:ext cx="25875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/>
              <a:t>Nature </a:t>
            </a:r>
            <a:r>
              <a:rPr lang="fr-FR" sz="1100" i="1" dirty="0" err="1"/>
              <a:t>Microbiology</a:t>
            </a:r>
            <a:r>
              <a:rPr lang="fr-FR" sz="1100" dirty="0"/>
              <a:t> </a:t>
            </a:r>
            <a:r>
              <a:rPr lang="fr-FR" sz="1100" dirty="0" smtClean="0"/>
              <a:t>7</a:t>
            </a:r>
            <a:r>
              <a:rPr lang="fr-FR" sz="1100" dirty="0"/>
              <a:t>, </a:t>
            </a:r>
            <a:r>
              <a:rPr lang="fr-FR" sz="1100" dirty="0" smtClean="0"/>
              <a:t>1127–1140 </a:t>
            </a:r>
            <a:r>
              <a:rPr lang="fr-FR" sz="1100" dirty="0"/>
              <a:t>(2022)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5014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5BBF87B-FF8A-45F3-9100-61E1C3E2B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82153"/>
            <a:ext cx="38933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76E1E-3575-4CCF-B564-9909A300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Disease definitions based on clinical, host and mycological criteria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9F886-8B9C-47E3-8F05-A42804610E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754" y="4657205"/>
            <a:ext cx="7265197" cy="320084"/>
          </a:xfrm>
        </p:spPr>
        <p:txBody>
          <a:bodyPr/>
          <a:lstStyle/>
          <a:p>
            <a:r>
              <a:rPr lang="en-GB" dirty="0" err="1"/>
              <a:t>allo</a:t>
            </a:r>
            <a:r>
              <a:rPr lang="en-GB" dirty="0"/>
              <a:t>-HSCT, allogeneic haematopoietic stem-cell transplantation; BAL, </a:t>
            </a:r>
            <a:r>
              <a:rPr lang="en-GB" dirty="0" err="1"/>
              <a:t>bronchoalveolar</a:t>
            </a:r>
            <a:r>
              <a:rPr lang="en-GB" dirty="0"/>
              <a:t> lavage; BCL2, B-cell lymphoma 2; CAPA, COVID-19-associated pulmonary </a:t>
            </a:r>
            <a:r>
              <a:rPr lang="en-GB" dirty="0" err="1"/>
              <a:t>aspergillosis</a:t>
            </a:r>
            <a:r>
              <a:rPr lang="en-GB" dirty="0"/>
              <a:t>; </a:t>
            </a:r>
            <a:br>
              <a:rPr lang="en-GB" dirty="0"/>
            </a:br>
            <a:r>
              <a:rPr lang="en-GB" dirty="0"/>
              <a:t>CSF, cerebrospinal fluid; CT, computerised tomography; EORTC/MSG, European Organisation for Research and Treatment of Cancer/Mycoses Study Group; GM, galactomannan; </a:t>
            </a:r>
            <a:br>
              <a:rPr lang="en-GB" dirty="0"/>
            </a:br>
            <a:r>
              <a:rPr lang="en-GB" dirty="0" err="1"/>
              <a:t>GvHD</a:t>
            </a:r>
            <a:r>
              <a:rPr lang="en-GB" dirty="0"/>
              <a:t>, graft-versus-host disease; h, hour; IAPA, influenza-associated pulmonary </a:t>
            </a:r>
            <a:r>
              <a:rPr lang="en-GB" dirty="0" err="1"/>
              <a:t>aspergillosis</a:t>
            </a:r>
            <a:r>
              <a:rPr lang="en-GB" dirty="0"/>
              <a:t>; LFA, lateral flow assay; PCR, polymerase chain reaction; SOT, solid organ transplantation</a:t>
            </a: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8EDC0E96-9DF6-4F89-8EA4-AEB4BBAA4B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2471" y="840416"/>
          <a:ext cx="8385296" cy="25298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59230">
                  <a:extLst>
                    <a:ext uri="{9D8B030D-6E8A-4147-A177-3AD203B41FA5}">
                      <a16:colId xmlns:a16="http://schemas.microsoft.com/office/drawing/2014/main" val="3126299155"/>
                    </a:ext>
                  </a:extLst>
                </a:gridCol>
                <a:gridCol w="967979">
                  <a:extLst>
                    <a:ext uri="{9D8B030D-6E8A-4147-A177-3AD203B41FA5}">
                      <a16:colId xmlns:a16="http://schemas.microsoft.com/office/drawing/2014/main" val="295824922"/>
                    </a:ext>
                  </a:extLst>
                </a:gridCol>
                <a:gridCol w="967979">
                  <a:extLst>
                    <a:ext uri="{9D8B030D-6E8A-4147-A177-3AD203B41FA5}">
                      <a16:colId xmlns:a16="http://schemas.microsoft.com/office/drawing/2014/main" val="4263086835"/>
                    </a:ext>
                  </a:extLst>
                </a:gridCol>
                <a:gridCol w="4690108">
                  <a:extLst>
                    <a:ext uri="{9D8B030D-6E8A-4147-A177-3AD203B41FA5}">
                      <a16:colId xmlns:a16="http://schemas.microsoft.com/office/drawing/2014/main" val="3927931399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Disease definition</a:t>
                      </a:r>
                    </a:p>
                  </a:txBody>
                  <a:tcPr marL="68580" marR="68580" marT="34290" marB="34290" anchor="ctr"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Important factors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Mycological criteria (at least one of the following criteria must be positive)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984106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Host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675333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r>
                        <a:rPr lang="en-GB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Probable pulmonary aspergillosis (EORTC/MSG)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Microscopy: fungal hyphae in sputum, BAL, bronchial brush or aspirates indicating </a:t>
                      </a:r>
                      <a:r>
                        <a:rPr lang="en-GB" sz="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Aspergillus</a:t>
                      </a:r>
                    </a:p>
                    <a:p>
                      <a:r>
                        <a:rPr lang="en-GB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Culture: </a:t>
                      </a:r>
                      <a:r>
                        <a:rPr lang="en-GB" sz="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Aspergillus </a:t>
                      </a:r>
                      <a:r>
                        <a:rPr lang="en-GB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spp. of BAL or bronchial secretions</a:t>
                      </a:r>
                    </a:p>
                    <a:p>
                      <a:r>
                        <a:rPr lang="en-GB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Biomarker: single serum or plasma GM ≥1.0, BAL GM ≥1.0, single serum or plasma GM ≥0.7 and </a:t>
                      </a:r>
                      <a:br>
                        <a:rPr lang="en-GB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 GM ≥0.8, CSF ≥1.0</a:t>
                      </a:r>
                    </a:p>
                    <a:p>
                      <a:r>
                        <a:rPr lang="en-GB" sz="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Aspergillus</a:t>
                      </a:r>
                      <a:r>
                        <a:rPr lang="en-GB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PCR: ≥2 consecutive positive PCRs on plasma, serum or whole blood or ≥2 positive PCRs on BAL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4616747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GB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Putative invasive pulmonary aspergillosis in critically ill patients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 </a:t>
                      </a:r>
                      <a:r>
                        <a:rPr lang="en-GB" sz="8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Aspergillus</a:t>
                      </a:r>
                      <a:r>
                        <a:rPr lang="en-GB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-culture from lower respiratory tract and semi-quantitative culture of BAL without bacterial growth, together with a positive cytological smear showing branching hyphae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5662584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IAPA: Influenza-associated pulmonary </a:t>
                      </a:r>
                      <a:r>
                        <a:rPr lang="en-GB" sz="9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aspergillosis</a:t>
                      </a:r>
                      <a:endParaRPr lang="en-GB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Serum GM &gt;0.5, BAL GM ≥1.0, positive BAL or sputum culture (tracheobronchitis); hyphae via microscopy consistent with </a:t>
                      </a:r>
                      <a:r>
                        <a:rPr lang="en-GB" sz="8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Aspergillus</a:t>
                      </a:r>
                      <a:r>
                        <a:rPr lang="en-GB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spp.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8901736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CAPA: </a:t>
                      </a:r>
                      <a:r>
                        <a:rPr lang="en-GB" sz="9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Covid</a:t>
                      </a:r>
                      <a:r>
                        <a:rPr lang="en-GB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-associated pulmonary </a:t>
                      </a:r>
                      <a:r>
                        <a:rPr lang="en-GB" sz="9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aspergillosis</a:t>
                      </a:r>
                      <a:endParaRPr lang="en-GB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Microscopy: fungal hyphae in BAL consistent with </a:t>
                      </a:r>
                      <a:r>
                        <a:rPr lang="en-GB" sz="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Aspergillus</a:t>
                      </a:r>
                      <a:r>
                        <a:rPr lang="en-GB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spp.; positive BAL culture or PCR; </a:t>
                      </a:r>
                      <a:br>
                        <a:rPr lang="en-GB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serum GM &gt;0.5 or serum LFA &gt;0.5; BAL GM ≥1.0 or BAL LFA index ≥1.0</a:t>
                      </a:r>
                    </a:p>
                    <a:p>
                      <a:r>
                        <a:rPr lang="en-GB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≥2 consecutive positive </a:t>
                      </a:r>
                      <a:r>
                        <a:rPr lang="en-GB" sz="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Aspergillus</a:t>
                      </a:r>
                      <a:r>
                        <a:rPr lang="en-GB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PCRs in plasma, serum or whole blood; a single positive </a:t>
                      </a:r>
                      <a:r>
                        <a:rPr lang="en-GB" sz="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Aspergillus</a:t>
                      </a:r>
                      <a:r>
                        <a:rPr lang="en-GB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PCR in BAL (&lt;36 cycles); a single positive </a:t>
                      </a:r>
                      <a:r>
                        <a:rPr lang="en-GB" sz="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Aspergillus</a:t>
                      </a:r>
                      <a:r>
                        <a:rPr lang="en-GB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PCR in plasma, serum, whole blood and a single positive BAL (any threshold cycle permitted)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5494526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C85AE960-5AF6-4E5F-92A5-E60A0F6EB8E5}"/>
              </a:ext>
            </a:extLst>
          </p:cNvPr>
          <p:cNvSpPr/>
          <p:nvPr/>
        </p:nvSpPr>
        <p:spPr bwMode="gray">
          <a:xfrm>
            <a:off x="2659437" y="1352008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7D5402-8941-4AEE-A836-ACF0C415CCAB}"/>
              </a:ext>
            </a:extLst>
          </p:cNvPr>
          <p:cNvSpPr/>
          <p:nvPr/>
        </p:nvSpPr>
        <p:spPr bwMode="gray">
          <a:xfrm>
            <a:off x="2508719" y="1352008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043885-CA0B-499D-A358-AC00C149EF21}"/>
              </a:ext>
            </a:extLst>
          </p:cNvPr>
          <p:cNvSpPr/>
          <p:nvPr/>
        </p:nvSpPr>
        <p:spPr bwMode="gray">
          <a:xfrm>
            <a:off x="2357999" y="1352008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58E7FC-DECB-4A56-8C23-1671FAA66862}"/>
              </a:ext>
            </a:extLst>
          </p:cNvPr>
          <p:cNvSpPr/>
          <p:nvPr/>
        </p:nvSpPr>
        <p:spPr bwMode="gray">
          <a:xfrm>
            <a:off x="2207280" y="1352008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CA91B61-2FC0-4B9F-B89B-C97131E2F859}"/>
              </a:ext>
            </a:extLst>
          </p:cNvPr>
          <p:cNvSpPr/>
          <p:nvPr/>
        </p:nvSpPr>
        <p:spPr bwMode="gray">
          <a:xfrm>
            <a:off x="2810156" y="2085446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930B152-A581-49BA-93BD-9963C95E6F70}"/>
              </a:ext>
            </a:extLst>
          </p:cNvPr>
          <p:cNvSpPr/>
          <p:nvPr/>
        </p:nvSpPr>
        <p:spPr bwMode="gray">
          <a:xfrm>
            <a:off x="2960874" y="2085446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971D20-B2B9-4BDD-9A35-989227BAC889}"/>
              </a:ext>
            </a:extLst>
          </p:cNvPr>
          <p:cNvSpPr/>
          <p:nvPr/>
        </p:nvSpPr>
        <p:spPr bwMode="gray">
          <a:xfrm>
            <a:off x="2659437" y="2085446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1D96B54-2208-4B57-ACAE-E829C29F504F}"/>
              </a:ext>
            </a:extLst>
          </p:cNvPr>
          <p:cNvSpPr/>
          <p:nvPr/>
        </p:nvSpPr>
        <p:spPr bwMode="gray">
          <a:xfrm>
            <a:off x="2508719" y="2085446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EEC20A-9451-4324-81B0-26DFF84650EB}"/>
              </a:ext>
            </a:extLst>
          </p:cNvPr>
          <p:cNvSpPr/>
          <p:nvPr/>
        </p:nvSpPr>
        <p:spPr bwMode="gray">
          <a:xfrm>
            <a:off x="2357999" y="2085446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13B55CF-67CC-4012-BD88-C262FBE2AEC5}"/>
              </a:ext>
            </a:extLst>
          </p:cNvPr>
          <p:cNvSpPr/>
          <p:nvPr/>
        </p:nvSpPr>
        <p:spPr bwMode="gray">
          <a:xfrm>
            <a:off x="2207280" y="2085446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7E8B234-7109-4FC6-BA60-BCB4451195B7}"/>
              </a:ext>
            </a:extLst>
          </p:cNvPr>
          <p:cNvSpPr/>
          <p:nvPr/>
        </p:nvSpPr>
        <p:spPr bwMode="gray">
          <a:xfrm>
            <a:off x="2207280" y="2710305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B73E451-B325-4DA2-985F-487572E90DB4}"/>
              </a:ext>
            </a:extLst>
          </p:cNvPr>
          <p:cNvSpPr/>
          <p:nvPr/>
        </p:nvSpPr>
        <p:spPr bwMode="gray">
          <a:xfrm>
            <a:off x="2207280" y="2372388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0D0BFA-27D9-414D-A1E9-2ACCDA893DB8}"/>
              </a:ext>
            </a:extLst>
          </p:cNvPr>
          <p:cNvSpPr/>
          <p:nvPr/>
        </p:nvSpPr>
        <p:spPr bwMode="gray">
          <a:xfrm>
            <a:off x="3791509" y="1352008"/>
            <a:ext cx="202500" cy="202500"/>
          </a:xfrm>
          <a:prstGeom prst="rect">
            <a:avLst/>
          </a:prstGeom>
          <a:solidFill>
            <a:srgbClr val="EEF5E6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6812B8-79AC-48E0-A733-C58154D2CE95}"/>
              </a:ext>
            </a:extLst>
          </p:cNvPr>
          <p:cNvSpPr/>
          <p:nvPr/>
        </p:nvSpPr>
        <p:spPr bwMode="gray">
          <a:xfrm>
            <a:off x="3339352" y="1352008"/>
            <a:ext cx="202500" cy="202500"/>
          </a:xfrm>
          <a:prstGeom prst="rect">
            <a:avLst/>
          </a:prstGeom>
          <a:solidFill>
            <a:srgbClr val="EEF5E6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8E945-4A43-4FDF-A48C-E99A67266F0D}"/>
              </a:ext>
            </a:extLst>
          </p:cNvPr>
          <p:cNvSpPr txBox="1"/>
          <p:nvPr/>
        </p:nvSpPr>
        <p:spPr bwMode="gray">
          <a:xfrm>
            <a:off x="3556140" y="1349930"/>
            <a:ext cx="259759" cy="3462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825"/>
              <a:t>or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D5434B-6004-4A4E-A2D5-4AB95C82907C}"/>
              </a:ext>
            </a:extLst>
          </p:cNvPr>
          <p:cNvSpPr/>
          <p:nvPr/>
        </p:nvSpPr>
        <p:spPr bwMode="gray">
          <a:xfrm>
            <a:off x="3793882" y="2359641"/>
            <a:ext cx="202500" cy="202500"/>
          </a:xfrm>
          <a:prstGeom prst="rect">
            <a:avLst/>
          </a:prstGeom>
          <a:solidFill>
            <a:srgbClr val="EEF5E6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F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3CDC6B-2539-4C49-B7B8-5DEB13F70B70}"/>
              </a:ext>
            </a:extLst>
          </p:cNvPr>
          <p:cNvSpPr/>
          <p:nvPr/>
        </p:nvSpPr>
        <p:spPr bwMode="gray">
          <a:xfrm>
            <a:off x="3339352" y="2359082"/>
            <a:ext cx="202500" cy="202500"/>
          </a:xfrm>
          <a:prstGeom prst="rect">
            <a:avLst/>
          </a:prstGeom>
          <a:solidFill>
            <a:srgbClr val="EEF5E6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15A32F-584E-4B44-8F11-738DD7BF239F}"/>
              </a:ext>
            </a:extLst>
          </p:cNvPr>
          <p:cNvSpPr txBox="1"/>
          <p:nvPr/>
        </p:nvSpPr>
        <p:spPr bwMode="gray">
          <a:xfrm>
            <a:off x="3556140" y="2357005"/>
            <a:ext cx="259759" cy="3462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825"/>
              <a:t>or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895662-186B-4CBA-88D6-9A51A38AEF8C}"/>
              </a:ext>
            </a:extLst>
          </p:cNvPr>
          <p:cNvSpPr/>
          <p:nvPr/>
        </p:nvSpPr>
        <p:spPr bwMode="gray">
          <a:xfrm>
            <a:off x="3791509" y="2676555"/>
            <a:ext cx="202500" cy="202500"/>
          </a:xfrm>
          <a:prstGeom prst="rect">
            <a:avLst/>
          </a:prstGeom>
          <a:solidFill>
            <a:srgbClr val="EEF5E6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F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A6BA9B8-F3EE-468C-9ABE-C0EC780C694B}"/>
              </a:ext>
            </a:extLst>
          </p:cNvPr>
          <p:cNvSpPr/>
          <p:nvPr/>
        </p:nvSpPr>
        <p:spPr bwMode="gray">
          <a:xfrm>
            <a:off x="3339352" y="2676555"/>
            <a:ext cx="202500" cy="202500"/>
          </a:xfrm>
          <a:prstGeom prst="rect">
            <a:avLst/>
          </a:prstGeom>
          <a:solidFill>
            <a:srgbClr val="EEF5E6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0D94B6-F98E-40B6-ADAD-10EA12C9CF7A}"/>
              </a:ext>
            </a:extLst>
          </p:cNvPr>
          <p:cNvSpPr txBox="1"/>
          <p:nvPr/>
        </p:nvSpPr>
        <p:spPr bwMode="gray">
          <a:xfrm>
            <a:off x="3556140" y="2674477"/>
            <a:ext cx="259759" cy="3462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825"/>
              <a:t>or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DB90471-5754-4A60-9DD8-117DB6D30D10}"/>
              </a:ext>
            </a:extLst>
          </p:cNvPr>
          <p:cNvSpPr/>
          <p:nvPr/>
        </p:nvSpPr>
        <p:spPr bwMode="gray">
          <a:xfrm>
            <a:off x="3581865" y="2054903"/>
            <a:ext cx="202500" cy="202500"/>
          </a:xfrm>
          <a:prstGeom prst="rect">
            <a:avLst/>
          </a:prstGeom>
          <a:solidFill>
            <a:srgbClr val="EEF5E6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0F1093C-4276-45EA-8A61-79F8F10DCF81}"/>
              </a:ext>
            </a:extLst>
          </p:cNvPr>
          <p:cNvSpPr/>
          <p:nvPr/>
        </p:nvSpPr>
        <p:spPr bwMode="gray">
          <a:xfrm>
            <a:off x="3286546" y="2054903"/>
            <a:ext cx="202500" cy="202500"/>
          </a:xfrm>
          <a:prstGeom prst="rect">
            <a:avLst/>
          </a:prstGeom>
          <a:solidFill>
            <a:srgbClr val="EEF5E6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C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248A225-8388-4A72-95E9-466F1139B13A}"/>
              </a:ext>
            </a:extLst>
          </p:cNvPr>
          <p:cNvSpPr/>
          <p:nvPr/>
        </p:nvSpPr>
        <p:spPr bwMode="gray">
          <a:xfrm>
            <a:off x="3877184" y="2054903"/>
            <a:ext cx="202500" cy="202500"/>
          </a:xfrm>
          <a:prstGeom prst="rect">
            <a:avLst/>
          </a:prstGeom>
          <a:solidFill>
            <a:srgbClr val="EEF5E6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+mj-lt"/>
              </a:rPr>
              <a:t>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D5F92A-FC07-4753-BB25-5CA9ADC067D2}"/>
              </a:ext>
            </a:extLst>
          </p:cNvPr>
          <p:cNvSpPr txBox="1"/>
          <p:nvPr/>
        </p:nvSpPr>
        <p:spPr bwMode="gray">
          <a:xfrm>
            <a:off x="3440547" y="2063274"/>
            <a:ext cx="259759" cy="2192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825"/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FF3F42-3A81-4515-B5E8-B03CB57B5CC7}"/>
              </a:ext>
            </a:extLst>
          </p:cNvPr>
          <p:cNvSpPr txBox="1"/>
          <p:nvPr/>
        </p:nvSpPr>
        <p:spPr bwMode="gray">
          <a:xfrm>
            <a:off x="3738235" y="2067631"/>
            <a:ext cx="259759" cy="2192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825"/>
              <a:t>+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414EFDB-E860-475D-9DF2-5644898DF1C1}"/>
              </a:ext>
            </a:extLst>
          </p:cNvPr>
          <p:cNvSpPr/>
          <p:nvPr/>
        </p:nvSpPr>
        <p:spPr bwMode="gray">
          <a:xfrm>
            <a:off x="414199" y="4265498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E75B0E3-1A51-4E1C-9AB4-29342A9EB7AA}"/>
              </a:ext>
            </a:extLst>
          </p:cNvPr>
          <p:cNvSpPr/>
          <p:nvPr/>
        </p:nvSpPr>
        <p:spPr bwMode="gray">
          <a:xfrm>
            <a:off x="412471" y="4432685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B6588A4-6015-43BB-BAC1-5AAB3B365995}"/>
              </a:ext>
            </a:extLst>
          </p:cNvPr>
          <p:cNvSpPr/>
          <p:nvPr/>
        </p:nvSpPr>
        <p:spPr bwMode="gray">
          <a:xfrm>
            <a:off x="414199" y="3908861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D6A7AC7-F0A0-48F5-88E8-1DE4198477F8}"/>
              </a:ext>
            </a:extLst>
          </p:cNvPr>
          <p:cNvSpPr/>
          <p:nvPr/>
        </p:nvSpPr>
        <p:spPr bwMode="gray">
          <a:xfrm>
            <a:off x="414199" y="3739880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F37FCF6-118E-4B22-AB31-C2CFDC90AFC4}"/>
              </a:ext>
            </a:extLst>
          </p:cNvPr>
          <p:cNvSpPr/>
          <p:nvPr/>
        </p:nvSpPr>
        <p:spPr bwMode="gray">
          <a:xfrm>
            <a:off x="414199" y="3570899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3C0334E-6570-4B49-AF4B-4F8C93CCA352}"/>
              </a:ext>
            </a:extLst>
          </p:cNvPr>
          <p:cNvSpPr/>
          <p:nvPr/>
        </p:nvSpPr>
        <p:spPr bwMode="gray">
          <a:xfrm>
            <a:off x="414199" y="3401919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AB81800-20E5-4480-94BB-35FA1E4FD682}"/>
              </a:ext>
            </a:extLst>
          </p:cNvPr>
          <p:cNvSpPr/>
          <p:nvPr/>
        </p:nvSpPr>
        <p:spPr bwMode="gray">
          <a:xfrm>
            <a:off x="3479884" y="3570899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1F681F5-03B9-4E60-8A9B-F8E026204ADA}"/>
              </a:ext>
            </a:extLst>
          </p:cNvPr>
          <p:cNvSpPr/>
          <p:nvPr/>
        </p:nvSpPr>
        <p:spPr bwMode="gray">
          <a:xfrm>
            <a:off x="3479884" y="3398083"/>
            <a:ext cx="135000" cy="135000"/>
          </a:xfrm>
          <a:prstGeom prst="ellipse">
            <a:avLst/>
          </a:prstGeom>
          <a:solidFill>
            <a:srgbClr val="FFFFE8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CF72781-87FC-4A06-BCB9-263DE20EC3D1}"/>
              </a:ext>
            </a:extLst>
          </p:cNvPr>
          <p:cNvSpPr/>
          <p:nvPr/>
        </p:nvSpPr>
        <p:spPr bwMode="gray">
          <a:xfrm>
            <a:off x="3446134" y="4246687"/>
            <a:ext cx="202500" cy="202500"/>
          </a:xfrm>
          <a:prstGeom prst="rect">
            <a:avLst/>
          </a:prstGeom>
          <a:solidFill>
            <a:srgbClr val="EEF5E6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69A5617-C368-447F-9EA4-7950C7A1B12F}"/>
              </a:ext>
            </a:extLst>
          </p:cNvPr>
          <p:cNvSpPr/>
          <p:nvPr/>
        </p:nvSpPr>
        <p:spPr bwMode="gray">
          <a:xfrm>
            <a:off x="3446134" y="3867884"/>
            <a:ext cx="202500" cy="202500"/>
          </a:xfrm>
          <a:prstGeom prst="rect">
            <a:avLst/>
          </a:prstGeom>
          <a:solidFill>
            <a:srgbClr val="EEF5E6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49BDA10-D9E1-4C20-8C68-B977EF0D715A}"/>
              </a:ext>
            </a:extLst>
          </p:cNvPr>
          <p:cNvSpPr/>
          <p:nvPr/>
        </p:nvSpPr>
        <p:spPr bwMode="gray">
          <a:xfrm>
            <a:off x="6171289" y="4246397"/>
            <a:ext cx="202500" cy="202500"/>
          </a:xfrm>
          <a:prstGeom prst="rect">
            <a:avLst/>
          </a:prstGeom>
          <a:solidFill>
            <a:srgbClr val="EEF5E6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E616FE-F316-439D-A987-53C8BC8F7CDD}"/>
              </a:ext>
            </a:extLst>
          </p:cNvPr>
          <p:cNvSpPr/>
          <p:nvPr/>
        </p:nvSpPr>
        <p:spPr bwMode="gray">
          <a:xfrm>
            <a:off x="6171289" y="3677987"/>
            <a:ext cx="202500" cy="202500"/>
          </a:xfrm>
          <a:prstGeom prst="rect">
            <a:avLst/>
          </a:prstGeom>
          <a:solidFill>
            <a:srgbClr val="EEF5E6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79C9D43-C88A-4B07-ACA2-F6A14CFED4F8}"/>
              </a:ext>
            </a:extLst>
          </p:cNvPr>
          <p:cNvSpPr/>
          <p:nvPr/>
        </p:nvSpPr>
        <p:spPr bwMode="gray">
          <a:xfrm>
            <a:off x="6171289" y="3393782"/>
            <a:ext cx="202500" cy="202500"/>
          </a:xfrm>
          <a:prstGeom prst="rect">
            <a:avLst/>
          </a:prstGeom>
          <a:solidFill>
            <a:srgbClr val="EEF5E6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ECE4E36-63F9-4066-8FF9-EBE6D20A164D}"/>
              </a:ext>
            </a:extLst>
          </p:cNvPr>
          <p:cNvSpPr/>
          <p:nvPr/>
        </p:nvSpPr>
        <p:spPr bwMode="gray">
          <a:xfrm>
            <a:off x="6171289" y="3962192"/>
            <a:ext cx="202500" cy="202500"/>
          </a:xfrm>
          <a:prstGeom prst="rect">
            <a:avLst/>
          </a:prstGeom>
          <a:solidFill>
            <a:srgbClr val="EEF5E6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GB" sz="825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3880DE-B2BE-42F6-9D25-B9F078A833AF}"/>
              </a:ext>
            </a:extLst>
          </p:cNvPr>
          <p:cNvSpPr txBox="1"/>
          <p:nvPr/>
        </p:nvSpPr>
        <p:spPr bwMode="gray">
          <a:xfrm>
            <a:off x="533340" y="3372085"/>
            <a:ext cx="1673070" cy="2077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750">
                <a:latin typeface="Calibri" panose="020F0502020204030204" pitchFamily="34" charset="0"/>
                <a:cs typeface="Calibri" panose="020F0502020204030204" pitchFamily="34" charset="0"/>
              </a:rPr>
              <a:t>Neutropenia (&gt;10 days EORTC)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719E99C-4446-4557-9B5E-8281E37D6973}"/>
              </a:ext>
            </a:extLst>
          </p:cNvPr>
          <p:cNvSpPr txBox="1"/>
          <p:nvPr/>
        </p:nvSpPr>
        <p:spPr bwMode="gray">
          <a:xfrm>
            <a:off x="534911" y="3550491"/>
            <a:ext cx="2755618" cy="2077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750">
                <a:latin typeface="Calibri" panose="020F0502020204030204" pitchFamily="34" charset="0"/>
                <a:cs typeface="Calibri" panose="020F0502020204030204" pitchFamily="34" charset="0"/>
              </a:rPr>
              <a:t>Prolonged corticosteroid use &gt;0.3 mg/kg ≥3 weeks (EORTC)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CEC95EA-35E8-4A0D-989C-9BCC72CA592B}"/>
              </a:ext>
            </a:extLst>
          </p:cNvPr>
          <p:cNvSpPr txBox="1"/>
          <p:nvPr/>
        </p:nvSpPr>
        <p:spPr bwMode="gray">
          <a:xfrm>
            <a:off x="533340" y="3717655"/>
            <a:ext cx="1538209" cy="2077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750">
                <a:latin typeface="Calibri" panose="020F0502020204030204" pitchFamily="34" charset="0"/>
                <a:cs typeface="Calibri" panose="020F0502020204030204" pitchFamily="34" charset="0"/>
              </a:rPr>
              <a:t>Haematological malignancy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32BF4D1-99E3-46E1-8786-47500716FC32}"/>
              </a:ext>
            </a:extLst>
          </p:cNvPr>
          <p:cNvSpPr txBox="1"/>
          <p:nvPr/>
        </p:nvSpPr>
        <p:spPr bwMode="gray">
          <a:xfrm>
            <a:off x="533340" y="3878257"/>
            <a:ext cx="2872781" cy="4385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750">
                <a:latin typeface="Calibri" panose="020F0502020204030204" pitchFamily="34" charset="0"/>
                <a:cs typeface="Calibri" panose="020F0502020204030204" pitchFamily="34" charset="0"/>
              </a:rPr>
              <a:t>Receipt of </a:t>
            </a:r>
            <a:r>
              <a:rPr lang="en-GB" sz="750" err="1">
                <a:latin typeface="Calibri" panose="020F0502020204030204" pitchFamily="34" charset="0"/>
                <a:cs typeface="Calibri" panose="020F0502020204030204" pitchFamily="34" charset="0"/>
              </a:rPr>
              <a:t>allo</a:t>
            </a:r>
            <a:r>
              <a:rPr lang="en-GB" sz="750">
                <a:latin typeface="Calibri" panose="020F0502020204030204" pitchFamily="34" charset="0"/>
                <a:cs typeface="Calibri" panose="020F0502020204030204" pitchFamily="34" charset="0"/>
              </a:rPr>
              <a:t>-HSCT or SOT, treatment with T-cell immunosuppressants, B-cell receptor pathways, BCL2 inhibitors, inherited severe immunodeficiency, acute GvHD (grade III/IV)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19300C-36EC-49A9-9CB2-64F188D1A2E3}"/>
              </a:ext>
            </a:extLst>
          </p:cNvPr>
          <p:cNvSpPr txBox="1"/>
          <p:nvPr/>
        </p:nvSpPr>
        <p:spPr bwMode="gray">
          <a:xfrm>
            <a:off x="533341" y="4238694"/>
            <a:ext cx="2141084" cy="2077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750">
                <a:latin typeface="Calibri" panose="020F0502020204030204" pitchFamily="34" charset="0"/>
                <a:cs typeface="Calibri" panose="020F0502020204030204" pitchFamily="34" charset="0"/>
              </a:rPr>
              <a:t>Oncological malignancy and cytotoxic agents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92A4E5-7453-401C-8331-CD182C87BA4F}"/>
              </a:ext>
            </a:extLst>
          </p:cNvPr>
          <p:cNvSpPr txBox="1"/>
          <p:nvPr/>
        </p:nvSpPr>
        <p:spPr bwMode="gray">
          <a:xfrm>
            <a:off x="533341" y="4409937"/>
            <a:ext cx="2141084" cy="2077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750">
                <a:latin typeface="Calibri" panose="020F0502020204030204" pitchFamily="34" charset="0"/>
                <a:cs typeface="Calibri" panose="020F0502020204030204" pitchFamily="34" charset="0"/>
              </a:rPr>
              <a:t>Acquired immunodeficiency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BC9687-2FA8-4B9D-8ABE-34C1234B1B76}"/>
              </a:ext>
            </a:extLst>
          </p:cNvPr>
          <p:cNvSpPr txBox="1"/>
          <p:nvPr/>
        </p:nvSpPr>
        <p:spPr bwMode="gray">
          <a:xfrm>
            <a:off x="3602504" y="3373250"/>
            <a:ext cx="1083797" cy="2077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750">
                <a:latin typeface="Calibri" panose="020F0502020204030204" pitchFamily="34" charset="0"/>
                <a:cs typeface="Calibri" panose="020F0502020204030204" pitchFamily="34" charset="0"/>
              </a:rPr>
              <a:t>Influenza-like illness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EAEC184-A5A9-4415-A744-CC58EEDDC65A}"/>
              </a:ext>
            </a:extLst>
          </p:cNvPr>
          <p:cNvSpPr txBox="1"/>
          <p:nvPr/>
        </p:nvSpPr>
        <p:spPr bwMode="gray">
          <a:xfrm>
            <a:off x="3602504" y="3545565"/>
            <a:ext cx="1083797" cy="2077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750" dirty="0">
                <a:latin typeface="Calibri" panose="020F0502020204030204" pitchFamily="34" charset="0"/>
                <a:cs typeface="Calibri" panose="020F0502020204030204" pitchFamily="34" charset="0"/>
              </a:rPr>
              <a:t>COVID-19 disease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89B3FE3-49D1-4E21-8413-4B4F759CF690}"/>
              </a:ext>
            </a:extLst>
          </p:cNvPr>
          <p:cNvSpPr txBox="1"/>
          <p:nvPr/>
        </p:nvSpPr>
        <p:spPr bwMode="gray">
          <a:xfrm>
            <a:off x="3642486" y="3768381"/>
            <a:ext cx="2568700" cy="4385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750">
                <a:latin typeface="Calibri" panose="020F0502020204030204" pitchFamily="34" charset="0"/>
                <a:cs typeface="Calibri" panose="020F0502020204030204" pitchFamily="34" charset="0"/>
              </a:rPr>
              <a:t>Pulmonary aspergillosis CT: dense, well-circumscribed lesion +/- halo sign, air crescent, cavity, wedge-shaped and segmental or lobular consolidation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4C4F4E8-F293-4999-9ABC-1138AC836648}"/>
              </a:ext>
            </a:extLst>
          </p:cNvPr>
          <p:cNvSpPr txBox="1"/>
          <p:nvPr/>
        </p:nvSpPr>
        <p:spPr bwMode="gray">
          <a:xfrm>
            <a:off x="3639780" y="4200615"/>
            <a:ext cx="2568700" cy="3231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750">
                <a:latin typeface="Calibri" panose="020F0502020204030204" pitchFamily="34" charset="0"/>
                <a:cs typeface="Calibri" panose="020F0502020204030204" pitchFamily="34" charset="0"/>
              </a:rPr>
              <a:t>Tracheobronchitis: ulceration, nodules, </a:t>
            </a:r>
            <a:r>
              <a:rPr lang="en-GB" sz="750" err="1">
                <a:latin typeface="Calibri" panose="020F0502020204030204" pitchFamily="34" charset="0"/>
                <a:cs typeface="Calibri" panose="020F0502020204030204" pitchFamily="34" charset="0"/>
              </a:rPr>
              <a:t>pseudomembranes</a:t>
            </a:r>
            <a:r>
              <a:rPr lang="en-GB" sz="750">
                <a:latin typeface="Calibri" panose="020F0502020204030204" pitchFamily="34" charset="0"/>
                <a:cs typeface="Calibri" panose="020F0502020204030204" pitchFamily="34" charset="0"/>
              </a:rPr>
              <a:t>, plaque or eschar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B29DE22-DE74-4EB1-9F38-0663620D0694}"/>
              </a:ext>
            </a:extLst>
          </p:cNvPr>
          <p:cNvSpPr txBox="1"/>
          <p:nvPr/>
        </p:nvSpPr>
        <p:spPr bwMode="gray">
          <a:xfrm>
            <a:off x="6373789" y="3424836"/>
            <a:ext cx="2568700" cy="2077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750">
                <a:latin typeface="Calibri" panose="020F0502020204030204" pitchFamily="34" charset="0"/>
                <a:cs typeface="Calibri" panose="020F0502020204030204" pitchFamily="34" charset="0"/>
              </a:rPr>
              <a:t>Refractory and fever despite antibiotics (48 h)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3FE8540-6A62-4A2D-9EED-96595A429922}"/>
              </a:ext>
            </a:extLst>
          </p:cNvPr>
          <p:cNvSpPr txBox="1"/>
          <p:nvPr/>
        </p:nvSpPr>
        <p:spPr bwMode="gray">
          <a:xfrm>
            <a:off x="6373789" y="3646257"/>
            <a:ext cx="2568700" cy="3231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750">
                <a:latin typeface="Calibri" panose="020F0502020204030204" pitchFamily="34" charset="0"/>
                <a:cs typeface="Calibri" panose="020F0502020204030204" pitchFamily="34" charset="0"/>
              </a:rPr>
              <a:t>Pleuritic chest pain, pleuritic rub, dyspnoea, haemoptysis, worsening respiratory insufficiency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65A64FF-4B44-404F-9DC9-88E130B9BF36}"/>
              </a:ext>
            </a:extLst>
          </p:cNvPr>
          <p:cNvSpPr txBox="1"/>
          <p:nvPr/>
        </p:nvSpPr>
        <p:spPr bwMode="gray">
          <a:xfrm>
            <a:off x="6373789" y="4008858"/>
            <a:ext cx="2568700" cy="2077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750">
                <a:latin typeface="Calibri" panose="020F0502020204030204" pitchFamily="34" charset="0"/>
                <a:cs typeface="Calibri" panose="020F0502020204030204" pitchFamily="34" charset="0"/>
              </a:rPr>
              <a:t>Abnormal medical imaging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C6050EB-E055-42AE-BF4A-03CBBDBE5FBD}"/>
              </a:ext>
            </a:extLst>
          </p:cNvPr>
          <p:cNvSpPr txBox="1"/>
          <p:nvPr/>
        </p:nvSpPr>
        <p:spPr bwMode="gray">
          <a:xfrm>
            <a:off x="6383961" y="4283181"/>
            <a:ext cx="2568700" cy="2077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GB" sz="750">
                <a:latin typeface="Calibri" panose="020F0502020204030204" pitchFamily="34" charset="0"/>
                <a:cs typeface="Calibri" panose="020F0502020204030204" pitchFamily="34" charset="0"/>
              </a:rPr>
              <a:t>Pulmonary infiltrate or cavitary infiltrate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775F3134-B9BD-4802-98AE-49196BE97F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7158" y="4831297"/>
            <a:ext cx="2127276" cy="240088"/>
          </a:xfrm>
          <a:extLst/>
        </p:spPr>
        <p:txBody>
          <a:bodyPr/>
          <a:lstStyle/>
          <a:p>
            <a:pPr>
              <a:defRPr/>
            </a:pPr>
            <a:r>
              <a:rPr lang="de-DE" dirty="0"/>
              <a:t>Lass-</a:t>
            </a:r>
            <a:r>
              <a:rPr lang="de-DE" dirty="0" err="1"/>
              <a:t>Flörl</a:t>
            </a:r>
            <a:r>
              <a:rPr lang="de-DE" dirty="0"/>
              <a:t> C, </a:t>
            </a:r>
            <a:r>
              <a:rPr lang="de-DE" i="1" dirty="0"/>
              <a:t>et al. </a:t>
            </a:r>
            <a:r>
              <a:rPr lang="de-DE" i="1" dirty="0" err="1"/>
              <a:t>Clin</a:t>
            </a:r>
            <a:r>
              <a:rPr lang="de-DE" i="1" dirty="0"/>
              <a:t> </a:t>
            </a:r>
            <a:r>
              <a:rPr lang="de-DE" i="1" dirty="0" err="1"/>
              <a:t>Microbiol</a:t>
            </a:r>
            <a:r>
              <a:rPr lang="de-DE" i="1" dirty="0"/>
              <a:t> </a:t>
            </a:r>
            <a:r>
              <a:rPr lang="de-DE" i="1" dirty="0" err="1"/>
              <a:t>Infect</a:t>
            </a:r>
            <a:r>
              <a:rPr lang="de-DE" i="1" dirty="0"/>
              <a:t>. </a:t>
            </a:r>
            <a:r>
              <a:rPr lang="de-DE" dirty="0"/>
              <a:t>2021, 16:S1198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873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72" y="482860"/>
            <a:ext cx="8209230" cy="403082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910" y="4791488"/>
            <a:ext cx="3664744" cy="207169"/>
          </a:xfrm>
          <a:prstGeom prst="rect">
            <a:avLst/>
          </a:prstGeom>
        </p:spPr>
      </p:pic>
      <p:pic>
        <p:nvPicPr>
          <p:cNvPr id="4" name="Grafik 3" descr="HMM_Signet_farbe.jpg">
            <a:extLst>
              <a:ext uri="{FF2B5EF4-FFF2-40B4-BE49-F238E27FC236}">
                <a16:creationId xmlns:a16="http://schemas.microsoft.com/office/drawing/2014/main" id="{2B3949B8-B45A-42EA-B650-41E5E7A35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57" y="14824"/>
            <a:ext cx="460793" cy="4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4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4180" y="1203598"/>
            <a:ext cx="7106343" cy="32635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No study evaluated the diagnostic performance of existing definitions against histology!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In “all” lab and clinical assessments, culture and/or PCR and/or microscopy are considered equally! But only the presence of hyphae in sterile body regions supports disease! Culture positivity could display colonization and /or infection; without the </a:t>
            </a:r>
            <a:r>
              <a:rPr lang="en-US" sz="1600" dirty="0" err="1" smtClean="0"/>
              <a:t>presenece</a:t>
            </a:r>
            <a:r>
              <a:rPr lang="en-US" sz="1600" dirty="0" smtClean="0"/>
              <a:t> of </a:t>
            </a:r>
            <a:r>
              <a:rPr lang="en-US" sz="1600" dirty="0" err="1" smtClean="0"/>
              <a:t>hyophae</a:t>
            </a:r>
            <a:r>
              <a:rPr lang="en-US" sz="1600" dirty="0" smtClean="0"/>
              <a:t> – we </a:t>
            </a:r>
            <a:r>
              <a:rPr lang="en-US" sz="1600" dirty="0" err="1" smtClean="0"/>
              <a:t>lacke</a:t>
            </a:r>
            <a:r>
              <a:rPr lang="en-US" sz="1600" dirty="0" smtClean="0"/>
              <a:t> the proof!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Mycological criteria were part of the assessment – in several studies – bias?  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900" dirty="0"/>
          </a:p>
        </p:txBody>
      </p:sp>
      <p:pic>
        <p:nvPicPr>
          <p:cNvPr id="6" name="Grafik 5" descr="HMM_Signet_far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7686" y="117020"/>
            <a:ext cx="560882" cy="58365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547664" y="33950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Mold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diagnostics</a:t>
            </a:r>
            <a:r>
              <a:rPr lang="de-DE" sz="2400" b="1" dirty="0" smtClean="0"/>
              <a:t> (CAPA):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pro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cons</a:t>
            </a:r>
            <a:endParaRPr lang="de-DE" sz="2400" dirty="0"/>
          </a:p>
        </p:txBody>
      </p:sp>
      <p:grpSp>
        <p:nvGrpSpPr>
          <p:cNvPr id="8" name="Gruppieren 5">
            <a:extLst>
              <a:ext uri="{FF2B5EF4-FFF2-40B4-BE49-F238E27FC236}">
                <a16:creationId xmlns:a16="http://schemas.microsoft.com/office/drawing/2014/main" id="{F3487F96-3EA8-484C-A51A-58870E0243F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1582233" y="2184872"/>
            <a:ext cx="4459593" cy="792088"/>
            <a:chOff x="310183" y="5517231"/>
            <a:chExt cx="8603275" cy="1152130"/>
          </a:xfrm>
        </p:grpSpPr>
        <p:pic>
          <p:nvPicPr>
            <p:cNvPr id="9" name="Grafik 6" descr="DSC04157.JPG">
              <a:extLst>
                <a:ext uri="{FF2B5EF4-FFF2-40B4-BE49-F238E27FC236}">
                  <a16:creationId xmlns:a16="http://schemas.microsoft.com/office/drawing/2014/main" id="{C6383EAC-D00B-445A-AD74-7278E775B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83" y="5517232"/>
              <a:ext cx="1525513" cy="114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Grafik 14" descr="DSC04294.JPG">
              <a:extLst>
                <a:ext uri="{FF2B5EF4-FFF2-40B4-BE49-F238E27FC236}">
                  <a16:creationId xmlns:a16="http://schemas.microsoft.com/office/drawing/2014/main" id="{07579D29-3B2D-4ECB-9062-38571FA69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442" y="5517233"/>
              <a:ext cx="1536454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rafik 2" descr="DSC04152.JPG">
              <a:extLst>
                <a:ext uri="{FF2B5EF4-FFF2-40B4-BE49-F238E27FC236}">
                  <a16:creationId xmlns:a16="http://schemas.microsoft.com/office/drawing/2014/main" id="{47469E09-8B08-4597-A287-A318487C3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5517232"/>
              <a:ext cx="1512168" cy="113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9" descr="DSC04158.JPG">
              <a:extLst>
                <a:ext uri="{FF2B5EF4-FFF2-40B4-BE49-F238E27FC236}">
                  <a16:creationId xmlns:a16="http://schemas.microsoft.com/office/drawing/2014/main" id="{D9EB7416-87DA-4BD1-B099-456C3F55A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501" y="5517232"/>
              <a:ext cx="1524779" cy="1143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CalcoFluorzygomykosej">
              <a:extLst>
                <a:ext uri="{FF2B5EF4-FFF2-40B4-BE49-F238E27FC236}">
                  <a16:creationId xmlns:a16="http://schemas.microsoft.com/office/drawing/2014/main" id="{6DA4B707-E66A-4365-ABF0-32FFFBBFA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5517231"/>
              <a:ext cx="1605154" cy="113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11">
              <a:extLst>
                <a:ext uri="{FF2B5EF4-FFF2-40B4-BE49-F238E27FC236}">
                  <a16:creationId xmlns:a16="http://schemas.microsoft.com/office/drawing/2014/main" id="{1486BA1B-E2A5-48F5-8164-65535E17C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8840" y="6259989"/>
              <a:ext cx="346881" cy="303257"/>
            </a:xfrm>
            <a:prstGeom prst="rect">
              <a:avLst/>
            </a:prstGeom>
            <a:gradFill flip="none" rotWithShape="1">
              <a:gsLst>
                <a:gs pos="65000">
                  <a:srgbClr val="010413"/>
                </a:gs>
                <a:gs pos="100000">
                  <a:srgbClr val="010413"/>
                </a:gs>
              </a:gsLst>
              <a:lin ang="21594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de-DE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5990400" y="4600689"/>
            <a:ext cx="2498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Personal </a:t>
            </a:r>
            <a:r>
              <a:rPr lang="de-DE" sz="1600" dirty="0" err="1" smtClean="0"/>
              <a:t>opinion</a:t>
            </a:r>
            <a:r>
              <a:rPr lang="de-DE" sz="1600" dirty="0" smtClean="0"/>
              <a:t>, Lass-</a:t>
            </a:r>
            <a:r>
              <a:rPr lang="de-DE" sz="1600" dirty="0" err="1" smtClean="0"/>
              <a:t>Flörl</a:t>
            </a:r>
            <a:r>
              <a:rPr lang="de-DE" sz="1600" dirty="0" smtClean="0"/>
              <a:t>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750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69106"/>
            <a:ext cx="5001376" cy="3963541"/>
          </a:xfrm>
          <a:prstGeom prst="rect">
            <a:avLst/>
          </a:prstGeom>
        </p:spPr>
      </p:pic>
      <p:pic>
        <p:nvPicPr>
          <p:cNvPr id="3" name="Grafik 2" descr="HMM_Signet_farbe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691362" y="4876006"/>
            <a:ext cx="6476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err="1" smtClean="0"/>
              <a:t>Valliappan</a:t>
            </a:r>
            <a:r>
              <a:rPr lang="de-DE" sz="900" dirty="0" smtClean="0"/>
              <a:t> </a:t>
            </a:r>
            <a:r>
              <a:rPr lang="de-DE" sz="900" dirty="0" err="1" smtClean="0"/>
              <a:t>Muthu</a:t>
            </a:r>
            <a:r>
              <a:rPr lang="de-DE" sz="900" dirty="0" smtClean="0"/>
              <a:t>, et al. </a:t>
            </a:r>
            <a:r>
              <a:rPr lang="en-US" sz="900" dirty="0"/>
              <a:t>www.thelancet.com/infection Published online April 4, 2022 https://doi.org/10.1016/S1473-3099(22)00124-4</a:t>
            </a:r>
            <a:endParaRPr lang="de-DE" sz="900" dirty="0"/>
          </a:p>
        </p:txBody>
      </p:sp>
      <p:grpSp>
        <p:nvGrpSpPr>
          <p:cNvPr id="5" name="Gruppieren 5">
            <a:extLst>
              <a:ext uri="{FF2B5EF4-FFF2-40B4-BE49-F238E27FC236}">
                <a16:creationId xmlns:a16="http://schemas.microsoft.com/office/drawing/2014/main" id="{F3487F96-3EA8-484C-A51A-58870E0243F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1677596" y="2114903"/>
            <a:ext cx="4722328" cy="864096"/>
            <a:chOff x="310183" y="5517231"/>
            <a:chExt cx="8603275" cy="1152130"/>
          </a:xfrm>
        </p:grpSpPr>
        <p:pic>
          <p:nvPicPr>
            <p:cNvPr id="6" name="Grafik 6" descr="DSC04157.JPG">
              <a:extLst>
                <a:ext uri="{FF2B5EF4-FFF2-40B4-BE49-F238E27FC236}">
                  <a16:creationId xmlns:a16="http://schemas.microsoft.com/office/drawing/2014/main" id="{C6383EAC-D00B-445A-AD74-7278E775B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83" y="5517232"/>
              <a:ext cx="1525513" cy="114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14" descr="DSC04294.JPG">
              <a:extLst>
                <a:ext uri="{FF2B5EF4-FFF2-40B4-BE49-F238E27FC236}">
                  <a16:creationId xmlns:a16="http://schemas.microsoft.com/office/drawing/2014/main" id="{07579D29-3B2D-4ECB-9062-38571FA69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442" y="5517233"/>
              <a:ext cx="1536454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rafik 2" descr="DSC04152.JPG">
              <a:extLst>
                <a:ext uri="{FF2B5EF4-FFF2-40B4-BE49-F238E27FC236}">
                  <a16:creationId xmlns:a16="http://schemas.microsoft.com/office/drawing/2014/main" id="{47469E09-8B08-4597-A287-A318487C3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5517232"/>
              <a:ext cx="1512168" cy="113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9" descr="DSC04158.JPG">
              <a:extLst>
                <a:ext uri="{FF2B5EF4-FFF2-40B4-BE49-F238E27FC236}">
                  <a16:creationId xmlns:a16="http://schemas.microsoft.com/office/drawing/2014/main" id="{D9EB7416-87DA-4BD1-B099-456C3F55A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501" y="5517232"/>
              <a:ext cx="1524779" cy="1143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CalcoFluorzygomykosej">
              <a:extLst>
                <a:ext uri="{FF2B5EF4-FFF2-40B4-BE49-F238E27FC236}">
                  <a16:creationId xmlns:a16="http://schemas.microsoft.com/office/drawing/2014/main" id="{6DA4B707-E66A-4365-ABF0-32FFFBBFA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5517231"/>
              <a:ext cx="1605154" cy="113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feld 11">
              <a:extLst>
                <a:ext uri="{FF2B5EF4-FFF2-40B4-BE49-F238E27FC236}">
                  <a16:creationId xmlns:a16="http://schemas.microsoft.com/office/drawing/2014/main" id="{1486BA1B-E2A5-48F5-8164-65535E17C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8840" y="6259989"/>
              <a:ext cx="346881" cy="303257"/>
            </a:xfrm>
            <a:prstGeom prst="rect">
              <a:avLst/>
            </a:prstGeom>
            <a:gradFill flip="none" rotWithShape="1">
              <a:gsLst>
                <a:gs pos="65000">
                  <a:srgbClr val="010413"/>
                </a:gs>
                <a:gs pos="100000">
                  <a:srgbClr val="010413"/>
                </a:gs>
              </a:gsLst>
              <a:lin ang="21594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41540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3" descr="HMM_Signet_farb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314" y="4147"/>
            <a:ext cx="413910" cy="43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6400" y="336551"/>
            <a:ext cx="4893369" cy="442074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368505" y="4850593"/>
            <a:ext cx="159851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2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Microorganisms 2021, 9(7): 1518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486970" y="933450"/>
            <a:ext cx="41291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Detection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DNA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Mucorales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DNA was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found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very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high –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angioinvasive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nature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Various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methods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tested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tissue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samples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BAL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blood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variable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outcome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Primers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species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genus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specific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order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Mucorales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pan-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fungal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PCRs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Urine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samples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spore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coating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encdoing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proteins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CotH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– universal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biomarker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mucormycosis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  <a:r>
              <a:rPr lang="de-DE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 </a:t>
            </a:r>
            <a:r>
              <a:rPr lang="de-DE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de-DE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Microbiol</a:t>
            </a:r>
            <a:r>
              <a:rPr lang="de-DE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56, e746. 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Cell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wall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carbohydrate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fucomannan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? (Oral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ECCMID 2020)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Whole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genome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sequencing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outbreaks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486970" y="3713707"/>
            <a:ext cx="3943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allow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quick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diagnosis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sensitiv –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specificity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cover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all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taxa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very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complex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Lack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standardization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clinical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setting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42914" y="932188"/>
            <a:ext cx="6379235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8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 increase opportunistic fungal infections due to the increase in immunocompromised hosts.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8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Cosmopolitan environmental fungi have emerged as causes of potentially life-threatening diseases.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8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Many emerging pathogenic fungi are inherently resistant to antifungal drugs.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87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Traditional identification techniques lack sensitivity &amp; specificity, are slow, labor-intensive and require skilled personnel.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87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number of pathogenic fungi are non-viable in samples (treatment).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87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Differentiation between colonization and infection.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87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Limited fungal burden even in the presence of </a:t>
            </a:r>
            <a:r>
              <a:rPr lang="en-US" sz="1875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fungaemia</a:t>
            </a:r>
            <a:r>
              <a:rPr lang="en-US" sz="187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de-DE" sz="187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F9B5DF5-066A-460F-A6BF-986274DAEBA0}"/>
              </a:ext>
            </a:extLst>
          </p:cNvPr>
          <p:cNvSpPr txBox="1">
            <a:spLocks/>
          </p:cNvSpPr>
          <p:nvPr/>
        </p:nvSpPr>
        <p:spPr>
          <a:xfrm>
            <a:off x="1241859" y="269324"/>
            <a:ext cx="6712228" cy="687787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Diagnostic Issues </a:t>
            </a:r>
            <a:r>
              <a:rPr lang="en-GB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 Mycology</a:t>
            </a:r>
          </a:p>
        </p:txBody>
      </p:sp>
      <p:pic>
        <p:nvPicPr>
          <p:cNvPr id="5" name="Grafik 3" descr="HMM_Signet_farbe.jpg">
            <a:extLst>
              <a:ext uri="{FF2B5EF4-FFF2-40B4-BE49-F238E27FC236}">
                <a16:creationId xmlns:a16="http://schemas.microsoft.com/office/drawing/2014/main" id="{EA9A3577-2E08-4582-9E4B-08B8F1308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66821"/>
            <a:ext cx="388641" cy="40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8" y="365603"/>
            <a:ext cx="835451" cy="426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8820" y="1059582"/>
            <a:ext cx="7427168" cy="3394710"/>
          </a:xfrm>
        </p:spPr>
        <p:txBody>
          <a:bodyPr/>
          <a:lstStyle/>
          <a:p>
            <a:r>
              <a:rPr lang="en-US" sz="1800" dirty="0" smtClean="0"/>
              <a:t>In </a:t>
            </a:r>
            <a:r>
              <a:rPr lang="en-US" sz="1800" dirty="0"/>
              <a:t>some studies, a two- to tenfold higher </a:t>
            </a:r>
            <a:r>
              <a:rPr lang="en-US" sz="1800" dirty="0" smtClean="0"/>
              <a:t>incidence </a:t>
            </a:r>
            <a:r>
              <a:rPr lang="en-US" sz="1800" dirty="0"/>
              <a:t>of </a:t>
            </a:r>
            <a:r>
              <a:rPr lang="en-US" sz="1800" dirty="0" err="1"/>
              <a:t>candidemia</a:t>
            </a:r>
            <a:r>
              <a:rPr lang="en-US" sz="1800" dirty="0"/>
              <a:t> has been reported in patients with </a:t>
            </a:r>
            <a:r>
              <a:rPr lang="en-US" sz="1800" dirty="0" smtClean="0"/>
              <a:t>COVID-19 compared </a:t>
            </a:r>
            <a:r>
              <a:rPr lang="en-US" sz="1800" dirty="0"/>
              <a:t>with patients without </a:t>
            </a:r>
            <a:r>
              <a:rPr lang="en-US" sz="1800" dirty="0" smtClean="0"/>
              <a:t>COVID-1950</a:t>
            </a:r>
          </a:p>
          <a:p>
            <a:r>
              <a:rPr lang="en-US" sz="1800" i="1" dirty="0" smtClean="0"/>
              <a:t>C. </a:t>
            </a:r>
            <a:r>
              <a:rPr lang="en-US" sz="1800" i="1" dirty="0" err="1" smtClean="0"/>
              <a:t>albicans</a:t>
            </a:r>
            <a:r>
              <a:rPr lang="en-US" sz="1800" i="1" dirty="0" smtClean="0"/>
              <a:t> </a:t>
            </a:r>
            <a:r>
              <a:rPr lang="en-US" sz="1800" dirty="0" smtClean="0"/>
              <a:t>is most </a:t>
            </a:r>
            <a:r>
              <a:rPr lang="en-US" sz="1800" dirty="0"/>
              <a:t>frequently reported </a:t>
            </a:r>
            <a:r>
              <a:rPr lang="en-US" sz="1800" dirty="0" smtClean="0"/>
              <a:t>ICU patients with COVID-19, but some </a:t>
            </a:r>
            <a:r>
              <a:rPr lang="en-US" sz="1800" dirty="0"/>
              <a:t>geographical areas the emerging pathogen </a:t>
            </a:r>
            <a:r>
              <a:rPr lang="en-US" sz="1800" dirty="0" smtClean="0"/>
              <a:t>C. </a:t>
            </a:r>
            <a:r>
              <a:rPr lang="en-US" sz="1800" dirty="0" err="1" smtClean="0"/>
              <a:t>auris</a:t>
            </a:r>
            <a:r>
              <a:rPr lang="en-US" sz="1800" dirty="0" smtClean="0"/>
              <a:t> </a:t>
            </a:r>
            <a:r>
              <a:rPr lang="en-US" sz="1800" dirty="0"/>
              <a:t>was </a:t>
            </a:r>
            <a:r>
              <a:rPr lang="en-US" sz="1800" dirty="0" smtClean="0"/>
              <a:t>predominant. </a:t>
            </a:r>
          </a:p>
          <a:p>
            <a:r>
              <a:rPr lang="en-US" sz="1800" i="1" dirty="0"/>
              <a:t>C. </a:t>
            </a:r>
            <a:r>
              <a:rPr lang="en-US" sz="1800" i="1" dirty="0" err="1"/>
              <a:t>auris</a:t>
            </a:r>
            <a:r>
              <a:rPr lang="en-US" sz="1800" i="1" dirty="0"/>
              <a:t> </a:t>
            </a:r>
            <a:r>
              <a:rPr lang="en-US" sz="1800" dirty="0"/>
              <a:t>is a budding yeast, which almost never forms short </a:t>
            </a:r>
            <a:r>
              <a:rPr lang="en-US" sz="1800" dirty="0" err="1"/>
              <a:t>pseudohyphae</a:t>
            </a:r>
            <a:r>
              <a:rPr lang="en-US" sz="1800" dirty="0"/>
              <a:t> and does not form germ tubes. Some strains form aggregates of cells, whereas others do not. Unlike most other </a:t>
            </a:r>
            <a:r>
              <a:rPr lang="en-US" sz="1800" i="1" dirty="0"/>
              <a:t>Candida</a:t>
            </a:r>
            <a:r>
              <a:rPr lang="en-US" sz="1800" dirty="0"/>
              <a:t> species, it grows well at 40–42º C on </a:t>
            </a:r>
            <a:r>
              <a:rPr lang="en-US" sz="1800" dirty="0" err="1"/>
              <a:t>CHROMagar</a:t>
            </a:r>
            <a:r>
              <a:rPr lang="en-US" sz="1800" dirty="0"/>
              <a:t>. </a:t>
            </a:r>
            <a:r>
              <a:rPr lang="en-US" sz="1800" i="1" dirty="0"/>
              <a:t>C. </a:t>
            </a:r>
            <a:r>
              <a:rPr lang="en-US" sz="1800" i="1" dirty="0" err="1"/>
              <a:t>auris</a:t>
            </a:r>
            <a:r>
              <a:rPr lang="en-US" sz="1800" dirty="0"/>
              <a:t> colonies appear white, pink, red, or purple.</a:t>
            </a: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24" y="411510"/>
            <a:ext cx="835451" cy="426041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408820" y="26749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/>
              <a:t>C. </a:t>
            </a:r>
            <a:r>
              <a:rPr lang="de-DE" sz="2400" b="1" i="1" dirty="0" err="1" smtClean="0"/>
              <a:t>auris</a:t>
            </a:r>
            <a:r>
              <a:rPr lang="de-DE" sz="2400" b="1" i="1" dirty="0" smtClean="0"/>
              <a:t> </a:t>
            </a:r>
            <a:r>
              <a:rPr lang="de-DE" sz="2400" b="1" dirty="0" err="1" smtClean="0"/>
              <a:t>diagnostics</a:t>
            </a:r>
            <a:r>
              <a:rPr lang="de-DE" sz="2400" b="1" dirty="0" smtClean="0"/>
              <a:t> (CAC):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pro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cons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264824" y="4661604"/>
            <a:ext cx="8583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Tian S et al. 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Emerg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Microbes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Infect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2018</a:t>
            </a: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3" descr="HMM_Signet_farb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314" y="4147"/>
            <a:ext cx="413910" cy="43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1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60952"/>
            <a:ext cx="6439322" cy="375518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27784" y="1347614"/>
            <a:ext cx="547260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A </a:t>
            </a:r>
            <a:r>
              <a:rPr lang="en-US" sz="1200" dirty="0"/>
              <a:t>confirmatory test such as cornmeal agar may be warranted for these species.</a:t>
            </a:r>
            <a:endParaRPr lang="de-DE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5724128" y="3044324"/>
            <a:ext cx="3024336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** C</a:t>
            </a:r>
            <a:r>
              <a:rPr lang="de-DE" sz="1400" i="1" dirty="0"/>
              <a:t>. </a:t>
            </a:r>
            <a:r>
              <a:rPr lang="de-DE" sz="1400" i="1" dirty="0" err="1"/>
              <a:t>guilliermondii</a:t>
            </a:r>
            <a:r>
              <a:rPr lang="de-DE" sz="1400" dirty="0"/>
              <a:t>, </a:t>
            </a:r>
            <a:r>
              <a:rPr lang="de-DE" sz="1400" i="1" dirty="0"/>
              <a:t>C. </a:t>
            </a:r>
            <a:r>
              <a:rPr lang="de-DE" sz="1400" i="1" dirty="0" err="1"/>
              <a:t>lusitaniae</a:t>
            </a:r>
            <a:r>
              <a:rPr lang="de-DE" sz="1400" dirty="0"/>
              <a:t>,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i="1" dirty="0"/>
              <a:t>C. </a:t>
            </a:r>
            <a:r>
              <a:rPr lang="de-DE" sz="1400" i="1" dirty="0" err="1"/>
              <a:t>parapsilosis</a:t>
            </a:r>
            <a:r>
              <a:rPr lang="de-DE" sz="1400" i="1" dirty="0"/>
              <a:t> </a:t>
            </a:r>
            <a:r>
              <a:rPr lang="de-DE" sz="1400" dirty="0" err="1"/>
              <a:t>generally</a:t>
            </a:r>
            <a:r>
              <a:rPr lang="de-DE" sz="1400" dirty="0"/>
              <a:t> </a:t>
            </a:r>
            <a:r>
              <a:rPr lang="de-DE" sz="1400" dirty="0" err="1"/>
              <a:t>make</a:t>
            </a:r>
            <a:r>
              <a:rPr lang="de-DE" sz="1400" dirty="0"/>
              <a:t> </a:t>
            </a:r>
            <a:r>
              <a:rPr lang="de-DE" sz="1400" dirty="0" err="1"/>
              <a:t>pseudohyphae</a:t>
            </a:r>
            <a:r>
              <a:rPr lang="de-DE" sz="1400" dirty="0"/>
              <a:t> on </a:t>
            </a:r>
            <a:r>
              <a:rPr lang="de-DE" sz="1400" dirty="0" err="1"/>
              <a:t>cornmeal</a:t>
            </a:r>
            <a:r>
              <a:rPr lang="de-DE" sz="1400" dirty="0"/>
              <a:t> </a:t>
            </a:r>
            <a:r>
              <a:rPr lang="de-DE" sz="1400" dirty="0" err="1"/>
              <a:t>agar</a:t>
            </a:r>
            <a:r>
              <a:rPr lang="de-DE" sz="1400" dirty="0"/>
              <a:t>. </a:t>
            </a:r>
            <a:r>
              <a:rPr lang="de-DE" sz="1400" dirty="0" err="1"/>
              <a:t>If</a:t>
            </a:r>
            <a:r>
              <a:rPr lang="de-DE" sz="1400" dirty="0"/>
              <a:t> </a:t>
            </a:r>
            <a:r>
              <a:rPr lang="de-DE" sz="1400" dirty="0" err="1"/>
              <a:t>hyphae</a:t>
            </a:r>
            <a:r>
              <a:rPr lang="de-DE" sz="1400" dirty="0"/>
              <a:t>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pseudohyphae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not </a:t>
            </a:r>
            <a:r>
              <a:rPr lang="de-DE" sz="1400" dirty="0" err="1"/>
              <a:t>present</a:t>
            </a:r>
            <a:r>
              <a:rPr lang="de-DE" sz="1400" dirty="0"/>
              <a:t> on </a:t>
            </a:r>
            <a:r>
              <a:rPr lang="de-DE" sz="1400" dirty="0" err="1"/>
              <a:t>cornmeal</a:t>
            </a:r>
            <a:r>
              <a:rPr lang="de-DE" sz="1400" dirty="0"/>
              <a:t> </a:t>
            </a:r>
            <a:r>
              <a:rPr lang="de-DE" sz="1400" dirty="0" err="1"/>
              <a:t>agar</a:t>
            </a:r>
            <a:r>
              <a:rPr lang="de-DE" sz="1400" dirty="0"/>
              <a:t>, </a:t>
            </a:r>
            <a:r>
              <a:rPr lang="de-DE" sz="1400" dirty="0" err="1"/>
              <a:t>this</a:t>
            </a:r>
            <a:r>
              <a:rPr lang="de-DE" sz="1400" dirty="0"/>
              <a:t> </a:t>
            </a:r>
            <a:r>
              <a:rPr lang="de-DE" sz="1400" dirty="0" err="1"/>
              <a:t>should</a:t>
            </a:r>
            <a:r>
              <a:rPr lang="de-DE" sz="1400" dirty="0"/>
              <a:t> </a:t>
            </a:r>
            <a:r>
              <a:rPr lang="de-DE" sz="1400" dirty="0" err="1"/>
              <a:t>raise</a:t>
            </a:r>
            <a:r>
              <a:rPr lang="de-DE" sz="1400" dirty="0"/>
              <a:t> </a:t>
            </a:r>
            <a:r>
              <a:rPr lang="de-DE" sz="1400" dirty="0" err="1"/>
              <a:t>suspicion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i="1" dirty="0"/>
              <a:t>C. </a:t>
            </a:r>
            <a:r>
              <a:rPr lang="de-DE" sz="1400" i="1" dirty="0" err="1"/>
              <a:t>auris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 smtClean="0"/>
              <a:t>typically</a:t>
            </a:r>
            <a:r>
              <a:rPr lang="de-DE" sz="1400" dirty="0" smtClean="0"/>
              <a:t> </a:t>
            </a:r>
            <a:r>
              <a:rPr lang="de-DE" sz="1400" dirty="0" err="1" smtClean="0"/>
              <a:t>make</a:t>
            </a:r>
            <a:r>
              <a:rPr lang="de-DE" sz="1400" dirty="0" smtClean="0"/>
              <a:t> </a:t>
            </a:r>
            <a:r>
              <a:rPr lang="de-DE" sz="1400" dirty="0" err="1" smtClean="0"/>
              <a:t>no</a:t>
            </a:r>
            <a:r>
              <a:rPr lang="de-DE" sz="1400" dirty="0" smtClean="0"/>
              <a:t> </a:t>
            </a:r>
            <a:r>
              <a:rPr lang="de-DE" sz="1400" dirty="0" err="1" smtClean="0"/>
              <a:t>hyphae</a:t>
            </a:r>
            <a:r>
              <a:rPr lang="de-DE" sz="1400" dirty="0" smtClean="0"/>
              <a:t>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pseudohyphae</a:t>
            </a:r>
            <a:r>
              <a:rPr lang="de-DE" sz="1400" dirty="0"/>
              <a:t>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43638" y="30595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/>
              <a:t>C. </a:t>
            </a:r>
            <a:r>
              <a:rPr lang="de-DE" sz="2400" b="1" i="1" dirty="0" err="1" smtClean="0"/>
              <a:t>auris</a:t>
            </a:r>
            <a:r>
              <a:rPr lang="de-DE" sz="2400" b="1" i="1" dirty="0" smtClean="0"/>
              <a:t> </a:t>
            </a:r>
            <a:r>
              <a:rPr lang="de-DE" sz="2400" b="1" dirty="0" err="1" smtClean="0"/>
              <a:t>diagnostics</a:t>
            </a:r>
            <a:r>
              <a:rPr lang="de-DE" sz="2400" b="1" dirty="0" smtClean="0"/>
              <a:t> (CAC):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pro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cons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5292080" y="4787508"/>
            <a:ext cx="35846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https://www.cdc.gov/fungal/candida-auris/identification.html</a:t>
            </a:r>
          </a:p>
        </p:txBody>
      </p:sp>
      <p:pic>
        <p:nvPicPr>
          <p:cNvPr id="9" name="Grafik 3" descr="HMM_Signet_farb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314" y="4147"/>
            <a:ext cx="413910" cy="43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0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8820" y="1059582"/>
            <a:ext cx="7427168" cy="3394710"/>
          </a:xfrm>
        </p:spPr>
        <p:txBody>
          <a:bodyPr/>
          <a:lstStyle/>
          <a:p>
            <a:r>
              <a:rPr lang="de-DE" sz="1800" dirty="0" smtClean="0"/>
              <a:t>Matrix-</a:t>
            </a:r>
            <a:r>
              <a:rPr lang="de-DE" sz="1800" dirty="0" err="1" smtClean="0"/>
              <a:t>assisted</a:t>
            </a:r>
            <a:r>
              <a:rPr lang="de-DE" sz="1800" dirty="0" smtClean="0"/>
              <a:t> </a:t>
            </a:r>
            <a:r>
              <a:rPr lang="de-DE" sz="1800" dirty="0" err="1"/>
              <a:t>laser</a:t>
            </a:r>
            <a:r>
              <a:rPr lang="de-DE" sz="1800" dirty="0"/>
              <a:t> </a:t>
            </a:r>
            <a:r>
              <a:rPr lang="de-DE" sz="1800" dirty="0" err="1"/>
              <a:t>desorption</a:t>
            </a:r>
            <a:r>
              <a:rPr lang="de-DE" sz="1800" dirty="0"/>
              <a:t>/</a:t>
            </a:r>
            <a:r>
              <a:rPr lang="de-DE" sz="1800" dirty="0" err="1"/>
              <a:t>ionization</a:t>
            </a:r>
            <a:r>
              <a:rPr lang="de-DE" sz="1800" dirty="0"/>
              <a:t> time-</a:t>
            </a:r>
            <a:r>
              <a:rPr lang="de-DE" sz="1800" dirty="0" err="1"/>
              <a:t>of</a:t>
            </a:r>
            <a:r>
              <a:rPr lang="de-DE" sz="1800" dirty="0"/>
              <a:t>-</a:t>
            </a:r>
            <a:r>
              <a:rPr lang="de-DE" sz="1800" dirty="0" err="1"/>
              <a:t>flight</a:t>
            </a:r>
            <a:r>
              <a:rPr lang="de-DE" sz="1800" dirty="0"/>
              <a:t> (MALDI-TOF)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differentiate</a:t>
            </a:r>
            <a:r>
              <a:rPr lang="de-DE" sz="1800" dirty="0"/>
              <a:t> </a:t>
            </a:r>
            <a:r>
              <a:rPr lang="de-DE" sz="1800" i="1" dirty="0"/>
              <a:t>C. </a:t>
            </a:r>
            <a:r>
              <a:rPr lang="de-DE" sz="1800" i="1" dirty="0" err="1"/>
              <a:t>auris</a:t>
            </a:r>
            <a:r>
              <a:rPr lang="de-DE" sz="1800" dirty="0"/>
              <a:t> </a:t>
            </a:r>
            <a:r>
              <a:rPr lang="de-DE" sz="1800" dirty="0" err="1"/>
              <a:t>from</a:t>
            </a:r>
            <a:r>
              <a:rPr lang="de-DE" sz="1800" dirty="0"/>
              <a:t> </a:t>
            </a:r>
            <a:r>
              <a:rPr lang="de-DE" sz="1800" dirty="0" err="1"/>
              <a:t>other</a:t>
            </a:r>
            <a:r>
              <a:rPr lang="de-DE" sz="1800" dirty="0"/>
              <a:t> </a:t>
            </a:r>
            <a:r>
              <a:rPr lang="de-DE" sz="1800" i="1" dirty="0"/>
              <a:t>Candida</a:t>
            </a:r>
            <a:r>
              <a:rPr lang="de-DE" sz="1800" dirty="0"/>
              <a:t> </a:t>
            </a:r>
            <a:r>
              <a:rPr lang="de-DE" sz="1800" dirty="0" err="1"/>
              <a:t>species</a:t>
            </a:r>
            <a:r>
              <a:rPr lang="de-DE" sz="1800" dirty="0"/>
              <a:t>, </a:t>
            </a:r>
            <a:r>
              <a:rPr lang="de-DE" sz="1800" dirty="0" err="1" smtClean="0"/>
              <a:t>using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/>
              <a:t>updated</a:t>
            </a:r>
            <a:r>
              <a:rPr lang="de-DE" sz="1800" dirty="0"/>
              <a:t> </a:t>
            </a:r>
            <a:r>
              <a:rPr lang="de-DE" sz="1800" dirty="0" err="1"/>
              <a:t>Bruker</a:t>
            </a:r>
            <a:r>
              <a:rPr lang="de-DE" sz="1800" dirty="0"/>
              <a:t> FDA-</a:t>
            </a:r>
            <a:r>
              <a:rPr lang="de-DE" sz="1800" dirty="0" err="1"/>
              <a:t>approved</a:t>
            </a:r>
            <a:r>
              <a:rPr lang="de-DE" sz="1800" dirty="0"/>
              <a:t> MALDI </a:t>
            </a:r>
            <a:r>
              <a:rPr lang="de-DE" sz="1800" dirty="0" err="1"/>
              <a:t>Biotyper</a:t>
            </a:r>
            <a:r>
              <a:rPr lang="de-DE" sz="1800" dirty="0"/>
              <a:t> CA System </a:t>
            </a:r>
            <a:r>
              <a:rPr lang="de-DE" sz="1800" dirty="0" err="1"/>
              <a:t>library</a:t>
            </a:r>
            <a:r>
              <a:rPr lang="de-DE" sz="1800" dirty="0"/>
              <a:t> (Version Claim 4)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their</a:t>
            </a:r>
            <a:r>
              <a:rPr lang="de-DE" sz="1800" dirty="0"/>
              <a:t> “</a:t>
            </a:r>
            <a:r>
              <a:rPr lang="de-DE" sz="1800" dirty="0" err="1"/>
              <a:t>research</a:t>
            </a:r>
            <a:r>
              <a:rPr lang="de-DE" sz="1800" dirty="0"/>
              <a:t> </a:t>
            </a:r>
            <a:r>
              <a:rPr lang="de-DE" sz="1800" dirty="0" err="1"/>
              <a:t>use</a:t>
            </a:r>
            <a:r>
              <a:rPr lang="de-DE" sz="1800" dirty="0"/>
              <a:t> </a:t>
            </a:r>
            <a:r>
              <a:rPr lang="de-DE" sz="1800" dirty="0" err="1"/>
              <a:t>only</a:t>
            </a:r>
            <a:r>
              <a:rPr lang="de-DE" sz="1800" dirty="0"/>
              <a:t>” </a:t>
            </a:r>
            <a:r>
              <a:rPr lang="de-DE" sz="1800" dirty="0" err="1"/>
              <a:t>libraries</a:t>
            </a:r>
            <a:r>
              <a:rPr lang="de-DE" sz="1800" dirty="0"/>
              <a:t> (Versions 2014 [5627]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more</a:t>
            </a:r>
            <a:r>
              <a:rPr lang="de-DE" sz="1800" dirty="0"/>
              <a:t> </a:t>
            </a:r>
            <a:r>
              <a:rPr lang="de-DE" sz="1800" dirty="0" err="1"/>
              <a:t>recent</a:t>
            </a:r>
            <a:r>
              <a:rPr lang="de-DE" sz="1800" dirty="0"/>
              <a:t>)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bioMérieux</a:t>
            </a:r>
            <a:r>
              <a:rPr lang="de-DE" sz="1800" dirty="0"/>
              <a:t> VITEK (MALDI-TOF) MS </a:t>
            </a: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FDA-</a:t>
            </a:r>
            <a:r>
              <a:rPr lang="de-DE" sz="1800" dirty="0" err="1"/>
              <a:t>approved</a:t>
            </a:r>
            <a:r>
              <a:rPr lang="de-DE" sz="1800" dirty="0"/>
              <a:t> IVD v3.2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their</a:t>
            </a:r>
            <a:r>
              <a:rPr lang="de-DE" sz="1800" dirty="0"/>
              <a:t> “</a:t>
            </a:r>
            <a:r>
              <a:rPr lang="de-DE" sz="1800" dirty="0" err="1"/>
              <a:t>research</a:t>
            </a:r>
            <a:r>
              <a:rPr lang="de-DE" sz="1800" dirty="0"/>
              <a:t> </a:t>
            </a:r>
            <a:r>
              <a:rPr lang="de-DE" sz="1800" dirty="0" err="1"/>
              <a:t>use</a:t>
            </a:r>
            <a:r>
              <a:rPr lang="de-DE" sz="1800" dirty="0"/>
              <a:t> </a:t>
            </a:r>
            <a:r>
              <a:rPr lang="de-DE" sz="1800" dirty="0" err="1"/>
              <a:t>only</a:t>
            </a:r>
            <a:r>
              <a:rPr lang="de-DE" sz="1800" dirty="0"/>
              <a:t>” </a:t>
            </a:r>
            <a:r>
              <a:rPr lang="de-DE" sz="1800" dirty="0" err="1"/>
              <a:t>libraries</a:t>
            </a:r>
            <a:r>
              <a:rPr lang="de-DE" sz="1800" dirty="0"/>
              <a:t>  (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Saramis</a:t>
            </a:r>
            <a:r>
              <a:rPr lang="de-DE" sz="1800" dirty="0"/>
              <a:t> </a:t>
            </a:r>
            <a:r>
              <a:rPr lang="de-DE" sz="1800" dirty="0" err="1"/>
              <a:t>Ver</a:t>
            </a:r>
            <a:r>
              <a:rPr lang="de-DE" sz="1800" dirty="0"/>
              <a:t> 4.14 </a:t>
            </a:r>
            <a:r>
              <a:rPr lang="de-DE" sz="1800" dirty="0" err="1"/>
              <a:t>database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Saccharomycetaceae</a:t>
            </a:r>
            <a:r>
              <a:rPr lang="de-DE" sz="1800" dirty="0"/>
              <a:t> update</a:t>
            </a:r>
            <a:r>
              <a:rPr lang="de-DE" sz="1800" dirty="0" smtClean="0"/>
              <a:t>).</a:t>
            </a:r>
          </a:p>
          <a:p>
            <a:r>
              <a:rPr lang="en-US" sz="1800" dirty="0" smtClean="0"/>
              <a:t>Sequencing </a:t>
            </a:r>
            <a:r>
              <a:rPr lang="en-US" sz="1800" dirty="0"/>
              <a:t>the D1-D2 region of the 28s rDNA or the Internal Transcribed Region (ITS) of rDNA also can identify </a:t>
            </a:r>
            <a:r>
              <a:rPr lang="en-US" sz="1800" i="1" dirty="0"/>
              <a:t>C. </a:t>
            </a:r>
            <a:r>
              <a:rPr lang="en-US" sz="1800" i="1" dirty="0" err="1"/>
              <a:t>auris</a:t>
            </a:r>
            <a:r>
              <a:rPr lang="en-US" sz="1800" dirty="0"/>
              <a:t>. </a:t>
            </a: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 err="1"/>
              <a:t>GenMark</a:t>
            </a:r>
            <a:r>
              <a:rPr lang="en-US" sz="1800" dirty="0"/>
              <a:t> </a:t>
            </a:r>
            <a:r>
              <a:rPr lang="en-US" sz="1800" dirty="0" err="1"/>
              <a:t>ePlex</a:t>
            </a:r>
            <a:r>
              <a:rPr lang="en-US" sz="1800" dirty="0"/>
              <a:t> Blood Culture Identification Fungal Pathogen (BCID-FP) Panel is the first FDA-approved molecular test for </a:t>
            </a:r>
            <a:r>
              <a:rPr lang="en-US" sz="1800" i="1" dirty="0"/>
              <a:t>C. </a:t>
            </a:r>
            <a:r>
              <a:rPr lang="en-US" sz="1800" i="1" dirty="0" err="1"/>
              <a:t>auris</a:t>
            </a:r>
            <a:r>
              <a:rPr lang="en-US" sz="1800" i="1" dirty="0"/>
              <a:t> </a:t>
            </a:r>
            <a:r>
              <a:rPr lang="en-US" sz="1800" dirty="0"/>
              <a:t>identification.</a:t>
            </a:r>
            <a:endParaRPr lang="de-DE" sz="1800" dirty="0" smtClean="0"/>
          </a:p>
          <a:p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24" y="411510"/>
            <a:ext cx="835451" cy="426041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408820" y="26749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/>
              <a:t>C. </a:t>
            </a:r>
            <a:r>
              <a:rPr lang="de-DE" sz="2400" b="1" i="1" dirty="0" err="1" smtClean="0"/>
              <a:t>auris</a:t>
            </a:r>
            <a:r>
              <a:rPr lang="de-DE" sz="2400" b="1" i="1" dirty="0" smtClean="0"/>
              <a:t> </a:t>
            </a:r>
            <a:r>
              <a:rPr lang="de-DE" sz="2400" b="1" dirty="0" err="1" smtClean="0"/>
              <a:t>diagnostics</a:t>
            </a:r>
            <a:r>
              <a:rPr lang="de-DE" sz="2400" b="1" dirty="0" smtClean="0"/>
              <a:t> (CAC):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pro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cons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323528" y="4722779"/>
            <a:ext cx="8583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H et al. 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PLoS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Pathog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2020</a:t>
            </a: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3" descr="HMM_Signet_farb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314" y="4147"/>
            <a:ext cx="413910" cy="43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1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496717" y="408722"/>
            <a:ext cx="8000969" cy="2393999"/>
            <a:chOff x="-266634" y="1318944"/>
            <a:chExt cx="8926250" cy="2540770"/>
          </a:xfrm>
        </p:grpSpPr>
        <p:sp>
          <p:nvSpPr>
            <p:cNvPr id="6" name="Rechteck 5"/>
            <p:cNvSpPr/>
            <p:nvPr/>
          </p:nvSpPr>
          <p:spPr>
            <a:xfrm rot="5400000">
              <a:off x="698787" y="2024429"/>
              <a:ext cx="869864" cy="28007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AT" sz="2100" b="1" dirty="0" err="1"/>
                <a:t>Conventional</a:t>
              </a:r>
              <a:r>
                <a:rPr lang="de-AT" sz="2100" b="1" dirty="0"/>
                <a:t> </a:t>
              </a:r>
              <a:r>
                <a:rPr lang="de-AT" sz="2100" b="1" dirty="0" err="1"/>
                <a:t>tests</a:t>
              </a:r>
              <a:r>
                <a:rPr lang="de-AT" sz="2100" b="1" dirty="0"/>
                <a:t>:</a:t>
              </a:r>
            </a:p>
            <a:p>
              <a:pPr algn="ctr"/>
              <a:r>
                <a:rPr lang="de-AT" sz="2100" b="1" dirty="0"/>
                <a:t>Culture &amp; </a:t>
              </a:r>
              <a:r>
                <a:rPr lang="de-AT" sz="2100" b="1" dirty="0" err="1"/>
                <a:t>microscopy</a:t>
              </a:r>
              <a:endParaRPr lang="en-GB" sz="2100" b="1" dirty="0"/>
            </a:p>
          </p:txBody>
        </p:sp>
        <p:sp>
          <p:nvSpPr>
            <p:cNvPr id="7" name="Rechteck 6"/>
            <p:cNvSpPr/>
            <p:nvPr/>
          </p:nvSpPr>
          <p:spPr>
            <a:xfrm rot="5400000">
              <a:off x="3793006" y="2024426"/>
              <a:ext cx="869864" cy="2800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AT" sz="2100" b="1" dirty="0"/>
                <a:t>Antigen </a:t>
              </a:r>
              <a:r>
                <a:rPr lang="de-AT" sz="2100" b="1" dirty="0" err="1"/>
                <a:t>tests</a:t>
              </a:r>
              <a:r>
                <a:rPr lang="de-AT" sz="2100" b="1" dirty="0"/>
                <a:t> </a:t>
              </a:r>
            </a:p>
          </p:txBody>
        </p:sp>
        <p:sp>
          <p:nvSpPr>
            <p:cNvPr id="8" name="Rechteck 7"/>
            <p:cNvSpPr/>
            <p:nvPr/>
          </p:nvSpPr>
          <p:spPr>
            <a:xfrm rot="5400000">
              <a:off x="6824331" y="2024419"/>
              <a:ext cx="869864" cy="28007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AT" sz="2100" b="1" dirty="0" err="1"/>
                <a:t>Molecular</a:t>
              </a:r>
              <a:r>
                <a:rPr lang="de-AT" sz="2100" b="1" dirty="0"/>
                <a:t> </a:t>
              </a:r>
              <a:r>
                <a:rPr lang="de-AT" sz="2100" b="1" dirty="0" err="1"/>
                <a:t>based</a:t>
              </a:r>
              <a:r>
                <a:rPr lang="de-AT" sz="2100" b="1" dirty="0"/>
                <a:t> </a:t>
              </a:r>
              <a:r>
                <a:rPr lang="de-AT" sz="2100" b="1" dirty="0" err="1"/>
                <a:t>tests</a:t>
              </a:r>
              <a:endParaRPr lang="en-GB" sz="2100" b="1" dirty="0"/>
            </a:p>
          </p:txBody>
        </p:sp>
        <p:sp>
          <p:nvSpPr>
            <p:cNvPr id="9" name="Gleichschenkliges Dreieck 8"/>
            <p:cNvSpPr/>
            <p:nvPr/>
          </p:nvSpPr>
          <p:spPr>
            <a:xfrm>
              <a:off x="-266634" y="1318944"/>
              <a:ext cx="8926250" cy="1503217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700" b="1" dirty="0"/>
                <a:t>Lab-</a:t>
              </a:r>
              <a:r>
                <a:rPr lang="de-AT" sz="2700" b="1" dirty="0" err="1"/>
                <a:t>based</a:t>
              </a:r>
              <a:r>
                <a:rPr lang="de-AT" sz="2700" b="1" dirty="0"/>
                <a:t> </a:t>
              </a:r>
              <a:r>
                <a:rPr lang="de-AT" sz="2700" b="1" dirty="0" err="1"/>
                <a:t>diagnosis</a:t>
              </a:r>
              <a:endParaRPr lang="en-GB" sz="2700" b="1" dirty="0"/>
            </a:p>
          </p:txBody>
        </p:sp>
      </p:grpSp>
      <p:pic>
        <p:nvPicPr>
          <p:cNvPr id="10" name="Grafik 9" descr="HMM_Signet_far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7686" y="117020"/>
            <a:ext cx="560882" cy="58365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 rot="5400000">
            <a:off x="1300315" y="2157106"/>
            <a:ext cx="903194" cy="251038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2100" b="1" dirty="0"/>
              <a:t>C: </a:t>
            </a:r>
            <a:r>
              <a:rPr lang="de-AT" sz="2100" b="1" dirty="0" err="1"/>
              <a:t>Viable</a:t>
            </a:r>
            <a:r>
              <a:rPr lang="de-AT" sz="2100" b="1" dirty="0"/>
              <a:t> </a:t>
            </a:r>
            <a:r>
              <a:rPr lang="de-AT" sz="2100" b="1" dirty="0" err="1"/>
              <a:t>fungus</a:t>
            </a:r>
            <a:endParaRPr lang="de-AT" sz="2100" b="1" dirty="0"/>
          </a:p>
          <a:p>
            <a:pPr algn="ctr"/>
            <a:r>
              <a:rPr lang="de-AT" sz="2100" b="1" dirty="0" err="1"/>
              <a:t>Conidida</a:t>
            </a:r>
            <a:r>
              <a:rPr lang="de-AT" sz="2100" b="1" dirty="0"/>
              <a:t> </a:t>
            </a:r>
            <a:r>
              <a:rPr lang="de-AT" sz="2100" b="1" dirty="0" err="1"/>
              <a:t>or</a:t>
            </a:r>
            <a:r>
              <a:rPr lang="de-AT" sz="2100" b="1" dirty="0"/>
              <a:t> </a:t>
            </a:r>
            <a:r>
              <a:rPr lang="de-AT" sz="2100" b="1" dirty="0" err="1"/>
              <a:t>hyphae</a:t>
            </a:r>
            <a:endParaRPr lang="de-AT" sz="2100" b="1" dirty="0"/>
          </a:p>
          <a:p>
            <a:pPr algn="ctr"/>
            <a:r>
              <a:rPr lang="de-AT" sz="2100" b="1" dirty="0"/>
              <a:t>M: </a:t>
            </a:r>
            <a:r>
              <a:rPr lang="de-AT" sz="2100" b="1" dirty="0" err="1"/>
              <a:t>hyphae</a:t>
            </a:r>
            <a:endParaRPr lang="en-GB" sz="2100" b="1" dirty="0"/>
          </a:p>
        </p:txBody>
      </p:sp>
      <p:sp>
        <p:nvSpPr>
          <p:cNvPr id="13" name="Rechteck 12"/>
          <p:cNvSpPr/>
          <p:nvPr/>
        </p:nvSpPr>
        <p:spPr>
          <a:xfrm rot="5400000">
            <a:off x="4055620" y="2157107"/>
            <a:ext cx="903194" cy="2510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2100" b="1" dirty="0" err="1"/>
              <a:t>Proliferating</a:t>
            </a:r>
            <a:r>
              <a:rPr lang="de-AT" sz="2100" b="1" dirty="0"/>
              <a:t> </a:t>
            </a:r>
            <a:r>
              <a:rPr lang="de-AT" sz="2100" b="1" dirty="0" err="1"/>
              <a:t>fungus</a:t>
            </a:r>
            <a:r>
              <a:rPr lang="de-AT" sz="2100" b="1" dirty="0"/>
              <a:t>, </a:t>
            </a:r>
            <a:r>
              <a:rPr lang="de-AT" sz="2100" b="1" dirty="0" err="1"/>
              <a:t>hyphae</a:t>
            </a:r>
            <a:r>
              <a:rPr lang="de-AT" sz="2100" b="1" dirty="0"/>
              <a:t> </a:t>
            </a:r>
          </a:p>
        </p:txBody>
      </p:sp>
      <p:sp>
        <p:nvSpPr>
          <p:cNvPr id="14" name="Rechteck 13"/>
          <p:cNvSpPr/>
          <p:nvPr/>
        </p:nvSpPr>
        <p:spPr>
          <a:xfrm rot="5400000">
            <a:off x="6790893" y="2157107"/>
            <a:ext cx="903194" cy="25103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100" b="1" dirty="0"/>
              <a:t>DNA, dead or viable fungus</a:t>
            </a:r>
          </a:p>
        </p:txBody>
      </p:sp>
      <p:sp>
        <p:nvSpPr>
          <p:cNvPr id="15" name="Rechteck 14"/>
          <p:cNvSpPr/>
          <p:nvPr/>
        </p:nvSpPr>
        <p:spPr>
          <a:xfrm rot="5400000">
            <a:off x="1342103" y="3214045"/>
            <a:ext cx="819615" cy="251038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sz="2100" b="1" dirty="0"/>
          </a:p>
        </p:txBody>
      </p:sp>
      <p:sp>
        <p:nvSpPr>
          <p:cNvPr id="16" name="Rechteck 15"/>
          <p:cNvSpPr/>
          <p:nvPr/>
        </p:nvSpPr>
        <p:spPr>
          <a:xfrm rot="5400000">
            <a:off x="4097409" y="3214046"/>
            <a:ext cx="819615" cy="2510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350" dirty="0"/>
              <a:t> </a:t>
            </a:r>
            <a:endParaRPr lang="de-AT" sz="2100" b="1" dirty="0"/>
          </a:p>
        </p:txBody>
      </p:sp>
      <p:sp>
        <p:nvSpPr>
          <p:cNvPr id="17" name="Rechteck 16"/>
          <p:cNvSpPr/>
          <p:nvPr/>
        </p:nvSpPr>
        <p:spPr>
          <a:xfrm rot="5400000">
            <a:off x="6832682" y="3214045"/>
            <a:ext cx="819615" cy="25103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sz="21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10" y="4123349"/>
            <a:ext cx="694164" cy="69178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99" y="4123349"/>
            <a:ext cx="684219" cy="69178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2040674" y="4599878"/>
            <a:ext cx="91997" cy="1985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367" y="4154913"/>
            <a:ext cx="964406" cy="62865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4309773" y="4242683"/>
            <a:ext cx="13596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Polysaccharide: </a:t>
            </a:r>
          </a:p>
          <a:p>
            <a:r>
              <a:rPr lang="de-DE" sz="1050" dirty="0" err="1">
                <a:solidFill>
                  <a:schemeClr val="bg1"/>
                </a:solidFill>
              </a:rPr>
              <a:t>Galactomannan</a:t>
            </a:r>
            <a:r>
              <a:rPr lang="de-DE" sz="1050" dirty="0">
                <a:solidFill>
                  <a:schemeClr val="bg1"/>
                </a:solidFill>
              </a:rPr>
              <a:t> (GM)</a:t>
            </a:r>
          </a:p>
        </p:txBody>
      </p:sp>
      <p:sp>
        <p:nvSpPr>
          <p:cNvPr id="23" name="Footer Placeholder 9">
            <a:extLst>
              <a:ext uri="{FF2B5EF4-FFF2-40B4-BE49-F238E27FC236}">
                <a16:creationId xmlns:a16="http://schemas.microsoft.com/office/drawing/2014/main" id="{DAA0F9CD-C18A-412D-B142-3772092CFDB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921222" y="-2909"/>
            <a:ext cx="3867150" cy="273844"/>
          </a:xfrm>
          <a:prstGeom prst="rect">
            <a:avLst/>
          </a:prstGeom>
        </p:spPr>
        <p:txBody>
          <a:bodyPr/>
          <a:lstStyle/>
          <a:p>
            <a:r>
              <a:rPr lang="fr-FR" sz="825" i="1" dirty="0"/>
              <a:t>Clin </a:t>
            </a:r>
            <a:r>
              <a:rPr lang="fr-FR" sz="825" i="1" dirty="0" err="1"/>
              <a:t>Microbiol</a:t>
            </a:r>
            <a:r>
              <a:rPr lang="fr-FR" sz="825" i="1" dirty="0"/>
              <a:t> Infect. </a:t>
            </a:r>
            <a:r>
              <a:rPr lang="fr-FR" sz="825" dirty="0"/>
              <a:t>2021;27(9):1230–41. 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302" y="4226278"/>
            <a:ext cx="1133853" cy="4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6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66905" y="172144"/>
            <a:ext cx="1270738" cy="4863074"/>
            <a:chOff x="780982" y="152003"/>
            <a:chExt cx="1427316" cy="6592744"/>
          </a:xfrm>
        </p:grpSpPr>
        <p:pic>
          <p:nvPicPr>
            <p:cNvPr id="349186" name="Picture 2" descr="Candida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23081" y="1403690"/>
              <a:ext cx="1347060" cy="1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188" name="Picture 4" descr="Candidamikrosko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97" y="4083395"/>
              <a:ext cx="1403401" cy="1329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0" name="Picture 2" descr="Ähnliches Fo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40524" y="5376972"/>
              <a:ext cx="1332148" cy="1403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97" y="2788907"/>
              <a:ext cx="1403401" cy="129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982" y="152003"/>
              <a:ext cx="1427316" cy="1289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feld 2"/>
          <p:cNvSpPr txBox="1"/>
          <p:nvPr/>
        </p:nvSpPr>
        <p:spPr>
          <a:xfrm>
            <a:off x="2843811" y="4052573"/>
            <a:ext cx="594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</a:t>
            </a:r>
            <a:r>
              <a:rPr lang="de-D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de-D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</a:t>
            </a:r>
            <a:r>
              <a:rPr lang="de-D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attention</a:t>
            </a:r>
            <a:r>
              <a:rPr lang="de-D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 </a:t>
            </a:r>
            <a:endParaRPr lang="de-DE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Grafik 9" descr="HMM_Signet_farbe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2033718" y="627534"/>
            <a:ext cx="5292588" cy="4050450"/>
            <a:chOff x="1619672" y="1628800"/>
            <a:chExt cx="5904656" cy="4298776"/>
          </a:xfrm>
        </p:grpSpPr>
        <p:sp>
          <p:nvSpPr>
            <p:cNvPr id="5" name="Rechteck 4"/>
            <p:cNvSpPr/>
            <p:nvPr/>
          </p:nvSpPr>
          <p:spPr>
            <a:xfrm>
              <a:off x="1619672" y="5207496"/>
              <a:ext cx="5904656" cy="72008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400" b="1" dirty="0">
                  <a:solidFill>
                    <a:schemeClr val="bg1"/>
                  </a:solidFill>
                </a:rPr>
                <a:t>The </a:t>
              </a:r>
              <a:r>
                <a:rPr lang="de-AT" sz="2400" b="1" dirty="0" err="1">
                  <a:solidFill>
                    <a:schemeClr val="bg1"/>
                  </a:solidFill>
                </a:rPr>
                <a:t>patient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1619672" y="2543200"/>
              <a:ext cx="914400" cy="266429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AT" sz="2100" b="1" dirty="0" err="1"/>
                <a:t>Conventional</a:t>
              </a:r>
              <a:r>
                <a:rPr lang="de-AT" sz="2100" b="1" dirty="0"/>
                <a:t> </a:t>
              </a:r>
              <a:r>
                <a:rPr lang="de-AT" sz="2100" b="1" dirty="0" err="1"/>
                <a:t>tests</a:t>
              </a:r>
              <a:r>
                <a:rPr lang="de-AT" sz="2100" b="1" dirty="0"/>
                <a:t> (must </a:t>
              </a:r>
              <a:r>
                <a:rPr lang="de-AT" sz="2100" b="1" dirty="0" err="1"/>
                <a:t>have</a:t>
              </a:r>
              <a:r>
                <a:rPr lang="de-AT" sz="2100" b="1" dirty="0"/>
                <a:t>)</a:t>
              </a:r>
              <a:endParaRPr lang="en-GB" sz="2100" b="1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4114800" y="2543200"/>
              <a:ext cx="914400" cy="26642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AT" sz="2100" b="1" dirty="0"/>
                <a:t>Antigen </a:t>
              </a:r>
              <a:r>
                <a:rPr lang="de-AT" sz="2100" b="1" dirty="0" err="1"/>
                <a:t>tests</a:t>
              </a:r>
              <a:r>
                <a:rPr lang="de-AT" sz="2100" b="1" dirty="0"/>
                <a:t> </a:t>
              </a:r>
            </a:p>
            <a:p>
              <a:pPr algn="ctr"/>
              <a:r>
                <a:rPr lang="de-AT" sz="2100" b="1" dirty="0"/>
                <a:t>(must </a:t>
              </a:r>
              <a:r>
                <a:rPr lang="de-AT" sz="2100" b="1" dirty="0" err="1"/>
                <a:t>have</a:t>
              </a:r>
              <a:r>
                <a:rPr lang="de-AT" sz="2100" b="1" dirty="0"/>
                <a:t>)</a:t>
              </a:r>
              <a:endParaRPr lang="en-GB" sz="2100" b="1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6609928" y="2543200"/>
              <a:ext cx="914400" cy="26642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AT" sz="2100" b="1" dirty="0" err="1"/>
                <a:t>Molecular</a:t>
              </a:r>
              <a:r>
                <a:rPr lang="de-AT" sz="2100" b="1" dirty="0"/>
                <a:t> </a:t>
              </a:r>
              <a:r>
                <a:rPr lang="de-AT" sz="2100" b="1" dirty="0" err="1"/>
                <a:t>based</a:t>
              </a:r>
              <a:r>
                <a:rPr lang="de-AT" sz="2100" b="1" dirty="0"/>
                <a:t> </a:t>
              </a:r>
              <a:r>
                <a:rPr lang="de-AT" sz="2100" b="1" dirty="0" err="1"/>
                <a:t>tests</a:t>
              </a:r>
              <a:r>
                <a:rPr lang="de-AT" sz="2100" b="1" dirty="0"/>
                <a:t> (optional)</a:t>
              </a:r>
              <a:endParaRPr lang="en-GB" sz="2100" b="1" dirty="0"/>
            </a:p>
          </p:txBody>
        </p:sp>
        <p:sp>
          <p:nvSpPr>
            <p:cNvPr id="9" name="Gleichschenkliges Dreieck 8"/>
            <p:cNvSpPr/>
            <p:nvPr/>
          </p:nvSpPr>
          <p:spPr>
            <a:xfrm>
              <a:off x="1619672" y="1628800"/>
              <a:ext cx="5904656" cy="91440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700" b="1" dirty="0"/>
                <a:t>Diagnosis</a:t>
              </a:r>
              <a:endParaRPr lang="en-GB" sz="2700" b="1" dirty="0"/>
            </a:p>
          </p:txBody>
        </p:sp>
      </p:grpSp>
      <p:pic>
        <p:nvPicPr>
          <p:cNvPr id="10" name="Grafik 9" descr="HMM_Signet_far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7686" y="117020"/>
            <a:ext cx="560882" cy="58365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113839" y="2595704"/>
            <a:ext cx="10608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CT Imaging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112060" y="2595704"/>
            <a:ext cx="14198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 </a:t>
            </a:r>
            <a:r>
              <a:rPr lang="de-DE" sz="15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parameters</a:t>
            </a:r>
            <a:endParaRPr lang="de-DE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1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58" y="68459"/>
            <a:ext cx="6982691" cy="485223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 rot="16200000">
            <a:off x="-299910" y="2572907"/>
            <a:ext cx="2569934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88" dirty="0">
                <a:latin typeface="Times New Roman" panose="02020603050405020304" pitchFamily="18" charset="0"/>
              </a:rPr>
              <a:t>FEMS Microbiology Reviews, fuz015, 43, 2019, 517–547</a:t>
            </a:r>
            <a:endParaRPr lang="de-DE" sz="788" dirty="0"/>
          </a:p>
        </p:txBody>
      </p:sp>
      <p:pic>
        <p:nvPicPr>
          <p:cNvPr id="4" name="Grafik 3" descr="HMM_Signet_farbe.jpg">
            <a:extLst>
              <a:ext uri="{FF2B5EF4-FFF2-40B4-BE49-F238E27FC236}">
                <a16:creationId xmlns:a16="http://schemas.microsoft.com/office/drawing/2014/main" id="{EA9A3577-2E08-4582-9E4B-08B8F1308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66821"/>
            <a:ext cx="388641" cy="40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4384" y="1356642"/>
            <a:ext cx="7106343" cy="3263504"/>
          </a:xfrm>
        </p:spPr>
        <p:txBody>
          <a:bodyPr>
            <a:noAutofit/>
          </a:bodyPr>
          <a:lstStyle/>
          <a:p>
            <a:r>
              <a:rPr lang="en-US" sz="1200" dirty="0" smtClean="0"/>
              <a:t>PCR methods are part of probable IFI definitions; T2 and </a:t>
            </a:r>
            <a:r>
              <a:rPr lang="en-US" sz="1200" i="1" dirty="0" smtClean="0"/>
              <a:t>Aspergillus</a:t>
            </a:r>
            <a:r>
              <a:rPr lang="en-US" sz="1200" dirty="0" smtClean="0"/>
              <a:t> PCR incorporated for invasive candidiasis (IC)  and invasive </a:t>
            </a:r>
            <a:r>
              <a:rPr lang="en-US" sz="1200" dirty="0" err="1" smtClean="0"/>
              <a:t>aspergillosis</a:t>
            </a:r>
            <a:r>
              <a:rPr lang="en-US" sz="1200" dirty="0" smtClean="0"/>
              <a:t> (IA).  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ß-D-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glucan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part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probable IFI definitions: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patients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hematologic malignancies with and without neutropenia, neutropenia following HSCT, and certain patients in the ICU who are at higher risk (&gt;10%) for IC as a result of gastrointestinal surgery with recurrent anastomotic leaks, perforations of the upper gastrointestinal tract, or necrotizing pancreatitis when there is clinical suspicion of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infection.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single threshold (&gt;80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/mL) using the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Fungitell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test (Associates of Cape Cod, Falmouth, MA) is recommended;   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COVID associated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aspergillosis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(CAPA): CAPA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emerged during the first months of the pandemic. However, incidence rates varied widely, probably because CAPA is difficult to diagnose in patients with COVID-19-associated acute respiratory distress syndrome (ARDS).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COVID associated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mucormycosis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(CAM):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Indian population-based case rates of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mucormycosis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estimate the burden of CAM to be 70-times higher than the global rate, with predicted annual cases of &gt;200,000 before the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pandemic</a:t>
            </a:r>
          </a:p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COVID associated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candidemia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(CAC): 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Candida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albicans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is the most frequently reported yeast species in critically ill patients with COVID-19 (44% of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candidemia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cases in one US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multicentre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study)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but in some geographical areas the emerging pathogen 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C.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auris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was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predominant.</a:t>
            </a:r>
          </a:p>
          <a:p>
            <a:endParaRPr lang="de-DE" sz="7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41861"/>
            <a:ext cx="835451" cy="4260419"/>
          </a:xfrm>
          <a:prstGeom prst="rect">
            <a:avLst/>
          </a:prstGeom>
        </p:spPr>
      </p:pic>
      <p:pic>
        <p:nvPicPr>
          <p:cNvPr id="6" name="Grafik 5" descr="HMM_Signet_far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7686" y="117020"/>
            <a:ext cx="560882" cy="58365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608447" y="269792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What</a:t>
            </a:r>
            <a:r>
              <a:rPr lang="de-DE" sz="2400" b="1" dirty="0"/>
              <a:t> </a:t>
            </a:r>
            <a:r>
              <a:rPr lang="de-DE" sz="2400" b="1" dirty="0" err="1"/>
              <a:t>is</a:t>
            </a:r>
            <a:r>
              <a:rPr lang="de-DE" sz="2400" b="1" dirty="0"/>
              <a:t> </a:t>
            </a:r>
            <a:r>
              <a:rPr lang="de-DE" sz="2400" b="1" dirty="0" err="1"/>
              <a:t>new</a:t>
            </a:r>
            <a:r>
              <a:rPr lang="de-DE" sz="2400" b="1" dirty="0"/>
              <a:t> </a:t>
            </a:r>
            <a:r>
              <a:rPr lang="de-DE" sz="2400" b="1" dirty="0" err="1"/>
              <a:t>and</a:t>
            </a:r>
            <a:r>
              <a:rPr lang="de-DE" sz="2400" b="1" dirty="0"/>
              <a:t> </a:t>
            </a:r>
            <a:r>
              <a:rPr lang="de-DE" sz="2400" b="1" dirty="0" err="1"/>
              <a:t>what</a:t>
            </a:r>
            <a:r>
              <a:rPr lang="de-DE" sz="2400" b="1" dirty="0"/>
              <a:t> </a:t>
            </a:r>
            <a:r>
              <a:rPr lang="de-DE" sz="2400" b="1" dirty="0" err="1"/>
              <a:t>is</a:t>
            </a:r>
            <a:r>
              <a:rPr lang="de-DE" sz="2400" b="1" dirty="0"/>
              <a:t> </a:t>
            </a:r>
            <a:r>
              <a:rPr lang="de-DE" sz="2400" b="1" dirty="0" err="1"/>
              <a:t>hot</a:t>
            </a:r>
            <a:r>
              <a:rPr lang="de-DE" sz="2400" b="1" dirty="0"/>
              <a:t>? </a:t>
            </a:r>
          </a:p>
          <a:p>
            <a:endParaRPr lang="en-US" dirty="0"/>
          </a:p>
          <a:p>
            <a:endParaRPr lang="de-DE" sz="2400" dirty="0"/>
          </a:p>
        </p:txBody>
      </p:sp>
      <p:sp>
        <p:nvSpPr>
          <p:cNvPr id="8" name="Rechteck 7"/>
          <p:cNvSpPr/>
          <p:nvPr/>
        </p:nvSpPr>
        <p:spPr>
          <a:xfrm>
            <a:off x="6300192" y="4724865"/>
            <a:ext cx="25875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/>
              <a:t>Nature </a:t>
            </a:r>
            <a:r>
              <a:rPr lang="fr-FR" sz="1100" i="1" dirty="0" err="1"/>
              <a:t>Microbiology</a:t>
            </a:r>
            <a:r>
              <a:rPr lang="fr-FR" sz="1100" dirty="0"/>
              <a:t> </a:t>
            </a:r>
            <a:r>
              <a:rPr lang="fr-FR" sz="1100" dirty="0" smtClean="0"/>
              <a:t>7</a:t>
            </a:r>
            <a:r>
              <a:rPr lang="fr-FR" sz="1100" dirty="0"/>
              <a:t>, </a:t>
            </a:r>
            <a:r>
              <a:rPr lang="fr-FR" sz="1100" dirty="0" smtClean="0"/>
              <a:t>1127–1140 </a:t>
            </a:r>
            <a:r>
              <a:rPr lang="fr-FR" sz="1100" dirty="0"/>
              <a:t>(2022)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754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7DF035-57EE-4CF6-88D7-5B4B45FFFE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2534" y="4478636"/>
            <a:ext cx="8034615" cy="39032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fontAlgn="ctr">
              <a:spcBef>
                <a:spcPts val="0"/>
              </a:spcBef>
              <a:buNone/>
            </a:pPr>
            <a:r>
              <a:rPr lang="en-GB" sz="750" b="1" dirty="0"/>
              <a:t>BDG </a:t>
            </a:r>
          </a:p>
          <a:p>
            <a:pPr fontAlgn="ctr">
              <a:spcBef>
                <a:spcPts val="0"/>
              </a:spcBef>
            </a:pPr>
            <a:r>
              <a:rPr lang="en-GB" sz="750" dirty="0"/>
              <a:t>(</a:t>
            </a:r>
            <a:r>
              <a:rPr lang="en-GB" sz="750" dirty="0" err="1"/>
              <a:t>Fungitell</a:t>
            </a:r>
            <a:r>
              <a:rPr lang="en-GB" sz="750" dirty="0"/>
              <a:t>®) ≥80 ng/L (</a:t>
            </a:r>
            <a:r>
              <a:rPr lang="en-GB" sz="750" dirty="0" err="1"/>
              <a:t>pg</a:t>
            </a:r>
            <a:r>
              <a:rPr lang="en-GB" sz="750" dirty="0"/>
              <a:t>/mL) detected in at least two consecutive serum samples in haematological and ICU patients (gastrointestinal surgery with recurrent anastomotic leaks, perforations of the upper gastrointestinal tract or necrotising pancreatitis)</a:t>
            </a:r>
          </a:p>
        </p:txBody>
      </p:sp>
      <p:pic>
        <p:nvPicPr>
          <p:cNvPr id="51215" name="Grafik 3" descr="HMM_Signet_farbe.jpg">
            <a:extLst>
              <a:ext uri="{FF2B5EF4-FFF2-40B4-BE49-F238E27FC236}">
                <a16:creationId xmlns:a16="http://schemas.microsoft.com/office/drawing/2014/main" id="{AD3EEE76-7011-41EA-91A9-B4E3E052E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27" y="73452"/>
            <a:ext cx="410041" cy="42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45">
            <a:extLst>
              <a:ext uri="{FF2B5EF4-FFF2-40B4-BE49-F238E27FC236}">
                <a16:creationId xmlns:a16="http://schemas.microsoft.com/office/drawing/2014/main" id="{FD168299-FE8C-4E9C-819B-8B475A07949B}"/>
              </a:ext>
            </a:extLst>
          </p:cNvPr>
          <p:cNvGrpSpPr/>
          <p:nvPr/>
        </p:nvGrpSpPr>
        <p:grpSpPr>
          <a:xfrm>
            <a:off x="1714502" y="135108"/>
            <a:ext cx="5532975" cy="3080663"/>
            <a:chOff x="2013205" y="1190830"/>
            <a:chExt cx="9753789" cy="4807759"/>
          </a:xfrm>
        </p:grpSpPr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58AB49CE-CA3C-41F3-BA9E-B1DAD3380503}"/>
                </a:ext>
              </a:extLst>
            </p:cNvPr>
            <p:cNvSpPr/>
            <p:nvPr/>
          </p:nvSpPr>
          <p:spPr bwMode="auto">
            <a:xfrm>
              <a:off x="5994732" y="2812907"/>
              <a:ext cx="1776911" cy="82799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Clr>
                  <a:schemeClr val="tx1"/>
                </a:buClr>
                <a:buSzPct val="100000"/>
              </a:pPr>
              <a:r>
                <a:rPr lang="de-DE" altLang="de-DE" sz="1013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Cryptococcosis</a:t>
              </a:r>
              <a:endParaRPr lang="de-DE" altLang="de-DE" sz="1013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89901A57-5BB4-4037-AE0B-602C2EA21267}"/>
                </a:ext>
              </a:extLst>
            </p:cNvPr>
            <p:cNvSpPr/>
            <p:nvPr/>
          </p:nvSpPr>
          <p:spPr bwMode="auto">
            <a:xfrm>
              <a:off x="2013207" y="2810301"/>
              <a:ext cx="1989226" cy="8529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Clr>
                  <a:schemeClr val="tx1"/>
                </a:buClr>
                <a:buSzPct val="100000"/>
                <a:defRPr/>
              </a:pPr>
              <a:r>
                <a:rPr lang="en-GB" sz="1013" b="1">
                  <a:latin typeface="Calibri" panose="020F0502020204030204" pitchFamily="34" charset="0"/>
                  <a:cs typeface="Calibri" panose="020F0502020204030204" pitchFamily="34" charset="0"/>
                </a:rPr>
                <a:t>Invasive pulmonary mould diseases</a:t>
              </a:r>
            </a:p>
          </p:txBody>
        </p:sp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F1C47905-626B-49D9-A7B2-8E275B7375B7}"/>
                </a:ext>
              </a:extLst>
            </p:cNvPr>
            <p:cNvSpPr/>
            <p:nvPr/>
          </p:nvSpPr>
          <p:spPr bwMode="auto">
            <a:xfrm>
              <a:off x="7965784" y="2810301"/>
              <a:ext cx="1803533" cy="8178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altLang="de-DE" sz="9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Pneumocystosis</a:t>
              </a:r>
              <a:endParaRPr lang="de-DE" altLang="de-DE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Straight Connector 15">
              <a:extLst>
                <a:ext uri="{FF2B5EF4-FFF2-40B4-BE49-F238E27FC236}">
                  <a16:creationId xmlns:a16="http://schemas.microsoft.com/office/drawing/2014/main" id="{F4D5A1D7-F6CE-443E-B54D-576823FE15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37312" y="2211244"/>
              <a:ext cx="1" cy="22225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16">
              <a:extLst>
                <a:ext uri="{FF2B5EF4-FFF2-40B4-BE49-F238E27FC236}">
                  <a16:creationId xmlns:a16="http://schemas.microsoft.com/office/drawing/2014/main" id="{A834F44C-B747-44D8-B4D4-C55F88E8A80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013076" y="2411926"/>
              <a:ext cx="7900986" cy="2156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17">
              <a:extLst>
                <a:ext uri="{FF2B5EF4-FFF2-40B4-BE49-F238E27FC236}">
                  <a16:creationId xmlns:a16="http://schemas.microsoft.com/office/drawing/2014/main" id="{BE6AD7F0-3BE6-43CC-9BE4-401D87C05D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3076" y="2420795"/>
              <a:ext cx="0" cy="36671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18">
              <a:extLst>
                <a:ext uri="{FF2B5EF4-FFF2-40B4-BE49-F238E27FC236}">
                  <a16:creationId xmlns:a16="http://schemas.microsoft.com/office/drawing/2014/main" id="{349F69C3-B53C-4F69-BC28-C034B0E817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07462" y="2411927"/>
              <a:ext cx="0" cy="36671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BDBF66DC-5529-4ED4-A5A0-49BB0BF70AE7}"/>
                </a:ext>
              </a:extLst>
            </p:cNvPr>
            <p:cNvSpPr/>
            <p:nvPr/>
          </p:nvSpPr>
          <p:spPr bwMode="auto">
            <a:xfrm>
              <a:off x="5187950" y="1379394"/>
              <a:ext cx="849313" cy="2936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25" b="1">
                  <a:solidFill>
                    <a:srgbClr val="585958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</a:t>
              </a: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B8EE3831-DDBA-4034-869F-6EE7F3FC9BCB}"/>
                </a:ext>
              </a:extLst>
            </p:cNvPr>
            <p:cNvSpPr/>
            <p:nvPr/>
          </p:nvSpPr>
          <p:spPr bwMode="gray">
            <a:xfrm>
              <a:off x="2013205" y="4021031"/>
              <a:ext cx="1989226" cy="16331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51429" tIns="25715" rIns="51429" bIns="25715" anchor="ctr"/>
            <a:lstStyle/>
            <a:p>
              <a:pPr algn="ctr">
                <a:lnSpc>
                  <a:spcPct val="90000"/>
                </a:lnSpc>
                <a:buClr>
                  <a:schemeClr val="accent2"/>
                </a:buClr>
                <a:buSzPct val="90000"/>
                <a:defRPr/>
              </a:pPr>
              <a:r>
                <a:rPr lang="de-DE" sz="1013" b="1" dirty="0">
                  <a:latin typeface="Calibri" panose="020F0502020204030204" pitchFamily="34" charset="0"/>
                  <a:cs typeface="Calibri" panose="020F0502020204030204" pitchFamily="34" charset="0"/>
                </a:rPr>
                <a:t>Any mould in </a:t>
              </a:r>
              <a:br>
                <a:rPr lang="de-DE" sz="1013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013" b="1" dirty="0">
                  <a:latin typeface="Calibri" panose="020F0502020204030204" pitchFamily="34" charset="0"/>
                  <a:cs typeface="Calibri" panose="020F0502020204030204" pitchFamily="34" charset="0"/>
                </a:rPr>
                <a:t>non-sterile material and </a:t>
              </a:r>
            </a:p>
            <a:p>
              <a:pPr algn="ctr">
                <a:lnSpc>
                  <a:spcPct val="90000"/>
                </a:lnSpc>
                <a:buClr>
                  <a:schemeClr val="accent2"/>
                </a:buClr>
                <a:buSzPct val="90000"/>
                <a:defRPr/>
              </a:pPr>
              <a:r>
                <a:rPr lang="de-DE" sz="1013" b="1" dirty="0">
                  <a:latin typeface="Calibri" panose="020F0502020204030204" pitchFamily="34" charset="0"/>
                  <a:cs typeface="Calibri" panose="020F0502020204030204" pitchFamily="34" charset="0"/>
                </a:rPr>
                <a:t>antigen</a:t>
              </a:r>
              <a:r>
                <a:rPr lang="de-DE" sz="1013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de-DE" sz="1013" b="1" dirty="0">
                  <a:latin typeface="Calibri" panose="020F0502020204030204" pitchFamily="34" charset="0"/>
                  <a:cs typeface="Calibri" panose="020F0502020204030204" pitchFamily="34" charset="0"/>
                </a:rPr>
                <a:t> and PCR</a:t>
              </a:r>
              <a:r>
                <a:rPr lang="de-DE" sz="1013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de-DE" sz="1013" b="1" dirty="0">
                  <a:latin typeface="Calibri" panose="020F0502020204030204" pitchFamily="34" charset="0"/>
                  <a:cs typeface="Calibri" panose="020F0502020204030204" pitchFamily="34" charset="0"/>
                </a:rPr>
                <a:t> tests </a:t>
              </a: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43ABF5FA-13DA-4BBF-AF72-104A86B62751}"/>
                </a:ext>
              </a:extLst>
            </p:cNvPr>
            <p:cNvSpPr/>
            <p:nvPr/>
          </p:nvSpPr>
          <p:spPr bwMode="gray">
            <a:xfrm>
              <a:off x="6006518" y="4007609"/>
              <a:ext cx="1776995" cy="125050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51429" tIns="25715" rIns="51429" bIns="25715" anchor="ctr"/>
            <a:lstStyle/>
            <a:p>
              <a:pPr algn="ctr">
                <a:lnSpc>
                  <a:spcPct val="90000"/>
                </a:lnSpc>
                <a:buClr>
                  <a:schemeClr val="accent2"/>
                </a:buClr>
                <a:buSzPct val="90000"/>
                <a:defRPr/>
              </a:pPr>
              <a:r>
                <a:rPr lang="de-DE" sz="1013" b="1">
                  <a:latin typeface="Calibri" panose="020F0502020204030204" pitchFamily="34" charset="0"/>
                  <a:cs typeface="Calibri" panose="020F0502020204030204" pitchFamily="34" charset="0"/>
                </a:rPr>
                <a:t>Positive culture: non-sterile material</a:t>
              </a:r>
              <a:endParaRPr lang="de-DE" sz="1013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F692FAA8-E604-4743-935B-3EC56F78BF9A}"/>
                </a:ext>
              </a:extLst>
            </p:cNvPr>
            <p:cNvSpPr/>
            <p:nvPr/>
          </p:nvSpPr>
          <p:spPr bwMode="gray">
            <a:xfrm>
              <a:off x="7995797" y="4007608"/>
              <a:ext cx="1803534" cy="18138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51429" tIns="25715" rIns="51429" bIns="25715" anchor="ctr"/>
            <a:lstStyle/>
            <a:p>
              <a:pPr algn="ctr">
                <a:lnSpc>
                  <a:spcPct val="90000"/>
                </a:lnSpc>
                <a:buClr>
                  <a:schemeClr val="accent2"/>
                </a:buClr>
                <a:buSzPct val="90000"/>
                <a:defRPr/>
              </a:pPr>
              <a:r>
                <a:rPr lang="en-GB" altLang="de-DE" sz="1013" b="1" dirty="0">
                  <a:latin typeface="Calibri" panose="020F0502020204030204" pitchFamily="34" charset="0"/>
                  <a:cs typeface="Calibri" panose="020F0502020204030204" pitchFamily="34" charset="0"/>
                </a:rPr>
                <a:t>PCR positive in respiratory </a:t>
              </a:r>
              <a:br>
                <a:rPr lang="en-GB" altLang="de-DE" sz="1013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altLang="de-DE" sz="1013" b="1" dirty="0">
                  <a:latin typeface="Calibri" panose="020F0502020204030204" pitchFamily="34" charset="0"/>
                  <a:cs typeface="Calibri" panose="020F0502020204030204" pitchFamily="34" charset="0"/>
                </a:rPr>
                <a:t>tract specimen</a:t>
              </a:r>
            </a:p>
            <a:p>
              <a:pPr algn="ctr">
                <a:lnSpc>
                  <a:spcPct val="90000"/>
                </a:lnSpc>
                <a:buClr>
                  <a:schemeClr val="accent2"/>
                </a:buClr>
                <a:buSzPct val="90000"/>
                <a:defRPr/>
              </a:pPr>
              <a:r>
                <a:rPr lang="en-GB" sz="1013" b="1" dirty="0">
                  <a:latin typeface="Calibri" panose="020F0502020204030204" pitchFamily="34" charset="0"/>
                  <a:cs typeface="Calibri" panose="020F0502020204030204" pitchFamily="34" charset="0"/>
                </a:rPr>
                <a:t>BDG in ≥2 serum samples</a:t>
              </a:r>
              <a:endParaRPr lang="en-GB" altLang="de-DE" sz="1013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5" name="Graphic 10" descr="Man with solid fill">
              <a:extLst>
                <a:ext uri="{FF2B5EF4-FFF2-40B4-BE49-F238E27FC236}">
                  <a16:creationId xmlns:a16="http://schemas.microsoft.com/office/drawing/2014/main" id="{3935D3DF-2D77-4127-9CCF-AD524497F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046" y="1190830"/>
              <a:ext cx="839084" cy="968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3702802-65DC-4436-816B-D4A7C67EE32D}"/>
                </a:ext>
              </a:extLst>
            </p:cNvPr>
            <p:cNvSpPr/>
            <p:nvPr/>
          </p:nvSpPr>
          <p:spPr bwMode="auto">
            <a:xfrm>
              <a:off x="9963459" y="2798585"/>
              <a:ext cx="1803534" cy="8178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altLang="de-DE" sz="1013" b="1">
                  <a:latin typeface="Calibri" panose="020F0502020204030204" pitchFamily="34" charset="0"/>
                  <a:cs typeface="Calibri" panose="020F0502020204030204" pitchFamily="34" charset="0"/>
                </a:rPr>
                <a:t>Endemic mycosis</a:t>
              </a:r>
            </a:p>
          </p:txBody>
        </p:sp>
        <p:sp>
          <p:nvSpPr>
            <p:cNvPr id="37" name="Rechteck 28">
              <a:extLst>
                <a:ext uri="{FF2B5EF4-FFF2-40B4-BE49-F238E27FC236}">
                  <a16:creationId xmlns:a16="http://schemas.microsoft.com/office/drawing/2014/main" id="{51171579-72F8-4E59-9602-24FD6223A184}"/>
                </a:ext>
              </a:extLst>
            </p:cNvPr>
            <p:cNvSpPr/>
            <p:nvPr/>
          </p:nvSpPr>
          <p:spPr bwMode="gray">
            <a:xfrm>
              <a:off x="9963459" y="3992954"/>
              <a:ext cx="1803535" cy="20056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51429" tIns="25715" rIns="51429" bIns="25715" anchor="ctr"/>
            <a:lstStyle/>
            <a:p>
              <a:pPr algn="ctr">
                <a:lnSpc>
                  <a:spcPct val="90000"/>
                </a:lnSpc>
                <a:buClr>
                  <a:schemeClr val="accent2"/>
                </a:buClr>
                <a:buSzPct val="90000"/>
                <a:defRPr/>
              </a:pPr>
              <a:r>
                <a:rPr lang="de-DE" altLang="de-DE" sz="1013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Histoplasma</a:t>
              </a:r>
              <a:r>
                <a:rPr lang="de-DE" altLang="de-DE" sz="1013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altLang="de-DE" sz="1013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013" b="1" dirty="0">
                  <a:latin typeface="Calibri" panose="020F0502020204030204" pitchFamily="34" charset="0"/>
                  <a:cs typeface="Calibri" panose="020F0502020204030204" pitchFamily="34" charset="0"/>
                </a:rPr>
                <a:t>or </a:t>
              </a:r>
              <a:r>
                <a:rPr lang="de-DE" altLang="de-DE" sz="1013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Blastomyces</a:t>
              </a:r>
              <a:r>
                <a:rPr lang="de-DE" altLang="de-DE" sz="1013" b="1" dirty="0">
                  <a:latin typeface="Calibri" panose="020F0502020204030204" pitchFamily="34" charset="0"/>
                  <a:cs typeface="Calibri" panose="020F0502020204030204" pitchFamily="34" charset="0"/>
                </a:rPr>
                <a:t> antigen in urine, serum or body fluid or</a:t>
              </a:r>
            </a:p>
            <a:p>
              <a:pPr algn="ctr">
                <a:lnSpc>
                  <a:spcPct val="90000"/>
                </a:lnSpc>
                <a:buClr>
                  <a:schemeClr val="accent2"/>
                </a:buClr>
                <a:buSzPct val="90000"/>
                <a:defRPr/>
              </a:pPr>
              <a:r>
                <a:rPr lang="de-DE" altLang="de-DE" sz="1013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Coccidioides</a:t>
              </a:r>
              <a:r>
                <a:rPr lang="de-DE" altLang="de-DE" sz="1013" b="1" dirty="0">
                  <a:latin typeface="Calibri" panose="020F0502020204030204" pitchFamily="34" charset="0"/>
                  <a:cs typeface="Calibri" panose="020F0502020204030204" pitchFamily="34" charset="0"/>
                </a:rPr>
                <a:t> antibody in CSF</a:t>
              </a:r>
            </a:p>
          </p:txBody>
        </p:sp>
        <p:cxnSp>
          <p:nvCxnSpPr>
            <p:cNvPr id="38" name="Straight Connector 40">
              <a:extLst>
                <a:ext uri="{FF2B5EF4-FFF2-40B4-BE49-F238E27FC236}">
                  <a16:creationId xmlns:a16="http://schemas.microsoft.com/office/drawing/2014/main" id="{2EEC6D9D-568F-47B8-A2D3-4A3ECBC776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14062" y="2411927"/>
              <a:ext cx="0" cy="36671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42">
              <a:extLst>
                <a:ext uri="{FF2B5EF4-FFF2-40B4-BE49-F238E27FC236}">
                  <a16:creationId xmlns:a16="http://schemas.microsoft.com/office/drawing/2014/main" id="{B9101678-7BB3-4139-8C81-022F4C611A3C}"/>
                </a:ext>
              </a:extLst>
            </p:cNvPr>
            <p:cNvSpPr/>
            <p:nvPr/>
          </p:nvSpPr>
          <p:spPr bwMode="auto">
            <a:xfrm>
              <a:off x="4196574" y="2800648"/>
              <a:ext cx="1604017" cy="8529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altLang="de-DE" sz="1013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Candidiasis</a:t>
              </a:r>
              <a:endParaRPr lang="de-DE" altLang="de-DE" sz="1013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0" name="Straight Connector 46">
              <a:extLst>
                <a:ext uri="{FF2B5EF4-FFF2-40B4-BE49-F238E27FC236}">
                  <a16:creationId xmlns:a16="http://schemas.microsoft.com/office/drawing/2014/main" id="{F24B6732-5DDA-4D85-AAE5-4FB4DB214C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42154" y="2443589"/>
              <a:ext cx="0" cy="36671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7">
              <a:extLst>
                <a:ext uri="{FF2B5EF4-FFF2-40B4-BE49-F238E27FC236}">
                  <a16:creationId xmlns:a16="http://schemas.microsoft.com/office/drawing/2014/main" id="{2EFB3B04-901C-4E3E-8FB7-32BFB28D06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95862" y="2433495"/>
              <a:ext cx="0" cy="36671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hteck 27">
              <a:extLst>
                <a:ext uri="{FF2B5EF4-FFF2-40B4-BE49-F238E27FC236}">
                  <a16:creationId xmlns:a16="http://schemas.microsoft.com/office/drawing/2014/main" id="{7CEF0364-9F82-4273-AC2F-66B59EC7A7A1}"/>
                </a:ext>
              </a:extLst>
            </p:cNvPr>
            <p:cNvSpPr/>
            <p:nvPr/>
          </p:nvSpPr>
          <p:spPr bwMode="gray">
            <a:xfrm>
              <a:off x="4189315" y="4007608"/>
              <a:ext cx="1608580" cy="14300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51429" tIns="25715" rIns="51429" bIns="25715" anchor="ctr"/>
            <a:lstStyle/>
            <a:p>
              <a:pPr algn="ctr">
                <a:lnSpc>
                  <a:spcPct val="90000"/>
                </a:lnSpc>
                <a:buClr>
                  <a:schemeClr val="accent2"/>
                </a:buClr>
                <a:buSzPct val="90000"/>
                <a:defRPr/>
              </a:pPr>
              <a:r>
                <a:rPr lang="en-GB" sz="1013" b="1" dirty="0">
                  <a:latin typeface="Calibri" panose="020F0502020204030204" pitchFamily="34" charset="0"/>
                  <a:cs typeface="Calibri" panose="020F0502020204030204" pitchFamily="34" charset="0"/>
                </a:rPr>
                <a:t>BDG in ≥2 serum samples </a:t>
              </a:r>
            </a:p>
            <a:p>
              <a:pPr algn="ctr">
                <a:lnSpc>
                  <a:spcPct val="90000"/>
                </a:lnSpc>
                <a:buClr>
                  <a:schemeClr val="accent2"/>
                </a:buClr>
                <a:buSzPct val="90000"/>
                <a:defRPr/>
              </a:pPr>
              <a:r>
                <a:rPr lang="en-GB" sz="1013" b="1" dirty="0">
                  <a:latin typeface="Calibri" panose="020F0502020204030204" pitchFamily="34" charset="0"/>
                  <a:cs typeface="Calibri" panose="020F0502020204030204" pitchFamily="34" charset="0"/>
                </a:rPr>
                <a:t>or </a:t>
              </a:r>
            </a:p>
            <a:p>
              <a:pPr algn="ctr">
                <a:lnSpc>
                  <a:spcPct val="90000"/>
                </a:lnSpc>
                <a:buClr>
                  <a:schemeClr val="accent2"/>
                </a:buClr>
                <a:buSzPct val="90000"/>
                <a:defRPr/>
              </a:pPr>
              <a:r>
                <a:rPr lang="en-GB" sz="1013" b="1" dirty="0">
                  <a:latin typeface="Calibri" panose="020F0502020204030204" pitchFamily="34" charset="0"/>
                  <a:cs typeface="Calibri" panose="020F0502020204030204" pitchFamily="34" charset="0"/>
                </a:rPr>
                <a:t>T2Candida® panel</a:t>
              </a:r>
              <a:endParaRPr lang="en-GB" sz="101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3" name="Straight Connector 49">
              <a:extLst>
                <a:ext uri="{FF2B5EF4-FFF2-40B4-BE49-F238E27FC236}">
                  <a16:creationId xmlns:a16="http://schemas.microsoft.com/office/drawing/2014/main" id="{287B9558-39D8-4FB3-BBFA-743E0A4C094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95862" y="3640897"/>
              <a:ext cx="0" cy="36671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50">
              <a:extLst>
                <a:ext uri="{FF2B5EF4-FFF2-40B4-BE49-F238E27FC236}">
                  <a16:creationId xmlns:a16="http://schemas.microsoft.com/office/drawing/2014/main" id="{6AB77ECA-ADAB-43A5-B788-70B4671164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42154" y="3640896"/>
              <a:ext cx="0" cy="36671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51">
              <a:extLst>
                <a:ext uri="{FF2B5EF4-FFF2-40B4-BE49-F238E27FC236}">
                  <a16:creationId xmlns:a16="http://schemas.microsoft.com/office/drawing/2014/main" id="{0D6A9B6D-BABA-408A-816B-60D0700C25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898739" y="3640896"/>
              <a:ext cx="0" cy="36671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52">
              <a:extLst>
                <a:ext uri="{FF2B5EF4-FFF2-40B4-BE49-F238E27FC236}">
                  <a16:creationId xmlns:a16="http://schemas.microsoft.com/office/drawing/2014/main" id="{E7E125E9-8C77-4FFD-A785-3F54F4D852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09388" y="3626242"/>
              <a:ext cx="0" cy="36671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53">
              <a:extLst>
                <a:ext uri="{FF2B5EF4-FFF2-40B4-BE49-F238E27FC236}">
                  <a16:creationId xmlns:a16="http://schemas.microsoft.com/office/drawing/2014/main" id="{4C83D772-F0F0-4E83-B074-174B2FB028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97623" y="3674850"/>
              <a:ext cx="0" cy="32005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0F88B757-266C-4EA4-BB5E-A3D2294870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675866" y="7834"/>
            <a:ext cx="3016643" cy="320084"/>
          </a:xfrm>
        </p:spPr>
        <p:txBody>
          <a:bodyPr/>
          <a:lstStyle/>
          <a:p>
            <a:r>
              <a:rPr lang="de-DE" sz="700" dirty="0"/>
              <a:t>Donnelly JP, </a:t>
            </a:r>
            <a:r>
              <a:rPr lang="de-DE" sz="700" i="1" dirty="0"/>
              <a:t>et al. </a:t>
            </a:r>
            <a:r>
              <a:rPr lang="de-DE" sz="700" i="1" dirty="0" err="1"/>
              <a:t>Clin</a:t>
            </a:r>
            <a:r>
              <a:rPr lang="de-DE" sz="700" i="1" dirty="0"/>
              <a:t> </a:t>
            </a:r>
            <a:r>
              <a:rPr lang="de-DE" sz="700" i="1" dirty="0" err="1"/>
              <a:t>Infect</a:t>
            </a:r>
            <a:r>
              <a:rPr lang="de-DE" sz="700" i="1" dirty="0"/>
              <a:t> Dis. </a:t>
            </a:r>
            <a:r>
              <a:rPr lang="de-DE" sz="700" dirty="0"/>
              <a:t>2020;71(6):1367–76.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92533" y="3381431"/>
            <a:ext cx="2448106" cy="10156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750" b="1" dirty="0"/>
              <a:t>GM-EIA antigen/</a:t>
            </a:r>
            <a:r>
              <a:rPr lang="en-GB" sz="750" b="1" dirty="0" err="1"/>
              <a:t>aspergillosis</a:t>
            </a:r>
            <a:endParaRPr lang="en-GB" sz="750" b="1" baseline="30000" dirty="0"/>
          </a:p>
          <a:p>
            <a:pPr>
              <a:defRPr/>
            </a:pPr>
            <a:r>
              <a:rPr lang="en-GB" sz="750" b="1" dirty="0"/>
              <a:t>Antigen detected in plasma, serum, BAL or CSF;</a:t>
            </a:r>
          </a:p>
          <a:p>
            <a:pPr>
              <a:defRPr/>
            </a:pPr>
            <a:r>
              <a:rPr lang="en-GB" sz="750" b="1" dirty="0"/>
              <a:t>Several tests are on the market</a:t>
            </a:r>
          </a:p>
          <a:p>
            <a:pPr>
              <a:defRPr/>
            </a:pPr>
            <a:r>
              <a:rPr lang="en-GB" sz="750" b="1" dirty="0"/>
              <a:t>Any one of the following: </a:t>
            </a:r>
          </a:p>
          <a:p>
            <a:pPr marL="162000" lvl="1">
              <a:defRPr/>
            </a:pPr>
            <a:r>
              <a:rPr lang="en-GB" sz="750" dirty="0"/>
              <a:t>Single serum or plasma: ≥1.0, ≥0.7 and BAL fluid ≥0.8 </a:t>
            </a:r>
          </a:p>
          <a:p>
            <a:pPr marL="162000" lvl="1">
              <a:defRPr/>
            </a:pPr>
            <a:r>
              <a:rPr lang="en-GB" sz="750" dirty="0"/>
              <a:t>BAL fluid: ≥1.0 </a:t>
            </a:r>
          </a:p>
          <a:p>
            <a:pPr marL="162000" lvl="1">
              <a:defRPr/>
            </a:pPr>
            <a:r>
              <a:rPr lang="en-GB" sz="750" dirty="0"/>
              <a:t>Single serum or plasma: CSF: ≥1.0 </a:t>
            </a:r>
          </a:p>
          <a:p>
            <a:endParaRPr lang="de-DE" sz="750" dirty="0"/>
          </a:p>
        </p:txBody>
      </p:sp>
      <p:sp>
        <p:nvSpPr>
          <p:cNvPr id="3" name="Textfeld 2"/>
          <p:cNvSpPr txBox="1"/>
          <p:nvPr/>
        </p:nvSpPr>
        <p:spPr>
          <a:xfrm>
            <a:off x="2923970" y="3376510"/>
            <a:ext cx="1981544" cy="9002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50" b="1" i="1" dirty="0"/>
              <a:t>Aspergillus</a:t>
            </a:r>
            <a:r>
              <a:rPr lang="en-GB" sz="750" b="1" dirty="0"/>
              <a:t>: Point of care tests</a:t>
            </a:r>
          </a:p>
          <a:p>
            <a:pPr>
              <a:defRPr/>
            </a:pPr>
            <a:r>
              <a:rPr lang="en-GB" sz="750" dirty="0"/>
              <a:t>Lateral flow assay &amp; Lateral flow device</a:t>
            </a:r>
          </a:p>
          <a:p>
            <a:pPr>
              <a:buFont typeface="Symbol" panose="05050102010706020507" pitchFamily="18" charset="2"/>
              <a:buChar char="-"/>
              <a:defRPr/>
            </a:pPr>
            <a:r>
              <a:rPr lang="en-GB" sz="750" dirty="0"/>
              <a:t>Cut-off values are not defined yet, generally accepted &gt; 0.5 (blood)</a:t>
            </a:r>
          </a:p>
          <a:p>
            <a:pPr>
              <a:buFont typeface="Symbol" panose="05050102010706020507" pitchFamily="18" charset="2"/>
              <a:buChar char="-"/>
              <a:defRPr/>
            </a:pPr>
            <a:r>
              <a:rPr lang="en-GB" sz="750" dirty="0"/>
              <a:t>Less clinical data, however seem to be similar with GM-EIA (similar limitations) </a:t>
            </a:r>
          </a:p>
          <a:p>
            <a:endParaRPr lang="de-DE" sz="750" dirty="0"/>
          </a:p>
        </p:txBody>
      </p:sp>
      <p:sp>
        <p:nvSpPr>
          <p:cNvPr id="4" name="Textfeld 3"/>
          <p:cNvSpPr txBox="1"/>
          <p:nvPr/>
        </p:nvSpPr>
        <p:spPr>
          <a:xfrm>
            <a:off x="5108212" y="3378126"/>
            <a:ext cx="3318936" cy="9002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50" b="1" i="1" dirty="0"/>
              <a:t>Aspergillus</a:t>
            </a:r>
            <a:r>
              <a:rPr lang="en-GB" sz="750" b="1" dirty="0"/>
              <a:t> PCR </a:t>
            </a:r>
          </a:p>
          <a:p>
            <a:pPr>
              <a:defRPr/>
            </a:pPr>
            <a:r>
              <a:rPr lang="en-GB" sz="750" b="1" dirty="0"/>
              <a:t>Any one of the following: </a:t>
            </a:r>
          </a:p>
          <a:p>
            <a:pPr marL="162000" lvl="1">
              <a:defRPr/>
            </a:pPr>
            <a:r>
              <a:rPr lang="en-GB" sz="750" dirty="0"/>
              <a:t>Two or more consecutive PCR tests positive in plasma, serum or whole blood or BAL-fluids</a:t>
            </a:r>
          </a:p>
          <a:p>
            <a:pPr marL="162000" lvl="1">
              <a:defRPr/>
            </a:pPr>
            <a:r>
              <a:rPr lang="en-GB" sz="750" dirty="0"/>
              <a:t>At least one PCR test positive in plasma, serum or whole blood and one PCR test positive in BAL fluid </a:t>
            </a:r>
          </a:p>
          <a:p>
            <a:endParaRPr lang="de-DE" sz="750" dirty="0"/>
          </a:p>
        </p:txBody>
      </p:sp>
      <p:sp>
        <p:nvSpPr>
          <p:cNvPr id="5" name="Ellipse 4"/>
          <p:cNvSpPr/>
          <p:nvPr/>
        </p:nvSpPr>
        <p:spPr>
          <a:xfrm>
            <a:off x="2845429" y="843616"/>
            <a:ext cx="1112338" cy="23635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4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B5DF5-066A-460F-A6BF-986274DA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387" y="716163"/>
            <a:ext cx="5790011" cy="687787"/>
          </a:xfrm>
        </p:spPr>
        <p:txBody>
          <a:bodyPr rtlCol="0">
            <a:noAutofit/>
          </a:bodyPr>
          <a:lstStyle/>
          <a:p>
            <a:pPr algn="ctr"/>
            <a:r>
              <a:rPr lang="en-GB" sz="3000" b="1" dirty="0"/>
              <a:t>Molecular based diagnostics</a:t>
            </a:r>
            <a:br>
              <a:rPr lang="en-GB" sz="3000" b="1" dirty="0"/>
            </a:br>
            <a:r>
              <a:rPr lang="en-GB" sz="3000" b="1" dirty="0"/>
              <a:t>Invasive candidiasis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A8C60-5F7D-4BFC-9F09-B00F6D09C0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01389" y="2221569"/>
            <a:ext cx="3284879" cy="801749"/>
          </a:xfrm>
        </p:spPr>
        <p:txBody>
          <a:bodyPr>
            <a:noAutofit/>
          </a:bodyPr>
          <a:lstStyle/>
          <a:p>
            <a:r>
              <a:rPr lang="en-GB" sz="18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Culture-dependent methods</a:t>
            </a:r>
          </a:p>
          <a:p>
            <a:r>
              <a:rPr lang="en-GB" sz="18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Culture independent methods</a:t>
            </a:r>
          </a:p>
        </p:txBody>
      </p:sp>
      <p:pic>
        <p:nvPicPr>
          <p:cNvPr id="47108" name="Grafik 3" descr="HMM_Signet_farbe.jpg">
            <a:extLst>
              <a:ext uri="{FF2B5EF4-FFF2-40B4-BE49-F238E27FC236}">
                <a16:creationId xmlns:a16="http://schemas.microsoft.com/office/drawing/2014/main" id="{EA9A3577-2E08-4582-9E4B-08B8F1308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66821"/>
            <a:ext cx="388641" cy="40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8" y="365603"/>
            <a:ext cx="835451" cy="426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F9B5DF5-066A-460F-A6BF-986274DAEBA0}"/>
              </a:ext>
            </a:extLst>
          </p:cNvPr>
          <p:cNvSpPr txBox="1">
            <a:spLocks/>
          </p:cNvSpPr>
          <p:nvPr/>
        </p:nvSpPr>
        <p:spPr>
          <a:xfrm>
            <a:off x="1693613" y="35299"/>
            <a:ext cx="5790011" cy="534889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Blood culture-dependent tests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963177" y="4981917"/>
            <a:ext cx="21808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Camp I et al. J. Fungi 2020, 6: 101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667469" y="1459792"/>
          <a:ext cx="7562130" cy="3263504"/>
        </p:xfrm>
        <a:graphic>
          <a:graphicData uri="http://schemas.openxmlformats.org/drawingml/2006/table">
            <a:tbl>
              <a:tblPr/>
              <a:tblGrid>
                <a:gridCol w="1260355">
                  <a:extLst>
                    <a:ext uri="{9D8B030D-6E8A-4147-A177-3AD203B41FA5}">
                      <a16:colId xmlns:a16="http://schemas.microsoft.com/office/drawing/2014/main" val="2431255000"/>
                    </a:ext>
                  </a:extLst>
                </a:gridCol>
                <a:gridCol w="1260355">
                  <a:extLst>
                    <a:ext uri="{9D8B030D-6E8A-4147-A177-3AD203B41FA5}">
                      <a16:colId xmlns:a16="http://schemas.microsoft.com/office/drawing/2014/main" val="1081792803"/>
                    </a:ext>
                  </a:extLst>
                </a:gridCol>
                <a:gridCol w="1260355">
                  <a:extLst>
                    <a:ext uri="{9D8B030D-6E8A-4147-A177-3AD203B41FA5}">
                      <a16:colId xmlns:a16="http://schemas.microsoft.com/office/drawing/2014/main" val="2427925607"/>
                    </a:ext>
                  </a:extLst>
                </a:gridCol>
                <a:gridCol w="1260355">
                  <a:extLst>
                    <a:ext uri="{9D8B030D-6E8A-4147-A177-3AD203B41FA5}">
                      <a16:colId xmlns:a16="http://schemas.microsoft.com/office/drawing/2014/main" val="2326879493"/>
                    </a:ext>
                  </a:extLst>
                </a:gridCol>
                <a:gridCol w="1260355">
                  <a:extLst>
                    <a:ext uri="{9D8B030D-6E8A-4147-A177-3AD203B41FA5}">
                      <a16:colId xmlns:a16="http://schemas.microsoft.com/office/drawing/2014/main" val="1227185950"/>
                    </a:ext>
                  </a:extLst>
                </a:gridCol>
                <a:gridCol w="1260355">
                  <a:extLst>
                    <a:ext uri="{9D8B030D-6E8A-4147-A177-3AD203B41FA5}">
                      <a16:colId xmlns:a16="http://schemas.microsoft.com/office/drawing/2014/main" val="533352334"/>
                    </a:ext>
                  </a:extLst>
                </a:gridCol>
              </a:tblGrid>
              <a:tr h="203969">
                <a:tc gridSpan="6">
                  <a:txBody>
                    <a:bodyPr/>
                    <a:lstStyle/>
                    <a:p>
                      <a:pPr algn="l"/>
                      <a:r>
                        <a:rPr lang="de-DE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Gram </a:t>
                      </a:r>
                      <a:r>
                        <a:rPr lang="de-DE" sz="10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stain</a:t>
                      </a:r>
                      <a:r>
                        <a:rPr lang="de-DE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required</a:t>
                      </a:r>
                      <a: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227458"/>
                  </a:ext>
                </a:extLst>
              </a:tr>
              <a:tr h="509923"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Candida QuickFISH</a:t>
                      </a:r>
                      <a:r>
                        <a:rPr lang="de-DE" sz="100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®</a:t>
                      </a:r>
                      <a:endParaRPr lang="de-DE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OpGen</a:t>
                      </a: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C. albicans</a:t>
                      </a:r>
                      <a:r>
                        <a:rPr lang="es-E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/>
                      </a:r>
                      <a:br>
                        <a:rPr lang="es-E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s-ES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C. parapsilosis</a:t>
                      </a:r>
                      <a:r>
                        <a:rPr lang="es-E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</a:t>
                      </a:r>
                      <a:br>
                        <a:rPr lang="es-E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s-ES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C. glabrata</a:t>
                      </a:r>
                      <a:endParaRPr lang="es-E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 min</a:t>
                      </a: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FISH</a:t>
                      </a: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CE/IVD</a:t>
                      </a: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135404"/>
                  </a:ext>
                </a:extLst>
              </a:tr>
              <a:tr h="81587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Yeast Traffic Light PNA FISH</a:t>
                      </a:r>
                      <a:r>
                        <a:rPr lang="en-US" sz="10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®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OpGen</a:t>
                      </a: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C. albicans/C. parapsilosis</a:t>
                      </a:r>
                      <a:r>
                        <a:rPr lang="de-DE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</a:t>
                      </a:r>
                      <a:br>
                        <a:rPr lang="de-DE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de-DE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C. tropicalis</a:t>
                      </a:r>
                      <a:r>
                        <a:rPr lang="de-DE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</a:t>
                      </a:r>
                      <a:br>
                        <a:rPr lang="de-DE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de-DE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C. glabrata/C. krusei</a:t>
                      </a:r>
                      <a:endParaRPr lang="de-DE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 min</a:t>
                      </a: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FISH</a:t>
                      </a: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CE/IVD</a:t>
                      </a: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485821"/>
                  </a:ext>
                </a:extLst>
              </a:tr>
              <a:tr h="1733736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eplex</a:t>
                      </a:r>
                      <a:r>
                        <a:rPr lang="de-DE" sz="10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®</a:t>
                      </a:r>
                      <a: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BCID FP Panel</a:t>
                      </a: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GenMark Dx</a:t>
                      </a: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C. albicans</a:t>
                      </a:r>
                      <a: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</a:t>
                      </a:r>
                      <a:b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de-DE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C. </a:t>
                      </a:r>
                      <a:r>
                        <a:rPr lang="de-DE" sz="10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auris</a:t>
                      </a:r>
                      <a: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</a:t>
                      </a:r>
                      <a:b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de-DE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C. </a:t>
                      </a:r>
                      <a:r>
                        <a:rPr lang="de-DE" sz="10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dubliniensis</a:t>
                      </a:r>
                      <a: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</a:t>
                      </a:r>
                      <a:b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de-DE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C. </a:t>
                      </a:r>
                      <a:r>
                        <a:rPr lang="de-DE" sz="10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famata</a:t>
                      </a:r>
                      <a: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</a:t>
                      </a:r>
                      <a:b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de-DE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C. </a:t>
                      </a:r>
                      <a:r>
                        <a:rPr lang="de-DE" sz="10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glabrata</a:t>
                      </a:r>
                      <a: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</a:t>
                      </a:r>
                      <a:b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de-DE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C. </a:t>
                      </a:r>
                      <a:r>
                        <a:rPr lang="de-DE" sz="10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guilliermondii</a:t>
                      </a:r>
                      <a: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</a:t>
                      </a:r>
                      <a:b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de-DE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C. </a:t>
                      </a:r>
                      <a:r>
                        <a:rPr lang="de-DE" sz="10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kefyr</a:t>
                      </a:r>
                      <a: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</a:t>
                      </a:r>
                      <a:b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de-DE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C. </a:t>
                      </a:r>
                      <a:r>
                        <a:rPr lang="de-DE" sz="10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krusei</a:t>
                      </a:r>
                      <a: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b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de-DE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C. </a:t>
                      </a:r>
                      <a:r>
                        <a:rPr lang="de-DE" sz="10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lusitaniae</a:t>
                      </a:r>
                      <a: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</a:t>
                      </a:r>
                      <a:b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de-DE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C. </a:t>
                      </a:r>
                      <a:r>
                        <a:rPr lang="de-DE" sz="10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parapsilosis</a:t>
                      </a:r>
                      <a: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</a:t>
                      </a:r>
                      <a:b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de-DE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C. </a:t>
                      </a:r>
                      <a:r>
                        <a:rPr lang="de-DE" sz="10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tropicalis</a:t>
                      </a:r>
                      <a:endParaRPr lang="de-DE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90 min</a:t>
                      </a: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Multiplex PCR</a:t>
                      </a: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CE/IVD</a:t>
                      </a:r>
                    </a:p>
                  </a:txBody>
                  <a:tcPr marL="50993" marR="50993" marT="25496" marB="2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651065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/>
          </p:nvPr>
        </p:nvGraphicFramePr>
        <p:xfrm>
          <a:off x="673937" y="1078082"/>
          <a:ext cx="7477860" cy="374501"/>
        </p:xfrm>
        <a:graphic>
          <a:graphicData uri="http://schemas.openxmlformats.org/drawingml/2006/table">
            <a:tbl>
              <a:tblPr/>
              <a:tblGrid>
                <a:gridCol w="1246310">
                  <a:extLst>
                    <a:ext uri="{9D8B030D-6E8A-4147-A177-3AD203B41FA5}">
                      <a16:colId xmlns:a16="http://schemas.microsoft.com/office/drawing/2014/main" val="18522399"/>
                    </a:ext>
                  </a:extLst>
                </a:gridCol>
                <a:gridCol w="1038055">
                  <a:extLst>
                    <a:ext uri="{9D8B030D-6E8A-4147-A177-3AD203B41FA5}">
                      <a16:colId xmlns:a16="http://schemas.microsoft.com/office/drawing/2014/main" val="1916339573"/>
                    </a:ext>
                  </a:extLst>
                </a:gridCol>
                <a:gridCol w="208255">
                  <a:extLst>
                    <a:ext uri="{9D8B030D-6E8A-4147-A177-3AD203B41FA5}">
                      <a16:colId xmlns:a16="http://schemas.microsoft.com/office/drawing/2014/main" val="485610055"/>
                    </a:ext>
                  </a:extLst>
                </a:gridCol>
                <a:gridCol w="1600715">
                  <a:extLst>
                    <a:ext uri="{9D8B030D-6E8A-4147-A177-3AD203B41FA5}">
                      <a16:colId xmlns:a16="http://schemas.microsoft.com/office/drawing/2014/main" val="2545953462"/>
                    </a:ext>
                  </a:extLst>
                </a:gridCol>
                <a:gridCol w="891905">
                  <a:extLst>
                    <a:ext uri="{9D8B030D-6E8A-4147-A177-3AD203B41FA5}">
                      <a16:colId xmlns:a16="http://schemas.microsoft.com/office/drawing/2014/main" val="2853326561"/>
                    </a:ext>
                  </a:extLst>
                </a:gridCol>
                <a:gridCol w="1246310">
                  <a:extLst>
                    <a:ext uri="{9D8B030D-6E8A-4147-A177-3AD203B41FA5}">
                      <a16:colId xmlns:a16="http://schemas.microsoft.com/office/drawing/2014/main" val="889198170"/>
                    </a:ext>
                  </a:extLst>
                </a:gridCol>
                <a:gridCol w="1246310">
                  <a:extLst>
                    <a:ext uri="{9D8B030D-6E8A-4147-A177-3AD203B41FA5}">
                      <a16:colId xmlns:a16="http://schemas.microsoft.com/office/drawing/2014/main" val="2591103850"/>
                    </a:ext>
                  </a:extLst>
                </a:gridCol>
              </a:tblGrid>
              <a:tr h="374501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Product</a:t>
                      </a:r>
                      <a:endParaRPr lang="de-DE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53500" marR="53500" marT="26750" marB="26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Manufacturer</a:t>
                      </a:r>
                    </a:p>
                  </a:txBody>
                  <a:tcPr marL="53500" marR="53500" marT="26750" marB="26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Candida</a:t>
                      </a:r>
                      <a:r>
                        <a:rPr lang="de-DE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spp</a:t>
                      </a:r>
                      <a:r>
                        <a:rPr lang="de-DE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de-DE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Detected</a:t>
                      </a:r>
                      <a:endParaRPr lang="de-DE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53500" marR="53500" marT="26750" marB="26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Assay Time</a:t>
                      </a:r>
                    </a:p>
                  </a:txBody>
                  <a:tcPr marL="53500" marR="53500" marT="26750" marB="26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Method</a:t>
                      </a:r>
                    </a:p>
                  </a:txBody>
                  <a:tcPr marL="53500" marR="53500" marT="26750" marB="26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Approval</a:t>
                      </a:r>
                      <a:endParaRPr lang="de-DE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53500" marR="53500" marT="26750" marB="26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905477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595802" y="4729366"/>
            <a:ext cx="7666143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MALDI-TOF MS: matrix-</a:t>
            </a:r>
            <a:r>
              <a:rPr 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assisted</a:t>
            </a:r>
            <a:r>
              <a:rPr 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laser</a:t>
            </a:r>
            <a:r>
              <a:rPr 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desorption</a:t>
            </a:r>
            <a:r>
              <a:rPr 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ionization</a:t>
            </a:r>
            <a:r>
              <a:rPr 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time </a:t>
            </a:r>
            <a:r>
              <a:rPr 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flight</a:t>
            </a:r>
            <a:r>
              <a:rPr 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</a:t>
            </a:r>
            <a:r>
              <a:rPr 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spectrometry</a:t>
            </a:r>
            <a:r>
              <a:rPr 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CE/IVD: </a:t>
            </a:r>
            <a:r>
              <a:rPr 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Conformitè</a:t>
            </a:r>
            <a:r>
              <a:rPr 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Europëenne</a:t>
            </a:r>
            <a:r>
              <a:rPr 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/in vitro </a:t>
            </a:r>
            <a:r>
              <a:rPr 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diagnostic</a:t>
            </a:r>
            <a:r>
              <a:rPr 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FISH: </a:t>
            </a:r>
            <a:r>
              <a:rPr 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fluorescence</a:t>
            </a:r>
            <a:r>
              <a:rPr 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situ </a:t>
            </a:r>
            <a:r>
              <a:rPr lang="de-DE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hybridization</a:t>
            </a:r>
            <a:r>
              <a:rPr lang="de-DE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11" name="Grafik 3" descr="HMM_Signet_farbe.jpg">
            <a:extLst>
              <a:ext uri="{FF2B5EF4-FFF2-40B4-BE49-F238E27FC236}">
                <a16:creationId xmlns:a16="http://schemas.microsoft.com/office/drawing/2014/main" id="{EA9A3577-2E08-4582-9E4B-08B8F1308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45" y="66822"/>
            <a:ext cx="254496" cy="26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6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B5DF5-066A-460F-A6BF-986274DA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668" y="380023"/>
            <a:ext cx="6431037" cy="687787"/>
          </a:xfrm>
        </p:spPr>
        <p:txBody>
          <a:bodyPr rtlCol="0">
            <a:noAutofit/>
          </a:bodyPr>
          <a:lstStyle/>
          <a:p>
            <a:pPr algn="ctr"/>
            <a:r>
              <a:rPr lang="en-GB" sz="2800" b="1" dirty="0" smtClean="0"/>
              <a:t>Candidiasis diagnostics: the pro and cons 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 smtClean="0"/>
              <a:t> </a:t>
            </a:r>
            <a:endParaRPr lang="en-GB" sz="28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A8C60-5F7D-4BFC-9F09-B00F6D09C0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57387" y="1190421"/>
            <a:ext cx="6197600" cy="2610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Culture-dependent methods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test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systems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designed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aliquots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positive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blood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culture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samples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Thus,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time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required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positive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blood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culture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cannot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eliminated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pathogen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load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high in positive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blood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culture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bottles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sensitivity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a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challenge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these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assays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Detection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pathogens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varies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Hand on time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quite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short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real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clinical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need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7108" name="Grafik 3" descr="HMM_Signet_farbe.jpg">
            <a:extLst>
              <a:ext uri="{FF2B5EF4-FFF2-40B4-BE49-F238E27FC236}">
                <a16:creationId xmlns:a16="http://schemas.microsoft.com/office/drawing/2014/main" id="{EA9A3577-2E08-4582-9E4B-08B8F1308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66821"/>
            <a:ext cx="388641" cy="40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8" y="365603"/>
            <a:ext cx="835451" cy="426041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496922" y="4803998"/>
            <a:ext cx="21808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Camp I et al. J. Fungi 2020, 6: 101</a:t>
            </a:r>
          </a:p>
        </p:txBody>
      </p:sp>
    </p:spTree>
    <p:extLst>
      <p:ext uri="{BB962C8B-B14F-4D97-AF65-F5344CB8AC3E}">
        <p14:creationId xmlns:p14="http://schemas.microsoft.com/office/powerpoint/2010/main" val="30667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3120</Words>
  <Application>Microsoft Office PowerPoint</Application>
  <PresentationFormat>Bildschirmpräsentation (16:9)</PresentationFormat>
  <Paragraphs>323</Paragraphs>
  <Slides>24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Wingdings</vt:lpstr>
      <vt:lpstr>Larissa</vt:lpstr>
      <vt:lpstr>1_Larissa</vt:lpstr>
      <vt:lpstr>  Progress in fungal diagnostics: the pros and cons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Molecular based diagnostics Invasive candidiasis</vt:lpstr>
      <vt:lpstr>PowerPoint-Präsentation</vt:lpstr>
      <vt:lpstr>Candidiasis diagnostics: the pro and cons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Disease definitions based on clinical, host and mycological criteria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Cornelia</dc:creator>
  <cp:lastModifiedBy>Lass-Floerl Cornelia</cp:lastModifiedBy>
  <cp:revision>38</cp:revision>
  <dcterms:created xsi:type="dcterms:W3CDTF">2018-06-06T17:03:22Z</dcterms:created>
  <dcterms:modified xsi:type="dcterms:W3CDTF">2022-10-12T08:38:39Z</dcterms:modified>
</cp:coreProperties>
</file>