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87" r:id="rId2"/>
    <p:sldMasterId id="2147487328" r:id="rId3"/>
    <p:sldMasterId id="2147494015" r:id="rId4"/>
    <p:sldMasterId id="2147494570" r:id="rId5"/>
    <p:sldMasterId id="2147494583" r:id="rId6"/>
    <p:sldMasterId id="2147495158" r:id="rId7"/>
    <p:sldMasterId id="2147497709" r:id="rId8"/>
    <p:sldMasterId id="2147497721" r:id="rId9"/>
    <p:sldMasterId id="2147497734" r:id="rId10"/>
  </p:sldMasterIdLst>
  <p:notesMasterIdLst>
    <p:notesMasterId r:id="rId44"/>
  </p:notesMasterIdLst>
  <p:sldIdLst>
    <p:sldId id="257" r:id="rId11"/>
    <p:sldId id="1120" r:id="rId12"/>
    <p:sldId id="786" r:id="rId13"/>
    <p:sldId id="1064" r:id="rId14"/>
    <p:sldId id="782" r:id="rId15"/>
    <p:sldId id="744" r:id="rId16"/>
    <p:sldId id="747" r:id="rId17"/>
    <p:sldId id="749" r:id="rId18"/>
    <p:sldId id="771" r:id="rId19"/>
    <p:sldId id="1121" r:id="rId20"/>
    <p:sldId id="790" r:id="rId21"/>
    <p:sldId id="1124" r:id="rId22"/>
    <p:sldId id="1125" r:id="rId23"/>
    <p:sldId id="1123" r:id="rId24"/>
    <p:sldId id="1126" r:id="rId25"/>
    <p:sldId id="1122" r:id="rId26"/>
    <p:sldId id="1127" r:id="rId27"/>
    <p:sldId id="377" r:id="rId28"/>
    <p:sldId id="378" r:id="rId29"/>
    <p:sldId id="404" r:id="rId30"/>
    <p:sldId id="405" r:id="rId31"/>
    <p:sldId id="406" r:id="rId32"/>
    <p:sldId id="762" r:id="rId33"/>
    <p:sldId id="1131" r:id="rId34"/>
    <p:sldId id="1128" r:id="rId35"/>
    <p:sldId id="1015" r:id="rId36"/>
    <p:sldId id="1129" r:id="rId37"/>
    <p:sldId id="1130" r:id="rId38"/>
    <p:sldId id="755" r:id="rId39"/>
    <p:sldId id="780" r:id="rId40"/>
    <p:sldId id="763" r:id="rId41"/>
    <p:sldId id="647" r:id="rId42"/>
    <p:sldId id="452" r:id="rId4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672"/>
  </p:normalViewPr>
  <p:slideViewPr>
    <p:cSldViewPr>
      <p:cViewPr varScale="1">
        <p:scale>
          <a:sx n="95" d="100"/>
          <a:sy n="95" d="100"/>
        </p:scale>
        <p:origin x="12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35414AD-7857-CBB0-60D3-3D2A171BB3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47C34A9-28FF-3B01-2B31-7F20330AA7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0164" name="Rectangle 4">
            <a:extLst>
              <a:ext uri="{FF2B5EF4-FFF2-40B4-BE49-F238E27FC236}">
                <a16:creationId xmlns:a16="http://schemas.microsoft.com/office/drawing/2014/main" id="{5FCF37C1-4B59-0A28-C0EE-374C06B3DA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DB2961A-7B12-3728-834D-18F1E2BDD4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36AE449-6267-1A43-152C-5BE77E1ECD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E7877E4-A7F7-DC9E-0FAF-8F4BABA60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9CBF0A-AADA-914B-9003-579CE01700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>
            <a:extLst>
              <a:ext uri="{FF2B5EF4-FFF2-40B4-BE49-F238E27FC236}">
                <a16:creationId xmlns:a16="http://schemas.microsoft.com/office/drawing/2014/main" id="{AE0A3675-1B16-2678-9A00-1F3687111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5F61AD-F3C5-A747-BB60-5793264F18D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A1EE6657-9432-49D4-4520-9713684CD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6E8E769-1A3A-849F-56B1-BC08A714A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lide Number Placeholder 7">
            <a:extLst>
              <a:ext uri="{FF2B5EF4-FFF2-40B4-BE49-F238E27FC236}">
                <a16:creationId xmlns:a16="http://schemas.microsoft.com/office/drawing/2014/main" id="{6EC396B3-BE0D-BFDD-2D56-F329A0085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E0FC5E-8498-104E-8278-94CB4D573B03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2" name="Rectangle 7">
            <a:extLst>
              <a:ext uri="{FF2B5EF4-FFF2-40B4-BE49-F238E27FC236}">
                <a16:creationId xmlns:a16="http://schemas.microsoft.com/office/drawing/2014/main" id="{3A13234E-D0B0-89F1-7394-02963F5338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90EF0E-A5C4-2444-BFCE-64FDF4F070E6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3" name="Rectangle 2">
            <a:extLst>
              <a:ext uri="{FF2B5EF4-FFF2-40B4-BE49-F238E27FC236}">
                <a16:creationId xmlns:a16="http://schemas.microsoft.com/office/drawing/2014/main" id="{480E85E1-0781-05D9-60B3-1895532C1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25963" cy="3394075"/>
          </a:xfrm>
          <a:ln/>
        </p:spPr>
      </p:sp>
      <p:sp>
        <p:nvSpPr>
          <p:cNvPr id="727044" name="Rectangle 3">
            <a:extLst>
              <a:ext uri="{FF2B5EF4-FFF2-40B4-BE49-F238E27FC236}">
                <a16:creationId xmlns:a16="http://schemas.microsoft.com/office/drawing/2014/main" id="{A858DFCD-E2F5-B3A7-BD5D-F4F088CFC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14825"/>
            <a:ext cx="5014913" cy="4173538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93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lide Number Placeholder 7">
            <a:extLst>
              <a:ext uri="{FF2B5EF4-FFF2-40B4-BE49-F238E27FC236}">
                <a16:creationId xmlns:a16="http://schemas.microsoft.com/office/drawing/2014/main" id="{6EC396B3-BE0D-BFDD-2D56-F329A0085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E0FC5E-8498-104E-8278-94CB4D573B03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2" name="Rectangle 7">
            <a:extLst>
              <a:ext uri="{FF2B5EF4-FFF2-40B4-BE49-F238E27FC236}">
                <a16:creationId xmlns:a16="http://schemas.microsoft.com/office/drawing/2014/main" id="{3A13234E-D0B0-89F1-7394-02963F5338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90EF0E-A5C4-2444-BFCE-64FDF4F070E6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3" name="Rectangle 2">
            <a:extLst>
              <a:ext uri="{FF2B5EF4-FFF2-40B4-BE49-F238E27FC236}">
                <a16:creationId xmlns:a16="http://schemas.microsoft.com/office/drawing/2014/main" id="{480E85E1-0781-05D9-60B3-1895532C1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25963" cy="3394075"/>
          </a:xfrm>
          <a:ln/>
        </p:spPr>
      </p:sp>
      <p:sp>
        <p:nvSpPr>
          <p:cNvPr id="727044" name="Rectangle 3">
            <a:extLst>
              <a:ext uri="{FF2B5EF4-FFF2-40B4-BE49-F238E27FC236}">
                <a16:creationId xmlns:a16="http://schemas.microsoft.com/office/drawing/2014/main" id="{A858DFCD-E2F5-B3A7-BD5D-F4F088CFC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14825"/>
            <a:ext cx="5014913" cy="4173538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6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lide Number Placeholder 7">
            <a:extLst>
              <a:ext uri="{FF2B5EF4-FFF2-40B4-BE49-F238E27FC236}">
                <a16:creationId xmlns:a16="http://schemas.microsoft.com/office/drawing/2014/main" id="{6EC396B3-BE0D-BFDD-2D56-F329A0085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E0FC5E-8498-104E-8278-94CB4D573B03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2" name="Rectangle 7">
            <a:extLst>
              <a:ext uri="{FF2B5EF4-FFF2-40B4-BE49-F238E27FC236}">
                <a16:creationId xmlns:a16="http://schemas.microsoft.com/office/drawing/2014/main" id="{3A13234E-D0B0-89F1-7394-02963F5338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90EF0E-A5C4-2444-BFCE-64FDF4F070E6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3" name="Rectangle 2">
            <a:extLst>
              <a:ext uri="{FF2B5EF4-FFF2-40B4-BE49-F238E27FC236}">
                <a16:creationId xmlns:a16="http://schemas.microsoft.com/office/drawing/2014/main" id="{480E85E1-0781-05D9-60B3-1895532C1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25963" cy="3394075"/>
          </a:xfrm>
          <a:ln/>
        </p:spPr>
      </p:sp>
      <p:sp>
        <p:nvSpPr>
          <p:cNvPr id="727044" name="Rectangle 3">
            <a:extLst>
              <a:ext uri="{FF2B5EF4-FFF2-40B4-BE49-F238E27FC236}">
                <a16:creationId xmlns:a16="http://schemas.microsoft.com/office/drawing/2014/main" id="{A858DFCD-E2F5-B3A7-BD5D-F4F088CFC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14825"/>
            <a:ext cx="5014913" cy="4173538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305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Pladsholder til diasbillede 1">
            <a:extLst>
              <a:ext uri="{FF2B5EF4-FFF2-40B4-BE49-F238E27FC236}">
                <a16:creationId xmlns:a16="http://schemas.microsoft.com/office/drawing/2014/main" id="{6891F338-7CF4-8C3F-2735-298C543E93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4" name="Pladsholder til noter 2">
            <a:extLst>
              <a:ext uri="{FF2B5EF4-FFF2-40B4-BE49-F238E27FC236}">
                <a16:creationId xmlns:a16="http://schemas.microsoft.com/office/drawing/2014/main" id="{C34F1DD2-ACBB-DA1F-64A5-7E1FEDEFD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9315" name="Pladsholder til diasnummer 3">
            <a:extLst>
              <a:ext uri="{FF2B5EF4-FFF2-40B4-BE49-F238E27FC236}">
                <a16:creationId xmlns:a16="http://schemas.microsoft.com/office/drawing/2014/main" id="{8808B27E-1F50-3151-6D2D-AEC8BEDFF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26D453-9E17-C447-9380-D1FF1BC55398}" type="slidenum">
              <a:rPr lang="de-DE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16</a:t>
            </a:fld>
            <a:endParaRPr lang="de-DE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2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Pladsholder til diasbillede 1">
            <a:extLst>
              <a:ext uri="{FF2B5EF4-FFF2-40B4-BE49-F238E27FC236}">
                <a16:creationId xmlns:a16="http://schemas.microsoft.com/office/drawing/2014/main" id="{6891F338-7CF4-8C3F-2735-298C543E93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4" name="Pladsholder til noter 2">
            <a:extLst>
              <a:ext uri="{FF2B5EF4-FFF2-40B4-BE49-F238E27FC236}">
                <a16:creationId xmlns:a16="http://schemas.microsoft.com/office/drawing/2014/main" id="{C34F1DD2-ACBB-DA1F-64A5-7E1FEDEFD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9315" name="Pladsholder til diasnummer 3">
            <a:extLst>
              <a:ext uri="{FF2B5EF4-FFF2-40B4-BE49-F238E27FC236}">
                <a16:creationId xmlns:a16="http://schemas.microsoft.com/office/drawing/2014/main" id="{8808B27E-1F50-3151-6D2D-AEC8BEDFF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26D453-9E17-C447-9380-D1FF1BC55398}" type="slidenum">
              <a:rPr lang="de-DE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de-DE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5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D28BCC-7DA6-41DC-B5B6-E31FADFA1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619E4E-CF50-E141-9394-5F8FF67C5B7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6786" name="Rectangle 7">
            <a:extLst>
              <a:ext uri="{FF2B5EF4-FFF2-40B4-BE49-F238E27FC236}">
                <a16:creationId xmlns:a16="http://schemas.microsoft.com/office/drawing/2014/main" id="{B8B86085-58DD-DFE6-96C0-FA4EDEF30F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17950" y="8701088"/>
            <a:ext cx="2978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67B4A-237C-9542-A402-FF631DB1984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535071B-40AC-7DB8-EE62-1EFA40E89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902F76F-A632-D19E-FD19-19AD8D4C7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3971C7-0BE2-0F76-DC55-F3D24FF28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D18434-DB4A-E948-8946-CDB6A2A2A9F0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  <p:sp>
        <p:nvSpPr>
          <p:cNvPr id="248834" name="Rectangle 7">
            <a:extLst>
              <a:ext uri="{FF2B5EF4-FFF2-40B4-BE49-F238E27FC236}">
                <a16:creationId xmlns:a16="http://schemas.microsoft.com/office/drawing/2014/main" id="{28729CC2-C979-0ED4-DD2A-5CB79F5D52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17950" y="8701088"/>
            <a:ext cx="2978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CCB763A-1DDC-7A48-BAD6-A8D53F1EB1B6}" type="slidenum">
              <a:rPr lang="en-GB" altLang="en-US" sz="1200">
                <a:latin typeface="Times New Roman" panose="02020603050405020304" pitchFamily="18" charset="0"/>
              </a:rPr>
              <a:pPr algn="r"/>
              <a:t>19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9D5660E-7BAB-A7C6-B8DC-8C161FCF8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3790F16-92C1-FEB5-2ED0-8D0EBC581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lide Number Placeholder 7">
            <a:extLst>
              <a:ext uri="{FF2B5EF4-FFF2-40B4-BE49-F238E27FC236}">
                <a16:creationId xmlns:a16="http://schemas.microsoft.com/office/drawing/2014/main" id="{6EC396B3-BE0D-BFDD-2D56-F329A0085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E0FC5E-8498-104E-8278-94CB4D573B03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2" name="Rectangle 7">
            <a:extLst>
              <a:ext uri="{FF2B5EF4-FFF2-40B4-BE49-F238E27FC236}">
                <a16:creationId xmlns:a16="http://schemas.microsoft.com/office/drawing/2014/main" id="{3A13234E-D0B0-89F1-7394-02963F5338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90EF0E-A5C4-2444-BFCE-64FDF4F070E6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3" name="Rectangle 2">
            <a:extLst>
              <a:ext uri="{FF2B5EF4-FFF2-40B4-BE49-F238E27FC236}">
                <a16:creationId xmlns:a16="http://schemas.microsoft.com/office/drawing/2014/main" id="{480E85E1-0781-05D9-60B3-1895532C1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25963" cy="3394075"/>
          </a:xfrm>
          <a:ln/>
        </p:spPr>
      </p:sp>
      <p:sp>
        <p:nvSpPr>
          <p:cNvPr id="727044" name="Rectangle 3">
            <a:extLst>
              <a:ext uri="{FF2B5EF4-FFF2-40B4-BE49-F238E27FC236}">
                <a16:creationId xmlns:a16="http://schemas.microsoft.com/office/drawing/2014/main" id="{A858DFCD-E2F5-B3A7-BD5D-F4F088CFC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14825"/>
            <a:ext cx="5014913" cy="4173538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Slide Number Placeholder 7">
            <a:extLst>
              <a:ext uri="{FF2B5EF4-FFF2-40B4-BE49-F238E27FC236}">
                <a16:creationId xmlns:a16="http://schemas.microsoft.com/office/drawing/2014/main" id="{440E9DA4-2115-3F46-C430-45EFEC709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6D014E-E079-8943-A216-AAEFFC9AA5A0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5458" name="Rectangle 7">
            <a:extLst>
              <a:ext uri="{FF2B5EF4-FFF2-40B4-BE49-F238E27FC236}">
                <a16:creationId xmlns:a16="http://schemas.microsoft.com/office/drawing/2014/main" id="{7272648A-F131-C189-746B-1E69353327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A99C8C-37A2-F243-B7E0-F8E6C47015BE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5459" name="Rectangle 2">
            <a:extLst>
              <a:ext uri="{FF2B5EF4-FFF2-40B4-BE49-F238E27FC236}">
                <a16:creationId xmlns:a16="http://schemas.microsoft.com/office/drawing/2014/main" id="{F86BF7DB-F513-B3AE-8A48-11CD6BACF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25963" cy="3394075"/>
          </a:xfrm>
          <a:ln/>
        </p:spPr>
      </p:sp>
      <p:sp>
        <p:nvSpPr>
          <p:cNvPr id="727044" name="Rectangle 3">
            <a:extLst>
              <a:ext uri="{FF2B5EF4-FFF2-40B4-BE49-F238E27FC236}">
                <a16:creationId xmlns:a16="http://schemas.microsoft.com/office/drawing/2014/main" id="{02474494-6B78-8848-3588-5E4932012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14825"/>
            <a:ext cx="5014913" cy="4173538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lide Number Placeholder 7">
            <a:extLst>
              <a:ext uri="{FF2B5EF4-FFF2-40B4-BE49-F238E27FC236}">
                <a16:creationId xmlns:a16="http://schemas.microsoft.com/office/drawing/2014/main" id="{E0A0C90A-02DA-A18E-791E-5DFCF1F91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0869E6-27FB-B440-A0C0-4FD7D18E2A86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29378" name="Rectangle 7">
            <a:extLst>
              <a:ext uri="{FF2B5EF4-FFF2-40B4-BE49-F238E27FC236}">
                <a16:creationId xmlns:a16="http://schemas.microsoft.com/office/drawing/2014/main" id="{3AED09E5-6A3F-08AC-8972-A6E2CE92FB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907DFA-B73F-C44E-B605-23F3D3EF97CC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29379" name="Rectangle 2">
            <a:extLst>
              <a:ext uri="{FF2B5EF4-FFF2-40B4-BE49-F238E27FC236}">
                <a16:creationId xmlns:a16="http://schemas.microsoft.com/office/drawing/2014/main" id="{680F9ED9-2F0A-126F-F031-5EA1034ED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25963" cy="3394075"/>
          </a:xfrm>
          <a:ln/>
        </p:spPr>
      </p:sp>
      <p:sp>
        <p:nvSpPr>
          <p:cNvPr id="727044" name="Rectangle 3">
            <a:extLst>
              <a:ext uri="{FF2B5EF4-FFF2-40B4-BE49-F238E27FC236}">
                <a16:creationId xmlns:a16="http://schemas.microsoft.com/office/drawing/2014/main" id="{1A79E335-3B8A-8681-CDE6-1064186B6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14825"/>
            <a:ext cx="5014913" cy="4173538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Slide Number Placeholder 7">
            <a:extLst>
              <a:ext uri="{FF2B5EF4-FFF2-40B4-BE49-F238E27FC236}">
                <a16:creationId xmlns:a16="http://schemas.microsoft.com/office/drawing/2014/main" id="{6E58553A-C1D5-7D2B-150B-4D0817E2A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A020A6-66E5-D445-B064-ADA699441353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36546" name="Rectangle 7">
            <a:extLst>
              <a:ext uri="{FF2B5EF4-FFF2-40B4-BE49-F238E27FC236}">
                <a16:creationId xmlns:a16="http://schemas.microsoft.com/office/drawing/2014/main" id="{7B3DF737-39CE-0003-FCB3-405BCC6F83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F207DB-A231-FD4C-A85F-5F774B540141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36547" name="Rectangle 2">
            <a:extLst>
              <a:ext uri="{FF2B5EF4-FFF2-40B4-BE49-F238E27FC236}">
                <a16:creationId xmlns:a16="http://schemas.microsoft.com/office/drawing/2014/main" id="{8170D910-4081-CAA6-C607-6820B90C9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25963" cy="3394075"/>
          </a:xfrm>
          <a:ln/>
        </p:spPr>
      </p:sp>
      <p:sp>
        <p:nvSpPr>
          <p:cNvPr id="727044" name="Rectangle 3">
            <a:extLst>
              <a:ext uri="{FF2B5EF4-FFF2-40B4-BE49-F238E27FC236}">
                <a16:creationId xmlns:a16="http://schemas.microsoft.com/office/drawing/2014/main" id="{E9D27AC9-781E-3E1C-B4A7-16D9C5BB2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14825"/>
            <a:ext cx="5014913" cy="4173538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Slide Number Placeholder 7">
            <a:extLst>
              <a:ext uri="{FF2B5EF4-FFF2-40B4-BE49-F238E27FC236}">
                <a16:creationId xmlns:a16="http://schemas.microsoft.com/office/drawing/2014/main" id="{BDD1E6C0-BF20-A95C-C69E-4111DACD9E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419421-5317-264A-96E4-0B0757F871E0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67266" name="Rectangle 7">
            <a:extLst>
              <a:ext uri="{FF2B5EF4-FFF2-40B4-BE49-F238E27FC236}">
                <a16:creationId xmlns:a16="http://schemas.microsoft.com/office/drawing/2014/main" id="{466E926A-EB18-3C34-65D2-EDC3C6CFFA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B9DCF2-C953-9845-BDAC-78F8F69C5F2B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67267" name="Rectangle 2">
            <a:extLst>
              <a:ext uri="{FF2B5EF4-FFF2-40B4-BE49-F238E27FC236}">
                <a16:creationId xmlns:a16="http://schemas.microsoft.com/office/drawing/2014/main" id="{487F3B6D-FE1A-7C09-F51A-8AD1830CE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25963" cy="3394075"/>
          </a:xfrm>
          <a:ln/>
        </p:spPr>
      </p:sp>
      <p:sp>
        <p:nvSpPr>
          <p:cNvPr id="727044" name="Rectangle 3">
            <a:extLst>
              <a:ext uri="{FF2B5EF4-FFF2-40B4-BE49-F238E27FC236}">
                <a16:creationId xmlns:a16="http://schemas.microsoft.com/office/drawing/2014/main" id="{D578C81F-73AC-FF47-BD0F-F601C9A0F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14825"/>
            <a:ext cx="5014913" cy="4173538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Pladsholder til diasbillede 1">
            <a:extLst>
              <a:ext uri="{FF2B5EF4-FFF2-40B4-BE49-F238E27FC236}">
                <a16:creationId xmlns:a16="http://schemas.microsoft.com/office/drawing/2014/main" id="{6891F338-7CF4-8C3F-2735-298C543E93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4" name="Pladsholder til noter 2">
            <a:extLst>
              <a:ext uri="{FF2B5EF4-FFF2-40B4-BE49-F238E27FC236}">
                <a16:creationId xmlns:a16="http://schemas.microsoft.com/office/drawing/2014/main" id="{C34F1DD2-ACBB-DA1F-64A5-7E1FEDEFD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9315" name="Pladsholder til diasnummer 3">
            <a:extLst>
              <a:ext uri="{FF2B5EF4-FFF2-40B4-BE49-F238E27FC236}">
                <a16:creationId xmlns:a16="http://schemas.microsoft.com/office/drawing/2014/main" id="{8808B27E-1F50-3151-6D2D-AEC8BEDFF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26D453-9E17-C447-9380-D1FF1BC55398}" type="slidenum">
              <a:rPr lang="de-DE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de-DE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>
            <a:extLst>
              <a:ext uri="{FF2B5EF4-FFF2-40B4-BE49-F238E27FC236}">
                <a16:creationId xmlns:a16="http://schemas.microsoft.com/office/drawing/2014/main" id="{84CC2797-DD39-8025-F120-E56136EDE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8" name="Rectangle 3">
            <a:extLst>
              <a:ext uri="{FF2B5EF4-FFF2-40B4-BE49-F238E27FC236}">
                <a16:creationId xmlns:a16="http://schemas.microsoft.com/office/drawing/2014/main" id="{3804A1BE-0181-9E7A-DD19-1A0E94F21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Pladsholder til diasbillede 1">
            <a:extLst>
              <a:ext uri="{FF2B5EF4-FFF2-40B4-BE49-F238E27FC236}">
                <a16:creationId xmlns:a16="http://schemas.microsoft.com/office/drawing/2014/main" id="{6891F338-7CF4-8C3F-2735-298C543E93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4" name="Pladsholder til noter 2">
            <a:extLst>
              <a:ext uri="{FF2B5EF4-FFF2-40B4-BE49-F238E27FC236}">
                <a16:creationId xmlns:a16="http://schemas.microsoft.com/office/drawing/2014/main" id="{C34F1DD2-ACBB-DA1F-64A5-7E1FEDEFD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9315" name="Pladsholder til diasnummer 3">
            <a:extLst>
              <a:ext uri="{FF2B5EF4-FFF2-40B4-BE49-F238E27FC236}">
                <a16:creationId xmlns:a16="http://schemas.microsoft.com/office/drawing/2014/main" id="{8808B27E-1F50-3151-6D2D-AEC8BEDFF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26D453-9E17-C447-9380-D1FF1BC55398}" type="slidenum">
              <a:rPr lang="de-DE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de-DE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1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lide Number Placeholder 7">
            <a:extLst>
              <a:ext uri="{FF2B5EF4-FFF2-40B4-BE49-F238E27FC236}">
                <a16:creationId xmlns:a16="http://schemas.microsoft.com/office/drawing/2014/main" id="{6EC396B3-BE0D-BFDD-2D56-F329A0085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E0FC5E-8498-104E-8278-94CB4D573B03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2" name="Rectangle 7">
            <a:extLst>
              <a:ext uri="{FF2B5EF4-FFF2-40B4-BE49-F238E27FC236}">
                <a16:creationId xmlns:a16="http://schemas.microsoft.com/office/drawing/2014/main" id="{3A13234E-D0B0-89F1-7394-02963F5338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90EF0E-A5C4-2444-BFCE-64FDF4F070E6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3" name="Rectangle 2">
            <a:extLst>
              <a:ext uri="{FF2B5EF4-FFF2-40B4-BE49-F238E27FC236}">
                <a16:creationId xmlns:a16="http://schemas.microsoft.com/office/drawing/2014/main" id="{480E85E1-0781-05D9-60B3-1895532C1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25963" cy="3394075"/>
          </a:xfrm>
          <a:ln/>
        </p:spPr>
      </p:sp>
      <p:sp>
        <p:nvSpPr>
          <p:cNvPr id="727044" name="Rectangle 3">
            <a:extLst>
              <a:ext uri="{FF2B5EF4-FFF2-40B4-BE49-F238E27FC236}">
                <a16:creationId xmlns:a16="http://schemas.microsoft.com/office/drawing/2014/main" id="{A858DFCD-E2F5-B3A7-BD5D-F4F088CFC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14825"/>
            <a:ext cx="5014913" cy="4173538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40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lide Number Placeholder 7">
            <a:extLst>
              <a:ext uri="{FF2B5EF4-FFF2-40B4-BE49-F238E27FC236}">
                <a16:creationId xmlns:a16="http://schemas.microsoft.com/office/drawing/2014/main" id="{6EC396B3-BE0D-BFDD-2D56-F329A0085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E0FC5E-8498-104E-8278-94CB4D573B03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2" name="Rectangle 7">
            <a:extLst>
              <a:ext uri="{FF2B5EF4-FFF2-40B4-BE49-F238E27FC236}">
                <a16:creationId xmlns:a16="http://schemas.microsoft.com/office/drawing/2014/main" id="{3A13234E-D0B0-89F1-7394-02963F5338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90EF0E-A5C4-2444-BFCE-64FDF4F070E6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1363" name="Rectangle 2">
            <a:extLst>
              <a:ext uri="{FF2B5EF4-FFF2-40B4-BE49-F238E27FC236}">
                <a16:creationId xmlns:a16="http://schemas.microsoft.com/office/drawing/2014/main" id="{480E85E1-0781-05D9-60B3-1895532C1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25963" cy="3394075"/>
          </a:xfrm>
          <a:ln/>
        </p:spPr>
      </p:sp>
      <p:sp>
        <p:nvSpPr>
          <p:cNvPr id="727044" name="Rectangle 3">
            <a:extLst>
              <a:ext uri="{FF2B5EF4-FFF2-40B4-BE49-F238E27FC236}">
                <a16:creationId xmlns:a16="http://schemas.microsoft.com/office/drawing/2014/main" id="{A858DFCD-E2F5-B3A7-BD5D-F4F088CFC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14825"/>
            <a:ext cx="5014913" cy="4173538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17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0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531D0F-9F67-901B-D51B-A28609B49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4E19FF-677E-6750-8A1C-18594C22B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F11F35-AE4F-B86F-F2AB-9791818F8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1AE1F-ED05-884E-B5DC-328396112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54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5ECA49-61A6-F0B5-9064-BE5030A9A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AEC1D5-81C0-3A45-67C7-D0AFB6A53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18D249-2F9A-D494-1249-EB6E336B1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8086-D465-7847-93AA-F64402A57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9967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0C2F7F-29E4-965E-06AC-685F07A52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AB562-E180-1FFB-E552-4E2319E7B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E4E89-5982-40E9-D965-3030B595E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91C59-2824-E94D-8299-F0A4E455D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7156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B6AC-C6A1-6F75-5D1E-209B0C38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F046BB79-F13C-B246-BA64-888892D684ED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E08A7-AB03-A78F-9E13-2FB46A27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7A184-3AEA-A118-F6F1-0368EC6E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38E4A3B-00A5-B14C-A368-4986C7662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043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559A8-49BA-FFD5-31B3-43519339F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8651920-644F-1D48-85AB-0A8BE58AF878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60419-08F8-6F42-F49A-0CE49073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9FF16-7180-CF2E-9133-154E7643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73294F3-3510-AB42-979C-5D8E3A120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3187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C6CDC-9E10-0DB1-1F30-2037BBBA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A3FE30DC-5C9D-AA4C-8E50-7A28E4A40120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EB8F9-4E0C-9F4C-78D0-ECABC9EC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63D01-E1E5-476F-11BC-369C7FAC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2FF4186E-799D-EC4D-B29A-232B767CD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274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3962F-9AB8-0F8F-76FF-B6F3F9BA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B54D547-FF39-AD4E-8DEF-756F97531016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6B68C-DE5E-167C-94CD-9E5777E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355D-237A-9545-7184-056A550C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7E6468B-7F65-3440-9213-68C6F1C55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975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664EE-C5EC-268A-8098-08D8A39A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66802DE-A491-944A-B5BD-840D3A1EF758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EF4C2-C9E2-A1F0-7936-760CC21A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49A14-E5D4-9095-C8B6-EE8E2E56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6A66D452-B973-704F-913E-AA1A03EB3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8538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06BC9-8C3E-FD1C-01AD-23976D1E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2FF1AA46-C7BD-5C47-B983-BBC5E2BFFB2E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2EF85-D6E7-E90E-8AC6-6B4B1B4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FAD95-9B4E-F4DE-EE40-D9BF96BD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6750D92E-FE1D-0C41-8FBE-AA5305458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9587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53925-AEE8-EB11-8B7D-9C35CDED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351A306A-C1DD-6B48-A0AE-BFBE3201E524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AE13F-B07A-B5C0-F19D-EDC02795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CDF21-43DD-D44B-869A-A2069EAF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95F1AE0F-69B1-6640-8C53-4C59E1226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3981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AAA68-4873-F094-9CE6-4F9C49DB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CB6EEE28-916E-D943-B937-61E50F9D356E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3F953-E4DC-0434-911A-40F81E49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8CF69-41C7-D071-A5F2-9CBEDCA8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88A634C8-93FB-6843-9555-ECBE90B33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3607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EB679-BF4F-D0DF-2B72-EDE67D91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D123A6-AF54-114C-BE19-997C5CD2D61B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1CF4D-935F-50FC-F22E-C8DC390D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185CF-E4E9-EC86-F425-79FD4667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C24B14D8-F835-B24A-82E4-5AA6EC874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09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36AD56-33C9-842F-87DA-F64C5960D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B330E-34AA-5C49-DD2D-C178AC80A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C3012E-6FB0-D281-61A8-ADA0BABC5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08D3B-B5DA-914C-A9DB-13B1678F5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5587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57CC-6619-3E2D-292D-BD487401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3585EA5-0F42-3B4E-ADA2-DD9F9FD705F0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51E28-08E8-D91D-AE6F-87EB6167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7C62D-3E90-4EBC-F14D-CA3C980B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94751EA-4DA1-E442-BBB0-2974CE3F7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9651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6BC45-E89E-F237-FF09-65C65819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AF91C96D-B2F7-C74E-A10B-5606B14BF97B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DF8E8-BE25-1543-5F18-3590005B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0D094-951A-B280-C267-7602C272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CC45D622-02DB-314D-96BB-509AE166D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6001C1-275C-47FF-E8FF-BA5F20633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758650-23FC-6591-DA31-E7491BB3D4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D324DB-3685-2D69-2705-EB9848BE5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D305-BE2B-0247-97A2-B33DB0601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91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>
            <a:extLst>
              <a:ext uri="{FF2B5EF4-FFF2-40B4-BE49-F238E27FC236}">
                <a16:creationId xmlns:a16="http://schemas.microsoft.com/office/drawing/2014/main" id="{E44FA07C-99B6-208C-CC4E-1A430F5E6A35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9 Rectángulo">
            <a:extLst>
              <a:ext uri="{FF2B5EF4-FFF2-40B4-BE49-F238E27FC236}">
                <a16:creationId xmlns:a16="http://schemas.microsoft.com/office/drawing/2014/main" id="{B1A31B13-A9BB-DD31-375A-5C35F694650F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C4258504-B7F5-1148-93ED-B668D531878C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7" name="27 Marcador de fecha">
            <a:extLst>
              <a:ext uri="{FF2B5EF4-FFF2-40B4-BE49-F238E27FC236}">
                <a16:creationId xmlns:a16="http://schemas.microsoft.com/office/drawing/2014/main" id="{71BEF899-260A-9F83-39F1-E7A58B15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7CEFF03-7707-B543-BCAF-3C94E59E2895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55027F80-CF6D-EDCC-C54E-B80BF453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D6EC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28 Marcador de número de diapositiva">
            <a:extLst>
              <a:ext uri="{FF2B5EF4-FFF2-40B4-BE49-F238E27FC236}">
                <a16:creationId xmlns:a16="http://schemas.microsoft.com/office/drawing/2014/main" id="{3B8CCB3E-A800-CC1E-EEF4-C6585F8A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2FC2CA7F-D752-8742-8034-1DF90CE27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47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6409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052736"/>
            <a:ext cx="8153400" cy="504326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BE295B02-49B8-788C-60FA-EEB96869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1A56-4E9D-E34F-9C69-E5DE0BE852FC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3131F6B1-362F-5AA0-561B-8D5D22DD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052780"/>
            <a:ext cx="3886200" cy="510883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052780"/>
            <a:ext cx="3886200" cy="5108831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7 Marcador de fecha">
            <a:extLst>
              <a:ext uri="{FF2B5EF4-FFF2-40B4-BE49-F238E27FC236}">
                <a16:creationId xmlns:a16="http://schemas.microsoft.com/office/drawing/2014/main" id="{39B956C5-667C-D0B1-FAC9-3931E0EE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6455-45EE-D442-AB59-F06F424D3EF2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6" name="11 Marcador de pie de página">
            <a:extLst>
              <a:ext uri="{FF2B5EF4-FFF2-40B4-BE49-F238E27FC236}">
                <a16:creationId xmlns:a16="http://schemas.microsoft.com/office/drawing/2014/main" id="{A9A43F1E-FE75-39A7-B9FA-EAF4A499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163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1772816"/>
            <a:ext cx="3886200" cy="42469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1772816"/>
            <a:ext cx="3886200" cy="42469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052736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052736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9 Marcador de fecha">
            <a:extLst>
              <a:ext uri="{FF2B5EF4-FFF2-40B4-BE49-F238E27FC236}">
                <a16:creationId xmlns:a16="http://schemas.microsoft.com/office/drawing/2014/main" id="{AF9F2980-C0F1-EE16-6D07-06943B26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8C96-5C59-4042-8745-25F7E23415CC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8" name="13 Marcador de pie de página">
            <a:extLst>
              <a:ext uri="{FF2B5EF4-FFF2-40B4-BE49-F238E27FC236}">
                <a16:creationId xmlns:a16="http://schemas.microsoft.com/office/drawing/2014/main" id="{BDB3D75B-AC53-21E9-FAE6-4488CAEE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5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>
            <a:extLst>
              <a:ext uri="{FF2B5EF4-FFF2-40B4-BE49-F238E27FC236}">
                <a16:creationId xmlns:a16="http://schemas.microsoft.com/office/drawing/2014/main" id="{4D2540EC-CECC-189A-142E-286190AB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29B9-D7A4-4442-A923-CB80713BBF9E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4" name="2 Marcador de pie de página">
            <a:extLst>
              <a:ext uri="{FF2B5EF4-FFF2-40B4-BE49-F238E27FC236}">
                <a16:creationId xmlns:a16="http://schemas.microsoft.com/office/drawing/2014/main" id="{90EE3ADA-4448-68DD-65BB-F2BFA52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5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13 Marcador de fecha">
            <a:extLst>
              <a:ext uri="{FF2B5EF4-FFF2-40B4-BE49-F238E27FC236}">
                <a16:creationId xmlns:a16="http://schemas.microsoft.com/office/drawing/2014/main" id="{4EE98552-134A-751A-E600-B994BB38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7AAA-FB60-2B41-9E7F-1DE71ACE23ED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4" name="2 Marcador de pie de página">
            <a:extLst>
              <a:ext uri="{FF2B5EF4-FFF2-40B4-BE49-F238E27FC236}">
                <a16:creationId xmlns:a16="http://schemas.microsoft.com/office/drawing/2014/main" id="{6924CFFC-398A-AFA2-49EF-1E68567C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2 Marcador de número de diapositiva">
            <a:extLst>
              <a:ext uri="{FF2B5EF4-FFF2-40B4-BE49-F238E27FC236}">
                <a16:creationId xmlns:a16="http://schemas.microsoft.com/office/drawing/2014/main" id="{E4C60FC9-3126-F044-CEFE-6A4D7EC3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425EA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128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010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447800" y="1981200"/>
            <a:ext cx="70104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1C4C3A2-E329-5AC6-9CCA-045E0178D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25EA9"/>
                </a:solidFill>
              </a:defRPr>
            </a:lvl1pPr>
          </a:lstStyle>
          <a:p>
            <a:pPr>
              <a:defRPr/>
            </a:pPr>
            <a:fld id="{D80E009A-F05D-BF45-83F6-CC196B7DCE79}" type="slidenum">
              <a:rPr lang="es-ES_tradnl" altLang="en-US"/>
              <a:pPr>
                <a:defRPr/>
              </a:pPr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67113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7894C7-D5AE-591B-C86B-79124A23C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8D15DD-366B-9F53-0BA0-6053DEE95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023D28-C98A-A7B1-55F3-CCB9A09C3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03C8-2B54-4649-8190-E94901069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985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447800" y="609600"/>
            <a:ext cx="7010400" cy="5486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1CD1F0A-F4D9-6C21-CE0E-497251989B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25EA9"/>
                </a:solidFill>
              </a:defRPr>
            </a:lvl1pPr>
          </a:lstStyle>
          <a:p>
            <a:pPr>
              <a:defRPr/>
            </a:pPr>
            <a:fld id="{C9D9E237-B02F-024F-867A-7B40D0A99F2D}" type="slidenum">
              <a:rPr lang="es-ES_tradnl" altLang="en-US"/>
              <a:pPr>
                <a:defRPr/>
              </a:pPr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185890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016796-4DD1-FBA7-F3A2-F588E3983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63322C-D133-C15F-ACC9-42173C3B1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9A2631-16E4-35D4-1621-43315535E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AE82-7E11-F646-8B0B-E7F31FB12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044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EC883-6498-F8DD-009A-02307E560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BCFFD7-0002-55FE-28A2-B7BB6FE80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7AB766-38B4-DD59-CB2B-BC2BD965B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2183-102F-B34A-AD02-9AA43A296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58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C6FDC-6161-817D-6EB1-20AE2DF5D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443B8-3AEA-29E0-1765-2F4B5C1E8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FCCBE2-1CB5-9D0D-20FE-5B91A67BD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98C0E-DF00-3448-83C6-0845105D2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61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D99F9-4FC2-055F-A45D-D5FACD251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7356E-CDB9-51E3-5065-1ED1661F7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26577-6E3F-B507-5510-EE4925E07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46EF-8F78-D14A-9EA2-44622FC12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085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5E004F-EFB6-305B-CF08-690E3FC725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3281D6-B608-6E2E-038C-84BF797F6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65C89A-4A27-5118-62D7-9436B091A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ACD2-6C14-C74C-87E9-CC14B708B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276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7A1579-25CF-2B13-E5A8-BA43D302A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784C05-5C5F-3D12-77E0-7DB4D678A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BC493A-39E9-C729-9607-3F1B14D97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CB54-C19C-8045-A12E-FAD0697F0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303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413403-F72D-CC70-6F6B-2B1A6B15F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30F2F6-E4DB-823E-5176-5A54AEEB3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5442C7-18FD-0ACD-CE5F-41C21FD60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8602C-65E1-444B-9466-EC23282E8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278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0D639-A1AE-C2DB-95B9-FA64A2B5D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36896-0D18-D8A6-D525-09A9C0CA1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63CD4-6336-9559-AB53-049830865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67A6-DF6B-F84A-9AAF-A5F65D74E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584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7FCDE-EBA2-E134-6736-614E18F7E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9EBDF-03A2-FD13-15D5-B5227ECDA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EFCA0-DFE9-C970-4A28-52F35AC5C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8B12-5C65-EF4C-AEEF-44CDF5000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48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19DFE-5D60-4DC0-BD15-3D3936B139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1EEAD-5D9B-F1B7-C7B0-837D3CA34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3519F4-B632-6BF3-9A14-E770ADC61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EF3F-5FBB-7D43-9A49-8FCCED43B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056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F0A856-F891-872F-8B1B-6704C2015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836266-F8C8-21F3-1A53-08CA61E1D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777726-2AB7-6982-0B00-320319022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EFC8-BFD7-F344-92C5-40276A249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63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1E2F92-8F51-5054-7464-A5193F094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0DC601-F9D4-F14D-75CC-79FC725EB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897E9-FDE0-E94F-8827-363FFDEE5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3287-0181-4841-AC4E-62D8606FD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599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98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47CAE7-EDBA-E10C-BE99-E7E7DB4A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75A1221-52CE-384C-BFA8-5694292A0DD7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459599-4813-8253-B571-DA096510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789301-869B-E17E-D731-D9AE0E3B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1CA9-4680-5D46-BB71-5AF44C8DBA3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5481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DBC7B1-02D1-CC30-6FBE-302401D3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C892219-6015-0846-A0DD-1A1FE4F03A92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90327C-F4B6-F0E0-4AD8-5E19A750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A827F2-25A0-1A89-1DD5-6CD6C288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6DAA-0906-4244-9845-596BD814F14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55385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0A86F3-6171-D776-9A31-B8D422BD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F7F1C33-A6C4-E846-8FCB-A9F3749D4C04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AA692B-88A7-BAD8-2794-42D705FB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718C35-F524-4964-6E95-7CD0CAE8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235F-4C24-8641-A371-3AD073AACDB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83296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3B9734A-8D6C-3B09-B6C1-49E86060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00E4880-C877-B84C-BA95-E1C433B3D2E9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1D24D0E-FE45-4682-7399-2E5B4110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D8D41C6-940D-996C-6953-99724F33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5084-A64A-2A4F-BB00-6E01DF7BAA9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43406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B2347D6-2EFE-4AFA-ABDA-EDC2A472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30365BF-D692-2A49-B3C3-1860458557D5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305E764-99FD-2C3C-E714-322337E4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4539619-F029-8510-C896-F555B3F3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89B1-6CCD-DA43-9521-D1E9AAA6BD2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55526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1A4EE3F-FEAE-3676-8564-56D3EE6E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ADD7CF2-E5F4-2346-AE2A-AE7591035A75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C7B635D-1B4F-80FC-C738-515BA080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ADCF1EE-1E1A-A945-D6E3-12FFFB82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1E66-0D96-9F4A-9349-7E4F950EE78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91911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39AC054-7B0B-065B-CBD1-F762FEA0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29CE2C9-AC9E-DC4F-A1F6-B71996614218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2320134-D13C-82B0-C7E9-81DDE0B5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18E9150-91DE-F8A2-6B4B-4167AEE8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6A69-A733-D44F-9FEF-3DE29336E2F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78204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1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235D32D-53F8-32C2-BAA8-C8DDBD7D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25380CB-6B16-0143-8065-6DBAD55414DC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DE9D69D-2BC2-C11D-ED6B-EDE7DD9E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74B6129-8285-648C-1762-A9F8D17B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008D-9593-F345-B57C-55A504226FA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2025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9FF203-4C0F-30A1-B56A-26017E37C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1F8B0-5AA0-7A5F-8933-76C4D0ADA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23D44F-8924-2CED-543E-8EDE4AC43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19463-1112-B14C-9279-8CDD61637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75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41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4CB0626-8EE3-96BF-5EB4-7D2F2781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99A9B6-C640-A042-9011-0E414DBE55FA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E85C031-AEEE-DC8A-156A-DC82E449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2516F8B-A877-F428-6ECB-4DD56E8F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C133-1084-DE44-B6D6-F725FD07C52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01721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AE45F8-B20C-E734-94A9-AB172D50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F60EEC-FA55-5C42-BAFE-780A64A5FA40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2C75D4-1CC8-797C-BA43-06634F4C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DE1DEC-1E1B-72CB-E181-A129F6EC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6413-1C3F-3748-BF25-DD0B38E4C89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04491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DC7411-FE11-A366-2813-C4DEE026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9F96CE-66EA-044D-8D74-8540130610BB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1EF5FE-6DD3-DA06-4E92-06660F3E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A052A0-0A3B-D12A-DFA5-FE1616A9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F618-C51C-FE4D-B966-9ACE66AA806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33169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88E72-4BF1-F0E7-F36E-CBCF28B68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A9940-0DC2-60F6-9D70-688FD6331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F02F85-1B2D-F7DB-8EC1-05CB865B7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A26E-FF4C-8448-93D9-55A6F9447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79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8E9E27-2BB9-FFE8-C608-854DA5140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66BC4-5439-3D98-429F-1EFDBC87E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CF6344-3B2A-9822-1EEF-A6D3AE9BF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A6BAC-3004-FB49-8236-6BE1C17DE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214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5E3AF-FE7B-0182-5D94-774C7BCD0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01C63F-48F8-A7A2-E114-A289A4DCF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464DC-1798-C1D2-D3EF-4332FEA20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1965-99E6-3F4D-8EDD-B9F7E195D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7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4846-1814-5802-0E49-A5EC39587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9B3E9-5104-D32B-9245-DB5625FAD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EF267-B204-34FC-0B14-742CFD5FE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82FD-D18C-2542-849A-0D6671B7C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21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28A8CE-765A-462F-D0E5-DE43B7604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AFD0BB-A8F6-030A-6EFB-377A9580F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BDAB3C-ED02-9C2C-4F1E-9798B2319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933B4-C5D3-5C42-A847-AB70834AA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750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0186FB-822C-73FA-5A7F-C774551DC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11C1B6-E956-21EF-85D1-7651E349C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FEBE30-176E-D9D2-D7A3-A675610F2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889F-B41A-2043-A729-53FF351F7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5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6374E2-263D-3167-BBEF-E7BAB7050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4F019D-4620-B816-67C3-1B0E1C89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0ED0F3-174A-709D-3186-3337FBF05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27A9-B284-ED43-ABC6-CACADE71A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42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C32882-0897-5879-B5DB-52497F791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801AA3-C907-B345-8023-2662AB608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E60C2F-D8D7-1F32-0C9E-9FC5D308D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B9781-37AB-7143-9B28-71FA7B10A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299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BCC1C-0809-F2EF-9694-52525370B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C7A6F-0E35-2AD5-405D-012189F89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DB33D-F20A-BFF6-949C-FE709EB87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A85F-BDFF-AD4D-8617-7C64BCC7F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96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C81D9-FD37-F755-3AEA-DF6033CA1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A1F52-4FE9-2B14-D7D9-64A2863A7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19BA-5FC7-897E-59C6-BEF47F8C4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9534-4F47-014E-A9C3-878298E03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772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2398F4-F538-41EC-9507-F28EF8D4C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47E36A-B63E-54A4-9EEA-4379F684A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5C33B6-B10D-646F-941F-980146158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071D-41CA-CC4A-A3CA-B698BE074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1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DB2E10-D032-94E1-F208-4560DA5EB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A0F5D6-604B-C670-0932-995ACAFBD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9816AF-E440-1D9A-003B-7B9FB672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031FC-37DE-5D4B-A394-F7D32767E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A715B9-CBA3-1550-68E1-B143226E0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4209E3-A522-A873-DA95-C291F6708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284B00-C105-C127-8CEE-424FE1B6F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6FA7-EAFB-6B4E-81A8-1C19F7D8A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106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01C3FB-2F36-427D-607A-B39AB91C7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3284-9220-2948-8230-6A647F472482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19E5A-F5F4-5C7A-BEAE-F4192A6B8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0A3ACA-DC5B-2CF2-3D3F-A93E4019E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59B2C-F93E-8A45-A5B6-1EF641BA2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963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C0D419-D52E-3768-FB16-60C069711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76A1-4336-D24E-BFA7-2B2DCB7506B9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FC0C44-9C26-5A18-61BD-71FB46866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A7C4DC-EB90-DCFC-46AE-DB1B0585C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7D47A-B983-C041-B32B-64E116056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148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EBBFEE-FFCF-3D11-B967-38F273907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E0F0D-E7D1-2940-8579-278BABDD03C4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CF354A-464D-DB1C-761E-0BC6E282D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DCB629-3D42-9009-1183-D0DB59C14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CBEA-9957-794D-9669-AF9B1B421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713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69E90E-B4DE-5EB7-B38A-18A455451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7469B-447A-E44C-BE0C-79720970309B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BCC5C-EC3F-6094-D50B-D975B9130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12021-A770-2172-D688-6632B64BC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98B4-8F57-BF46-A5CD-80F09933F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978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9E9427-5541-7BFD-0636-336D91112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9F9AC-779C-0D49-839C-BDFB9E53018F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97F95F-97C3-3DBC-5A94-EA5377F59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8496FE-59E1-C400-F318-E0874CA8C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BB5B4-A59B-344B-8B24-A11402349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75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B8BC2D-6583-505D-FA7C-69B077A3D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730F24-4B0B-899D-256E-0FE52C386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B61045-98E9-8A09-DCDD-7C4A1389E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A20BB-7864-9742-85D8-ED7E12047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389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886D5D-2508-EE57-BA34-5FA15D046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CCD33-4C84-F34C-A10B-415E29001253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5EAB26-00E3-FA24-7662-8A08C3682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3814D0-B8DA-ABCF-9A0F-A86B9133A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C634B-FD37-EA41-B517-81740ECA5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898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F6110E-E3A5-5E36-CC2F-42FFA806A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61934-EA41-294E-B20B-069ED53DD497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04FB3E-FDD9-CD82-08B4-5C3DBCBC9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FB9C3F-4285-89F5-2ADD-95BE3E1F8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C851-F24C-C44C-AA4A-C37F7C19F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441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838D1B-FD20-F6ED-5A6F-F89BE68B2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49CE-0170-D449-87D1-8F2BA8233523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7B4E5-A0AB-4350-2068-BAFBBC189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DB95D1-C1B4-D058-494E-C79DC58C4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367DF-11EC-394E-80EF-F79B01E1C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227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ADFD6-E44E-DADA-6DD6-CF6D8572C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1B61-EEAA-5449-B999-0EBE4955659E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72FAD-AAEE-520A-467B-E82C5F3F0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6D6FA-D7FB-FE05-D42A-26CD86E8B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1C31-F216-E04A-A875-B03D20D26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325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832DCB-B751-C7D6-E39D-A5D9D4C7D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F67D0-12A4-8049-8FC3-AB16469E8852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E7867B-2BC3-C1B7-3671-EBBF6C850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428E83-3DC8-721D-403C-AEB5AE13C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E8F5-697F-0A4E-BB9D-58AB20B05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836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7DC071-4C33-D5BC-BEBD-3EFAA0F08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72953-E0E5-3247-9084-EC1207F0F339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49983-8450-4BBC-2F2C-519A28E60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4ECF3C-9C5A-21E7-32FE-932DE6540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02D2-D30B-9846-95C3-B451C09BD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019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65" indent="0" algn="ctr">
              <a:buNone/>
              <a:defRPr/>
            </a:lvl3pPr>
            <a:lvl4pPr marL="1371396" indent="0" algn="ctr">
              <a:buNone/>
              <a:defRPr/>
            </a:lvl4pPr>
            <a:lvl5pPr marL="1828529" indent="0" algn="ctr">
              <a:buNone/>
              <a:defRPr/>
            </a:lvl5pPr>
            <a:lvl6pPr marL="2285658" indent="0" algn="ctr">
              <a:buNone/>
              <a:defRPr/>
            </a:lvl6pPr>
            <a:lvl7pPr marL="2742788" indent="0" algn="ctr">
              <a:buNone/>
              <a:defRPr/>
            </a:lvl7pPr>
            <a:lvl8pPr marL="3199920" indent="0" algn="ctr">
              <a:buNone/>
              <a:defRPr/>
            </a:lvl8pPr>
            <a:lvl9pPr marL="3657052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B47714-E01A-04D2-F075-130C6304F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A1F08-A622-82B2-A483-2BD93F6D2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EE6DDD-56D2-FF01-0262-C5473FBD1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8E402DF-6610-9841-AC31-9AB6D3648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76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BAF4E8-A0D5-B014-F0D6-AD1451C10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282E97-8053-57D2-316D-C3F418E7F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3DDDA-1DF4-E8DE-47B4-D72175F23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42803E5-AA67-C643-8BA7-9E083D7CC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3181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29" indent="0">
              <a:buNone/>
              <a:defRPr sz="1400"/>
            </a:lvl5pPr>
            <a:lvl6pPr marL="2285658" indent="0">
              <a:buNone/>
              <a:defRPr sz="1400"/>
            </a:lvl6pPr>
            <a:lvl7pPr marL="2742788" indent="0">
              <a:buNone/>
              <a:defRPr sz="1400"/>
            </a:lvl7pPr>
            <a:lvl8pPr marL="3199920" indent="0">
              <a:buNone/>
              <a:defRPr sz="1400"/>
            </a:lvl8pPr>
            <a:lvl9pPr marL="3657052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A8FAEC-558E-87E8-A46D-2F543FE4A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54A75F-B541-1BC7-F8EF-FBFA446FE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E7DF15-94E3-FDB7-2D18-154E0EEF8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91EEDB-820B-ED41-9B4F-B65DDBEE0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307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16A68-65BB-C0D6-1CD9-5A6F790CA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15DC4-2E78-1B6B-C392-9FC8344BA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3CF11-D248-08B3-FF19-5C8DE9FEF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6EB9871-EE7D-054C-9FC3-4A3BB5A81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49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9DC954-0B6E-D79F-7388-651BBA972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DF1C35-3979-64E8-64FE-A2EB56F28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5AF506-3E79-D8D4-6CAC-7A41E7DC1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A26-6D57-194E-81AF-65EF02E36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873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2188B9-2E05-1817-4B24-FBE872587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23E1D4-A848-0B08-D469-5052777CA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2EE56A-9B75-EE2B-A071-1DB78CE94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8375D12-968C-7E47-B7C8-A0CA0C1E7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498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FFBAC8-5FDD-8F4E-ED63-5934A9EF7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DDC959-3981-5C7D-E9BD-A01283506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2D85BF-9530-19FE-AB0D-E90B04AE4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31D0D8D-1A92-154D-92D3-26A09DB15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918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F1BB85-12E1-EC06-44DB-35BA96B2D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FD52F7-65F4-A6C2-D2AE-481289D45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1AA73C-EE46-C994-DC03-44572E8E6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1BA86A-1D3D-CC46-A7E8-28F91B259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8556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B5292-363C-8D02-ABD5-6CD042933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27989-69E8-462F-867E-FAF143C93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5BA3B-8376-AEBF-A8F7-9A0C997E9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2CCB62-9410-F047-9B96-A8770B5EB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6203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419F0-41E3-7B7A-E8FA-F44AE06D0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119B4-FD74-C8CD-C690-69478D30E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9BE09-9035-948D-37C3-23B16CE26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955A36-5695-0447-9771-24EBAA899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8563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68892-55D9-2D62-04C9-D80F7771C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2C533B-6973-55BE-E2A6-2FD2C0FD3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C0F5A-AB45-42ED-6EE9-3240DAE38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6763EC9-CDF7-3C45-A79D-0CE7EE960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4598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D79985-17E2-9FC6-FFFF-6DAF82EB6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94A718-94D7-61EE-46CF-7D00DF239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713B9-CD9A-5C2A-EB3E-495FECB5D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0D5B570-91D3-BE43-A5B8-E02829143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5393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7AF9A4-4BEC-02E4-D0AA-0280597A8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23E938-55AD-28D7-C35A-11151824B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05DEE9-B392-619A-74F1-17AF8FC7D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43E47A7-B879-4947-B4F7-23AEC5B8E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486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719D4-DBFC-0149-A865-E2A5FC91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C4E79924-DBA0-0440-A5B9-A88FFEDA226C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8DD3B-5875-CFAC-905A-232E1C38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DA576-7B39-91B4-BDBF-EA0DE0C0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35A95CF2-3979-B24B-A97C-84087C542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9082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ECCAF-587D-3CF8-A48A-3A1106237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F76A52D5-6AB7-0D41-9DA7-AFB331A7B61A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3514-7E20-4E09-C58F-A19144DD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96B32-A014-8749-A52B-7A29ED72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75895964-24EF-2349-B947-B160E60F4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3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08293-0CE5-012B-703E-15A0B4911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B856A-061E-F2F0-187C-ACEA68AE3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5E0B1-37DC-9CB6-08BA-E80D72667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4F149-84A8-7748-BB47-558A43667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4295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A0957-6334-39C5-1FBE-F97EEB5B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DA7113CA-06A3-144A-A7A2-333B5CA75BA0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FCF30-164D-E7A1-FEAE-33E81488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528A8-0AB9-CD77-A9DE-84BF000C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CF124D50-DDC3-8C47-B78C-260EE2427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794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B912F-73B2-65D3-A7A2-17A402A7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4647860B-2775-FB43-B6FA-64CFFBCC0534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5ECE5-D68F-1DBE-3993-AEF31C2E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0BC1F-7CA9-EE5B-894C-4806930B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36FA8B66-D876-4149-9730-1E86DAD52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303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5FA7D-1B79-8E9A-B3EC-682C5264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ECAD501F-D64A-8E49-B466-C09B1C4CA930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EAC9A-DD18-2939-92A2-BDFBE469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D7C2C-2368-0578-4831-4C34C30B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84C4B6A7-3980-334C-9783-93ABA850A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665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95198-7C4E-7E7A-01D2-24121A52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BEA13CBC-7144-C54A-9883-3E0F3FCD1F48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00D87-2908-1109-D6F5-1720B992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2E629-09C3-288A-1C6C-47952BCC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3FF2FCE2-8983-5E49-9DAE-882B19C59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51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42118-036D-10C3-1D66-E00AA09C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B296BE5D-3E74-F344-B042-EAF0E46BD4C7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23F6A-4954-E110-C67E-3AD0674C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5ADBE-318B-7D96-1244-277886F7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93CB2E40-5732-5142-85A8-1ACB23284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99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20E1A-A2DF-FF94-AA2D-6F9B08A4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0BF4A9B1-6C35-C745-B4A1-DCA133C3C33F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7E63-57EF-BD00-23DE-4697CD8B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54A65-C4D2-F4B2-7397-1109473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9D0F0AD8-1FAB-2743-94A4-41E39884E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2124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A13AC-90B0-27AA-A880-23F85218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C8F94810-6666-5C41-A2A1-811A8AA897A2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8C350-FDCB-39FB-AA44-4A4B8534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C97-D1D0-189A-8959-18D787D1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C72482E0-812F-B34A-8C7C-B006C428A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9280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94E9-5421-5903-A45E-3E43EE42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961F955B-289F-E941-85D7-647D52E7199E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BCADB-1E49-D32E-D40E-3B0C5A28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95AC-47A0-F26A-61FF-CA1518AD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BFC445F5-8F93-5941-BCDB-736BAFD30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5763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6A8A-5192-8041-6B99-F9E79A55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D9149839-5D00-D746-BD9F-ED18903578D5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2FB8E-0510-783C-D578-5819477B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26BE-9DB7-114D-097C-4D5D8497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824210A6-47F4-534D-8655-C72ED4C26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882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D17461-1461-2B49-26F1-B3C53B05B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91A754-6205-FC37-6D55-FFB3FD83C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DF7C95-8DAD-436B-225B-34CB96FBF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728DF-ECF4-E64C-81DE-A8B75816A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90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2FD19-461D-0101-F8E1-9D08EBF60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76568-7A72-5182-783C-7E11C13F7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F95EE-A6AE-391A-B163-945B14F99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D38A5-86EB-D64F-AAFB-AF3529B41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045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97E6F0-81FB-DEEB-6FC0-10E37F5A3F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20280-F9B8-DD54-2960-F8095ED8B8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2F8BA6-A533-61FB-08E7-40C4CDCF7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95AE2-E1B9-C04D-841A-147A186FC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339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659559-B173-AA6F-C31C-6B46A1C7B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8B986B-B5E1-C8B3-99CA-8304A5E27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C4BD08-06E5-B270-F1AC-10D12CEF9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865DF-7269-9348-9114-042EF359A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9497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5022C-E208-8E15-88CA-C0351FE2C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5130A-CB12-DF4B-7AE4-D16A07654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67CF9-103D-0F8A-9069-3EB1CA916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AFE21-3BF4-7747-9459-A89A1D6EB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0078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1F2B41-EDBE-F972-4EDD-D8E94B44B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D1F89B-36B1-3F70-00C3-2F5841BB7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41D8CF-E61B-3591-7680-ECFAB64CD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10E02-2D81-2A4B-9F1A-FD485B295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7723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63E824-1F3A-676E-02B6-BE885CE57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411EAF-6788-D074-3230-E38D51493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69FD1B-AE2C-01EF-7934-795412E7B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D0FBA-3376-7749-9AB0-5C76117CC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2643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2C26F0-E7C2-1FBA-1CEB-84AEF355F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397060-9561-F282-BB7C-1BCD01E87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C4A046-94A7-A8A7-6A71-8F63CAE15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485FC-FCFF-E447-8B1E-11E32F732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55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ACC61-A9E0-975B-206C-4742AB2AF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76A5C-9E3F-AE52-FB56-EE03B2691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260AA-D553-2F91-15F5-347DF00A9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F09A8-A3E3-B746-AC91-598C53ED6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7873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B1839-0363-242C-F4D8-0C3D7E76A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5CCBA-BC57-5907-5882-F03A1D616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BE3319-AEE2-B095-9165-26986A2D3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AAC64-E83A-6D4C-A97B-2CFB62723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672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9FFBBD-1271-EA9D-7E82-6D0CB9718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FB34CA-62F7-CE1F-6844-EB07F6E05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A839C-C207-85E9-2529-5CF485D27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B78C7-9247-DE43-9F7E-F149792F5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52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B3A7C-3CF5-A622-4C38-C70F231FC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8C5482-9A96-A815-E2C5-22BE528FE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5FB0CA-36C8-8CB7-C040-5E5A7561A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B2200-69A8-824F-93D1-04E311D09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37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E6EA72-0BE0-2661-6F5B-7693C6493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B0182C-5658-D953-15BF-43DA157E7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900644BF-E873-6415-816F-436AE19057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CD1F1C4D-0F13-E670-B2A0-775C406CCD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298AB7E6-77C1-9407-4D50-F56A7B75EF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857E94-25B0-8346-8FC5-7A5EC7C82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87" r:id="rId1"/>
    <p:sldLayoutId id="2147497488" r:id="rId2"/>
    <p:sldLayoutId id="2147497489" r:id="rId3"/>
    <p:sldLayoutId id="2147497490" r:id="rId4"/>
    <p:sldLayoutId id="2147497491" r:id="rId5"/>
    <p:sldLayoutId id="2147497492" r:id="rId6"/>
    <p:sldLayoutId id="2147497493" r:id="rId7"/>
    <p:sldLayoutId id="2147497494" r:id="rId8"/>
    <p:sldLayoutId id="2147497495" r:id="rId9"/>
    <p:sldLayoutId id="2147497496" r:id="rId10"/>
    <p:sldLayoutId id="2147497497" r:id="rId11"/>
    <p:sldLayoutId id="21474974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>
            <a:extLst>
              <a:ext uri="{FF2B5EF4-FFF2-40B4-BE49-F238E27FC236}">
                <a16:creationId xmlns:a16="http://schemas.microsoft.com/office/drawing/2014/main" id="{E7FE1AE5-7863-6E04-4421-C7E3922272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51203" name="Text Placeholder 2">
            <a:extLst>
              <a:ext uri="{FF2B5EF4-FFF2-40B4-BE49-F238E27FC236}">
                <a16:creationId xmlns:a16="http://schemas.microsoft.com/office/drawing/2014/main" id="{05B08407-A448-8E84-D5A7-C1992CC986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6337A-3503-8301-AB45-408267B3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2DFFAA-0F4B-D04C-AD37-7CE588F26D0D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FD093-871D-25D8-6CB6-1DC2006A2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A9692-2440-2BDA-BC4F-16F912035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7BF5B8-9BF8-3243-B3D4-95A4B3FF9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2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35" r:id="rId1"/>
    <p:sldLayoutId id="2147497736" r:id="rId2"/>
    <p:sldLayoutId id="2147497737" r:id="rId3"/>
    <p:sldLayoutId id="2147497738" r:id="rId4"/>
    <p:sldLayoutId id="2147497739" r:id="rId5"/>
    <p:sldLayoutId id="2147497740" r:id="rId6"/>
    <p:sldLayoutId id="2147497741" r:id="rId7"/>
    <p:sldLayoutId id="2147497742" r:id="rId8"/>
    <p:sldLayoutId id="2147497743" r:id="rId9"/>
    <p:sldLayoutId id="2147497744" r:id="rId10"/>
    <p:sldLayoutId id="214749774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1 Marcador de título">
            <a:extLst>
              <a:ext uri="{FF2B5EF4-FFF2-40B4-BE49-F238E27FC236}">
                <a16:creationId xmlns:a16="http://schemas.microsoft.com/office/drawing/2014/main" id="{91B636E4-93B2-BBFB-4198-153832B724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</a:t>
            </a:r>
          </a:p>
        </p:txBody>
      </p:sp>
      <p:sp>
        <p:nvSpPr>
          <p:cNvPr id="14339" name="12 Marcador de texto">
            <a:extLst>
              <a:ext uri="{FF2B5EF4-FFF2-40B4-BE49-F238E27FC236}">
                <a16:creationId xmlns:a16="http://schemas.microsoft.com/office/drawing/2014/main" id="{218C2F16-FF50-BD4D-2D79-D05BAC71DC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125538"/>
            <a:ext cx="8153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513FFBD8-C319-6FC3-8879-5923DEFBC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25EA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950C82-E80E-C24A-839F-A379B7698F75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D1E99509-1521-E3D3-C773-D7DC0026E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425EA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C917A9FD-0824-EE4C-A18A-F4B94C8665BE}"/>
              </a:ext>
            </a:extLst>
          </p:cNvPr>
          <p:cNvSpPr/>
          <p:nvPr/>
        </p:nvSpPr>
        <p:spPr bwMode="white">
          <a:xfrm>
            <a:off x="0" y="692150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CAE9870C-F495-B0C4-7E06-326F9D018129}"/>
              </a:ext>
            </a:extLst>
          </p:cNvPr>
          <p:cNvSpPr/>
          <p:nvPr/>
        </p:nvSpPr>
        <p:spPr>
          <a:xfrm>
            <a:off x="0" y="7366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DE687AE1-58E3-09EE-000A-52D2F3E8A34F}"/>
              </a:ext>
            </a:extLst>
          </p:cNvPr>
          <p:cNvSpPr/>
          <p:nvPr/>
        </p:nvSpPr>
        <p:spPr>
          <a:xfrm>
            <a:off x="590550" y="7366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45" name="Picture 8" descr="ISCIII_MSyC_grande_Micologia">
            <a:extLst>
              <a:ext uri="{FF2B5EF4-FFF2-40B4-BE49-F238E27FC236}">
                <a16:creationId xmlns:a16="http://schemas.microsoft.com/office/drawing/2014/main" id="{BAA5AEE0-349A-D8AC-591C-9DFE2A384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30" b="46637"/>
          <a:stretch>
            <a:fillRect/>
          </a:stretch>
        </p:blipFill>
        <p:spPr bwMode="auto">
          <a:xfrm>
            <a:off x="50800" y="139700"/>
            <a:ext cx="5143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511" r:id="rId1"/>
    <p:sldLayoutId id="2147497512" r:id="rId2"/>
    <p:sldLayoutId id="2147497513" r:id="rId3"/>
    <p:sldLayoutId id="2147497514" r:id="rId4"/>
    <p:sldLayoutId id="2147497515" r:id="rId5"/>
    <p:sldLayoutId id="2147497516" r:id="rId6"/>
    <p:sldLayoutId id="2147497517" r:id="rId7"/>
    <p:sldLayoutId id="214749751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"/>
        <a:defRPr sz="2600" kern="12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33626E0-72A0-ECF3-1695-6FA2BF5ED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AC55D11-F9B2-9BDB-C600-CBD4BAE0D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CBC4D39C-E61B-6B86-0342-0F8B95D7A6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FC6C284-DAA5-C8DD-BBC7-643A0A6DBE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ADCD7179-CC9C-8726-572B-22C9A0313D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90E2DA-0530-B84B-B85A-7DB6CA4E9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43" r:id="rId1"/>
    <p:sldLayoutId id="2147497544" r:id="rId2"/>
    <p:sldLayoutId id="2147497545" r:id="rId3"/>
    <p:sldLayoutId id="2147497546" r:id="rId4"/>
    <p:sldLayoutId id="2147497547" r:id="rId5"/>
    <p:sldLayoutId id="2147497548" r:id="rId6"/>
    <p:sldLayoutId id="2147497549" r:id="rId7"/>
    <p:sldLayoutId id="2147497550" r:id="rId8"/>
    <p:sldLayoutId id="2147497551" r:id="rId9"/>
    <p:sldLayoutId id="2147497552" r:id="rId10"/>
    <p:sldLayoutId id="21474975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platzhalter 1">
            <a:extLst>
              <a:ext uri="{FF2B5EF4-FFF2-40B4-BE49-F238E27FC236}">
                <a16:creationId xmlns:a16="http://schemas.microsoft.com/office/drawing/2014/main" id="{23D87808-5648-0356-2D0F-67DF836F57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Cliquez et modifiez le titre</a:t>
            </a:r>
          </a:p>
        </p:txBody>
      </p:sp>
      <p:sp>
        <p:nvSpPr>
          <p:cNvPr id="75779" name="Textplatzhalter 2">
            <a:extLst>
              <a:ext uri="{FF2B5EF4-FFF2-40B4-BE49-F238E27FC236}">
                <a16:creationId xmlns:a16="http://schemas.microsoft.com/office/drawing/2014/main" id="{4991529F-A4DE-14FF-31C6-ACB656A8DF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Cliquez pour modifier les styles du texte du masque</a:t>
            </a:r>
          </a:p>
          <a:p>
            <a:pPr lvl="1"/>
            <a:r>
              <a:rPr lang="de-DE" altLang="en-US"/>
              <a:t>Deuxième niveau</a:t>
            </a:r>
          </a:p>
          <a:p>
            <a:pPr lvl="2"/>
            <a:r>
              <a:rPr lang="de-DE" altLang="en-US"/>
              <a:t>Troisième niveau</a:t>
            </a:r>
          </a:p>
          <a:p>
            <a:pPr lvl="3"/>
            <a:r>
              <a:rPr lang="de-DE" altLang="en-US"/>
              <a:t>Quatrième niveau</a:t>
            </a:r>
          </a:p>
          <a:p>
            <a:pPr lvl="4"/>
            <a:r>
              <a:rPr lang="de-DE" altLang="en-US"/>
              <a:t>Cinquième niveau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C9E48-1F35-575F-65C1-6C27455FC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C4F3F0-8262-064E-8010-07A321F1169F}" type="datetime1">
              <a:rPr lang="de-DE" altLang="en-US"/>
              <a:pPr>
                <a:defRPr/>
              </a:pPr>
              <a:t>18.09.22</a:t>
            </a:fld>
            <a:endParaRPr lang="de-DE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8D8175-4D53-3D36-397B-5F6404638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292DF-989C-5638-CECD-6E87288D2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B0CF5B-6CE6-D540-8204-0CCEDF6B620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65" r:id="rId1"/>
    <p:sldLayoutId id="2147497566" r:id="rId2"/>
    <p:sldLayoutId id="2147497567" r:id="rId3"/>
    <p:sldLayoutId id="2147497568" r:id="rId4"/>
    <p:sldLayoutId id="2147497569" r:id="rId5"/>
    <p:sldLayoutId id="2147497570" r:id="rId6"/>
    <p:sldLayoutId id="2147497571" r:id="rId7"/>
    <p:sldLayoutId id="2147497572" r:id="rId8"/>
    <p:sldLayoutId id="2147497573" r:id="rId9"/>
    <p:sldLayoutId id="2147497574" r:id="rId10"/>
    <p:sldLayoutId id="21474975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6443E9B3-6FB7-D99E-8166-3B8DD7ED3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et modifiez le titre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236FB733-9198-9B6F-EA34-990FD16FD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C79A15E0-5B34-3051-A1F7-CEEDC5FBDC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5411CF13-E94F-6654-8E74-0B3D95EFB0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B0E5B134-0206-CF86-686E-57D183F0BE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B53481-21E8-6448-93D9-9DF064C20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636" r:id="rId1"/>
    <p:sldLayoutId id="2147497637" r:id="rId2"/>
    <p:sldLayoutId id="2147497638" r:id="rId3"/>
    <p:sldLayoutId id="2147497639" r:id="rId4"/>
    <p:sldLayoutId id="2147497640" r:id="rId5"/>
    <p:sldLayoutId id="2147497641" r:id="rId6"/>
    <p:sldLayoutId id="2147497642" r:id="rId7"/>
    <p:sldLayoutId id="2147497643" r:id="rId8"/>
    <p:sldLayoutId id="2147497644" r:id="rId9"/>
    <p:sldLayoutId id="2147497645" r:id="rId10"/>
    <p:sldLayoutId id="2147497646" r:id="rId11"/>
    <p:sldLayoutId id="21474976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CF9B3066-CA92-C00E-EEFD-EE7AF9292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EC2DC471-F235-B634-FE0F-2A20CD7DE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0708" name="Rectangle 4">
            <a:extLst>
              <a:ext uri="{FF2B5EF4-FFF2-40B4-BE49-F238E27FC236}">
                <a16:creationId xmlns:a16="http://schemas.microsoft.com/office/drawing/2014/main" id="{8B33A8B8-DD04-5D21-97D8-11727B5241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A04BB0-A9BE-0B4E-B0F3-72E7E75C2434}" type="datetimeFigureOut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200709" name="Rectangle 5">
            <a:extLst>
              <a:ext uri="{FF2B5EF4-FFF2-40B4-BE49-F238E27FC236}">
                <a16:creationId xmlns:a16="http://schemas.microsoft.com/office/drawing/2014/main" id="{724686D6-C4D5-31B7-1E32-A3D1DB5076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10" name="Rectangle 6">
            <a:extLst>
              <a:ext uri="{FF2B5EF4-FFF2-40B4-BE49-F238E27FC236}">
                <a16:creationId xmlns:a16="http://schemas.microsoft.com/office/drawing/2014/main" id="{D019735A-274C-1463-45EF-F79460513F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04AC10-2D73-CB40-B3B9-34BBB2E17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00" r:id="rId1"/>
    <p:sldLayoutId id="2147497501" r:id="rId2"/>
    <p:sldLayoutId id="2147497502" r:id="rId3"/>
    <p:sldLayoutId id="2147497503" r:id="rId4"/>
    <p:sldLayoutId id="2147497504" r:id="rId5"/>
    <p:sldLayoutId id="2147497505" r:id="rId6"/>
    <p:sldLayoutId id="2147497506" r:id="rId7"/>
    <p:sldLayoutId id="2147497507" r:id="rId8"/>
    <p:sldLayoutId id="2147497508" r:id="rId9"/>
    <p:sldLayoutId id="2147497509" r:id="rId10"/>
    <p:sldLayoutId id="21474975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EB355B1A-ECE8-7495-E3DD-4FAB2B256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A0BD8DEF-E32F-CAC0-F292-CE629F892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3F71FBB4-6A9B-012F-A84C-92BDC301FB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02BA9B1D-7DE2-9155-ED98-CD3A1CEDA3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11487C11-FBE5-E02E-2E65-127CF1A962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EF7BFE-CE44-0146-9A20-C096D7FBC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659" r:id="rId1"/>
    <p:sldLayoutId id="2147497660" r:id="rId2"/>
    <p:sldLayoutId id="2147497661" r:id="rId3"/>
    <p:sldLayoutId id="2147497662" r:id="rId4"/>
    <p:sldLayoutId id="2147497663" r:id="rId5"/>
    <p:sldLayoutId id="2147497664" r:id="rId6"/>
    <p:sldLayoutId id="2147497665" r:id="rId7"/>
    <p:sldLayoutId id="2147497666" r:id="rId8"/>
    <p:sldLayoutId id="2147497667" r:id="rId9"/>
    <p:sldLayoutId id="2147497668" r:id="rId10"/>
    <p:sldLayoutId id="2147497669" r:id="rId11"/>
    <p:sldLayoutId id="21474976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MS PGothic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5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222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356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487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618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1">
            <a:extLst>
              <a:ext uri="{FF2B5EF4-FFF2-40B4-BE49-F238E27FC236}">
                <a16:creationId xmlns:a16="http://schemas.microsoft.com/office/drawing/2014/main" id="{54CAB1E4-B912-E598-13C1-D54A0AC541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4755" name="Text Placeholder 2">
            <a:extLst>
              <a:ext uri="{FF2B5EF4-FFF2-40B4-BE49-F238E27FC236}">
                <a16:creationId xmlns:a16="http://schemas.microsoft.com/office/drawing/2014/main" id="{4BCE9D35-90CD-0653-47B6-4C390D3C8A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F1438-8B9D-7DC5-EECA-00644F142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B3D674-9B5E-A642-9900-C3B136E6F157}" type="datetimeFigureOut">
              <a:rPr lang="en-US" altLang="en-US"/>
              <a:pPr/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74BF1-E5FE-476A-0642-A22B5854A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7AE58-671D-55A5-104D-37523663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744504B-CA11-5E44-BAEB-20F1CB90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87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10" r:id="rId1"/>
    <p:sldLayoutId id="2147497711" r:id="rId2"/>
    <p:sldLayoutId id="2147497712" r:id="rId3"/>
    <p:sldLayoutId id="2147497713" r:id="rId4"/>
    <p:sldLayoutId id="2147497714" r:id="rId5"/>
    <p:sldLayoutId id="2147497715" r:id="rId6"/>
    <p:sldLayoutId id="2147497716" r:id="rId7"/>
    <p:sldLayoutId id="2147497717" r:id="rId8"/>
    <p:sldLayoutId id="2147497718" r:id="rId9"/>
    <p:sldLayoutId id="2147497719" r:id="rId10"/>
    <p:sldLayoutId id="214749772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761FD0-B364-3191-B56C-0B5D51257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C807BC-A364-14B1-CB0E-0C9082D03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B852AB-5E0D-2C3D-1C7D-631004158A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92AEF7-B4D6-BE96-7312-B1E1057FB2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B4860C-C86F-3930-A459-0E013ADF62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137AADFD-A5C6-8D42-8837-15BFC0DF7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59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22" r:id="rId1"/>
    <p:sldLayoutId id="2147497723" r:id="rId2"/>
    <p:sldLayoutId id="2147497724" r:id="rId3"/>
    <p:sldLayoutId id="2147497725" r:id="rId4"/>
    <p:sldLayoutId id="2147497726" r:id="rId5"/>
    <p:sldLayoutId id="2147497727" r:id="rId6"/>
    <p:sldLayoutId id="2147497728" r:id="rId7"/>
    <p:sldLayoutId id="2147497729" r:id="rId8"/>
    <p:sldLayoutId id="2147497730" r:id="rId9"/>
    <p:sldLayoutId id="2147497731" r:id="rId10"/>
    <p:sldLayoutId id="2147497732" r:id="rId11"/>
    <p:sldLayoutId id="2147497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8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8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ffi.org/policy-brief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C7244E-A55A-96E0-E128-3D73F96A98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205038"/>
            <a:ext cx="8161337" cy="15843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>
                <a:solidFill>
                  <a:srgbClr val="FFFF00"/>
                </a:solidFill>
                <a:latin typeface="Comic Sans MS" charset="0"/>
              </a:rPr>
              <a:t>Current treatment options for CPA and future directions</a:t>
            </a:r>
            <a:endParaRPr lang="en-GB" sz="3600" dirty="0">
              <a:solidFill>
                <a:srgbClr val="FFFF00"/>
              </a:solidFill>
              <a:latin typeface="Comic Sans MS" charset="0"/>
              <a:cs typeface="+mj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BC53FF4-FD09-9A86-7BCF-C93576F70E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3573463"/>
            <a:ext cx="7875587" cy="3049587"/>
          </a:xfrm>
        </p:spPr>
        <p:txBody>
          <a:bodyPr/>
          <a:lstStyle/>
          <a:p>
            <a:pPr eaLnBrk="1" hangingPunct="1">
              <a:defRPr/>
            </a:pPr>
            <a:endParaRPr lang="en-GB" dirty="0">
              <a:solidFill>
                <a:srgbClr val="FFFF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400" dirty="0">
                <a:solidFill>
                  <a:srgbClr val="FFFF00"/>
                </a:solidFill>
                <a:latin typeface="Comic Sans MS" charset="0"/>
                <a:cs typeface="+mn-cs"/>
              </a:rPr>
              <a:t>David W. Denning</a:t>
            </a:r>
          </a:p>
          <a:p>
            <a:pPr eaLnBrk="1" hangingPunct="1">
              <a:defRPr/>
            </a:pPr>
            <a:r>
              <a:rPr lang="en-GB" sz="2400" dirty="0">
                <a:solidFill>
                  <a:srgbClr val="FFFF00"/>
                </a:solidFill>
                <a:latin typeface="Comic Sans MS" charset="0"/>
                <a:cs typeface="+mn-cs"/>
              </a:rPr>
              <a:t>The University of Manchester</a:t>
            </a:r>
          </a:p>
          <a:p>
            <a:pPr eaLnBrk="1" hangingPunct="1">
              <a:defRPr/>
            </a:pPr>
            <a:endParaRPr lang="en-GB" sz="2400" dirty="0">
              <a:solidFill>
                <a:srgbClr val="FFFF00"/>
              </a:solidFill>
              <a:latin typeface="Comic Sans MS" charset="0"/>
              <a:cs typeface="+mn-cs"/>
            </a:endParaRPr>
          </a:p>
          <a:p>
            <a:pPr eaLnBrk="1" hangingPunct="1">
              <a:defRPr/>
            </a:pPr>
            <a:r>
              <a:rPr lang="en-GB" sz="2400" dirty="0">
                <a:solidFill>
                  <a:srgbClr val="FFFF00"/>
                </a:solidFill>
                <a:latin typeface="Comic Sans MS" charset="0"/>
                <a:cs typeface="+mn-cs"/>
              </a:rPr>
              <a:t>Global Action For Fungal infections</a:t>
            </a:r>
          </a:p>
          <a:p>
            <a:pPr eaLnBrk="1" hangingPunct="1">
              <a:defRPr/>
            </a:pPr>
            <a:r>
              <a:rPr lang="en-GB" sz="2400" dirty="0" err="1">
                <a:solidFill>
                  <a:srgbClr val="FFFF00"/>
                </a:solidFill>
                <a:latin typeface="Comic Sans MS" charset="0"/>
                <a:cs typeface="+mn-cs"/>
              </a:rPr>
              <a:t>ddenning@manchester.ac.uk</a:t>
            </a:r>
            <a:endParaRPr lang="en-GB" sz="2400" dirty="0">
              <a:solidFill>
                <a:srgbClr val="FFFF00"/>
              </a:solidFill>
              <a:latin typeface="Comic Sans MS" charset="0"/>
              <a:cs typeface="+mn-cs"/>
            </a:endParaRPr>
          </a:p>
        </p:txBody>
      </p:sp>
      <p:sp>
        <p:nvSpPr>
          <p:cNvPr id="221187" name="Rectangle 1">
            <a:extLst>
              <a:ext uri="{FF2B5EF4-FFF2-40B4-BE49-F238E27FC236}">
                <a16:creationId xmlns:a16="http://schemas.microsoft.com/office/drawing/2014/main" id="{B39548AA-487F-DED0-3D4F-6679AE46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08175" cy="184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1188" name="Picture 3" descr="TUOM_4COL">
            <a:extLst>
              <a:ext uri="{FF2B5EF4-FFF2-40B4-BE49-F238E27FC236}">
                <a16:creationId xmlns:a16="http://schemas.microsoft.com/office/drawing/2014/main" id="{D1B98137-F20F-D1E9-604B-028D95A2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6675"/>
            <a:ext cx="17272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89" name="Picture 1" descr="GAFFI Logo TEXT Master RGB.jpg">
            <a:extLst>
              <a:ext uri="{FF2B5EF4-FFF2-40B4-BE49-F238E27FC236}">
                <a16:creationId xmlns:a16="http://schemas.microsoft.com/office/drawing/2014/main" id="{4ACD8BE2-0462-9F90-921B-D6C10692A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26988"/>
            <a:ext cx="1835150" cy="183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0" name="Picture 3" descr="LIFE LOGO DESIGN MASTER CMYK.jpg">
            <a:extLst>
              <a:ext uri="{FF2B5EF4-FFF2-40B4-BE49-F238E27FC236}">
                <a16:creationId xmlns:a16="http://schemas.microsoft.com/office/drawing/2014/main" id="{B60620CC-6DBE-DB29-8461-42EE1D934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14763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9C97319-C74F-D04D-35DA-403CE7AF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8" y="1412875"/>
            <a:ext cx="9144000" cy="7858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Duration of therapy for CPA</a:t>
            </a:r>
          </a:p>
        </p:txBody>
      </p:sp>
      <p:sp>
        <p:nvSpPr>
          <p:cNvPr id="268292" name="Text Box 4">
            <a:extLst>
              <a:ext uri="{FF2B5EF4-FFF2-40B4-BE49-F238E27FC236}">
                <a16:creationId xmlns:a16="http://schemas.microsoft.com/office/drawing/2014/main" id="{D25A58E4-ABCA-FCCD-6FA2-EC8ADA71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77013"/>
            <a:ext cx="9137650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					</a:t>
            </a:r>
            <a:r>
              <a:rPr lang="en-GB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Denning et al, </a:t>
            </a:r>
            <a:r>
              <a:rPr lang="en-US" altLang="en-US" sz="1600" dirty="0" err="1">
                <a:solidFill>
                  <a:srgbClr val="FFFFFF"/>
                </a:solidFill>
                <a:latin typeface="Comic Sans MS" panose="030F0902030302020204" pitchFamily="66" charset="0"/>
              </a:rPr>
              <a:t>Eur</a:t>
            </a:r>
            <a:r>
              <a:rPr lang="en-US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 Resp J 2016;47:45 </a:t>
            </a:r>
            <a:r>
              <a:rPr lang="en-GB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268293" name="Picture 5" descr="manc_logonewsmall">
            <a:extLst>
              <a:ext uri="{FF2B5EF4-FFF2-40B4-BE49-F238E27FC236}">
                <a16:creationId xmlns:a16="http://schemas.microsoft.com/office/drawing/2014/main" id="{BB4DE01F-0C6A-515B-E5D7-421A30A6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715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4" name="Picture 7">
            <a:extLst>
              <a:ext uri="{FF2B5EF4-FFF2-40B4-BE49-F238E27FC236}">
                <a16:creationId xmlns:a16="http://schemas.microsoft.com/office/drawing/2014/main" id="{34FE61B0-12A5-2E96-41AC-ABBAB3180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938"/>
            <a:ext cx="309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9D73B2-EF1E-283E-48FB-6D48F076B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0" y="2235199"/>
            <a:ext cx="9106750" cy="34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3621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4">
            <a:extLst>
              <a:ext uri="{FF2B5EF4-FFF2-40B4-BE49-F238E27FC236}">
                <a16:creationId xmlns:a16="http://schemas.microsoft.com/office/drawing/2014/main" id="{FD4D3F55-CF08-687B-6BB0-E18E15E6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561138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Sehgal I et al, Lancet Infect Dis 2022;</a:t>
            </a:r>
            <a:r>
              <a:rPr lang="is-I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online</a:t>
            </a:r>
            <a:endParaRPr lang="en-US" altLang="en-US" sz="1400" dirty="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0338" name="Picture 5" descr="manc_logonewsmall">
            <a:extLst>
              <a:ext uri="{FF2B5EF4-FFF2-40B4-BE49-F238E27FC236}">
                <a16:creationId xmlns:a16="http://schemas.microsoft.com/office/drawing/2014/main" id="{3DECDA99-59A4-C2B6-EBE4-E763F686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4FCF90-EB8C-CCFF-3931-E8BF71CA3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26"/>
            <a:ext cx="9144000" cy="2417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AC4EB0-BA9F-A594-715B-CE307829E65F}"/>
              </a:ext>
            </a:extLst>
          </p:cNvPr>
          <p:cNvSpPr txBox="1"/>
          <p:nvPr/>
        </p:nvSpPr>
        <p:spPr>
          <a:xfrm>
            <a:off x="251520" y="2512693"/>
            <a:ext cx="85979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effectLst/>
                <a:latin typeface="ScalaLancetPro"/>
              </a:rPr>
              <a:t>81 patients randomised to 6 months and 83 to 12 months itraconazole 200mg BD </a:t>
            </a:r>
          </a:p>
          <a:p>
            <a:r>
              <a:rPr lang="en-GB" dirty="0">
                <a:solidFill>
                  <a:schemeClr val="bg1"/>
                </a:solidFill>
                <a:latin typeface="ScalaLancetPro"/>
              </a:rPr>
              <a:t>Primary endpoint was relapse after stopping therapy</a:t>
            </a:r>
          </a:p>
          <a:p>
            <a:r>
              <a:rPr lang="en-GB" dirty="0">
                <a:solidFill>
                  <a:schemeClr val="bg1"/>
                </a:solidFill>
                <a:latin typeface="ScalaLancetPro"/>
              </a:rPr>
              <a:t>R</a:t>
            </a:r>
            <a:r>
              <a:rPr lang="en-GB" sz="1800" dirty="0">
                <a:solidFill>
                  <a:schemeClr val="bg1"/>
                </a:solidFill>
                <a:effectLst/>
                <a:latin typeface="ScalaLancetPro"/>
              </a:rPr>
              <a:t>elapse after stopping treatment was defined as:</a:t>
            </a:r>
          </a:p>
          <a:p>
            <a:pPr marL="266700" indent="-39688"/>
            <a:r>
              <a:rPr lang="en-GB" sz="1800" dirty="0">
                <a:solidFill>
                  <a:schemeClr val="bg1"/>
                </a:solidFill>
                <a:effectLst/>
                <a:latin typeface="ScalaLancetPro"/>
              </a:rPr>
              <a:t>persistent worsening (more than 2 weeks) of symptoms (systemic or respiratory) </a:t>
            </a:r>
          </a:p>
          <a:p>
            <a:pPr marL="266700" indent="-39688"/>
            <a:r>
              <a:rPr lang="en-GB" sz="1800" u="sng" dirty="0">
                <a:solidFill>
                  <a:schemeClr val="bg1"/>
                </a:solidFill>
                <a:effectLst/>
                <a:latin typeface="ScalaLancetPro"/>
              </a:rPr>
              <a:t>and         </a:t>
            </a:r>
            <a:r>
              <a:rPr lang="en-GB" u="sng" dirty="0">
                <a:solidFill>
                  <a:schemeClr val="bg1"/>
                </a:solidFill>
                <a:latin typeface="ScalaLancetPro"/>
              </a:rPr>
              <a:t>    </a:t>
            </a:r>
          </a:p>
          <a:p>
            <a:pPr marL="266700" indent="-39688"/>
            <a:r>
              <a:rPr lang="en-GB" sz="1800" dirty="0">
                <a:solidFill>
                  <a:schemeClr val="bg1"/>
                </a:solidFill>
                <a:effectLst/>
                <a:latin typeface="ScalaLancetPro"/>
              </a:rPr>
              <a:t>worsening imaging </a:t>
            </a:r>
          </a:p>
          <a:p>
            <a:pPr marL="266700" indent="-39688"/>
            <a:r>
              <a:rPr lang="en-GB" sz="1800" u="sng" dirty="0">
                <a:solidFill>
                  <a:schemeClr val="bg1"/>
                </a:solidFill>
                <a:effectLst/>
                <a:latin typeface="ScalaLancetPro"/>
              </a:rPr>
              <a:t>with or without </a:t>
            </a:r>
          </a:p>
          <a:p>
            <a:pPr marL="266700" indent="-39688"/>
            <a:r>
              <a:rPr lang="en-GB" sz="1800" dirty="0">
                <a:solidFill>
                  <a:schemeClr val="bg1"/>
                </a:solidFill>
                <a:effectLst/>
                <a:latin typeface="ScalaLancetPro"/>
              </a:rPr>
              <a:t>microbiological evidence of aspergillus on sputum culture </a:t>
            </a:r>
          </a:p>
          <a:p>
            <a:pPr marL="266700" indent="-39688"/>
            <a:r>
              <a:rPr lang="en-GB" dirty="0">
                <a:solidFill>
                  <a:schemeClr val="bg1"/>
                </a:solidFill>
                <a:latin typeface="ScalaLancetPro"/>
              </a:rPr>
              <a:t>O</a:t>
            </a:r>
            <a:r>
              <a:rPr lang="en-GB" sz="1800" dirty="0">
                <a:solidFill>
                  <a:schemeClr val="bg1"/>
                </a:solidFill>
                <a:effectLst/>
                <a:latin typeface="ScalaLancetPro"/>
              </a:rPr>
              <a:t>ther causes of worsening, including bacterial pneu­monia, pulmonary tuberculosis, or worsening of underlying pulmonary condition were excluded.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718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4">
            <a:extLst>
              <a:ext uri="{FF2B5EF4-FFF2-40B4-BE49-F238E27FC236}">
                <a16:creationId xmlns:a16="http://schemas.microsoft.com/office/drawing/2014/main" id="{FD4D3F55-CF08-687B-6BB0-E18E15E6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561138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400" dirty="0" err="1">
                <a:solidFill>
                  <a:srgbClr val="FFFFFF"/>
                </a:solidFill>
                <a:latin typeface="Comic Sans MS" panose="030F0902030302020204" pitchFamily="66" charset="0"/>
              </a:rPr>
              <a:t>Bongomin</a:t>
            </a:r>
            <a:r>
              <a:rPr lang="en-U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 F et al, Clin Infect </a:t>
            </a:r>
            <a:r>
              <a:rPr lang="en-US" altLang="en-US" sz="1400" dirty="0" err="1">
                <a:solidFill>
                  <a:srgbClr val="FFFFFF"/>
                </a:solidFill>
                <a:latin typeface="Comic Sans MS" panose="030F0902030302020204" pitchFamily="66" charset="0"/>
              </a:rPr>
              <a:t>Pract</a:t>
            </a:r>
            <a:r>
              <a:rPr lang="en-U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 2020;</a:t>
            </a:r>
            <a:r>
              <a:rPr lang="is-I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5:100015</a:t>
            </a:r>
            <a:endParaRPr lang="en-US" altLang="en-US" sz="1400" dirty="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0338" name="Picture 5" descr="manc_logonewsmall">
            <a:extLst>
              <a:ext uri="{FF2B5EF4-FFF2-40B4-BE49-F238E27FC236}">
                <a16:creationId xmlns:a16="http://schemas.microsoft.com/office/drawing/2014/main" id="{3DECDA99-59A4-C2B6-EBE4-E763F686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AC4EB0-BA9F-A594-715B-CE307829E65F}"/>
              </a:ext>
            </a:extLst>
          </p:cNvPr>
          <p:cNvSpPr txBox="1"/>
          <p:nvPr/>
        </p:nvSpPr>
        <p:spPr>
          <a:xfrm>
            <a:off x="179512" y="1215335"/>
            <a:ext cx="85979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calaLancetPro"/>
              </a:rPr>
              <a:t>102</a:t>
            </a:r>
            <a:r>
              <a:rPr lang="en-GB" sz="1800" dirty="0">
                <a:solidFill>
                  <a:schemeClr val="bg1"/>
                </a:solidFill>
                <a:effectLst/>
                <a:latin typeface="ScalaLancetPro"/>
              </a:rPr>
              <a:t> patients who discontinued therapy – retrospective analysis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Relapse was de</a:t>
            </a:r>
            <a:r>
              <a:rPr lang="en-GB" sz="1800" dirty="0">
                <a:solidFill>
                  <a:schemeClr val="bg1"/>
                </a:solidFill>
                <a:effectLst/>
                <a:latin typeface="AdvTT5235d5a9+fb"/>
              </a:rPr>
              <a:t>fi</a:t>
            </a: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ned as a deterioration in any two of the following: 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clinical, radiological, serological, or sputum microbiological markers of CPA activity. </a:t>
            </a:r>
          </a:p>
          <a:p>
            <a:endParaRPr lang="en-GB" dirty="0">
              <a:solidFill>
                <a:schemeClr val="bg1"/>
              </a:solidFill>
              <a:latin typeface="AdvTT5235d5a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Clinical deterioration - any deterioration in systemic or respiratory symptoms, as reported by the patient and documented in the patient's notes.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Radiological deterioration - worsening of respiratory imaging, either chest X-ray or chest CT scan, according to the reporting radiologist.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Serological deterioration - any increase in </a:t>
            </a:r>
            <a:r>
              <a:rPr lang="en-GB" sz="1800" dirty="0">
                <a:solidFill>
                  <a:schemeClr val="bg1"/>
                </a:solidFill>
                <a:effectLst/>
                <a:latin typeface="AdvTT94c8263f.I"/>
              </a:rPr>
              <a:t>Aspergillus </a:t>
            </a: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IgG.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Microbiological deterioration -</a:t>
            </a:r>
            <a:r>
              <a:rPr lang="en-GB" dirty="0">
                <a:solidFill>
                  <a:schemeClr val="bg1"/>
                </a:solidFill>
                <a:latin typeface="AdvTT5235d5a9"/>
              </a:rPr>
              <a:t> </a:t>
            </a: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a new positive culture of </a:t>
            </a:r>
            <a:r>
              <a:rPr lang="en-GB" sz="1800" i="1" dirty="0">
                <a:solidFill>
                  <a:schemeClr val="bg1"/>
                </a:solidFill>
                <a:effectLst/>
                <a:latin typeface="AdvTT5235d5a9"/>
              </a:rPr>
              <a:t>Aspergillus</a:t>
            </a: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 from respiratory secretions or a positive </a:t>
            </a:r>
            <a:r>
              <a:rPr lang="en-GB" sz="1800" i="1" dirty="0">
                <a:solidFill>
                  <a:schemeClr val="bg1"/>
                </a:solidFill>
                <a:effectLst/>
                <a:latin typeface="AdvTT94c8263f.I"/>
              </a:rPr>
              <a:t>Aspergillus</a:t>
            </a:r>
            <a:r>
              <a:rPr lang="en-GB" sz="1800" dirty="0">
                <a:solidFill>
                  <a:schemeClr val="bg1"/>
                </a:solidFill>
                <a:effectLst/>
                <a:latin typeface="AdvTT94c8263f.I"/>
              </a:rPr>
              <a:t> </a:t>
            </a: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PCR or galactomannan, deemed to represent a signi</a:t>
            </a:r>
            <a:r>
              <a:rPr lang="en-GB" sz="1800" dirty="0">
                <a:solidFill>
                  <a:schemeClr val="bg1"/>
                </a:solidFill>
                <a:effectLst/>
                <a:latin typeface="AdvTT5235d5a9+fb"/>
              </a:rPr>
              <a:t>fi</a:t>
            </a: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cant result. 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The clinical decision of the treating physician to re-institute antifungal therapy was used as a surrogate marker of relapse. 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Clinical and radiological deterioration should not have been attributable to other disease processes, notably concurrent pulmonary infection (e.g. bacterial super-infection or NTM infection), overt deterioration in underlying disease (e.g. sarcoidosis, rheumatoid arthritis or lung cancer) or toxicity of non-antifungal drugs.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A1AA9-F80C-A161-EBAA-531B1526C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17"/>
            <a:ext cx="9126538" cy="9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070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4">
            <a:extLst>
              <a:ext uri="{FF2B5EF4-FFF2-40B4-BE49-F238E27FC236}">
                <a16:creationId xmlns:a16="http://schemas.microsoft.com/office/drawing/2014/main" id="{FD4D3F55-CF08-687B-6BB0-E18E15E6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561138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400" dirty="0" err="1">
                <a:solidFill>
                  <a:srgbClr val="FFFFFF"/>
                </a:solidFill>
                <a:latin typeface="Comic Sans MS" panose="030F0902030302020204" pitchFamily="66" charset="0"/>
              </a:rPr>
              <a:t>Bongomin</a:t>
            </a:r>
            <a:r>
              <a:rPr lang="en-U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 F et al, Clin Infect </a:t>
            </a:r>
            <a:r>
              <a:rPr lang="en-US" altLang="en-US" sz="1400" dirty="0" err="1">
                <a:solidFill>
                  <a:srgbClr val="FFFFFF"/>
                </a:solidFill>
                <a:latin typeface="Comic Sans MS" panose="030F0902030302020204" pitchFamily="66" charset="0"/>
              </a:rPr>
              <a:t>Pract</a:t>
            </a:r>
            <a:r>
              <a:rPr lang="en-U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 2020;</a:t>
            </a:r>
            <a:r>
              <a:rPr lang="is-I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5:100015</a:t>
            </a:r>
            <a:endParaRPr lang="en-US" altLang="en-US" sz="1400" dirty="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0338" name="Picture 5" descr="manc_logonewsmall">
            <a:extLst>
              <a:ext uri="{FF2B5EF4-FFF2-40B4-BE49-F238E27FC236}">
                <a16:creationId xmlns:a16="http://schemas.microsoft.com/office/drawing/2014/main" id="{3DECDA99-59A4-C2B6-EBE4-E763F686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CA1AA9-F80C-A161-EBAA-531B1526C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17"/>
            <a:ext cx="9126538" cy="9817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6B68AA-3681-28EB-7DE7-C0509FBA6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670" y="2286210"/>
            <a:ext cx="4324491" cy="3951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EE47C-8AC7-07E8-9FD5-E01229FF39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72" y="2171732"/>
            <a:ext cx="4324490" cy="764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0F288-97F0-3D19-4DAB-490083157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73" y="2911165"/>
            <a:ext cx="4324491" cy="3542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0206A-5ADB-B020-30C0-05CA7F5C47D8}"/>
              </a:ext>
            </a:extLst>
          </p:cNvPr>
          <p:cNvSpPr txBox="1"/>
          <p:nvPr/>
        </p:nvSpPr>
        <p:spPr>
          <a:xfrm>
            <a:off x="123072" y="1180970"/>
            <a:ext cx="859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The median duration of continuous triazole therapy before discontinuation of therapy was 19 months (range: 1</a:t>
            </a:r>
            <a:r>
              <a:rPr lang="en-GB" sz="1800" dirty="0">
                <a:solidFill>
                  <a:schemeClr val="bg1"/>
                </a:solidFill>
                <a:effectLst/>
                <a:latin typeface="AdvTT5235d5a9+20"/>
              </a:rPr>
              <a:t>–</a:t>
            </a:r>
            <a:r>
              <a:rPr lang="en-GB" sz="1800" dirty="0">
                <a:solidFill>
                  <a:schemeClr val="bg1"/>
                </a:solidFill>
                <a:effectLst/>
                <a:latin typeface="AdvTT5235d5a9"/>
              </a:rPr>
              <a:t>106)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D3742-8151-3BAD-D0B7-110E26D625D2}"/>
              </a:ext>
            </a:extLst>
          </p:cNvPr>
          <p:cNvSpPr txBox="1"/>
          <p:nvPr/>
        </p:nvSpPr>
        <p:spPr>
          <a:xfrm>
            <a:off x="5148064" y="3974803"/>
            <a:ext cx="27363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effectLst/>
                <a:latin typeface="AdvTT5235d5a9"/>
              </a:rPr>
              <a:t>Only bilateral CPA was significant in multivariate analysis </a:t>
            </a:r>
          </a:p>
          <a:p>
            <a:r>
              <a:rPr lang="en-GB" sz="1800" dirty="0">
                <a:solidFill>
                  <a:srgbClr val="FF0000"/>
                </a:solidFill>
                <a:effectLst/>
                <a:latin typeface="AdvTT5235d5a9"/>
              </a:rPr>
              <a:t>OR 3.0; </a:t>
            </a:r>
          </a:p>
          <a:p>
            <a:r>
              <a:rPr lang="en-GB" sz="1800" dirty="0">
                <a:solidFill>
                  <a:srgbClr val="FF0000"/>
                </a:solidFill>
                <a:effectLst/>
                <a:latin typeface="AdvTT5235d5a9"/>
              </a:rPr>
              <a:t>95% CI 1.0–8.8; </a:t>
            </a:r>
          </a:p>
          <a:p>
            <a:r>
              <a:rPr lang="en-GB" sz="1800" dirty="0">
                <a:solidFill>
                  <a:srgbClr val="FF0000"/>
                </a:solidFill>
                <a:effectLst/>
                <a:latin typeface="AdvTT5235d5a9"/>
              </a:rPr>
              <a:t>p = 0.044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709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4">
            <a:extLst>
              <a:ext uri="{FF2B5EF4-FFF2-40B4-BE49-F238E27FC236}">
                <a16:creationId xmlns:a16="http://schemas.microsoft.com/office/drawing/2014/main" id="{FD4D3F55-CF08-687B-6BB0-E18E15E6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561138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Sehgal I et al, Lancet Infect Dis 2022;</a:t>
            </a:r>
            <a:r>
              <a:rPr lang="is-I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online</a:t>
            </a:r>
            <a:endParaRPr lang="en-US" altLang="en-US" sz="1400" dirty="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0338" name="Picture 5" descr="manc_logonewsmall">
            <a:extLst>
              <a:ext uri="{FF2B5EF4-FFF2-40B4-BE49-F238E27FC236}">
                <a16:creationId xmlns:a16="http://schemas.microsoft.com/office/drawing/2014/main" id="{3DECDA99-59A4-C2B6-EBE4-E763F686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4FCF90-EB8C-CCFF-3931-E8BF71CA3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26"/>
            <a:ext cx="9144000" cy="24179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02AFCB-68BF-9E0E-5945-6253E7EDBB68}"/>
              </a:ext>
            </a:extLst>
          </p:cNvPr>
          <p:cNvGrpSpPr/>
          <p:nvPr/>
        </p:nvGrpSpPr>
        <p:grpSpPr>
          <a:xfrm>
            <a:off x="34428" y="3206196"/>
            <a:ext cx="5794221" cy="1595122"/>
            <a:chOff x="107503" y="3140968"/>
            <a:chExt cx="5794221" cy="15951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E83A9A-C4C1-7247-B126-83AB29F9C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504" y="3789040"/>
              <a:ext cx="5794220" cy="947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17FF9C-3BB1-21B9-EA1D-E421F125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03" y="3140968"/>
              <a:ext cx="5794221" cy="6371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907504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4">
            <a:extLst>
              <a:ext uri="{FF2B5EF4-FFF2-40B4-BE49-F238E27FC236}">
                <a16:creationId xmlns:a16="http://schemas.microsoft.com/office/drawing/2014/main" id="{FD4D3F55-CF08-687B-6BB0-E18E15E6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561138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Sehgal I et al, Lancet Infect Dis 2022;</a:t>
            </a:r>
            <a:r>
              <a:rPr lang="is-IS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online</a:t>
            </a:r>
            <a:endParaRPr lang="en-US" altLang="en-US" sz="1400" dirty="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0338" name="Picture 5" descr="manc_logonewsmall">
            <a:extLst>
              <a:ext uri="{FF2B5EF4-FFF2-40B4-BE49-F238E27FC236}">
                <a16:creationId xmlns:a16="http://schemas.microsoft.com/office/drawing/2014/main" id="{3DECDA99-59A4-C2B6-EBE4-E763F686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4FCF90-EB8C-CCFF-3931-E8BF71CA3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26"/>
            <a:ext cx="9144000" cy="24179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02AFCB-68BF-9E0E-5945-6253E7EDBB68}"/>
              </a:ext>
            </a:extLst>
          </p:cNvPr>
          <p:cNvGrpSpPr/>
          <p:nvPr/>
        </p:nvGrpSpPr>
        <p:grpSpPr>
          <a:xfrm>
            <a:off x="34428" y="3206196"/>
            <a:ext cx="5794221" cy="1595122"/>
            <a:chOff x="107503" y="3140968"/>
            <a:chExt cx="5794221" cy="15951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E83A9A-C4C1-7247-B126-83AB29F9C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504" y="3789040"/>
              <a:ext cx="5794220" cy="947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17FF9C-3BB1-21B9-EA1D-E421F125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03" y="3140968"/>
              <a:ext cx="5794221" cy="6371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F30D11-F1CB-5F7F-3EF0-F3FDFD58E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2392116"/>
            <a:ext cx="4914578" cy="4169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0193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9C97319-C74F-D04D-35DA-403CE7AF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8" y="1412875"/>
            <a:ext cx="9144000" cy="7858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Duration of therapy for CPA</a:t>
            </a:r>
          </a:p>
        </p:txBody>
      </p:sp>
      <p:sp>
        <p:nvSpPr>
          <p:cNvPr id="268292" name="Text Box 4">
            <a:extLst>
              <a:ext uri="{FF2B5EF4-FFF2-40B4-BE49-F238E27FC236}">
                <a16:creationId xmlns:a16="http://schemas.microsoft.com/office/drawing/2014/main" id="{D25A58E4-ABCA-FCCD-6FA2-EC8ADA71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77013"/>
            <a:ext cx="9137650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					</a:t>
            </a:r>
            <a:r>
              <a:rPr lang="en-GB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Denning et al, </a:t>
            </a:r>
            <a:r>
              <a:rPr lang="en-US" altLang="en-US" sz="1600" dirty="0" err="1">
                <a:solidFill>
                  <a:srgbClr val="FFFFFF"/>
                </a:solidFill>
                <a:latin typeface="Comic Sans MS" panose="030F0902030302020204" pitchFamily="66" charset="0"/>
              </a:rPr>
              <a:t>Eur</a:t>
            </a:r>
            <a:r>
              <a:rPr lang="en-US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 Resp J 2016;47:45 </a:t>
            </a:r>
            <a:r>
              <a:rPr lang="en-GB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268293" name="Picture 5" descr="manc_logonewsmall">
            <a:extLst>
              <a:ext uri="{FF2B5EF4-FFF2-40B4-BE49-F238E27FC236}">
                <a16:creationId xmlns:a16="http://schemas.microsoft.com/office/drawing/2014/main" id="{BB4DE01F-0C6A-515B-E5D7-421A30A6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715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4" name="Picture 7">
            <a:extLst>
              <a:ext uri="{FF2B5EF4-FFF2-40B4-BE49-F238E27FC236}">
                <a16:creationId xmlns:a16="http://schemas.microsoft.com/office/drawing/2014/main" id="{34FE61B0-12A5-2E96-41AC-ABBAB3180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938"/>
            <a:ext cx="309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9D73B2-EF1E-283E-48FB-6D48F076B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0" y="2235199"/>
            <a:ext cx="9106750" cy="346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BC2F0C-4AEF-2761-3788-14EDEB24787B}"/>
              </a:ext>
            </a:extLst>
          </p:cNvPr>
          <p:cNvSpPr txBox="1"/>
          <p:nvPr/>
        </p:nvSpPr>
        <p:spPr>
          <a:xfrm>
            <a:off x="4860032" y="2920886"/>
            <a:ext cx="3048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7E405-64D5-4663-DAF9-9D16B9737F13}"/>
              </a:ext>
            </a:extLst>
          </p:cNvPr>
          <p:cNvSpPr txBox="1"/>
          <p:nvPr/>
        </p:nvSpPr>
        <p:spPr>
          <a:xfrm>
            <a:off x="5292080" y="2920886"/>
            <a:ext cx="2343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994A2-1625-D873-4D9E-DF3B118F89FE}"/>
              </a:ext>
            </a:extLst>
          </p:cNvPr>
          <p:cNvSpPr txBox="1"/>
          <p:nvPr/>
        </p:nvSpPr>
        <p:spPr>
          <a:xfrm>
            <a:off x="3491880" y="2935977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6086005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9C97319-C74F-D04D-35DA-403CE7AF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8" y="1412875"/>
            <a:ext cx="9144000" cy="7858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Duration of therapy for CPA</a:t>
            </a:r>
          </a:p>
        </p:txBody>
      </p:sp>
      <p:sp>
        <p:nvSpPr>
          <p:cNvPr id="268292" name="Text Box 4">
            <a:extLst>
              <a:ext uri="{FF2B5EF4-FFF2-40B4-BE49-F238E27FC236}">
                <a16:creationId xmlns:a16="http://schemas.microsoft.com/office/drawing/2014/main" id="{D25A58E4-ABCA-FCCD-6FA2-EC8ADA71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77013"/>
            <a:ext cx="9137650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					</a:t>
            </a:r>
            <a:r>
              <a:rPr lang="en-GB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Denning et al, </a:t>
            </a:r>
            <a:r>
              <a:rPr lang="en-US" altLang="en-US" sz="1600" dirty="0" err="1">
                <a:solidFill>
                  <a:srgbClr val="FFFFFF"/>
                </a:solidFill>
                <a:latin typeface="Comic Sans MS" panose="030F0902030302020204" pitchFamily="66" charset="0"/>
              </a:rPr>
              <a:t>Eur</a:t>
            </a:r>
            <a:r>
              <a:rPr lang="en-US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 Resp J 2016;47:45 </a:t>
            </a:r>
            <a:r>
              <a:rPr lang="en-GB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268293" name="Picture 5" descr="manc_logonewsmall">
            <a:extLst>
              <a:ext uri="{FF2B5EF4-FFF2-40B4-BE49-F238E27FC236}">
                <a16:creationId xmlns:a16="http://schemas.microsoft.com/office/drawing/2014/main" id="{BB4DE01F-0C6A-515B-E5D7-421A30A6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715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4" name="Picture 7">
            <a:extLst>
              <a:ext uri="{FF2B5EF4-FFF2-40B4-BE49-F238E27FC236}">
                <a16:creationId xmlns:a16="http://schemas.microsoft.com/office/drawing/2014/main" id="{34FE61B0-12A5-2E96-41AC-ABBAB3180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938"/>
            <a:ext cx="309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9D73B2-EF1E-283E-48FB-6D48F076B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0" y="2235199"/>
            <a:ext cx="9106750" cy="346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BC2F0C-4AEF-2761-3788-14EDEB24787B}"/>
              </a:ext>
            </a:extLst>
          </p:cNvPr>
          <p:cNvSpPr txBox="1"/>
          <p:nvPr/>
        </p:nvSpPr>
        <p:spPr>
          <a:xfrm>
            <a:off x="4860032" y="2920886"/>
            <a:ext cx="3048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7E405-64D5-4663-DAF9-9D16B9737F13}"/>
              </a:ext>
            </a:extLst>
          </p:cNvPr>
          <p:cNvSpPr txBox="1"/>
          <p:nvPr/>
        </p:nvSpPr>
        <p:spPr>
          <a:xfrm>
            <a:off x="5292080" y="2920886"/>
            <a:ext cx="2343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994A2-1625-D873-4D9E-DF3B118F89FE}"/>
              </a:ext>
            </a:extLst>
          </p:cNvPr>
          <p:cNvSpPr txBox="1"/>
          <p:nvPr/>
        </p:nvSpPr>
        <p:spPr>
          <a:xfrm>
            <a:off x="3491880" y="2935977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AFEA9-F895-196A-94C1-D814976AA789}"/>
              </a:ext>
            </a:extLst>
          </p:cNvPr>
          <p:cNvSpPr txBox="1"/>
          <p:nvPr/>
        </p:nvSpPr>
        <p:spPr>
          <a:xfrm>
            <a:off x="6986513" y="2955925"/>
            <a:ext cx="197797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effectLst/>
                <a:latin typeface="AdvOT1c339561"/>
              </a:rPr>
              <a:t>Optimal duration of therapy in CPA is unknown, indefinite suppressive therapy may be appropriate in selected patients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5388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>
            <a:extLst>
              <a:ext uri="{FF2B5EF4-FFF2-40B4-BE49-F238E27FC236}">
                <a16:creationId xmlns:a16="http://schemas.microsoft.com/office/drawing/2014/main" id="{4D6C58D9-E500-6FEA-2372-7EBC6ADFF49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68325" y="1001713"/>
            <a:ext cx="7772400" cy="1892300"/>
          </a:xfrm>
        </p:spPr>
        <p:txBody>
          <a:bodyPr/>
          <a:lstStyle/>
          <a:p>
            <a:pPr algn="l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32 yr old from Malawi, on HAART Rx</a:t>
            </a:r>
            <a:b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</a:b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- haemoptysis</a:t>
            </a:r>
            <a:b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</a:b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- Aspergillus precipitin titre 1/16</a:t>
            </a:r>
            <a:b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</a:br>
            <a:br>
              <a:rPr lang="en-GB" altLang="en-US" sz="1000">
                <a:solidFill>
                  <a:srgbClr val="FFFF00"/>
                </a:solidFill>
                <a:latin typeface="Comic Sans MS" panose="030F0902030302020204" pitchFamily="66" charset="0"/>
              </a:rPr>
            </a:b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CT scan shows 2 large cavities with aspergillomas, with additional lesions (October 2005) </a:t>
            </a:r>
          </a:p>
        </p:txBody>
      </p:sp>
      <p:sp>
        <p:nvSpPr>
          <p:cNvPr id="245762" name="Rectangle 3">
            <a:extLst>
              <a:ext uri="{FF2B5EF4-FFF2-40B4-BE49-F238E27FC236}">
                <a16:creationId xmlns:a16="http://schemas.microsoft.com/office/drawing/2014/main" id="{B256187A-9DD1-220B-D09A-F6EF53BE8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187325"/>
            <a:ext cx="7772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rPr>
              <a:t>Chronic cavitary pulmonary aspergillosis (CCPA) in HIV    February 2005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F867644-D739-A9B1-19D2-FF02094AB5CE}"/>
              </a:ext>
            </a:extLst>
          </p:cNvPr>
          <p:cNvGrpSpPr>
            <a:grpSpLocks/>
          </p:cNvGrpSpPr>
          <p:nvPr/>
        </p:nvGrpSpPr>
        <p:grpSpPr bwMode="auto">
          <a:xfrm>
            <a:off x="465138" y="3170238"/>
            <a:ext cx="6140450" cy="3375025"/>
            <a:chOff x="293" y="1997"/>
            <a:chExt cx="3868" cy="2126"/>
          </a:xfrm>
        </p:grpSpPr>
        <p:pic>
          <p:nvPicPr>
            <p:cNvPr id="245767" name="Picture 5" descr="Mwale reconstruct 2">
              <a:extLst>
                <a:ext uri="{FF2B5EF4-FFF2-40B4-BE49-F238E27FC236}">
                  <a16:creationId xmlns:a16="http://schemas.microsoft.com/office/drawing/2014/main" id="{12B22B2F-C365-8331-C87D-6566D3550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027"/>
              <a:ext cx="1972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68" name="Picture 6" descr="Mwale reconstuct 3">
              <a:extLst>
                <a:ext uri="{FF2B5EF4-FFF2-40B4-BE49-F238E27FC236}">
                  <a16:creationId xmlns:a16="http://schemas.microsoft.com/office/drawing/2014/main" id="{15E91D58-BF9A-5849-E7E3-BCD2E06DD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" y="1997"/>
              <a:ext cx="178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6535" name="Rectangle 7">
            <a:extLst>
              <a:ext uri="{FF2B5EF4-FFF2-40B4-BE49-F238E27FC236}">
                <a16:creationId xmlns:a16="http://schemas.microsoft.com/office/drawing/2014/main" id="{5F5D36D1-62AB-C99E-E356-C033202E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3216275"/>
            <a:ext cx="24717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rPr>
              <a:t>Surgical removal would require a pneumonectomy</a:t>
            </a:r>
            <a:b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rPr>
              <a:t>So treated with itraconazole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FCA3A56-C772-8ED2-286D-BD31C65D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048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pic>
        <p:nvPicPr>
          <p:cNvPr id="245766" name="Picture 4" descr="manc_logonewsmall">
            <a:extLst>
              <a:ext uri="{FF2B5EF4-FFF2-40B4-BE49-F238E27FC236}">
                <a16:creationId xmlns:a16="http://schemas.microsoft.com/office/drawing/2014/main" id="{DF9FA891-7B46-A421-B920-5C58DF07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>
            <a:extLst>
              <a:ext uri="{FF2B5EF4-FFF2-40B4-BE49-F238E27FC236}">
                <a16:creationId xmlns:a16="http://schemas.microsoft.com/office/drawing/2014/main" id="{FBE6C893-A13B-CD95-60EC-A9CEFCCE821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68325" y="1001713"/>
            <a:ext cx="7772400" cy="1892300"/>
          </a:xfrm>
        </p:spPr>
        <p:txBody>
          <a:bodyPr/>
          <a:lstStyle/>
          <a:p>
            <a:pPr algn="l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On HAART Rx, with low viral load, CD4 count &gt;200</a:t>
            </a:r>
            <a:b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</a:b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- New haemoptysis</a:t>
            </a:r>
            <a:b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</a:b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- Aspergillus precipitin titre    1/32</a:t>
            </a:r>
            <a:b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</a:br>
            <a:b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</a:b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CXR &amp; CT scan showed expansion of inferior cavity</a:t>
            </a:r>
          </a:p>
        </p:txBody>
      </p:sp>
      <p:sp>
        <p:nvSpPr>
          <p:cNvPr id="247810" name="Rectangle 3">
            <a:extLst>
              <a:ext uri="{FF2B5EF4-FFF2-40B4-BE49-F238E27FC236}">
                <a16:creationId xmlns:a16="http://schemas.microsoft.com/office/drawing/2014/main" id="{D8A3D18D-4E71-541A-D6CC-796E0015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301625"/>
            <a:ext cx="7772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u="sng">
                <a:solidFill>
                  <a:srgbClr val="FFFF00"/>
                </a:solidFill>
                <a:latin typeface="Comic Sans MS" panose="030F0902030302020204" pitchFamily="66" charset="0"/>
              </a:rPr>
              <a:t>CCPA in HIV    February 2007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59695C-BE34-7FAE-F6EB-CBE51C075B76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2982913"/>
            <a:ext cx="7467600" cy="3400425"/>
            <a:chOff x="472" y="1879"/>
            <a:chExt cx="4704" cy="2142"/>
          </a:xfrm>
        </p:grpSpPr>
        <p:pic>
          <p:nvPicPr>
            <p:cNvPr id="247816" name="Picture 5" descr="Mwale 09">
              <a:extLst>
                <a:ext uri="{FF2B5EF4-FFF2-40B4-BE49-F238E27FC236}">
                  <a16:creationId xmlns:a16="http://schemas.microsoft.com/office/drawing/2014/main" id="{C018E555-A9C3-0331-8A69-33D7B83C2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1879"/>
              <a:ext cx="2136" cy="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17" name="Text Box 6">
              <a:extLst>
                <a:ext uri="{FF2B5EF4-FFF2-40B4-BE49-F238E27FC236}">
                  <a16:creationId xmlns:a16="http://schemas.microsoft.com/office/drawing/2014/main" id="{CABF7509-0AEA-162E-9676-AF1F402D0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" y="3696"/>
              <a:ext cx="11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873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873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873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873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873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87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87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87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87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FF0000"/>
                  </a:solidFill>
                  <a:latin typeface="Comic Sans MS" panose="030F0902030302020204" pitchFamily="66" charset="0"/>
                </a:rPr>
                <a:t>February 2007</a:t>
              </a:r>
            </a:p>
          </p:txBody>
        </p:sp>
        <p:pic>
          <p:nvPicPr>
            <p:cNvPr id="247818" name="Picture 7" descr="mwale 13">
              <a:extLst>
                <a:ext uri="{FF2B5EF4-FFF2-40B4-BE49-F238E27FC236}">
                  <a16:creationId xmlns:a16="http://schemas.microsoft.com/office/drawing/2014/main" id="{2A552846-A58F-2808-B3E2-5907EF5698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" y="1924"/>
              <a:ext cx="2172" cy="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19" name="Text Box 8">
              <a:extLst>
                <a:ext uri="{FF2B5EF4-FFF2-40B4-BE49-F238E27FC236}">
                  <a16:creationId xmlns:a16="http://schemas.microsoft.com/office/drawing/2014/main" id="{6ADADE29-EC93-8267-45CA-8709E7B85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" y="3744"/>
              <a:ext cx="8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873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873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873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873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873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87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87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87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87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FF0000"/>
                  </a:solidFill>
                  <a:latin typeface="Comic Sans MS" panose="030F0902030302020204" pitchFamily="66" charset="0"/>
                </a:rPr>
                <a:t>April 2007</a:t>
              </a:r>
            </a:p>
          </p:txBody>
        </p:sp>
      </p:grpSp>
      <p:sp>
        <p:nvSpPr>
          <p:cNvPr id="1048585" name="Rectangle 9">
            <a:extLst>
              <a:ext uri="{FF2B5EF4-FFF2-40B4-BE49-F238E27FC236}">
                <a16:creationId xmlns:a16="http://schemas.microsoft.com/office/drawing/2014/main" id="{017CD1F4-D8AF-EC7D-F03A-15EB03810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24075"/>
            <a:ext cx="4745037" cy="170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u="sng">
                <a:solidFill>
                  <a:srgbClr val="FFFF00"/>
                </a:solidFill>
                <a:latin typeface="Comic Sans MS" panose="030F0902030302020204" pitchFamily="66" charset="0"/>
              </a:rPr>
              <a:t>MICs </a:t>
            </a:r>
            <a:r>
              <a:rPr lang="en-GB" altLang="en-US" i="1" u="sng">
                <a:solidFill>
                  <a:srgbClr val="FFFF00"/>
                </a:solidFill>
                <a:latin typeface="Comic Sans MS" panose="030F0902030302020204" pitchFamily="66" charset="0"/>
              </a:rPr>
              <a:t>A. fumigatus</a:t>
            </a:r>
            <a:r>
              <a:rPr lang="en-GB" altLang="en-US" u="sng">
                <a:solidFill>
                  <a:srgbClr val="FFFF00"/>
                </a:solidFill>
                <a:latin typeface="Comic Sans MS" panose="030F0902030302020204" pitchFamily="66" charset="0"/>
              </a:rPr>
              <a:t>  Feb 2007</a:t>
            </a:r>
            <a:b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</a:br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Itraconazole = &gt;8.0mg/mL</a:t>
            </a:r>
            <a:b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</a:br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Voriconazole = 0.5 mg/mL</a:t>
            </a:r>
            <a:b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</a:br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Posaconazole = 1.0 mg/mL</a:t>
            </a:r>
          </a:p>
        </p:txBody>
      </p:sp>
      <p:sp>
        <p:nvSpPr>
          <p:cNvPr id="247813" name="Line 10">
            <a:extLst>
              <a:ext uri="{FF2B5EF4-FFF2-40B4-BE49-F238E27FC236}">
                <a16:creationId xmlns:a16="http://schemas.microsoft.com/office/drawing/2014/main" id="{8430B4DF-86C9-BE27-4907-71A1C9AF6C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1400" y="1765300"/>
            <a:ext cx="0" cy="279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121B03E-06A1-2B55-6A7F-4482ADB4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048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endParaRPr lang="en-US" sz="1400">
              <a:solidFill>
                <a:schemeClr val="bg1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247815" name="Picture 4" descr="manc_logonewsmall">
            <a:extLst>
              <a:ext uri="{FF2B5EF4-FFF2-40B4-BE49-F238E27FC236}">
                <a16:creationId xmlns:a16="http://schemas.microsoft.com/office/drawing/2014/main" id="{D4A1EB7E-4530-9C17-E7E7-C2A00BF37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>
            <a:extLst>
              <a:ext uri="{FF2B5EF4-FFF2-40B4-BE49-F238E27FC236}">
                <a16:creationId xmlns:a16="http://schemas.microsoft.com/office/drawing/2014/main" id="{28101076-7815-0059-A5FE-0AE9A09D3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en-GB" altLang="en-US" sz="1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54274" name="Picture 3" descr="manc_logonewsmall">
            <a:extLst>
              <a:ext uri="{FF2B5EF4-FFF2-40B4-BE49-F238E27FC236}">
                <a16:creationId xmlns:a16="http://schemas.microsoft.com/office/drawing/2014/main" id="{9D10E404-3518-DAFE-4A16-D3300530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" y="6544633"/>
            <a:ext cx="1013102" cy="32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4">
            <a:extLst>
              <a:ext uri="{FF2B5EF4-FFF2-40B4-BE49-F238E27FC236}">
                <a16:creationId xmlns:a16="http://schemas.microsoft.com/office/drawing/2014/main" id="{CA74087B-E3BC-845C-972D-411BF8E0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1" y="1209676"/>
            <a:ext cx="2322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400">
                <a:solidFill>
                  <a:srgbClr val="FFFF00"/>
                </a:solidFill>
                <a:latin typeface="Comic Sans MS" panose="030F0902030302020204" pitchFamily="66" charset="0"/>
              </a:rPr>
              <a:t>Disclosures</a:t>
            </a:r>
          </a:p>
        </p:txBody>
      </p:sp>
      <p:graphicFrame>
        <p:nvGraphicFramePr>
          <p:cNvPr id="1026053" name="Group 5">
            <a:extLst>
              <a:ext uri="{FF2B5EF4-FFF2-40B4-BE49-F238E27FC236}">
                <a16:creationId xmlns:a16="http://schemas.microsoft.com/office/drawing/2014/main" id="{DF26839D-B1EF-FB70-368B-E001B9F5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507059"/>
              </p:ext>
            </p:extLst>
          </p:nvPr>
        </p:nvGraphicFramePr>
        <p:xfrm>
          <a:off x="1028701" y="2020888"/>
          <a:ext cx="7394575" cy="1704976"/>
        </p:xfrm>
        <a:graphic>
          <a:graphicData uri="http://schemas.openxmlformats.org/drawingml/2006/table">
            <a:tbl>
              <a:tblPr/>
              <a:tblGrid>
                <a:gridCol w="2203450">
                  <a:extLst>
                    <a:ext uri="{9D8B030D-6E8A-4147-A177-3AD203B41FA5}">
                      <a16:colId xmlns:a16="http://schemas.microsoft.com/office/drawing/2014/main" val="2063871294"/>
                    </a:ext>
                  </a:extLst>
                </a:gridCol>
                <a:gridCol w="5191125">
                  <a:extLst>
                    <a:ext uri="{9D8B030D-6E8A-4147-A177-3AD203B41FA5}">
                      <a16:colId xmlns:a16="http://schemas.microsoft.com/office/drawing/2014/main" val="1560443548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Shareholder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F2G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547528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Consultant </a:t>
                      </a:r>
                      <a:b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(last 3 years)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Biosergen</a:t>
                      </a:r>
                      <a:r>
                        <a:rPr kumimoji="0" lang="en-GB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GB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Pulmatrix</a:t>
                      </a:r>
                      <a:r>
                        <a:rPr kumimoji="0" lang="en-GB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GB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Pulmocide</a:t>
                      </a:r>
                      <a:r>
                        <a:rPr kumimoji="0" lang="en-GB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GB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Zambon</a:t>
                      </a:r>
                      <a:r>
                        <a:rPr kumimoji="0" lang="en-GB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TFF Pharma, Cipla, Omega, </a:t>
                      </a:r>
                      <a:r>
                        <a:rPr kumimoji="0" lang="en-GB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Novacyt</a:t>
                      </a:r>
                      <a:r>
                        <a:rPr kumimoji="0" lang="en-GB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Pfizer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54987"/>
                  </a:ext>
                </a:extLst>
              </a:tr>
              <a:tr h="487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Speaker’s bureau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Merck/MSD, Pfizer, Gilead, </a:t>
                      </a:r>
                      <a:r>
                        <a:rPr kumimoji="0" lang="en-GB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Hikma</a:t>
                      </a:r>
                      <a:r>
                        <a:rPr kumimoji="0" lang="en-GB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GB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BioRad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37648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643E175-4B03-33DE-8B01-D88DE56714D7}"/>
              </a:ext>
            </a:extLst>
          </p:cNvPr>
          <p:cNvSpPr/>
          <p:nvPr/>
        </p:nvSpPr>
        <p:spPr>
          <a:xfrm>
            <a:off x="2891816" y="134634"/>
            <a:ext cx="3360373" cy="70207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223 referrals to NAC over 24 months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3CD1B7-880E-BCE0-967B-B00A553975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836613"/>
            <a:ext cx="0" cy="647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D89D05-32D9-B818-34C6-2F2E44256C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1241425"/>
            <a:ext cx="16795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278763D-5D3E-C233-8254-C8504AF5A5C2}"/>
              </a:ext>
            </a:extLst>
          </p:cNvPr>
          <p:cNvSpPr/>
          <p:nvPr/>
        </p:nvSpPr>
        <p:spPr>
          <a:xfrm>
            <a:off x="6252187" y="944724"/>
            <a:ext cx="2160240" cy="594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Missing data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(n=17)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D34BF-2134-57A6-8F1C-144201F09737}"/>
              </a:ext>
            </a:extLst>
          </p:cNvPr>
          <p:cNvSpPr txBox="1"/>
          <p:nvPr/>
        </p:nvSpPr>
        <p:spPr>
          <a:xfrm>
            <a:off x="4606925" y="908050"/>
            <a:ext cx="20494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anose="020B0600070205080204" pitchFamily="34" charset="-128"/>
                <a:cs typeface="+mn-cs"/>
              </a:rPr>
              <a:t>Excluded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BBA22F7-50DA-0052-6805-24B4EC63A4D9}"/>
              </a:ext>
            </a:extLst>
          </p:cNvPr>
          <p:cNvSpPr/>
          <p:nvPr/>
        </p:nvSpPr>
        <p:spPr>
          <a:xfrm>
            <a:off x="251520" y="2168861"/>
            <a:ext cx="2880320" cy="54006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anose="020B0600070205080204" pitchFamily="34" charset="-128"/>
                <a:cs typeface="+mn-cs"/>
              </a:rPr>
              <a:t>Treatment naïve [n=142]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6350A66-35CE-801A-BE8A-7FC46270D1ED}"/>
              </a:ext>
            </a:extLst>
          </p:cNvPr>
          <p:cNvSpPr/>
          <p:nvPr/>
        </p:nvSpPr>
        <p:spPr>
          <a:xfrm>
            <a:off x="5775343" y="2168861"/>
            <a:ext cx="3261155" cy="5400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Previous or current antifungal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therapy (Group B)[n=64]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C0C6E8-1E12-5401-8CF9-3676F5EE77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1844675"/>
            <a:ext cx="13906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17A8E4-E121-5901-5646-D1FFD8E6F2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1844675"/>
            <a:ext cx="0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1B7E0E-C061-21B3-285E-F07052A229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4388" y="1844675"/>
            <a:ext cx="0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0B8EEBA-F2F7-31D9-F7BA-3B475C9D357C}"/>
              </a:ext>
            </a:extLst>
          </p:cNvPr>
          <p:cNvSpPr/>
          <p:nvPr/>
        </p:nvSpPr>
        <p:spPr>
          <a:xfrm>
            <a:off x="251520" y="3573016"/>
            <a:ext cx="2880320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Treatment initiated at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NAC (Group A)[n=132]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287432-4C62-931F-4400-E63D65EC91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2708275"/>
            <a:ext cx="0" cy="8651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A5D115-18E2-8D12-9F62-C3074BF5AF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1800" y="3132138"/>
            <a:ext cx="14303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5E064DB-4EF3-C567-7E15-744AEA406C94}"/>
              </a:ext>
            </a:extLst>
          </p:cNvPr>
          <p:cNvSpPr/>
          <p:nvPr/>
        </p:nvSpPr>
        <p:spPr>
          <a:xfrm>
            <a:off x="3131841" y="2780928"/>
            <a:ext cx="1627960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Followed-up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off antifungals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(n=10)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0AB575-91D9-0912-AB65-B4B5DC23C464}"/>
              </a:ext>
            </a:extLst>
          </p:cNvPr>
          <p:cNvSpPr/>
          <p:nvPr/>
        </p:nvSpPr>
        <p:spPr>
          <a:xfrm>
            <a:off x="251520" y="4507831"/>
            <a:ext cx="203887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Itraconazole [n=105]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427685-08AD-E02F-2E4E-21B1254A6ECC}"/>
              </a:ext>
            </a:extLst>
          </p:cNvPr>
          <p:cNvSpPr/>
          <p:nvPr/>
        </p:nvSpPr>
        <p:spPr>
          <a:xfrm>
            <a:off x="2699792" y="4505251"/>
            <a:ext cx="1845196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Voriconazole [=27]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CEEEF2-A901-32FE-D67D-DACAD286EACF}"/>
              </a:ext>
            </a:extLst>
          </p:cNvPr>
          <p:cNvSpPr/>
          <p:nvPr/>
        </p:nvSpPr>
        <p:spPr>
          <a:xfrm>
            <a:off x="971600" y="5016202"/>
            <a:ext cx="1318798" cy="5010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[n=49]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F73899-5145-75C0-0DBE-E1659FFE19AF}"/>
              </a:ext>
            </a:extLst>
          </p:cNvPr>
          <p:cNvSpPr/>
          <p:nvPr/>
        </p:nvSpPr>
        <p:spPr>
          <a:xfrm>
            <a:off x="971600" y="5589240"/>
            <a:ext cx="1318798" cy="43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Changed  [n=33]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422CDA-83D8-3C34-F88F-ACBC584324FD}"/>
              </a:ext>
            </a:extLst>
          </p:cNvPr>
          <p:cNvSpPr/>
          <p:nvPr/>
        </p:nvSpPr>
        <p:spPr>
          <a:xfrm>
            <a:off x="971600" y="6093297"/>
            <a:ext cx="1318798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Discontinued  [n=23]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33E06-A712-7A21-5CDC-7326AA872699}"/>
              </a:ext>
            </a:extLst>
          </p:cNvPr>
          <p:cNvSpPr/>
          <p:nvPr/>
        </p:nvSpPr>
        <p:spPr>
          <a:xfrm>
            <a:off x="3226190" y="5016202"/>
            <a:ext cx="1318798" cy="5010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[n=14]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F0FF07-9CC3-0C21-16A0-77C6294AAD30}"/>
              </a:ext>
            </a:extLst>
          </p:cNvPr>
          <p:cNvSpPr/>
          <p:nvPr/>
        </p:nvSpPr>
        <p:spPr>
          <a:xfrm>
            <a:off x="3226190" y="5589240"/>
            <a:ext cx="1318798" cy="43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Changed  [n=7]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F5050C-D6D8-8967-CD39-9356D38B43FE}"/>
              </a:ext>
            </a:extLst>
          </p:cNvPr>
          <p:cNvSpPr/>
          <p:nvPr/>
        </p:nvSpPr>
        <p:spPr>
          <a:xfrm>
            <a:off x="3226190" y="6093297"/>
            <a:ext cx="1318798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Discontinued  [n=6]</a:t>
            </a:r>
          </a:p>
        </p:txBody>
      </p:sp>
      <p:grpSp>
        <p:nvGrpSpPr>
          <p:cNvPr id="256051" name="Group 65">
            <a:extLst>
              <a:ext uri="{FF2B5EF4-FFF2-40B4-BE49-F238E27FC236}">
                <a16:creationId xmlns:a16="http://schemas.microsoft.com/office/drawing/2014/main" id="{D269CFCC-EC9D-33F1-6FD9-A7286FAEAB65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865688"/>
            <a:ext cx="576262" cy="1371600"/>
            <a:chOff x="395536" y="4865290"/>
            <a:chExt cx="576064" cy="1300014"/>
          </a:xfrm>
        </p:grpSpPr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53DAF419-2F36-3003-EBB4-424812EAACB0}"/>
                </a:ext>
              </a:extLst>
            </p:cNvPr>
            <p:cNvCxnSpPr/>
            <p:nvPr/>
          </p:nvCxnSpPr>
          <p:spPr>
            <a:xfrm rot="16200000" flipH="1">
              <a:off x="105859" y="5154967"/>
              <a:ext cx="868180" cy="288826"/>
            </a:xfrm>
            <a:prstGeom prst="bentConnector3">
              <a:avLst>
                <a:gd name="adj1" fmla="val 9206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8CB6663-61EE-7F6C-15AF-B05B4A78F66D}"/>
                </a:ext>
              </a:extLst>
            </p:cNvPr>
            <p:cNvCxnSpPr/>
            <p:nvPr/>
          </p:nvCxnSpPr>
          <p:spPr>
            <a:xfrm>
              <a:off x="684362" y="5157191"/>
              <a:ext cx="0" cy="10081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2047824-AC34-80B2-CF6E-4610E8FF2FE3}"/>
                </a:ext>
              </a:extLst>
            </p:cNvPr>
            <p:cNvCxnSpPr/>
            <p:nvPr/>
          </p:nvCxnSpPr>
          <p:spPr>
            <a:xfrm>
              <a:off x="684362" y="5157191"/>
              <a:ext cx="2872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D297FDE-ABBE-6F41-B50B-E6A3B4593818}"/>
                </a:ext>
              </a:extLst>
            </p:cNvPr>
            <p:cNvCxnSpPr/>
            <p:nvPr/>
          </p:nvCxnSpPr>
          <p:spPr>
            <a:xfrm>
              <a:off x="684362" y="5661247"/>
              <a:ext cx="2872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433C4AA-BC18-82E4-0B0A-F2131357B1D2}"/>
                </a:ext>
              </a:extLst>
            </p:cNvPr>
            <p:cNvCxnSpPr/>
            <p:nvPr/>
          </p:nvCxnSpPr>
          <p:spPr>
            <a:xfrm>
              <a:off x="684362" y="6162295"/>
              <a:ext cx="2872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52" name="Group 66">
            <a:extLst>
              <a:ext uri="{FF2B5EF4-FFF2-40B4-BE49-F238E27FC236}">
                <a16:creationId xmlns:a16="http://schemas.microsoft.com/office/drawing/2014/main" id="{BF8BF31D-7BBE-4D1C-C8D0-7551F9AB8667}"/>
              </a:ext>
            </a:extLst>
          </p:cNvPr>
          <p:cNvGrpSpPr>
            <a:grpSpLocks/>
          </p:cNvGrpSpPr>
          <p:nvPr/>
        </p:nvGrpSpPr>
        <p:grpSpPr bwMode="auto">
          <a:xfrm>
            <a:off x="2747963" y="4881563"/>
            <a:ext cx="477837" cy="1303337"/>
            <a:chOff x="493208" y="4861941"/>
            <a:chExt cx="478392" cy="1303363"/>
          </a:xfrm>
        </p:grpSpPr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A1881483-45EE-70C1-17C8-A9183A6B4C2A}"/>
                </a:ext>
              </a:extLst>
            </p:cNvPr>
            <p:cNvCxnSpPr/>
            <p:nvPr/>
          </p:nvCxnSpPr>
          <p:spPr>
            <a:xfrm rot="16200000" flipH="1">
              <a:off x="154379" y="5200770"/>
              <a:ext cx="868379" cy="190721"/>
            </a:xfrm>
            <a:prstGeom prst="bentConnector3">
              <a:avLst>
                <a:gd name="adj1" fmla="val 9225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2686A82-F7D9-6948-7586-A2BB2BCB64F6}"/>
                </a:ext>
              </a:extLst>
            </p:cNvPr>
            <p:cNvCxnSpPr/>
            <p:nvPr/>
          </p:nvCxnSpPr>
          <p:spPr>
            <a:xfrm>
              <a:off x="683929" y="5157222"/>
              <a:ext cx="0" cy="10080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FE8FF33-44CC-81E6-1A30-3A21A2810E1E}"/>
                </a:ext>
              </a:extLst>
            </p:cNvPr>
            <p:cNvCxnSpPr/>
            <p:nvPr/>
          </p:nvCxnSpPr>
          <p:spPr>
            <a:xfrm>
              <a:off x="683929" y="5157222"/>
              <a:ext cx="28767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B0C8AF7-297C-1DF3-23AA-DF0C2F07A44B}"/>
                </a:ext>
              </a:extLst>
            </p:cNvPr>
            <p:cNvCxnSpPr/>
            <p:nvPr/>
          </p:nvCxnSpPr>
          <p:spPr>
            <a:xfrm>
              <a:off x="683929" y="5660469"/>
              <a:ext cx="28767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C66E62F-197C-954D-BB99-A3CE190F5A64}"/>
                </a:ext>
              </a:extLst>
            </p:cNvPr>
            <p:cNvCxnSpPr/>
            <p:nvPr/>
          </p:nvCxnSpPr>
          <p:spPr>
            <a:xfrm>
              <a:off x="683929" y="6162129"/>
              <a:ext cx="28767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07FD445-889D-E525-65F9-664D741B39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4365625"/>
            <a:ext cx="26638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1B2FF86-C333-9865-5CA7-7416B4CAF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4365625"/>
            <a:ext cx="0" cy="134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789C5A9-C187-E276-2D02-B14F2713FD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22675" y="4365625"/>
            <a:ext cx="0" cy="1635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276275C-4C24-6E50-5617-A17AD466CB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171950"/>
            <a:ext cx="0" cy="1936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84C16DB-80CC-D5F2-31A4-AB6CA9565C0D}"/>
              </a:ext>
            </a:extLst>
          </p:cNvPr>
          <p:cNvSpPr/>
          <p:nvPr/>
        </p:nvSpPr>
        <p:spPr>
          <a:xfrm>
            <a:off x="3104828" y="1552995"/>
            <a:ext cx="2727622" cy="54006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Eligible patients (n=206)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A4CFA49-11D8-E233-2274-6A21E46DE0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9938" y="1844675"/>
            <a:ext cx="13144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61" name="Picture 43">
            <a:extLst>
              <a:ext uri="{FF2B5EF4-FFF2-40B4-BE49-F238E27FC236}">
                <a16:creationId xmlns:a16="http://schemas.microsoft.com/office/drawing/2014/main" id="{D7DA8B80-3B1F-C6FF-635D-B8D1DBD23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3241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">
            <a:extLst>
              <a:ext uri="{FF2B5EF4-FFF2-40B4-BE49-F238E27FC236}">
                <a16:creationId xmlns:a16="http://schemas.microsoft.com/office/drawing/2014/main" id="{ACBF6EA6-0300-B3C2-03A6-AF73ABA98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6591300"/>
            <a:ext cx="4843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187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Howard et al, Emerg Infect Dis EID 2009; 15:1068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6" name="Text Box 14">
            <a:extLst>
              <a:ext uri="{FF2B5EF4-FFF2-40B4-BE49-F238E27FC236}">
                <a16:creationId xmlns:a16="http://schemas.microsoft.com/office/drawing/2014/main" id="{D9D7AFDB-81C5-8D59-60C0-21D681A2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3655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256064" name="Picture 15" descr="manc_logonewsmall">
            <a:extLst>
              <a:ext uri="{FF2B5EF4-FFF2-40B4-BE49-F238E27FC236}">
                <a16:creationId xmlns:a16="http://schemas.microsoft.com/office/drawing/2014/main" id="{BCD7C350-E1EC-0CBA-17E4-2F5D1E35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9980F47-163F-8900-6CB7-52B97506B2C7}"/>
              </a:ext>
            </a:extLst>
          </p:cNvPr>
          <p:cNvSpPr txBox="1"/>
          <p:nvPr/>
        </p:nvSpPr>
        <p:spPr>
          <a:xfrm>
            <a:off x="4859338" y="6519863"/>
            <a:ext cx="4537075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Bongomin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et al.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PLoS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ONE  2018;13(4):e0193732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4AD287C-0DAB-4697-43C2-3D87162BDFBB}"/>
              </a:ext>
            </a:extLst>
          </p:cNvPr>
          <p:cNvSpPr/>
          <p:nvPr/>
        </p:nvSpPr>
        <p:spPr>
          <a:xfrm>
            <a:off x="2891816" y="134634"/>
            <a:ext cx="3360373" cy="70207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223 referrals to NAC over 24 months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32A1EA-E6EE-A953-75C8-48371F8357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836613"/>
            <a:ext cx="0" cy="647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D74065-CD87-0EED-2170-A1F2ADB1D5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1241425"/>
            <a:ext cx="16795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47E1C57-3E15-76EB-C8BC-FCB8EA90DDFA}"/>
              </a:ext>
            </a:extLst>
          </p:cNvPr>
          <p:cNvSpPr/>
          <p:nvPr/>
        </p:nvSpPr>
        <p:spPr>
          <a:xfrm>
            <a:off x="6252187" y="944724"/>
            <a:ext cx="2160240" cy="594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Missing data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(n=17)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4F473B-3E07-D7E2-E268-C95DA03B9DD0}"/>
              </a:ext>
            </a:extLst>
          </p:cNvPr>
          <p:cNvSpPr txBox="1"/>
          <p:nvPr/>
        </p:nvSpPr>
        <p:spPr>
          <a:xfrm>
            <a:off x="4606925" y="908050"/>
            <a:ext cx="20494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Excluded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4A26221-A231-4EC6-AAEE-CB82AAE06B0D}"/>
              </a:ext>
            </a:extLst>
          </p:cNvPr>
          <p:cNvSpPr/>
          <p:nvPr/>
        </p:nvSpPr>
        <p:spPr>
          <a:xfrm>
            <a:off x="251520" y="2168861"/>
            <a:ext cx="2880320" cy="54006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FFFFFF"/>
                </a:solidFill>
                <a:latin typeface="Cambria" panose="02040503050406030204" pitchFamily="18" charset="0"/>
              </a:rPr>
              <a:t>Treatment naïve [n=142]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A83929B-C8B9-9EBF-00BB-9E6A24E581F6}"/>
              </a:ext>
            </a:extLst>
          </p:cNvPr>
          <p:cNvSpPr/>
          <p:nvPr/>
        </p:nvSpPr>
        <p:spPr>
          <a:xfrm>
            <a:off x="5775343" y="2168861"/>
            <a:ext cx="3261155" cy="5400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Previous or current antifungal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therapy (Group B)[n=64]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BECFCE-78FE-3715-1D67-3E22F0FF5E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1844675"/>
            <a:ext cx="13906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71B73F-A8D3-FE4E-CE2D-2EE603DE7E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1844675"/>
            <a:ext cx="0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506901-356B-B1E2-0413-D3E4920BC9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4388" y="1844675"/>
            <a:ext cx="0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A3D0857-BC4A-DE1D-A7E7-6519EA976C7D}"/>
              </a:ext>
            </a:extLst>
          </p:cNvPr>
          <p:cNvSpPr/>
          <p:nvPr/>
        </p:nvSpPr>
        <p:spPr>
          <a:xfrm>
            <a:off x="251520" y="3573016"/>
            <a:ext cx="2880320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Treatment initiated at NAC(Group A)[n=132]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2DA1D4-A480-3679-D1D7-0D1B63625D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2708275"/>
            <a:ext cx="0" cy="8651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7DB4B0-9D4B-D3C7-B461-3842F2CA76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1800" y="3132138"/>
            <a:ext cx="14303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A8BD61D-2CE6-B60E-3A42-FB270AB51D3C}"/>
              </a:ext>
            </a:extLst>
          </p:cNvPr>
          <p:cNvSpPr/>
          <p:nvPr/>
        </p:nvSpPr>
        <p:spPr>
          <a:xfrm>
            <a:off x="3131841" y="2780928"/>
            <a:ext cx="1627960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mbria" panose="02040503050406030204" pitchFamily="18" charset="0"/>
              </a:rPr>
              <a:t>Followed-up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mbria" panose="02040503050406030204" pitchFamily="18" charset="0"/>
              </a:rPr>
              <a:t> off antifungals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mbria" panose="02040503050406030204" pitchFamily="18" charset="0"/>
              </a:rPr>
              <a:t>(n=10)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9DE624-E152-44F0-DB1E-E8EA6C77387B}"/>
              </a:ext>
            </a:extLst>
          </p:cNvPr>
          <p:cNvSpPr/>
          <p:nvPr/>
        </p:nvSpPr>
        <p:spPr>
          <a:xfrm>
            <a:off x="251520" y="4507831"/>
            <a:ext cx="203887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mbria" panose="02040503050406030204" pitchFamily="18" charset="0"/>
              </a:rPr>
              <a:t>Itraconazole [n=105]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07EC3D-4B8B-11D7-8F8E-7AF31CDD5B48}"/>
              </a:ext>
            </a:extLst>
          </p:cNvPr>
          <p:cNvSpPr/>
          <p:nvPr/>
        </p:nvSpPr>
        <p:spPr>
          <a:xfrm>
            <a:off x="2699792" y="4505251"/>
            <a:ext cx="1845196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mbria" panose="02040503050406030204" pitchFamily="18" charset="0"/>
              </a:rPr>
              <a:t>Voriconazole [=27]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10864B-A917-9D4C-804E-59520B0A5B74}"/>
              </a:ext>
            </a:extLst>
          </p:cNvPr>
          <p:cNvSpPr/>
          <p:nvPr/>
        </p:nvSpPr>
        <p:spPr>
          <a:xfrm>
            <a:off x="971600" y="5016202"/>
            <a:ext cx="1318798" cy="5010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Same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[n=49]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EF1D7A-677D-C8D2-7A6E-81A461154F10}"/>
              </a:ext>
            </a:extLst>
          </p:cNvPr>
          <p:cNvSpPr/>
          <p:nvPr/>
        </p:nvSpPr>
        <p:spPr>
          <a:xfrm>
            <a:off x="971600" y="5589240"/>
            <a:ext cx="1318798" cy="43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Changed  [n=33]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5CE223-EE87-A46E-A06C-E5A3A76FF292}"/>
              </a:ext>
            </a:extLst>
          </p:cNvPr>
          <p:cNvSpPr/>
          <p:nvPr/>
        </p:nvSpPr>
        <p:spPr>
          <a:xfrm>
            <a:off x="971600" y="6093297"/>
            <a:ext cx="1318798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Discontinued  [n=23]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A93547-F363-E812-180F-9A11DCABF5B3}"/>
              </a:ext>
            </a:extLst>
          </p:cNvPr>
          <p:cNvSpPr/>
          <p:nvPr/>
        </p:nvSpPr>
        <p:spPr>
          <a:xfrm>
            <a:off x="3226190" y="5016202"/>
            <a:ext cx="1318798" cy="5010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Same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[n=14]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CAE036-0046-E659-5F98-A92C34A45CD5}"/>
              </a:ext>
            </a:extLst>
          </p:cNvPr>
          <p:cNvSpPr/>
          <p:nvPr/>
        </p:nvSpPr>
        <p:spPr>
          <a:xfrm>
            <a:off x="3226190" y="5589240"/>
            <a:ext cx="1318798" cy="43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Changed  [n=7]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4DE9D1-639C-DE1E-8C45-CF2C75C771BB}"/>
              </a:ext>
            </a:extLst>
          </p:cNvPr>
          <p:cNvSpPr/>
          <p:nvPr/>
        </p:nvSpPr>
        <p:spPr>
          <a:xfrm>
            <a:off x="3226190" y="6093297"/>
            <a:ext cx="1318798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Discontinued  [n=6]</a:t>
            </a:r>
          </a:p>
        </p:txBody>
      </p:sp>
      <p:grpSp>
        <p:nvGrpSpPr>
          <p:cNvPr id="257075" name="Group 65">
            <a:extLst>
              <a:ext uri="{FF2B5EF4-FFF2-40B4-BE49-F238E27FC236}">
                <a16:creationId xmlns:a16="http://schemas.microsoft.com/office/drawing/2014/main" id="{1993113A-5CEA-74AE-34B9-D7C08417CEAB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865688"/>
            <a:ext cx="576262" cy="1371600"/>
            <a:chOff x="395536" y="4865290"/>
            <a:chExt cx="576064" cy="1300014"/>
          </a:xfrm>
        </p:grpSpPr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DF9EA462-2767-46B4-E1D5-14E2F7AE1020}"/>
                </a:ext>
              </a:extLst>
            </p:cNvPr>
            <p:cNvCxnSpPr/>
            <p:nvPr/>
          </p:nvCxnSpPr>
          <p:spPr>
            <a:xfrm rot="16200000" flipH="1">
              <a:off x="105859" y="5154967"/>
              <a:ext cx="868180" cy="288826"/>
            </a:xfrm>
            <a:prstGeom prst="bentConnector3">
              <a:avLst>
                <a:gd name="adj1" fmla="val 9206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6DACB53-C2EF-A23B-7BB3-DF78575BF75C}"/>
                </a:ext>
              </a:extLst>
            </p:cNvPr>
            <p:cNvCxnSpPr/>
            <p:nvPr/>
          </p:nvCxnSpPr>
          <p:spPr>
            <a:xfrm>
              <a:off x="684362" y="5157191"/>
              <a:ext cx="0" cy="10081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C8CE29B-5DB0-288E-3669-E2DB3099F4B0}"/>
                </a:ext>
              </a:extLst>
            </p:cNvPr>
            <p:cNvCxnSpPr/>
            <p:nvPr/>
          </p:nvCxnSpPr>
          <p:spPr>
            <a:xfrm>
              <a:off x="684362" y="5157191"/>
              <a:ext cx="2872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0D82B1-5CAE-B9A5-809B-735D2D1E763E}"/>
                </a:ext>
              </a:extLst>
            </p:cNvPr>
            <p:cNvCxnSpPr/>
            <p:nvPr/>
          </p:nvCxnSpPr>
          <p:spPr>
            <a:xfrm>
              <a:off x="684362" y="5661247"/>
              <a:ext cx="2872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17E99E1-3668-B9C2-8734-529DCB3F095C}"/>
                </a:ext>
              </a:extLst>
            </p:cNvPr>
            <p:cNvCxnSpPr/>
            <p:nvPr/>
          </p:nvCxnSpPr>
          <p:spPr>
            <a:xfrm>
              <a:off x="684362" y="6162295"/>
              <a:ext cx="2872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076" name="Group 66">
            <a:extLst>
              <a:ext uri="{FF2B5EF4-FFF2-40B4-BE49-F238E27FC236}">
                <a16:creationId xmlns:a16="http://schemas.microsoft.com/office/drawing/2014/main" id="{9586BB53-AD9E-5C4A-A402-7B4B48427AE5}"/>
              </a:ext>
            </a:extLst>
          </p:cNvPr>
          <p:cNvGrpSpPr>
            <a:grpSpLocks/>
          </p:cNvGrpSpPr>
          <p:nvPr/>
        </p:nvGrpSpPr>
        <p:grpSpPr bwMode="auto">
          <a:xfrm>
            <a:off x="2747963" y="4881563"/>
            <a:ext cx="477837" cy="1303337"/>
            <a:chOff x="493208" y="4861941"/>
            <a:chExt cx="478392" cy="1303363"/>
          </a:xfrm>
        </p:grpSpPr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FD61FDC1-7722-D46A-11EB-E411098F12FC}"/>
                </a:ext>
              </a:extLst>
            </p:cNvPr>
            <p:cNvCxnSpPr/>
            <p:nvPr/>
          </p:nvCxnSpPr>
          <p:spPr>
            <a:xfrm rot="16200000" flipH="1">
              <a:off x="154379" y="5200770"/>
              <a:ext cx="868379" cy="190721"/>
            </a:xfrm>
            <a:prstGeom prst="bentConnector3">
              <a:avLst>
                <a:gd name="adj1" fmla="val 9225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4B6455C-2987-F95E-A294-707ED225B2C0}"/>
                </a:ext>
              </a:extLst>
            </p:cNvPr>
            <p:cNvCxnSpPr/>
            <p:nvPr/>
          </p:nvCxnSpPr>
          <p:spPr>
            <a:xfrm>
              <a:off x="683929" y="5157222"/>
              <a:ext cx="0" cy="10080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635114F-9473-82D0-3FBC-0CACE1936702}"/>
                </a:ext>
              </a:extLst>
            </p:cNvPr>
            <p:cNvCxnSpPr/>
            <p:nvPr/>
          </p:nvCxnSpPr>
          <p:spPr>
            <a:xfrm>
              <a:off x="683929" y="5157222"/>
              <a:ext cx="28767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8280706-AF9A-011D-3331-2E34E159A180}"/>
                </a:ext>
              </a:extLst>
            </p:cNvPr>
            <p:cNvCxnSpPr/>
            <p:nvPr/>
          </p:nvCxnSpPr>
          <p:spPr>
            <a:xfrm>
              <a:off x="683929" y="5660469"/>
              <a:ext cx="28767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AB6FEF0-C219-4F52-47AC-6AF360783E17}"/>
                </a:ext>
              </a:extLst>
            </p:cNvPr>
            <p:cNvCxnSpPr/>
            <p:nvPr/>
          </p:nvCxnSpPr>
          <p:spPr>
            <a:xfrm>
              <a:off x="683929" y="6162129"/>
              <a:ext cx="28767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5518F212-914C-1546-DFDF-85255F3A1368}"/>
              </a:ext>
            </a:extLst>
          </p:cNvPr>
          <p:cNvSpPr/>
          <p:nvPr/>
        </p:nvSpPr>
        <p:spPr>
          <a:xfrm>
            <a:off x="4572000" y="3645024"/>
            <a:ext cx="1296144" cy="4753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Posaconazole [=2]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74CF83-2EB6-A25F-27A6-AF96FB796336}"/>
              </a:ext>
            </a:extLst>
          </p:cNvPr>
          <p:cNvSpPr/>
          <p:nvPr/>
        </p:nvSpPr>
        <p:spPr>
          <a:xfrm>
            <a:off x="6012162" y="3645024"/>
            <a:ext cx="1320147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Voriconazole [=16]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C5C7E65-36CA-F10B-9325-EFABBE05C69E}"/>
              </a:ext>
            </a:extLst>
          </p:cNvPr>
          <p:cNvSpPr/>
          <p:nvPr/>
        </p:nvSpPr>
        <p:spPr>
          <a:xfrm>
            <a:off x="7524328" y="3645024"/>
            <a:ext cx="12241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Itraconazole [=46]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0F9837-0CF2-BF99-6531-5650FF0B9EC9}"/>
              </a:ext>
            </a:extLst>
          </p:cNvPr>
          <p:cNvSpPr/>
          <p:nvPr/>
        </p:nvSpPr>
        <p:spPr>
          <a:xfrm>
            <a:off x="6300194" y="4269511"/>
            <a:ext cx="893707" cy="4157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Same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[n=7]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EBD37DF-BF00-9618-C487-76FD26BD6F84}"/>
              </a:ext>
            </a:extLst>
          </p:cNvPr>
          <p:cNvSpPr/>
          <p:nvPr/>
        </p:nvSpPr>
        <p:spPr>
          <a:xfrm>
            <a:off x="6300194" y="4784148"/>
            <a:ext cx="893707" cy="43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Changed  [n=4]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E95FD39-6DC4-F3F7-DA6B-B8A83BB56F19}"/>
              </a:ext>
            </a:extLst>
          </p:cNvPr>
          <p:cNvSpPr/>
          <p:nvPr/>
        </p:nvSpPr>
        <p:spPr>
          <a:xfrm>
            <a:off x="6300192" y="5301209"/>
            <a:ext cx="1080120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Discontinued  [n=5]</a:t>
            </a:r>
          </a:p>
        </p:txBody>
      </p:sp>
      <p:grpSp>
        <p:nvGrpSpPr>
          <p:cNvPr id="257095" name="Group 83">
            <a:extLst>
              <a:ext uri="{FF2B5EF4-FFF2-40B4-BE49-F238E27FC236}">
                <a16:creationId xmlns:a16="http://schemas.microsoft.com/office/drawing/2014/main" id="{C9033908-8E21-CE0A-BE8F-7F66AF8EC847}"/>
              </a:ext>
            </a:extLst>
          </p:cNvPr>
          <p:cNvGrpSpPr>
            <a:grpSpLocks/>
          </p:cNvGrpSpPr>
          <p:nvPr/>
        </p:nvGrpSpPr>
        <p:grpSpPr bwMode="auto">
          <a:xfrm>
            <a:off x="6089650" y="4167188"/>
            <a:ext cx="211138" cy="1303337"/>
            <a:chOff x="493208" y="4861941"/>
            <a:chExt cx="478392" cy="1303363"/>
          </a:xfrm>
        </p:grpSpPr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85F9850E-BAB8-A5A2-BDF1-C7C3943AB210}"/>
                </a:ext>
              </a:extLst>
            </p:cNvPr>
            <p:cNvCxnSpPr/>
            <p:nvPr/>
          </p:nvCxnSpPr>
          <p:spPr>
            <a:xfrm rot="16200000" flipH="1">
              <a:off x="154337" y="5200812"/>
              <a:ext cx="868379" cy="190638"/>
            </a:xfrm>
            <a:prstGeom prst="bentConnector3">
              <a:avLst>
                <a:gd name="adj1" fmla="val 9225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BC92034-7D97-4262-4009-1CE2B25168D5}"/>
                </a:ext>
              </a:extLst>
            </p:cNvPr>
            <p:cNvCxnSpPr/>
            <p:nvPr/>
          </p:nvCxnSpPr>
          <p:spPr>
            <a:xfrm>
              <a:off x="683846" y="5157222"/>
              <a:ext cx="0" cy="10080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54E8673-1F9E-B0EC-06A4-FA1754CA2AB1}"/>
                </a:ext>
              </a:extLst>
            </p:cNvPr>
            <p:cNvCxnSpPr/>
            <p:nvPr/>
          </p:nvCxnSpPr>
          <p:spPr>
            <a:xfrm>
              <a:off x="683846" y="5157222"/>
              <a:ext cx="28775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C6F6931-037B-80A7-CF63-9C1969E4586D}"/>
                </a:ext>
              </a:extLst>
            </p:cNvPr>
            <p:cNvCxnSpPr/>
            <p:nvPr/>
          </p:nvCxnSpPr>
          <p:spPr>
            <a:xfrm>
              <a:off x="683846" y="5660469"/>
              <a:ext cx="28775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0B59637-E487-55E2-F8CB-667D95E20388}"/>
                </a:ext>
              </a:extLst>
            </p:cNvPr>
            <p:cNvCxnSpPr/>
            <p:nvPr/>
          </p:nvCxnSpPr>
          <p:spPr>
            <a:xfrm>
              <a:off x="683846" y="6162129"/>
              <a:ext cx="28775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096" name="Group 92">
            <a:extLst>
              <a:ext uri="{FF2B5EF4-FFF2-40B4-BE49-F238E27FC236}">
                <a16:creationId xmlns:a16="http://schemas.microsoft.com/office/drawing/2014/main" id="{09175E40-15B4-AF60-9124-2606B7F41A8C}"/>
              </a:ext>
            </a:extLst>
          </p:cNvPr>
          <p:cNvGrpSpPr>
            <a:grpSpLocks/>
          </p:cNvGrpSpPr>
          <p:nvPr/>
        </p:nvGrpSpPr>
        <p:grpSpPr bwMode="auto">
          <a:xfrm>
            <a:off x="7596188" y="4149725"/>
            <a:ext cx="227012" cy="1303338"/>
            <a:chOff x="493208" y="4861941"/>
            <a:chExt cx="478392" cy="1303363"/>
          </a:xfrm>
        </p:grpSpPr>
        <p:cxnSp>
          <p:nvCxnSpPr>
            <p:cNvPr id="94" name="Elbow Connector 93">
              <a:extLst>
                <a:ext uri="{FF2B5EF4-FFF2-40B4-BE49-F238E27FC236}">
                  <a16:creationId xmlns:a16="http://schemas.microsoft.com/office/drawing/2014/main" id="{D8625ACB-B358-5D8A-91BE-C9CA58E63396}"/>
                </a:ext>
              </a:extLst>
            </p:cNvPr>
            <p:cNvCxnSpPr/>
            <p:nvPr/>
          </p:nvCxnSpPr>
          <p:spPr>
            <a:xfrm rot="16200000" flipH="1">
              <a:off x="154362" y="5200787"/>
              <a:ext cx="868380" cy="190687"/>
            </a:xfrm>
            <a:prstGeom prst="bentConnector3">
              <a:avLst>
                <a:gd name="adj1" fmla="val 9225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E52B781-F76C-80E4-2A1B-7813E5411F73}"/>
                </a:ext>
              </a:extLst>
            </p:cNvPr>
            <p:cNvCxnSpPr/>
            <p:nvPr/>
          </p:nvCxnSpPr>
          <p:spPr>
            <a:xfrm>
              <a:off x="683895" y="5157222"/>
              <a:ext cx="0" cy="10080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3DB06FF-CDD1-C0C6-8BB9-21BBB5876A22}"/>
                </a:ext>
              </a:extLst>
            </p:cNvPr>
            <p:cNvCxnSpPr/>
            <p:nvPr/>
          </p:nvCxnSpPr>
          <p:spPr>
            <a:xfrm>
              <a:off x="683895" y="5157222"/>
              <a:ext cx="28770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052D132E-91D2-CFF9-E49F-4555AAD95594}"/>
                </a:ext>
              </a:extLst>
            </p:cNvPr>
            <p:cNvCxnSpPr/>
            <p:nvPr/>
          </p:nvCxnSpPr>
          <p:spPr>
            <a:xfrm>
              <a:off x="683895" y="5660469"/>
              <a:ext cx="28770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A4418EA-6CEC-A6F1-A3D6-857A0D3BC75E}"/>
                </a:ext>
              </a:extLst>
            </p:cNvPr>
            <p:cNvCxnSpPr/>
            <p:nvPr/>
          </p:nvCxnSpPr>
          <p:spPr>
            <a:xfrm>
              <a:off x="683895" y="6162129"/>
              <a:ext cx="28770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FC551AA8-8941-E2CC-B4F6-6787DB77E06F}"/>
              </a:ext>
            </a:extLst>
          </p:cNvPr>
          <p:cNvSpPr/>
          <p:nvPr/>
        </p:nvSpPr>
        <p:spPr>
          <a:xfrm>
            <a:off x="4938745" y="4307180"/>
            <a:ext cx="893707" cy="45086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Same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[n=1]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FFF3F55-1358-1FF2-ED1B-19A0C76AA0A6}"/>
              </a:ext>
            </a:extLst>
          </p:cNvPr>
          <p:cNvSpPr/>
          <p:nvPr/>
        </p:nvSpPr>
        <p:spPr>
          <a:xfrm>
            <a:off x="4932042" y="5016302"/>
            <a:ext cx="1080119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Discontinued  [n=1]</a:t>
            </a:r>
          </a:p>
        </p:txBody>
      </p:sp>
      <p:grpSp>
        <p:nvGrpSpPr>
          <p:cNvPr id="257103" name="Group 101">
            <a:extLst>
              <a:ext uri="{FF2B5EF4-FFF2-40B4-BE49-F238E27FC236}">
                <a16:creationId xmlns:a16="http://schemas.microsoft.com/office/drawing/2014/main" id="{E54C3E0E-3026-7008-ECB4-CDC90E98D027}"/>
              </a:ext>
            </a:extLst>
          </p:cNvPr>
          <p:cNvGrpSpPr>
            <a:grpSpLocks/>
          </p:cNvGrpSpPr>
          <p:nvPr/>
        </p:nvGrpSpPr>
        <p:grpSpPr bwMode="auto">
          <a:xfrm>
            <a:off x="4646613" y="4132263"/>
            <a:ext cx="285750" cy="1041400"/>
            <a:chOff x="493208" y="4861941"/>
            <a:chExt cx="478392" cy="1303363"/>
          </a:xfrm>
        </p:grpSpPr>
        <p:cxnSp>
          <p:nvCxnSpPr>
            <p:cNvPr id="103" name="Elbow Connector 102">
              <a:extLst>
                <a:ext uri="{FF2B5EF4-FFF2-40B4-BE49-F238E27FC236}">
                  <a16:creationId xmlns:a16="http://schemas.microsoft.com/office/drawing/2014/main" id="{91D20E3E-D799-C9D5-19E3-C2D8451C5D8B}"/>
                </a:ext>
              </a:extLst>
            </p:cNvPr>
            <p:cNvCxnSpPr/>
            <p:nvPr/>
          </p:nvCxnSpPr>
          <p:spPr>
            <a:xfrm rot="16200000" flipH="1">
              <a:off x="154763" y="5200386"/>
              <a:ext cx="868246" cy="191357"/>
            </a:xfrm>
            <a:prstGeom prst="bentConnector3">
              <a:avLst>
                <a:gd name="adj1" fmla="val 9225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04951CF-A44E-0B92-7652-82A9A0DD1F35}"/>
                </a:ext>
              </a:extLst>
            </p:cNvPr>
            <p:cNvCxnSpPr/>
            <p:nvPr/>
          </p:nvCxnSpPr>
          <p:spPr>
            <a:xfrm>
              <a:off x="684565" y="5322886"/>
              <a:ext cx="0" cy="8424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A082F81-D73D-F5CE-A1EA-775E3E33FCB8}"/>
                </a:ext>
              </a:extLst>
            </p:cNvPr>
            <p:cNvCxnSpPr/>
            <p:nvPr/>
          </p:nvCxnSpPr>
          <p:spPr>
            <a:xfrm>
              <a:off x="684565" y="5322886"/>
              <a:ext cx="28703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DB06F20-6757-341C-9E1A-4D5C908D9DE0}"/>
                </a:ext>
              </a:extLst>
            </p:cNvPr>
            <p:cNvCxnSpPr/>
            <p:nvPr/>
          </p:nvCxnSpPr>
          <p:spPr>
            <a:xfrm>
              <a:off x="684565" y="5660648"/>
              <a:ext cx="18603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9E7774DB-9CFF-6AEF-0071-5EB245DE3D5A}"/>
                </a:ext>
              </a:extLst>
            </p:cNvPr>
            <p:cNvCxnSpPr/>
            <p:nvPr/>
          </p:nvCxnSpPr>
          <p:spPr>
            <a:xfrm>
              <a:off x="684565" y="6161330"/>
              <a:ext cx="28703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FC446AD-8D57-99A3-8723-AEA0CDD2DE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61225" y="2708275"/>
            <a:ext cx="0" cy="4238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045893A-3487-B004-F8D2-61FA89D2E2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8625" y="3132138"/>
            <a:ext cx="2735263" cy="9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028EDCB-989D-45AF-7903-9990A32182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8625" y="3141663"/>
            <a:ext cx="0" cy="5032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0412F95-ACDD-58BB-E6FC-DEC97EAA2F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2588" y="3132138"/>
            <a:ext cx="0" cy="5032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68B7FB9-77D3-D651-DAE4-61EBD1F4D7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43888" y="3143250"/>
            <a:ext cx="0" cy="5048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581D42C-A278-03B4-D82C-B3457E329CDF}"/>
              </a:ext>
            </a:extLst>
          </p:cNvPr>
          <p:cNvSpPr/>
          <p:nvPr/>
        </p:nvSpPr>
        <p:spPr>
          <a:xfrm>
            <a:off x="7828634" y="4247719"/>
            <a:ext cx="893707" cy="4157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Same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[n=7]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5D08235-9776-45DF-7983-15D18A1D56DE}"/>
              </a:ext>
            </a:extLst>
          </p:cNvPr>
          <p:cNvSpPr/>
          <p:nvPr/>
        </p:nvSpPr>
        <p:spPr>
          <a:xfrm>
            <a:off x="7828634" y="4762356"/>
            <a:ext cx="893707" cy="43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Changed  [n=18]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A55CAAC-EE53-E5F3-5F50-4AACE9AA67FA}"/>
              </a:ext>
            </a:extLst>
          </p:cNvPr>
          <p:cNvSpPr/>
          <p:nvPr/>
        </p:nvSpPr>
        <p:spPr>
          <a:xfrm>
            <a:off x="7828632" y="5279417"/>
            <a:ext cx="1080120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Discontinued  [n=21]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657917C-5384-7389-A788-67B6B7AB25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4365625"/>
            <a:ext cx="26638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2C41897-00B9-A150-E47E-7D9A102E8F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4365625"/>
            <a:ext cx="0" cy="134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ED9BB1C1-59A2-5B6C-5C59-272A732A18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22675" y="4394200"/>
            <a:ext cx="0" cy="134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CF64EEE-A2D6-8711-A402-5F7C01F46B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171950"/>
            <a:ext cx="0" cy="1936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23F1B97D-E042-0DD9-32BE-EA0FBADE2000}"/>
              </a:ext>
            </a:extLst>
          </p:cNvPr>
          <p:cNvSpPr/>
          <p:nvPr/>
        </p:nvSpPr>
        <p:spPr>
          <a:xfrm>
            <a:off x="3104828" y="1552995"/>
            <a:ext cx="2727622" cy="54006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Eligible patients (n=206)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E217A6F-0956-B482-5D2A-C655E57113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9938" y="1844675"/>
            <a:ext cx="13144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2D5B6E4-BBF2-DA31-86E8-E90E06EE37A2}"/>
              </a:ext>
            </a:extLst>
          </p:cNvPr>
          <p:cNvSpPr txBox="1"/>
          <p:nvPr/>
        </p:nvSpPr>
        <p:spPr>
          <a:xfrm>
            <a:off x="1447800" y="2133600"/>
            <a:ext cx="6375133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prstClr val="white"/>
                </a:solidFill>
              </a:rPr>
              <a:t>62/196 (32%) CHANGED therapy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02B8CEF-B4BB-C9E6-B6DC-C56570FDB4C1}"/>
              </a:ext>
            </a:extLst>
          </p:cNvPr>
          <p:cNvSpPr txBox="1"/>
          <p:nvPr/>
        </p:nvSpPr>
        <p:spPr>
          <a:xfrm>
            <a:off x="891457" y="2971800"/>
            <a:ext cx="7109543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prstClr val="white"/>
                </a:solidFill>
              </a:rPr>
              <a:t>56/196 (29%) DISCONTINUED therapy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D2CD0E9-52B8-2D2A-492C-813396D4F8A9}"/>
              </a:ext>
            </a:extLst>
          </p:cNvPr>
          <p:cNvSpPr txBox="1"/>
          <p:nvPr/>
        </p:nvSpPr>
        <p:spPr>
          <a:xfrm>
            <a:off x="1172041" y="3977123"/>
            <a:ext cx="6514463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prstClr val="white"/>
                </a:solidFill>
              </a:rPr>
              <a:t>78/196 (40%) SAME therapy</a:t>
            </a:r>
          </a:p>
        </p:txBody>
      </p:sp>
      <p:pic>
        <p:nvPicPr>
          <p:cNvPr id="257135" name="Picture 107">
            <a:extLst>
              <a:ext uri="{FF2B5EF4-FFF2-40B4-BE49-F238E27FC236}">
                <a16:creationId xmlns:a16="http://schemas.microsoft.com/office/drawing/2014/main" id="{E7DB79DF-33C5-4DD6-B5D8-9D14457F7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3241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4">
            <a:extLst>
              <a:ext uri="{FF2B5EF4-FFF2-40B4-BE49-F238E27FC236}">
                <a16:creationId xmlns:a16="http://schemas.microsoft.com/office/drawing/2014/main" id="{8F0494BF-411E-ADF9-4227-944F83C01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6591300"/>
            <a:ext cx="4843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187325" eaLnBrk="0" hangingPunct="0">
              <a:defRPr/>
            </a:pPr>
            <a:r>
              <a:rPr lang="en-US" sz="1600">
                <a:solidFill>
                  <a:schemeClr val="bg1"/>
                </a:solidFill>
                <a:latin typeface="Arial" charset="0"/>
                <a:ea typeface="ＭＳ Ｐゴシック" charset="0"/>
              </a:rPr>
              <a:t>Howard et al, Emerg Infect Dis EID 2009; 15:1068</a:t>
            </a:r>
            <a:endParaRPr lang="en-GB" sz="16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" name="Text Box 14">
            <a:extLst>
              <a:ext uri="{FF2B5EF4-FFF2-40B4-BE49-F238E27FC236}">
                <a16:creationId xmlns:a16="http://schemas.microsoft.com/office/drawing/2014/main" id="{3C9DB7A9-F5B0-7C7B-DFE5-3192F306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3655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endParaRPr lang="en-GB" sz="16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57138" name="Picture 15" descr="manc_logonewsmall">
            <a:extLst>
              <a:ext uri="{FF2B5EF4-FFF2-40B4-BE49-F238E27FC236}">
                <a16:creationId xmlns:a16="http://schemas.microsoft.com/office/drawing/2014/main" id="{69488CDA-1BC7-4A99-FD36-7CDC56BBA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AE9ED2CC-2B1F-F2BD-2999-1BF0B54A4CB0}"/>
              </a:ext>
            </a:extLst>
          </p:cNvPr>
          <p:cNvSpPr txBox="1"/>
          <p:nvPr/>
        </p:nvSpPr>
        <p:spPr>
          <a:xfrm>
            <a:off x="4859338" y="6519863"/>
            <a:ext cx="4537075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latin typeface="Calibri"/>
                <a:ea typeface="+mn-ea"/>
              </a:rPr>
              <a:t>Bongomin </a:t>
            </a:r>
            <a:r>
              <a:rPr lang="en-GB" sz="1600" i="1" dirty="0">
                <a:solidFill>
                  <a:srgbClr val="FFFFFF"/>
                </a:solidFill>
                <a:latin typeface="Calibri"/>
                <a:ea typeface="+mn-ea"/>
              </a:rPr>
              <a:t>et al. </a:t>
            </a:r>
            <a:r>
              <a:rPr lang="en-GB" sz="1600" dirty="0" err="1">
                <a:solidFill>
                  <a:srgbClr val="FFFFFF"/>
                </a:solidFill>
                <a:latin typeface="Calibri"/>
                <a:ea typeface="+mn-ea"/>
              </a:rPr>
              <a:t>PLoS</a:t>
            </a:r>
            <a:r>
              <a:rPr lang="en-GB" sz="1600" dirty="0">
                <a:solidFill>
                  <a:srgbClr val="FFFFFF"/>
                </a:solidFill>
                <a:latin typeface="Calibri"/>
                <a:ea typeface="+mn-ea"/>
              </a:rPr>
              <a:t> ONE  2018;13(4):e0193732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706EDD4-B861-3504-3CBF-052144CB0D41}"/>
              </a:ext>
            </a:extLst>
          </p:cNvPr>
          <p:cNvSpPr/>
          <p:nvPr/>
        </p:nvSpPr>
        <p:spPr>
          <a:xfrm>
            <a:off x="2891816" y="134634"/>
            <a:ext cx="3360373" cy="70207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223 referrals to NAC over 24 months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911BA2-5570-849A-7E95-48F75C41F3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836613"/>
            <a:ext cx="0" cy="647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E913DD-ABA9-085A-49BB-136EA2AFFD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1241425"/>
            <a:ext cx="16795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0BCF150-5367-3DA8-CA84-FFB4DC058276}"/>
              </a:ext>
            </a:extLst>
          </p:cNvPr>
          <p:cNvSpPr/>
          <p:nvPr/>
        </p:nvSpPr>
        <p:spPr>
          <a:xfrm>
            <a:off x="6252187" y="944724"/>
            <a:ext cx="2160240" cy="594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Missing data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(n=17)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546A7-A020-106C-D5B2-9CA101477E28}"/>
              </a:ext>
            </a:extLst>
          </p:cNvPr>
          <p:cNvSpPr txBox="1"/>
          <p:nvPr/>
        </p:nvSpPr>
        <p:spPr>
          <a:xfrm>
            <a:off x="4606925" y="908050"/>
            <a:ext cx="20494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Excluded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6E74561-08C1-802F-22A8-1E798B901236}"/>
              </a:ext>
            </a:extLst>
          </p:cNvPr>
          <p:cNvSpPr/>
          <p:nvPr/>
        </p:nvSpPr>
        <p:spPr>
          <a:xfrm>
            <a:off x="251520" y="2168861"/>
            <a:ext cx="2880320" cy="54006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FFFFFF"/>
                </a:solidFill>
                <a:latin typeface="Cambria" panose="02040503050406030204" pitchFamily="18" charset="0"/>
              </a:rPr>
              <a:t>Treatment naïve [n=142]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C1E84C2-FF0C-9A9E-C062-FB909D4676BC}"/>
              </a:ext>
            </a:extLst>
          </p:cNvPr>
          <p:cNvSpPr/>
          <p:nvPr/>
        </p:nvSpPr>
        <p:spPr>
          <a:xfrm>
            <a:off x="5775343" y="2168861"/>
            <a:ext cx="3261155" cy="5400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Previous or current antifungal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therapy (Group B)[n=64]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F9FDC4-35C6-9B01-D257-EE53E806E8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1844675"/>
            <a:ext cx="13906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117930-6C50-E54D-3C22-0E7E0300C7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1844675"/>
            <a:ext cx="0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F6DA4F-D544-AF35-A9F8-62ECF4E0E2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4388" y="1844675"/>
            <a:ext cx="0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C27DF6D-9FC5-C61A-D305-9570CDBCA541}"/>
              </a:ext>
            </a:extLst>
          </p:cNvPr>
          <p:cNvSpPr/>
          <p:nvPr/>
        </p:nvSpPr>
        <p:spPr>
          <a:xfrm>
            <a:off x="251520" y="3573016"/>
            <a:ext cx="2880320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Treatment initiated at NAC(Group A)[n=132]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B65772-64E5-672E-00CD-5EA6B1252E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2708275"/>
            <a:ext cx="0" cy="8651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00C149-C06D-EA0A-FC0F-E48BA76460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1800" y="3132138"/>
            <a:ext cx="14303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8E5AD58-B124-832F-543C-D80A2248F661}"/>
              </a:ext>
            </a:extLst>
          </p:cNvPr>
          <p:cNvSpPr/>
          <p:nvPr/>
        </p:nvSpPr>
        <p:spPr>
          <a:xfrm>
            <a:off x="3131841" y="2780928"/>
            <a:ext cx="1627960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mbria" panose="02040503050406030204" pitchFamily="18" charset="0"/>
              </a:rPr>
              <a:t>Followed-up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mbria" panose="02040503050406030204" pitchFamily="18" charset="0"/>
              </a:rPr>
              <a:t> off antifungals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mbria" panose="02040503050406030204" pitchFamily="18" charset="0"/>
              </a:rPr>
              <a:t>(n=10)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8FB85-7A69-5533-9DE1-49082FCAD596}"/>
              </a:ext>
            </a:extLst>
          </p:cNvPr>
          <p:cNvSpPr/>
          <p:nvPr/>
        </p:nvSpPr>
        <p:spPr>
          <a:xfrm>
            <a:off x="251520" y="4507831"/>
            <a:ext cx="203887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mbria" panose="02040503050406030204" pitchFamily="18" charset="0"/>
              </a:rPr>
              <a:t>Itraconazole [n=105]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7A1DEB-E5B6-8D4A-8704-F8CD5E05AFE8}"/>
              </a:ext>
            </a:extLst>
          </p:cNvPr>
          <p:cNvSpPr/>
          <p:nvPr/>
        </p:nvSpPr>
        <p:spPr>
          <a:xfrm>
            <a:off x="2699792" y="4505251"/>
            <a:ext cx="1845196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mbria" panose="02040503050406030204" pitchFamily="18" charset="0"/>
              </a:rPr>
              <a:t>Voriconazole [=27]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D8A553-702B-31C4-31B1-71AB18B4BA57}"/>
              </a:ext>
            </a:extLst>
          </p:cNvPr>
          <p:cNvSpPr/>
          <p:nvPr/>
        </p:nvSpPr>
        <p:spPr>
          <a:xfrm>
            <a:off x="971600" y="5016202"/>
            <a:ext cx="1318798" cy="5010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Same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[n=49]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40A839-0BC4-EA47-40A5-9F7EC6171FD7}"/>
              </a:ext>
            </a:extLst>
          </p:cNvPr>
          <p:cNvSpPr/>
          <p:nvPr/>
        </p:nvSpPr>
        <p:spPr>
          <a:xfrm>
            <a:off x="971600" y="5589240"/>
            <a:ext cx="1318798" cy="43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Changed  [n=33]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EBB950-5ECD-8C88-EDBD-45E300345DD2}"/>
              </a:ext>
            </a:extLst>
          </p:cNvPr>
          <p:cNvSpPr/>
          <p:nvPr/>
        </p:nvSpPr>
        <p:spPr>
          <a:xfrm>
            <a:off x="971600" y="6093297"/>
            <a:ext cx="1318798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Discontinued  [n=23]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153CB9-FD4F-4EF8-CE8E-89C88588EE8F}"/>
              </a:ext>
            </a:extLst>
          </p:cNvPr>
          <p:cNvSpPr/>
          <p:nvPr/>
        </p:nvSpPr>
        <p:spPr>
          <a:xfrm>
            <a:off x="3226190" y="5016202"/>
            <a:ext cx="1318798" cy="5010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Same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[n=14]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DFDE03-659B-D017-AA36-F03BE3D7548A}"/>
              </a:ext>
            </a:extLst>
          </p:cNvPr>
          <p:cNvSpPr/>
          <p:nvPr/>
        </p:nvSpPr>
        <p:spPr>
          <a:xfrm>
            <a:off x="3226190" y="5589240"/>
            <a:ext cx="1318798" cy="43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Changed  [n=7]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4C7545-ECAC-07F7-0F8F-BA93F1A53A39}"/>
              </a:ext>
            </a:extLst>
          </p:cNvPr>
          <p:cNvSpPr/>
          <p:nvPr/>
        </p:nvSpPr>
        <p:spPr>
          <a:xfrm>
            <a:off x="3226190" y="6093297"/>
            <a:ext cx="1318798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Discontinued  [n=6]</a:t>
            </a:r>
          </a:p>
        </p:txBody>
      </p:sp>
      <p:grpSp>
        <p:nvGrpSpPr>
          <p:cNvPr id="258099" name="Group 65">
            <a:extLst>
              <a:ext uri="{FF2B5EF4-FFF2-40B4-BE49-F238E27FC236}">
                <a16:creationId xmlns:a16="http://schemas.microsoft.com/office/drawing/2014/main" id="{43C9E9C5-C2EF-7D20-01A6-BB6ADC921F0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865688"/>
            <a:ext cx="576262" cy="1371600"/>
            <a:chOff x="395536" y="4865290"/>
            <a:chExt cx="576064" cy="1300014"/>
          </a:xfrm>
        </p:grpSpPr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C7DB92EE-CAE3-C9C9-2032-6A89B00644FC}"/>
                </a:ext>
              </a:extLst>
            </p:cNvPr>
            <p:cNvCxnSpPr/>
            <p:nvPr/>
          </p:nvCxnSpPr>
          <p:spPr>
            <a:xfrm rot="16200000" flipH="1">
              <a:off x="105859" y="5154967"/>
              <a:ext cx="868180" cy="288826"/>
            </a:xfrm>
            <a:prstGeom prst="bentConnector3">
              <a:avLst>
                <a:gd name="adj1" fmla="val 9206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EDF8A45-52ED-9A56-71CD-59B2FC4C9649}"/>
                </a:ext>
              </a:extLst>
            </p:cNvPr>
            <p:cNvCxnSpPr/>
            <p:nvPr/>
          </p:nvCxnSpPr>
          <p:spPr>
            <a:xfrm>
              <a:off x="684362" y="5157191"/>
              <a:ext cx="0" cy="10081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87CFAC4-546A-50E3-3400-EF9A562C442E}"/>
                </a:ext>
              </a:extLst>
            </p:cNvPr>
            <p:cNvCxnSpPr/>
            <p:nvPr/>
          </p:nvCxnSpPr>
          <p:spPr>
            <a:xfrm>
              <a:off x="684362" y="5157191"/>
              <a:ext cx="2872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8D290F9-5684-1E65-A6E0-56ABE637FF1F}"/>
                </a:ext>
              </a:extLst>
            </p:cNvPr>
            <p:cNvCxnSpPr/>
            <p:nvPr/>
          </p:nvCxnSpPr>
          <p:spPr>
            <a:xfrm>
              <a:off x="684362" y="5661247"/>
              <a:ext cx="2872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85BF81E-E55D-6081-4AF6-8639132F1C87}"/>
                </a:ext>
              </a:extLst>
            </p:cNvPr>
            <p:cNvCxnSpPr/>
            <p:nvPr/>
          </p:nvCxnSpPr>
          <p:spPr>
            <a:xfrm>
              <a:off x="684362" y="6162295"/>
              <a:ext cx="2872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100" name="Group 66">
            <a:extLst>
              <a:ext uri="{FF2B5EF4-FFF2-40B4-BE49-F238E27FC236}">
                <a16:creationId xmlns:a16="http://schemas.microsoft.com/office/drawing/2014/main" id="{D1CE950F-B5CA-D9D8-286F-2B857866233C}"/>
              </a:ext>
            </a:extLst>
          </p:cNvPr>
          <p:cNvGrpSpPr>
            <a:grpSpLocks/>
          </p:cNvGrpSpPr>
          <p:nvPr/>
        </p:nvGrpSpPr>
        <p:grpSpPr bwMode="auto">
          <a:xfrm>
            <a:off x="2747963" y="4881563"/>
            <a:ext cx="477837" cy="1303337"/>
            <a:chOff x="493208" y="4861941"/>
            <a:chExt cx="478392" cy="1303363"/>
          </a:xfrm>
        </p:grpSpPr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EF61CE92-8616-9023-DBE4-626A778D31A8}"/>
                </a:ext>
              </a:extLst>
            </p:cNvPr>
            <p:cNvCxnSpPr/>
            <p:nvPr/>
          </p:nvCxnSpPr>
          <p:spPr>
            <a:xfrm rot="16200000" flipH="1">
              <a:off x="154379" y="5200770"/>
              <a:ext cx="868379" cy="190721"/>
            </a:xfrm>
            <a:prstGeom prst="bentConnector3">
              <a:avLst>
                <a:gd name="adj1" fmla="val 9225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81F622E-03D6-2258-00DE-77823AB9CBA5}"/>
                </a:ext>
              </a:extLst>
            </p:cNvPr>
            <p:cNvCxnSpPr/>
            <p:nvPr/>
          </p:nvCxnSpPr>
          <p:spPr>
            <a:xfrm>
              <a:off x="683929" y="5157222"/>
              <a:ext cx="0" cy="10080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244E971-F0A5-08AA-5AAD-4B687624EEEE}"/>
                </a:ext>
              </a:extLst>
            </p:cNvPr>
            <p:cNvCxnSpPr/>
            <p:nvPr/>
          </p:nvCxnSpPr>
          <p:spPr>
            <a:xfrm>
              <a:off x="683929" y="5157222"/>
              <a:ext cx="28767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6A6A6D2-32EE-B8E4-FE5F-54F49A584F36}"/>
                </a:ext>
              </a:extLst>
            </p:cNvPr>
            <p:cNvCxnSpPr/>
            <p:nvPr/>
          </p:nvCxnSpPr>
          <p:spPr>
            <a:xfrm>
              <a:off x="683929" y="5660469"/>
              <a:ext cx="28767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3EB453C-5D96-89AA-B685-3B710E227408}"/>
                </a:ext>
              </a:extLst>
            </p:cNvPr>
            <p:cNvCxnSpPr/>
            <p:nvPr/>
          </p:nvCxnSpPr>
          <p:spPr>
            <a:xfrm>
              <a:off x="683929" y="6162129"/>
              <a:ext cx="28767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77760B98-A271-C69D-A28A-101B4C7CFB58}"/>
              </a:ext>
            </a:extLst>
          </p:cNvPr>
          <p:cNvSpPr/>
          <p:nvPr/>
        </p:nvSpPr>
        <p:spPr>
          <a:xfrm>
            <a:off x="4572000" y="3645024"/>
            <a:ext cx="1296144" cy="4753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Posaconazole [=2]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CC6D1EB-5E62-7BCE-6AA3-643D589A9C79}"/>
              </a:ext>
            </a:extLst>
          </p:cNvPr>
          <p:cNvSpPr/>
          <p:nvPr/>
        </p:nvSpPr>
        <p:spPr>
          <a:xfrm>
            <a:off x="6012162" y="3645024"/>
            <a:ext cx="1320147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Voriconazole [=16]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B6BA7A2-494E-D85E-155E-52FC67027A42}"/>
              </a:ext>
            </a:extLst>
          </p:cNvPr>
          <p:cNvSpPr/>
          <p:nvPr/>
        </p:nvSpPr>
        <p:spPr>
          <a:xfrm>
            <a:off x="7524328" y="3645024"/>
            <a:ext cx="12241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ambria" panose="02040503050406030204" pitchFamily="18" charset="0"/>
              </a:rPr>
              <a:t>Itraconazole [=46]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DEE39B-3169-B8D6-21FC-0886B38C34DB}"/>
              </a:ext>
            </a:extLst>
          </p:cNvPr>
          <p:cNvSpPr/>
          <p:nvPr/>
        </p:nvSpPr>
        <p:spPr>
          <a:xfrm>
            <a:off x="6300194" y="4269511"/>
            <a:ext cx="893707" cy="4157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Same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[n=7]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0D5078-0869-6251-AA1D-5654481ED0AA}"/>
              </a:ext>
            </a:extLst>
          </p:cNvPr>
          <p:cNvSpPr/>
          <p:nvPr/>
        </p:nvSpPr>
        <p:spPr>
          <a:xfrm>
            <a:off x="6300194" y="4784148"/>
            <a:ext cx="893707" cy="43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Changed  [n=4]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62B5415-24D2-DA1A-5142-48F8FBA3858D}"/>
              </a:ext>
            </a:extLst>
          </p:cNvPr>
          <p:cNvSpPr/>
          <p:nvPr/>
        </p:nvSpPr>
        <p:spPr>
          <a:xfrm>
            <a:off x="6300192" y="5301209"/>
            <a:ext cx="1080120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Discontinued  [n=5]</a:t>
            </a:r>
          </a:p>
        </p:txBody>
      </p:sp>
      <p:grpSp>
        <p:nvGrpSpPr>
          <p:cNvPr id="258119" name="Group 83">
            <a:extLst>
              <a:ext uri="{FF2B5EF4-FFF2-40B4-BE49-F238E27FC236}">
                <a16:creationId xmlns:a16="http://schemas.microsoft.com/office/drawing/2014/main" id="{495D9D48-7BD8-D600-DCB2-8454A4D313B5}"/>
              </a:ext>
            </a:extLst>
          </p:cNvPr>
          <p:cNvGrpSpPr>
            <a:grpSpLocks/>
          </p:cNvGrpSpPr>
          <p:nvPr/>
        </p:nvGrpSpPr>
        <p:grpSpPr bwMode="auto">
          <a:xfrm>
            <a:off x="6089650" y="4167188"/>
            <a:ext cx="211138" cy="1303337"/>
            <a:chOff x="493208" y="4861941"/>
            <a:chExt cx="478392" cy="1303363"/>
          </a:xfrm>
        </p:grpSpPr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A8278E6D-AD68-2AB7-3472-A2594DAD4CEC}"/>
                </a:ext>
              </a:extLst>
            </p:cNvPr>
            <p:cNvCxnSpPr/>
            <p:nvPr/>
          </p:nvCxnSpPr>
          <p:spPr>
            <a:xfrm rot="16200000" flipH="1">
              <a:off x="154337" y="5200812"/>
              <a:ext cx="868379" cy="190638"/>
            </a:xfrm>
            <a:prstGeom prst="bentConnector3">
              <a:avLst>
                <a:gd name="adj1" fmla="val 9225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77B04D0-DB05-9D31-5630-F8826FC08EA5}"/>
                </a:ext>
              </a:extLst>
            </p:cNvPr>
            <p:cNvCxnSpPr/>
            <p:nvPr/>
          </p:nvCxnSpPr>
          <p:spPr>
            <a:xfrm>
              <a:off x="683846" y="5157222"/>
              <a:ext cx="0" cy="10080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1AE0B24-77CA-2EED-BFDE-707A5362A923}"/>
                </a:ext>
              </a:extLst>
            </p:cNvPr>
            <p:cNvCxnSpPr/>
            <p:nvPr/>
          </p:nvCxnSpPr>
          <p:spPr>
            <a:xfrm>
              <a:off x="683846" y="5157222"/>
              <a:ext cx="28775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FA3977A-5F2E-FD21-E6C6-F06B106E1C40}"/>
                </a:ext>
              </a:extLst>
            </p:cNvPr>
            <p:cNvCxnSpPr/>
            <p:nvPr/>
          </p:nvCxnSpPr>
          <p:spPr>
            <a:xfrm>
              <a:off x="683846" y="5660469"/>
              <a:ext cx="28775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EC529A0-BC80-0523-9176-9114761EB4BA}"/>
                </a:ext>
              </a:extLst>
            </p:cNvPr>
            <p:cNvCxnSpPr/>
            <p:nvPr/>
          </p:nvCxnSpPr>
          <p:spPr>
            <a:xfrm>
              <a:off x="683846" y="6162129"/>
              <a:ext cx="28775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120" name="Group 92">
            <a:extLst>
              <a:ext uri="{FF2B5EF4-FFF2-40B4-BE49-F238E27FC236}">
                <a16:creationId xmlns:a16="http://schemas.microsoft.com/office/drawing/2014/main" id="{53A87366-D0A1-25C1-E186-50D42BA22C0C}"/>
              </a:ext>
            </a:extLst>
          </p:cNvPr>
          <p:cNvGrpSpPr>
            <a:grpSpLocks/>
          </p:cNvGrpSpPr>
          <p:nvPr/>
        </p:nvGrpSpPr>
        <p:grpSpPr bwMode="auto">
          <a:xfrm>
            <a:off x="7596188" y="4149725"/>
            <a:ext cx="227012" cy="1303338"/>
            <a:chOff x="493208" y="4861941"/>
            <a:chExt cx="478392" cy="1303363"/>
          </a:xfrm>
        </p:grpSpPr>
        <p:cxnSp>
          <p:nvCxnSpPr>
            <p:cNvPr id="94" name="Elbow Connector 93">
              <a:extLst>
                <a:ext uri="{FF2B5EF4-FFF2-40B4-BE49-F238E27FC236}">
                  <a16:creationId xmlns:a16="http://schemas.microsoft.com/office/drawing/2014/main" id="{31D18C14-2457-0B9B-3A9C-31D8E5324562}"/>
                </a:ext>
              </a:extLst>
            </p:cNvPr>
            <p:cNvCxnSpPr/>
            <p:nvPr/>
          </p:nvCxnSpPr>
          <p:spPr>
            <a:xfrm rot="16200000" flipH="1">
              <a:off x="154362" y="5200787"/>
              <a:ext cx="868380" cy="190687"/>
            </a:xfrm>
            <a:prstGeom prst="bentConnector3">
              <a:avLst>
                <a:gd name="adj1" fmla="val 9225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DB5C566-5338-93E1-A1DC-D0E4C6ADCCBD}"/>
                </a:ext>
              </a:extLst>
            </p:cNvPr>
            <p:cNvCxnSpPr/>
            <p:nvPr/>
          </p:nvCxnSpPr>
          <p:spPr>
            <a:xfrm>
              <a:off x="683895" y="5157222"/>
              <a:ext cx="0" cy="10080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E914ABA-B42B-25B3-946A-3F7FA2AE87FA}"/>
                </a:ext>
              </a:extLst>
            </p:cNvPr>
            <p:cNvCxnSpPr/>
            <p:nvPr/>
          </p:nvCxnSpPr>
          <p:spPr>
            <a:xfrm>
              <a:off x="683895" y="5157222"/>
              <a:ext cx="28770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2997BA5-3E38-148C-0E4F-1F4A891A4AE1}"/>
                </a:ext>
              </a:extLst>
            </p:cNvPr>
            <p:cNvCxnSpPr/>
            <p:nvPr/>
          </p:nvCxnSpPr>
          <p:spPr>
            <a:xfrm>
              <a:off x="683895" y="5660469"/>
              <a:ext cx="28770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FB1001A2-DF36-F184-4979-C038B4411CEB}"/>
                </a:ext>
              </a:extLst>
            </p:cNvPr>
            <p:cNvCxnSpPr/>
            <p:nvPr/>
          </p:nvCxnSpPr>
          <p:spPr>
            <a:xfrm>
              <a:off x="683895" y="6162129"/>
              <a:ext cx="28770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32E2904-190A-E1D5-62F6-8795FC36269F}"/>
              </a:ext>
            </a:extLst>
          </p:cNvPr>
          <p:cNvSpPr/>
          <p:nvPr/>
        </p:nvSpPr>
        <p:spPr>
          <a:xfrm>
            <a:off x="4938745" y="4307180"/>
            <a:ext cx="893707" cy="45086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Same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[n=1]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5902600-FA25-DF70-4570-676477E234AD}"/>
              </a:ext>
            </a:extLst>
          </p:cNvPr>
          <p:cNvSpPr/>
          <p:nvPr/>
        </p:nvSpPr>
        <p:spPr>
          <a:xfrm>
            <a:off x="4932042" y="5016302"/>
            <a:ext cx="1080119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Discontinued  [n=1]</a:t>
            </a:r>
          </a:p>
        </p:txBody>
      </p:sp>
      <p:grpSp>
        <p:nvGrpSpPr>
          <p:cNvPr id="258127" name="Group 101">
            <a:extLst>
              <a:ext uri="{FF2B5EF4-FFF2-40B4-BE49-F238E27FC236}">
                <a16:creationId xmlns:a16="http://schemas.microsoft.com/office/drawing/2014/main" id="{BC364F23-6EF6-CD1D-8C01-02F77D22B068}"/>
              </a:ext>
            </a:extLst>
          </p:cNvPr>
          <p:cNvGrpSpPr>
            <a:grpSpLocks/>
          </p:cNvGrpSpPr>
          <p:nvPr/>
        </p:nvGrpSpPr>
        <p:grpSpPr bwMode="auto">
          <a:xfrm>
            <a:off x="4646613" y="4132263"/>
            <a:ext cx="285750" cy="1041400"/>
            <a:chOff x="493208" y="4861941"/>
            <a:chExt cx="478392" cy="1303363"/>
          </a:xfrm>
        </p:grpSpPr>
        <p:cxnSp>
          <p:nvCxnSpPr>
            <p:cNvPr id="103" name="Elbow Connector 102">
              <a:extLst>
                <a:ext uri="{FF2B5EF4-FFF2-40B4-BE49-F238E27FC236}">
                  <a16:creationId xmlns:a16="http://schemas.microsoft.com/office/drawing/2014/main" id="{7A139A87-A590-3541-7F82-7DF3CF750CD7}"/>
                </a:ext>
              </a:extLst>
            </p:cNvPr>
            <p:cNvCxnSpPr/>
            <p:nvPr/>
          </p:nvCxnSpPr>
          <p:spPr>
            <a:xfrm rot="16200000" flipH="1">
              <a:off x="154763" y="5200386"/>
              <a:ext cx="868246" cy="191357"/>
            </a:xfrm>
            <a:prstGeom prst="bentConnector3">
              <a:avLst>
                <a:gd name="adj1" fmla="val 9225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BF7F7AD-6921-90F6-2881-57ACFAFCFFDA}"/>
                </a:ext>
              </a:extLst>
            </p:cNvPr>
            <p:cNvCxnSpPr/>
            <p:nvPr/>
          </p:nvCxnSpPr>
          <p:spPr>
            <a:xfrm>
              <a:off x="684565" y="5322886"/>
              <a:ext cx="0" cy="8424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714683F-FB45-E9A5-FD9D-30AECC0E3649}"/>
                </a:ext>
              </a:extLst>
            </p:cNvPr>
            <p:cNvCxnSpPr/>
            <p:nvPr/>
          </p:nvCxnSpPr>
          <p:spPr>
            <a:xfrm>
              <a:off x="684565" y="5322886"/>
              <a:ext cx="28703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5F211F7-1BFF-1992-7F29-813AD1656978}"/>
                </a:ext>
              </a:extLst>
            </p:cNvPr>
            <p:cNvCxnSpPr/>
            <p:nvPr/>
          </p:nvCxnSpPr>
          <p:spPr>
            <a:xfrm>
              <a:off x="684565" y="5660648"/>
              <a:ext cx="18603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8CFF82B-8B9B-4A2A-497E-948E0800DD6A}"/>
                </a:ext>
              </a:extLst>
            </p:cNvPr>
            <p:cNvCxnSpPr/>
            <p:nvPr/>
          </p:nvCxnSpPr>
          <p:spPr>
            <a:xfrm>
              <a:off x="684565" y="6161330"/>
              <a:ext cx="28703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C034978-2EA1-CEC4-254C-E428C0CC52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61225" y="2708275"/>
            <a:ext cx="0" cy="4238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0158124-45B9-9894-2FAB-3D42309FA9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8625" y="3132138"/>
            <a:ext cx="2735263" cy="9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50F97F0-C9DF-4C9B-234F-D10954FC36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8625" y="3141663"/>
            <a:ext cx="0" cy="5032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B9A3DB3-6642-362D-A048-2A84861B7C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2588" y="3132138"/>
            <a:ext cx="0" cy="5032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C8163DB-F44A-2CE2-7A26-67BDD52249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43888" y="3143250"/>
            <a:ext cx="0" cy="5048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F4D9166-2FCD-2606-356B-30AD956CB556}"/>
              </a:ext>
            </a:extLst>
          </p:cNvPr>
          <p:cNvSpPr/>
          <p:nvPr/>
        </p:nvSpPr>
        <p:spPr>
          <a:xfrm>
            <a:off x="7828634" y="4247719"/>
            <a:ext cx="893707" cy="4157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Same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[n=7]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3676E54-6B66-6D41-7D5F-0A7860F1DE66}"/>
              </a:ext>
            </a:extLst>
          </p:cNvPr>
          <p:cNvSpPr/>
          <p:nvPr/>
        </p:nvSpPr>
        <p:spPr>
          <a:xfrm>
            <a:off x="7828634" y="4762356"/>
            <a:ext cx="893707" cy="43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Changed  [n=18]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1E4993D-E51A-1736-AA01-5FCA58B68919}"/>
              </a:ext>
            </a:extLst>
          </p:cNvPr>
          <p:cNvSpPr/>
          <p:nvPr/>
        </p:nvSpPr>
        <p:spPr>
          <a:xfrm>
            <a:off x="7828632" y="5279417"/>
            <a:ext cx="1080120" cy="3997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mbria" panose="02040503050406030204" pitchFamily="18" charset="0"/>
              </a:rPr>
              <a:t>Discontinued  [n=21]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EC67DAD-61C3-CCEE-D40B-BC6BD4AAFC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4365625"/>
            <a:ext cx="26638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879627E-FD59-88F9-EC28-A34E8D804E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4365625"/>
            <a:ext cx="0" cy="134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3EDEFD3-0935-441C-AE1B-A5770AED97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22675" y="4394200"/>
            <a:ext cx="0" cy="134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CA3AF63-296B-2B68-37FE-0DCCCB3B26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171950"/>
            <a:ext cx="0" cy="1936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52589C02-3CAB-7156-FC3F-A94D74170E6F}"/>
              </a:ext>
            </a:extLst>
          </p:cNvPr>
          <p:cNvSpPr/>
          <p:nvPr/>
        </p:nvSpPr>
        <p:spPr>
          <a:xfrm>
            <a:off x="3104828" y="1552995"/>
            <a:ext cx="2727622" cy="54006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ambria" panose="02040503050406030204" pitchFamily="18" charset="0"/>
              </a:rPr>
              <a:t>Eligible patients (n=206)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5A777F6-EDAA-23C2-B12F-333797ACFA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9938" y="1844675"/>
            <a:ext cx="13144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8BB1DD-21A0-B90F-D0EB-A93ABA6711ED}"/>
              </a:ext>
            </a:extLst>
          </p:cNvPr>
          <p:cNvSpPr txBox="1"/>
          <p:nvPr/>
        </p:nvSpPr>
        <p:spPr>
          <a:xfrm>
            <a:off x="2123727" y="1887379"/>
            <a:ext cx="5400601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prstClr val="white"/>
                </a:solidFill>
              </a:rPr>
              <a:t>13/151 (8.6%) developed itraconazole resistance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ECD5FE8-B45D-99F4-DD24-C971B382C3B7}"/>
              </a:ext>
            </a:extLst>
          </p:cNvPr>
          <p:cNvSpPr txBox="1"/>
          <p:nvPr/>
        </p:nvSpPr>
        <p:spPr>
          <a:xfrm>
            <a:off x="1447800" y="3335418"/>
            <a:ext cx="6553200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prstClr val="white"/>
                </a:solidFill>
              </a:rPr>
              <a:t>2/43 (4.7%) developed voriconazole resistance</a:t>
            </a:r>
          </a:p>
        </p:txBody>
      </p:sp>
      <p:pic>
        <p:nvPicPr>
          <p:cNvPr id="258156" name="Picture 91">
            <a:extLst>
              <a:ext uri="{FF2B5EF4-FFF2-40B4-BE49-F238E27FC236}">
                <a16:creationId xmlns:a16="http://schemas.microsoft.com/office/drawing/2014/main" id="{BFC9FA05-7122-E00C-280C-06770DD6A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3241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4">
            <a:extLst>
              <a:ext uri="{FF2B5EF4-FFF2-40B4-BE49-F238E27FC236}">
                <a16:creationId xmlns:a16="http://schemas.microsoft.com/office/drawing/2014/main" id="{1B1FFA40-0324-B679-2972-8D355AF09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6591300"/>
            <a:ext cx="4843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187325" eaLnBrk="0" hangingPunct="0">
              <a:defRPr/>
            </a:pPr>
            <a:r>
              <a:rPr lang="en-US" sz="1600">
                <a:solidFill>
                  <a:schemeClr val="bg1"/>
                </a:solidFill>
                <a:latin typeface="Arial" charset="0"/>
                <a:ea typeface="ＭＳ Ｐゴシック" charset="0"/>
              </a:rPr>
              <a:t>Howard et al, Emerg Infect Dis EID 2009; 15:1068</a:t>
            </a:r>
            <a:endParaRPr lang="en-GB" sz="16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" name="Text Box 14">
            <a:extLst>
              <a:ext uri="{FF2B5EF4-FFF2-40B4-BE49-F238E27FC236}">
                <a16:creationId xmlns:a16="http://schemas.microsoft.com/office/drawing/2014/main" id="{AA4E2A67-9E27-0AE7-000C-388C8100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3655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endParaRPr lang="en-GB" sz="16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58159" name="Picture 15" descr="manc_logonewsmall">
            <a:extLst>
              <a:ext uri="{FF2B5EF4-FFF2-40B4-BE49-F238E27FC236}">
                <a16:creationId xmlns:a16="http://schemas.microsoft.com/office/drawing/2014/main" id="{A57C07FB-94D8-3D2B-4EF8-AA04E286D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BACB1373-6B1A-27D6-1905-B0447A8CDD0A}"/>
              </a:ext>
            </a:extLst>
          </p:cNvPr>
          <p:cNvSpPr txBox="1"/>
          <p:nvPr/>
        </p:nvSpPr>
        <p:spPr>
          <a:xfrm>
            <a:off x="4859338" y="6519863"/>
            <a:ext cx="4537075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latin typeface="Calibri"/>
                <a:ea typeface="+mn-ea"/>
              </a:rPr>
              <a:t>Bongomin </a:t>
            </a:r>
            <a:r>
              <a:rPr lang="en-GB" sz="1600" i="1" dirty="0">
                <a:solidFill>
                  <a:srgbClr val="FFFFFF"/>
                </a:solidFill>
                <a:latin typeface="Calibri"/>
                <a:ea typeface="+mn-ea"/>
              </a:rPr>
              <a:t>et al. </a:t>
            </a:r>
            <a:r>
              <a:rPr lang="en-GB" sz="1600" dirty="0" err="1">
                <a:solidFill>
                  <a:srgbClr val="FFFFFF"/>
                </a:solidFill>
                <a:latin typeface="Calibri"/>
                <a:ea typeface="+mn-ea"/>
              </a:rPr>
              <a:t>PLoS</a:t>
            </a:r>
            <a:r>
              <a:rPr lang="en-GB" sz="1600" dirty="0">
                <a:solidFill>
                  <a:srgbClr val="FFFFFF"/>
                </a:solidFill>
                <a:latin typeface="Calibri"/>
                <a:ea typeface="+mn-ea"/>
              </a:rPr>
              <a:t> ONE  2018;13(4):e0193732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4">
            <a:extLst>
              <a:ext uri="{FF2B5EF4-FFF2-40B4-BE49-F238E27FC236}">
                <a16:creationId xmlns:a16="http://schemas.microsoft.com/office/drawing/2014/main" id="{FD4D3F55-CF08-687B-6BB0-E18E15E6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561138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Comic Sans MS" panose="030F0902030302020204" pitchFamily="66" charset="0"/>
              </a:rPr>
              <a:t>Bongomin F et al, Mycoses 2020;</a:t>
            </a:r>
            <a:r>
              <a:rPr lang="is-IS" altLang="en-US" sz="1400">
                <a:solidFill>
                  <a:srgbClr val="FFFFFF"/>
                </a:solidFill>
                <a:latin typeface="Comic Sans MS" panose="030F0902030302020204" pitchFamily="66" charset="0"/>
              </a:rPr>
              <a:t>63:921</a:t>
            </a:r>
            <a:endParaRPr lang="en-US" altLang="en-US" sz="1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0338" name="Picture 5" descr="manc_logonewsmall">
            <a:extLst>
              <a:ext uri="{FF2B5EF4-FFF2-40B4-BE49-F238E27FC236}">
                <a16:creationId xmlns:a16="http://schemas.microsoft.com/office/drawing/2014/main" id="{3DECDA99-59A4-C2B6-EBE4-E763F686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39" name="Picture 4">
            <a:extLst>
              <a:ext uri="{FF2B5EF4-FFF2-40B4-BE49-F238E27FC236}">
                <a16:creationId xmlns:a16="http://schemas.microsoft.com/office/drawing/2014/main" id="{78934B52-4E84-0D8A-8228-F827DD03F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0" name="Picture 5">
            <a:extLst>
              <a:ext uri="{FF2B5EF4-FFF2-40B4-BE49-F238E27FC236}">
                <a16:creationId xmlns:a16="http://schemas.microsoft.com/office/drawing/2014/main" id="{E2CE084D-89A1-B10B-7FC9-955276B63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643063"/>
            <a:ext cx="7200900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1" name="TextBox 6">
            <a:extLst>
              <a:ext uri="{FF2B5EF4-FFF2-40B4-BE49-F238E27FC236}">
                <a16:creationId xmlns:a16="http://schemas.microsoft.com/office/drawing/2014/main" id="{4BC773E6-B6A7-7BE8-5899-7DBAC9BE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732463"/>
            <a:ext cx="16605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61% response </a:t>
            </a:r>
          </a:p>
        </p:txBody>
      </p:sp>
      <p:sp>
        <p:nvSpPr>
          <p:cNvPr id="270342" name="TextBox 7">
            <a:extLst>
              <a:ext uri="{FF2B5EF4-FFF2-40B4-BE49-F238E27FC236}">
                <a16:creationId xmlns:a16="http://schemas.microsoft.com/office/drawing/2014/main" id="{63789B38-7F0F-D511-7C09-38A06D1C2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060575"/>
            <a:ext cx="176212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Amphotericin B</a:t>
            </a:r>
          </a:p>
        </p:txBody>
      </p:sp>
      <p:sp>
        <p:nvSpPr>
          <p:cNvPr id="270343" name="TextBox 10">
            <a:extLst>
              <a:ext uri="{FF2B5EF4-FFF2-40B4-BE49-F238E27FC236}">
                <a16:creationId xmlns:a16="http://schemas.microsoft.com/office/drawing/2014/main" id="{4AB5E6C1-C4F4-09BB-93B5-9ECCFCA2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3284538"/>
            <a:ext cx="1685925" cy="923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Echinocandins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Mostly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micafungin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ext Box 2">
            <a:extLst>
              <a:ext uri="{FF2B5EF4-FFF2-40B4-BE49-F238E27FC236}">
                <a16:creationId xmlns:a16="http://schemas.microsoft.com/office/drawing/2014/main" id="{C338241F-0189-1BF5-4F16-2DD438BBB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5" y="2814925"/>
            <a:ext cx="72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Comic Sans MS" panose="030F0902030302020204" pitchFamily="66" charset="0"/>
              </a:rPr>
              <a:t>Is my patient immunodeficient?</a:t>
            </a:r>
          </a:p>
        </p:txBody>
      </p:sp>
      <p:sp>
        <p:nvSpPr>
          <p:cNvPr id="233474" name="Text Box 3">
            <a:extLst>
              <a:ext uri="{FF2B5EF4-FFF2-40B4-BE49-F238E27FC236}">
                <a16:creationId xmlns:a16="http://schemas.microsoft.com/office/drawing/2014/main" id="{A13F298B-73CB-709E-01D6-A6394000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53200"/>
            <a:ext cx="8597900" cy="3048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233475" name="Rectangle 4">
            <a:extLst>
              <a:ext uri="{FF2B5EF4-FFF2-40B4-BE49-F238E27FC236}">
                <a16:creationId xmlns:a16="http://schemas.microsoft.com/office/drawing/2014/main" id="{A209991B-0670-47B0-5931-52959E57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24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3476" name="Picture 5" descr="manc_logonewsmall">
            <a:extLst>
              <a:ext uri="{FF2B5EF4-FFF2-40B4-BE49-F238E27FC236}">
                <a16:creationId xmlns:a16="http://schemas.microsoft.com/office/drawing/2014/main" id="{630D1E8A-8336-5ABE-2CB5-CA80B15F0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92216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50">
            <a:extLst>
              <a:ext uri="{FF2B5EF4-FFF2-40B4-BE49-F238E27FC236}">
                <a16:creationId xmlns:a16="http://schemas.microsoft.com/office/drawing/2014/main" id="{061F217A-7274-A5B0-BDA5-CB3AC0DD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981075"/>
            <a:ext cx="5975350" cy="5472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4754" name="Rectangle 2">
            <a:extLst>
              <a:ext uri="{FF2B5EF4-FFF2-40B4-BE49-F238E27FC236}">
                <a16:creationId xmlns:a16="http://schemas.microsoft.com/office/drawing/2014/main" id="{9720F79A-A082-D310-F596-17A09D8A3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923925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Comic Sans MS" charset="0"/>
              </a:rPr>
              <a:t>T, B and NK cell subsets in CPA</a:t>
            </a:r>
          </a:p>
        </p:txBody>
      </p:sp>
      <p:sp>
        <p:nvSpPr>
          <p:cNvPr id="714756" name="Text Box 4">
            <a:extLst>
              <a:ext uri="{FF2B5EF4-FFF2-40B4-BE49-F238E27FC236}">
                <a16:creationId xmlns:a16="http://schemas.microsoft.com/office/drawing/2014/main" id="{BF250E99-A689-BA6C-96B7-DE42AA3D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dirty="0" err="1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Bongomin</a:t>
            </a:r>
            <a:r>
              <a:rPr lang="en-GB" sz="1400" dirty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et al, J Fungi 2017;:37: 26 </a:t>
            </a:r>
          </a:p>
        </p:txBody>
      </p:sp>
      <p:pic>
        <p:nvPicPr>
          <p:cNvPr id="163844" name="Picture 5" descr="manc_logonewsmall">
            <a:extLst>
              <a:ext uri="{FF2B5EF4-FFF2-40B4-BE49-F238E27FC236}">
                <a16:creationId xmlns:a16="http://schemas.microsoft.com/office/drawing/2014/main" id="{E6E00074-24F3-9F73-7317-8D777A5E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45" name="Canvas 91">
            <a:extLst>
              <a:ext uri="{FF2B5EF4-FFF2-40B4-BE49-F238E27FC236}">
                <a16:creationId xmlns:a16="http://schemas.microsoft.com/office/drawing/2014/main" id="{D0B288F7-BD2A-B754-2438-B225558E6004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908050"/>
            <a:ext cx="5724525" cy="5724525"/>
            <a:chOff x="0" y="0"/>
            <a:chExt cx="5724525" cy="5724525"/>
          </a:xfrm>
        </p:grpSpPr>
        <p:sp>
          <p:nvSpPr>
            <p:cNvPr id="163846" name="Rectangle 54">
              <a:extLst>
                <a:ext uri="{FF2B5EF4-FFF2-40B4-BE49-F238E27FC236}">
                  <a16:creationId xmlns:a16="http://schemas.microsoft.com/office/drawing/2014/main" id="{ADE3E85B-4BFB-0E73-FAE8-10EA5A85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24525" cy="572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847" name="Rectangle 55">
              <a:extLst>
                <a:ext uri="{FF2B5EF4-FFF2-40B4-BE49-F238E27FC236}">
                  <a16:creationId xmlns:a16="http://schemas.microsoft.com/office/drawing/2014/main" id="{A354752B-BF61-E09F-99D1-DB275808E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05" y="247650"/>
              <a:ext cx="5120005" cy="5229860"/>
            </a:xfrm>
            <a:prstGeom prst="rect">
              <a:avLst/>
            </a:prstGeom>
            <a:noFill/>
            <a:ln w="825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848" name="Freeform 56">
              <a:extLst>
                <a:ext uri="{FF2B5EF4-FFF2-40B4-BE49-F238E27FC236}">
                  <a16:creationId xmlns:a16="http://schemas.microsoft.com/office/drawing/2014/main" id="{719C095C-C969-6AB8-1081-83F329160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6" y="588645"/>
              <a:ext cx="1407160" cy="3412490"/>
            </a:xfrm>
            <a:custGeom>
              <a:avLst/>
              <a:gdLst>
                <a:gd name="T0" fmla="*/ 2147483647 w 160"/>
                <a:gd name="T1" fmla="*/ 2147483647 h 400"/>
                <a:gd name="T2" fmla="*/ 2147483647 w 160"/>
                <a:gd name="T3" fmla="*/ 2147483647 h 400"/>
                <a:gd name="T4" fmla="*/ 2147483647 w 160"/>
                <a:gd name="T5" fmla="*/ 2147483647 h 400"/>
                <a:gd name="T6" fmla="*/ 2147483647 w 160"/>
                <a:gd name="T7" fmla="*/ 2147483647 h 400"/>
                <a:gd name="T8" fmla="*/ 2147483647 w 160"/>
                <a:gd name="T9" fmla="*/ 2147483647 h 400"/>
                <a:gd name="T10" fmla="*/ 2147483647 w 160"/>
                <a:gd name="T11" fmla="*/ 2147483647 h 400"/>
                <a:gd name="T12" fmla="*/ 2147483647 w 160"/>
                <a:gd name="T13" fmla="*/ 2147483647 h 400"/>
                <a:gd name="T14" fmla="*/ 2147483647 w 160"/>
                <a:gd name="T15" fmla="*/ 2147483647 h 400"/>
                <a:gd name="T16" fmla="*/ 2147483647 w 160"/>
                <a:gd name="T17" fmla="*/ 2147483647 h 400"/>
                <a:gd name="T18" fmla="*/ 2147483647 w 160"/>
                <a:gd name="T19" fmla="*/ 2147483647 h 400"/>
                <a:gd name="T20" fmla="*/ 2147483647 w 160"/>
                <a:gd name="T21" fmla="*/ 2147483647 h 400"/>
                <a:gd name="T22" fmla="*/ 2147483647 w 160"/>
                <a:gd name="T23" fmla="*/ 2147483647 h 400"/>
                <a:gd name="T24" fmla="*/ 2147483647 w 160"/>
                <a:gd name="T25" fmla="*/ 2147483647 h 400"/>
                <a:gd name="T26" fmla="*/ 2147483647 w 160"/>
                <a:gd name="T27" fmla="*/ 2147483647 h 400"/>
                <a:gd name="T28" fmla="*/ 2147483647 w 160"/>
                <a:gd name="T29" fmla="*/ 2147483647 h 400"/>
                <a:gd name="T30" fmla="*/ 2147483647 w 160"/>
                <a:gd name="T31" fmla="*/ 2147483647 h 400"/>
                <a:gd name="T32" fmla="*/ 2147483647 w 160"/>
                <a:gd name="T33" fmla="*/ 2147483647 h 400"/>
                <a:gd name="T34" fmla="*/ 2147483647 w 160"/>
                <a:gd name="T35" fmla="*/ 2147483647 h 400"/>
                <a:gd name="T36" fmla="*/ 2147483647 w 160"/>
                <a:gd name="T37" fmla="*/ 2147483647 h 400"/>
                <a:gd name="T38" fmla="*/ 2147483647 w 160"/>
                <a:gd name="T39" fmla="*/ 2147483647 h 400"/>
                <a:gd name="T40" fmla="*/ 2147483647 w 160"/>
                <a:gd name="T41" fmla="*/ 2147483647 h 400"/>
                <a:gd name="T42" fmla="*/ 2147483647 w 160"/>
                <a:gd name="T43" fmla="*/ 2147483647 h 400"/>
                <a:gd name="T44" fmla="*/ 2147483647 w 160"/>
                <a:gd name="T45" fmla="*/ 2147483647 h 400"/>
                <a:gd name="T46" fmla="*/ 2147483647 w 160"/>
                <a:gd name="T47" fmla="*/ 2147483647 h 400"/>
                <a:gd name="T48" fmla="*/ 2147483647 w 160"/>
                <a:gd name="T49" fmla="*/ 2147483647 h 400"/>
                <a:gd name="T50" fmla="*/ 2147483647 w 160"/>
                <a:gd name="T51" fmla="*/ 1965107960 h 400"/>
                <a:gd name="T52" fmla="*/ 2147483647 w 160"/>
                <a:gd name="T53" fmla="*/ 1310071973 h 400"/>
                <a:gd name="T54" fmla="*/ 2147483647 w 160"/>
                <a:gd name="T55" fmla="*/ 800595748 h 400"/>
                <a:gd name="T56" fmla="*/ 2147483647 w 160"/>
                <a:gd name="T57" fmla="*/ 363907934 h 400"/>
                <a:gd name="T58" fmla="*/ 2147483647 w 160"/>
                <a:gd name="T59" fmla="*/ 72779880 h 400"/>
                <a:gd name="T60" fmla="*/ 2147483647 w 160"/>
                <a:gd name="T61" fmla="*/ 0 h 400"/>
                <a:gd name="T62" fmla="*/ 2147483647 w 160"/>
                <a:gd name="T63" fmla="*/ 0 h 400"/>
                <a:gd name="T64" fmla="*/ 2147483647 w 160"/>
                <a:gd name="T65" fmla="*/ 218348173 h 400"/>
                <a:gd name="T66" fmla="*/ 2147483647 w 160"/>
                <a:gd name="T67" fmla="*/ 509476226 h 400"/>
                <a:gd name="T68" fmla="*/ 2147483647 w 160"/>
                <a:gd name="T69" fmla="*/ 1018943920 h 400"/>
                <a:gd name="T70" fmla="*/ 2147483647 w 160"/>
                <a:gd name="T71" fmla="*/ 1601200027 h 400"/>
                <a:gd name="T72" fmla="*/ 2147483647 w 160"/>
                <a:gd name="T73" fmla="*/ 2147483647 h 400"/>
                <a:gd name="T74" fmla="*/ 2147483647 w 160"/>
                <a:gd name="T75" fmla="*/ 2147483647 h 400"/>
                <a:gd name="T76" fmla="*/ 1856343062 w 160"/>
                <a:gd name="T77" fmla="*/ 2147483647 h 400"/>
                <a:gd name="T78" fmla="*/ 1392261694 w 160"/>
                <a:gd name="T79" fmla="*/ 2147483647 h 400"/>
                <a:gd name="T80" fmla="*/ 1082871183 w 160"/>
                <a:gd name="T81" fmla="*/ 2147483647 h 400"/>
                <a:gd name="T82" fmla="*/ 696130847 w 160"/>
                <a:gd name="T83" fmla="*/ 2147483647 h 400"/>
                <a:gd name="T84" fmla="*/ 464090163 w 160"/>
                <a:gd name="T85" fmla="*/ 2147483647 h 400"/>
                <a:gd name="T86" fmla="*/ 232040684 w 160"/>
                <a:gd name="T87" fmla="*/ 2147483647 h 400"/>
                <a:gd name="T88" fmla="*/ 77349826 w 160"/>
                <a:gd name="T89" fmla="*/ 2147483647 h 400"/>
                <a:gd name="T90" fmla="*/ 0 w 160"/>
                <a:gd name="T91" fmla="*/ 2147483647 h 400"/>
                <a:gd name="T92" fmla="*/ 0 w 160"/>
                <a:gd name="T93" fmla="*/ 2147483647 h 400"/>
                <a:gd name="T94" fmla="*/ 0 w 160"/>
                <a:gd name="T95" fmla="*/ 2147483647 h 400"/>
                <a:gd name="T96" fmla="*/ 154699653 w 160"/>
                <a:gd name="T97" fmla="*/ 2147483647 h 400"/>
                <a:gd name="T98" fmla="*/ 309390510 w 160"/>
                <a:gd name="T99" fmla="*/ 2147483647 h 400"/>
                <a:gd name="T100" fmla="*/ 541431194 w 160"/>
                <a:gd name="T101" fmla="*/ 2147483647 h 400"/>
                <a:gd name="T102" fmla="*/ 773480673 w 160"/>
                <a:gd name="T103" fmla="*/ 2147483647 h 400"/>
                <a:gd name="T104" fmla="*/ 1160212215 w 160"/>
                <a:gd name="T105" fmla="*/ 2147483647 h 400"/>
                <a:gd name="T106" fmla="*/ 1546952551 w 160"/>
                <a:gd name="T107" fmla="*/ 2147483647 h 400"/>
                <a:gd name="T108" fmla="*/ 1933692888 w 160"/>
                <a:gd name="T109" fmla="*/ 2147483647 h 400"/>
                <a:gd name="T110" fmla="*/ 2147483647 w 160"/>
                <a:gd name="T111" fmla="*/ 2147483647 h 400"/>
                <a:gd name="T112" fmla="*/ 2147483647 w 160"/>
                <a:gd name="T113" fmla="*/ 2147483647 h 400"/>
                <a:gd name="T114" fmla="*/ 2147483647 w 160"/>
                <a:gd name="T115" fmla="*/ 2147483647 h 400"/>
                <a:gd name="T116" fmla="*/ 2147483647 w 160"/>
                <a:gd name="T117" fmla="*/ 2147483647 h 400"/>
                <a:gd name="T118" fmla="*/ 2147483647 w 160"/>
                <a:gd name="T119" fmla="*/ 2147483647 h 400"/>
                <a:gd name="T120" fmla="*/ 2147483647 w 160"/>
                <a:gd name="T121" fmla="*/ 2147483647 h 400"/>
                <a:gd name="T122" fmla="*/ 2147483647 w 160"/>
                <a:gd name="T123" fmla="*/ 2147483647 h 4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0" h="400">
                  <a:moveTo>
                    <a:pt x="80" y="400"/>
                  </a:moveTo>
                  <a:lnTo>
                    <a:pt x="81" y="400"/>
                  </a:lnTo>
                  <a:lnTo>
                    <a:pt x="82" y="400"/>
                  </a:lnTo>
                  <a:lnTo>
                    <a:pt x="83" y="400"/>
                  </a:lnTo>
                  <a:lnTo>
                    <a:pt x="84" y="400"/>
                  </a:lnTo>
                  <a:lnTo>
                    <a:pt x="85" y="400"/>
                  </a:lnTo>
                  <a:lnTo>
                    <a:pt x="85" y="399"/>
                  </a:lnTo>
                  <a:lnTo>
                    <a:pt x="86" y="399"/>
                  </a:lnTo>
                  <a:lnTo>
                    <a:pt x="87" y="399"/>
                  </a:lnTo>
                  <a:lnTo>
                    <a:pt x="88" y="399"/>
                  </a:lnTo>
                  <a:lnTo>
                    <a:pt x="89" y="399"/>
                  </a:lnTo>
                  <a:lnTo>
                    <a:pt x="90" y="398"/>
                  </a:lnTo>
                  <a:lnTo>
                    <a:pt x="91" y="398"/>
                  </a:lnTo>
                  <a:lnTo>
                    <a:pt x="92" y="398"/>
                  </a:lnTo>
                  <a:lnTo>
                    <a:pt x="93" y="397"/>
                  </a:lnTo>
                  <a:lnTo>
                    <a:pt x="94" y="397"/>
                  </a:lnTo>
                  <a:lnTo>
                    <a:pt x="95" y="397"/>
                  </a:lnTo>
                  <a:lnTo>
                    <a:pt x="95" y="396"/>
                  </a:lnTo>
                  <a:lnTo>
                    <a:pt x="96" y="396"/>
                  </a:lnTo>
                  <a:lnTo>
                    <a:pt x="97" y="396"/>
                  </a:lnTo>
                  <a:lnTo>
                    <a:pt x="97" y="395"/>
                  </a:lnTo>
                  <a:lnTo>
                    <a:pt x="98" y="395"/>
                  </a:lnTo>
                  <a:lnTo>
                    <a:pt x="98" y="394"/>
                  </a:lnTo>
                  <a:lnTo>
                    <a:pt x="99" y="394"/>
                  </a:lnTo>
                  <a:lnTo>
                    <a:pt x="100" y="394"/>
                  </a:lnTo>
                  <a:lnTo>
                    <a:pt x="100" y="393"/>
                  </a:lnTo>
                  <a:lnTo>
                    <a:pt x="101" y="393"/>
                  </a:lnTo>
                  <a:lnTo>
                    <a:pt x="102" y="392"/>
                  </a:lnTo>
                  <a:lnTo>
                    <a:pt x="103" y="392"/>
                  </a:lnTo>
                  <a:lnTo>
                    <a:pt x="103" y="391"/>
                  </a:lnTo>
                  <a:lnTo>
                    <a:pt x="104" y="391"/>
                  </a:lnTo>
                  <a:lnTo>
                    <a:pt x="104" y="390"/>
                  </a:lnTo>
                  <a:lnTo>
                    <a:pt x="105" y="390"/>
                  </a:lnTo>
                  <a:lnTo>
                    <a:pt x="106" y="389"/>
                  </a:lnTo>
                  <a:lnTo>
                    <a:pt x="107" y="388"/>
                  </a:lnTo>
                  <a:lnTo>
                    <a:pt x="108" y="388"/>
                  </a:lnTo>
                  <a:lnTo>
                    <a:pt x="108" y="387"/>
                  </a:lnTo>
                  <a:lnTo>
                    <a:pt x="109" y="387"/>
                  </a:lnTo>
                  <a:lnTo>
                    <a:pt x="109" y="386"/>
                  </a:lnTo>
                  <a:lnTo>
                    <a:pt x="110" y="386"/>
                  </a:lnTo>
                  <a:lnTo>
                    <a:pt x="110" y="385"/>
                  </a:lnTo>
                  <a:lnTo>
                    <a:pt x="111" y="384"/>
                  </a:lnTo>
                  <a:lnTo>
                    <a:pt x="112" y="383"/>
                  </a:lnTo>
                  <a:lnTo>
                    <a:pt x="113" y="382"/>
                  </a:lnTo>
                  <a:lnTo>
                    <a:pt x="114" y="381"/>
                  </a:lnTo>
                  <a:lnTo>
                    <a:pt x="115" y="380"/>
                  </a:lnTo>
                  <a:lnTo>
                    <a:pt x="116" y="379"/>
                  </a:lnTo>
                  <a:lnTo>
                    <a:pt x="116" y="378"/>
                  </a:lnTo>
                  <a:lnTo>
                    <a:pt x="117" y="377"/>
                  </a:lnTo>
                  <a:lnTo>
                    <a:pt x="118" y="376"/>
                  </a:lnTo>
                  <a:lnTo>
                    <a:pt x="119" y="375"/>
                  </a:lnTo>
                  <a:lnTo>
                    <a:pt x="119" y="374"/>
                  </a:lnTo>
                  <a:lnTo>
                    <a:pt x="120" y="374"/>
                  </a:lnTo>
                  <a:lnTo>
                    <a:pt x="120" y="373"/>
                  </a:lnTo>
                  <a:lnTo>
                    <a:pt x="121" y="372"/>
                  </a:lnTo>
                  <a:lnTo>
                    <a:pt x="121" y="371"/>
                  </a:lnTo>
                  <a:lnTo>
                    <a:pt x="122" y="371"/>
                  </a:lnTo>
                  <a:lnTo>
                    <a:pt x="122" y="370"/>
                  </a:lnTo>
                  <a:lnTo>
                    <a:pt x="123" y="369"/>
                  </a:lnTo>
                  <a:lnTo>
                    <a:pt x="123" y="368"/>
                  </a:lnTo>
                  <a:lnTo>
                    <a:pt x="124" y="367"/>
                  </a:lnTo>
                  <a:lnTo>
                    <a:pt x="125" y="366"/>
                  </a:lnTo>
                  <a:lnTo>
                    <a:pt x="125" y="365"/>
                  </a:lnTo>
                  <a:lnTo>
                    <a:pt x="125" y="364"/>
                  </a:lnTo>
                  <a:lnTo>
                    <a:pt x="126" y="364"/>
                  </a:lnTo>
                  <a:lnTo>
                    <a:pt x="126" y="363"/>
                  </a:lnTo>
                  <a:lnTo>
                    <a:pt x="127" y="362"/>
                  </a:lnTo>
                  <a:lnTo>
                    <a:pt x="128" y="361"/>
                  </a:lnTo>
                  <a:lnTo>
                    <a:pt x="128" y="360"/>
                  </a:lnTo>
                  <a:lnTo>
                    <a:pt x="128" y="359"/>
                  </a:lnTo>
                  <a:lnTo>
                    <a:pt x="129" y="359"/>
                  </a:lnTo>
                  <a:lnTo>
                    <a:pt x="129" y="358"/>
                  </a:lnTo>
                  <a:lnTo>
                    <a:pt x="130" y="357"/>
                  </a:lnTo>
                  <a:lnTo>
                    <a:pt x="130" y="356"/>
                  </a:lnTo>
                  <a:lnTo>
                    <a:pt x="130" y="355"/>
                  </a:lnTo>
                  <a:lnTo>
                    <a:pt x="131" y="355"/>
                  </a:lnTo>
                  <a:lnTo>
                    <a:pt x="131" y="354"/>
                  </a:lnTo>
                  <a:lnTo>
                    <a:pt x="132" y="353"/>
                  </a:lnTo>
                  <a:lnTo>
                    <a:pt x="132" y="352"/>
                  </a:lnTo>
                  <a:lnTo>
                    <a:pt x="132" y="351"/>
                  </a:lnTo>
                  <a:lnTo>
                    <a:pt x="133" y="351"/>
                  </a:lnTo>
                  <a:lnTo>
                    <a:pt x="133" y="350"/>
                  </a:lnTo>
                  <a:lnTo>
                    <a:pt x="133" y="349"/>
                  </a:lnTo>
                  <a:lnTo>
                    <a:pt x="134" y="348"/>
                  </a:lnTo>
                  <a:lnTo>
                    <a:pt x="134" y="347"/>
                  </a:lnTo>
                  <a:lnTo>
                    <a:pt x="135" y="346"/>
                  </a:lnTo>
                  <a:lnTo>
                    <a:pt x="135" y="345"/>
                  </a:lnTo>
                  <a:lnTo>
                    <a:pt x="136" y="344"/>
                  </a:lnTo>
                  <a:lnTo>
                    <a:pt x="136" y="343"/>
                  </a:lnTo>
                  <a:lnTo>
                    <a:pt x="136" y="342"/>
                  </a:lnTo>
                  <a:lnTo>
                    <a:pt x="137" y="341"/>
                  </a:lnTo>
                  <a:lnTo>
                    <a:pt x="137" y="340"/>
                  </a:lnTo>
                  <a:lnTo>
                    <a:pt x="137" y="339"/>
                  </a:lnTo>
                  <a:lnTo>
                    <a:pt x="138" y="338"/>
                  </a:lnTo>
                  <a:lnTo>
                    <a:pt x="138" y="337"/>
                  </a:lnTo>
                  <a:lnTo>
                    <a:pt x="139" y="336"/>
                  </a:lnTo>
                  <a:lnTo>
                    <a:pt x="139" y="335"/>
                  </a:lnTo>
                  <a:lnTo>
                    <a:pt x="139" y="334"/>
                  </a:lnTo>
                  <a:lnTo>
                    <a:pt x="140" y="333"/>
                  </a:lnTo>
                  <a:lnTo>
                    <a:pt x="140" y="332"/>
                  </a:lnTo>
                  <a:lnTo>
                    <a:pt x="140" y="331"/>
                  </a:lnTo>
                  <a:lnTo>
                    <a:pt x="141" y="330"/>
                  </a:lnTo>
                  <a:lnTo>
                    <a:pt x="141" y="329"/>
                  </a:lnTo>
                  <a:lnTo>
                    <a:pt x="141" y="328"/>
                  </a:lnTo>
                  <a:lnTo>
                    <a:pt x="142" y="327"/>
                  </a:lnTo>
                  <a:lnTo>
                    <a:pt x="142" y="326"/>
                  </a:lnTo>
                  <a:lnTo>
                    <a:pt x="142" y="325"/>
                  </a:lnTo>
                  <a:lnTo>
                    <a:pt x="143" y="324"/>
                  </a:lnTo>
                  <a:lnTo>
                    <a:pt x="143" y="323"/>
                  </a:lnTo>
                  <a:lnTo>
                    <a:pt x="143" y="322"/>
                  </a:lnTo>
                  <a:lnTo>
                    <a:pt x="144" y="321"/>
                  </a:lnTo>
                  <a:lnTo>
                    <a:pt x="144" y="320"/>
                  </a:lnTo>
                  <a:lnTo>
                    <a:pt x="144" y="319"/>
                  </a:lnTo>
                  <a:lnTo>
                    <a:pt x="145" y="318"/>
                  </a:lnTo>
                  <a:lnTo>
                    <a:pt x="145" y="317"/>
                  </a:lnTo>
                  <a:lnTo>
                    <a:pt x="145" y="316"/>
                  </a:lnTo>
                  <a:lnTo>
                    <a:pt x="145" y="315"/>
                  </a:lnTo>
                  <a:lnTo>
                    <a:pt x="146" y="314"/>
                  </a:lnTo>
                  <a:lnTo>
                    <a:pt x="146" y="313"/>
                  </a:lnTo>
                  <a:lnTo>
                    <a:pt x="146" y="312"/>
                  </a:lnTo>
                  <a:lnTo>
                    <a:pt x="147" y="311"/>
                  </a:lnTo>
                  <a:lnTo>
                    <a:pt x="147" y="310"/>
                  </a:lnTo>
                  <a:lnTo>
                    <a:pt x="147" y="309"/>
                  </a:lnTo>
                  <a:lnTo>
                    <a:pt x="147" y="308"/>
                  </a:lnTo>
                  <a:lnTo>
                    <a:pt x="148" y="307"/>
                  </a:lnTo>
                  <a:lnTo>
                    <a:pt x="148" y="306"/>
                  </a:lnTo>
                  <a:lnTo>
                    <a:pt x="148" y="305"/>
                  </a:lnTo>
                  <a:lnTo>
                    <a:pt x="148" y="304"/>
                  </a:lnTo>
                  <a:lnTo>
                    <a:pt x="149" y="303"/>
                  </a:lnTo>
                  <a:lnTo>
                    <a:pt x="149" y="301"/>
                  </a:lnTo>
                  <a:lnTo>
                    <a:pt x="149" y="300"/>
                  </a:lnTo>
                  <a:lnTo>
                    <a:pt x="150" y="299"/>
                  </a:lnTo>
                  <a:lnTo>
                    <a:pt x="150" y="298"/>
                  </a:lnTo>
                  <a:lnTo>
                    <a:pt x="150" y="297"/>
                  </a:lnTo>
                  <a:lnTo>
                    <a:pt x="150" y="296"/>
                  </a:lnTo>
                  <a:lnTo>
                    <a:pt x="150" y="295"/>
                  </a:lnTo>
                  <a:lnTo>
                    <a:pt x="151" y="294"/>
                  </a:lnTo>
                  <a:lnTo>
                    <a:pt x="151" y="293"/>
                  </a:lnTo>
                  <a:lnTo>
                    <a:pt x="151" y="292"/>
                  </a:lnTo>
                  <a:lnTo>
                    <a:pt x="151" y="290"/>
                  </a:lnTo>
                  <a:lnTo>
                    <a:pt x="152" y="289"/>
                  </a:lnTo>
                  <a:lnTo>
                    <a:pt x="152" y="288"/>
                  </a:lnTo>
                  <a:lnTo>
                    <a:pt x="152" y="287"/>
                  </a:lnTo>
                  <a:lnTo>
                    <a:pt x="152" y="286"/>
                  </a:lnTo>
                  <a:lnTo>
                    <a:pt x="153" y="285"/>
                  </a:lnTo>
                  <a:lnTo>
                    <a:pt x="153" y="284"/>
                  </a:lnTo>
                  <a:lnTo>
                    <a:pt x="153" y="282"/>
                  </a:lnTo>
                  <a:lnTo>
                    <a:pt x="153" y="281"/>
                  </a:lnTo>
                  <a:lnTo>
                    <a:pt x="153" y="280"/>
                  </a:lnTo>
                  <a:lnTo>
                    <a:pt x="154" y="279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4" y="276"/>
                  </a:lnTo>
                  <a:lnTo>
                    <a:pt x="154" y="274"/>
                  </a:lnTo>
                  <a:lnTo>
                    <a:pt x="155" y="273"/>
                  </a:lnTo>
                  <a:lnTo>
                    <a:pt x="155" y="272"/>
                  </a:lnTo>
                  <a:lnTo>
                    <a:pt x="155" y="271"/>
                  </a:lnTo>
                  <a:lnTo>
                    <a:pt x="155" y="270"/>
                  </a:lnTo>
                  <a:lnTo>
                    <a:pt x="155" y="269"/>
                  </a:lnTo>
                  <a:lnTo>
                    <a:pt x="155" y="267"/>
                  </a:lnTo>
                  <a:lnTo>
                    <a:pt x="156" y="266"/>
                  </a:lnTo>
                  <a:lnTo>
                    <a:pt x="156" y="265"/>
                  </a:lnTo>
                  <a:lnTo>
                    <a:pt x="156" y="264"/>
                  </a:lnTo>
                  <a:lnTo>
                    <a:pt x="156" y="263"/>
                  </a:lnTo>
                  <a:lnTo>
                    <a:pt x="156" y="261"/>
                  </a:lnTo>
                  <a:lnTo>
                    <a:pt x="156" y="260"/>
                  </a:lnTo>
                  <a:lnTo>
                    <a:pt x="157" y="259"/>
                  </a:lnTo>
                  <a:lnTo>
                    <a:pt x="157" y="258"/>
                  </a:lnTo>
                  <a:lnTo>
                    <a:pt x="157" y="257"/>
                  </a:lnTo>
                  <a:lnTo>
                    <a:pt x="157" y="255"/>
                  </a:lnTo>
                  <a:lnTo>
                    <a:pt x="157" y="254"/>
                  </a:lnTo>
                  <a:lnTo>
                    <a:pt x="157" y="253"/>
                  </a:lnTo>
                  <a:lnTo>
                    <a:pt x="157" y="252"/>
                  </a:lnTo>
                  <a:lnTo>
                    <a:pt x="158" y="251"/>
                  </a:lnTo>
                  <a:lnTo>
                    <a:pt x="158" y="249"/>
                  </a:lnTo>
                  <a:lnTo>
                    <a:pt x="158" y="248"/>
                  </a:lnTo>
                  <a:lnTo>
                    <a:pt x="158" y="247"/>
                  </a:lnTo>
                  <a:lnTo>
                    <a:pt x="158" y="246"/>
                  </a:lnTo>
                  <a:lnTo>
                    <a:pt x="158" y="244"/>
                  </a:lnTo>
                  <a:lnTo>
                    <a:pt x="158" y="243"/>
                  </a:lnTo>
                  <a:lnTo>
                    <a:pt x="158" y="242"/>
                  </a:lnTo>
                  <a:lnTo>
                    <a:pt x="158" y="241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59" y="237"/>
                  </a:lnTo>
                  <a:lnTo>
                    <a:pt x="159" y="236"/>
                  </a:lnTo>
                  <a:lnTo>
                    <a:pt x="159" y="235"/>
                  </a:lnTo>
                  <a:lnTo>
                    <a:pt x="159" y="233"/>
                  </a:lnTo>
                  <a:lnTo>
                    <a:pt x="159" y="232"/>
                  </a:lnTo>
                  <a:lnTo>
                    <a:pt x="159" y="231"/>
                  </a:lnTo>
                  <a:lnTo>
                    <a:pt x="159" y="230"/>
                  </a:lnTo>
                  <a:lnTo>
                    <a:pt x="159" y="228"/>
                  </a:lnTo>
                  <a:lnTo>
                    <a:pt x="159" y="227"/>
                  </a:lnTo>
                  <a:lnTo>
                    <a:pt x="159" y="226"/>
                  </a:lnTo>
                  <a:lnTo>
                    <a:pt x="160" y="225"/>
                  </a:lnTo>
                  <a:lnTo>
                    <a:pt x="160" y="223"/>
                  </a:lnTo>
                  <a:lnTo>
                    <a:pt x="160" y="222"/>
                  </a:lnTo>
                  <a:lnTo>
                    <a:pt x="160" y="221"/>
                  </a:lnTo>
                  <a:lnTo>
                    <a:pt x="160" y="220"/>
                  </a:lnTo>
                  <a:lnTo>
                    <a:pt x="160" y="218"/>
                  </a:lnTo>
                  <a:lnTo>
                    <a:pt x="160" y="217"/>
                  </a:lnTo>
                  <a:lnTo>
                    <a:pt x="160" y="216"/>
                  </a:lnTo>
                  <a:lnTo>
                    <a:pt x="160" y="215"/>
                  </a:lnTo>
                  <a:lnTo>
                    <a:pt x="160" y="213"/>
                  </a:lnTo>
                  <a:lnTo>
                    <a:pt x="160" y="212"/>
                  </a:lnTo>
                  <a:lnTo>
                    <a:pt x="160" y="211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0" y="207"/>
                  </a:lnTo>
                  <a:lnTo>
                    <a:pt x="160" y="206"/>
                  </a:lnTo>
                  <a:lnTo>
                    <a:pt x="160" y="205"/>
                  </a:lnTo>
                  <a:lnTo>
                    <a:pt x="160" y="203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0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4"/>
                  </a:lnTo>
                  <a:lnTo>
                    <a:pt x="160" y="193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0" y="189"/>
                  </a:lnTo>
                  <a:lnTo>
                    <a:pt x="160" y="188"/>
                  </a:lnTo>
                  <a:lnTo>
                    <a:pt x="160" y="187"/>
                  </a:lnTo>
                  <a:lnTo>
                    <a:pt x="160" y="186"/>
                  </a:lnTo>
                  <a:lnTo>
                    <a:pt x="160" y="184"/>
                  </a:lnTo>
                  <a:lnTo>
                    <a:pt x="160" y="183"/>
                  </a:lnTo>
                  <a:lnTo>
                    <a:pt x="160" y="182"/>
                  </a:lnTo>
                  <a:lnTo>
                    <a:pt x="160" y="181"/>
                  </a:lnTo>
                  <a:lnTo>
                    <a:pt x="160" y="179"/>
                  </a:lnTo>
                  <a:lnTo>
                    <a:pt x="160" y="178"/>
                  </a:lnTo>
                  <a:lnTo>
                    <a:pt x="160" y="177"/>
                  </a:lnTo>
                  <a:lnTo>
                    <a:pt x="160" y="176"/>
                  </a:lnTo>
                  <a:lnTo>
                    <a:pt x="159" y="174"/>
                  </a:lnTo>
                  <a:lnTo>
                    <a:pt x="159" y="173"/>
                  </a:lnTo>
                  <a:lnTo>
                    <a:pt x="159" y="172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59" y="168"/>
                  </a:lnTo>
                  <a:lnTo>
                    <a:pt x="159" y="167"/>
                  </a:lnTo>
                  <a:lnTo>
                    <a:pt x="159" y="166"/>
                  </a:lnTo>
                  <a:lnTo>
                    <a:pt x="159" y="164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1"/>
                  </a:lnTo>
                  <a:lnTo>
                    <a:pt x="158" y="160"/>
                  </a:lnTo>
                  <a:lnTo>
                    <a:pt x="158" y="158"/>
                  </a:lnTo>
                  <a:lnTo>
                    <a:pt x="158" y="157"/>
                  </a:lnTo>
                  <a:lnTo>
                    <a:pt x="158" y="156"/>
                  </a:lnTo>
                  <a:lnTo>
                    <a:pt x="158" y="155"/>
                  </a:lnTo>
                  <a:lnTo>
                    <a:pt x="158" y="153"/>
                  </a:lnTo>
                  <a:lnTo>
                    <a:pt x="158" y="152"/>
                  </a:lnTo>
                  <a:lnTo>
                    <a:pt x="158" y="151"/>
                  </a:lnTo>
                  <a:lnTo>
                    <a:pt x="158" y="150"/>
                  </a:lnTo>
                  <a:lnTo>
                    <a:pt x="157" y="149"/>
                  </a:lnTo>
                  <a:lnTo>
                    <a:pt x="157" y="147"/>
                  </a:lnTo>
                  <a:lnTo>
                    <a:pt x="157" y="146"/>
                  </a:lnTo>
                  <a:lnTo>
                    <a:pt x="157" y="145"/>
                  </a:lnTo>
                  <a:lnTo>
                    <a:pt x="157" y="144"/>
                  </a:lnTo>
                  <a:lnTo>
                    <a:pt x="157" y="142"/>
                  </a:lnTo>
                  <a:lnTo>
                    <a:pt x="157" y="141"/>
                  </a:lnTo>
                  <a:lnTo>
                    <a:pt x="156" y="140"/>
                  </a:lnTo>
                  <a:lnTo>
                    <a:pt x="156" y="139"/>
                  </a:lnTo>
                  <a:lnTo>
                    <a:pt x="156" y="138"/>
                  </a:lnTo>
                  <a:lnTo>
                    <a:pt x="156" y="136"/>
                  </a:lnTo>
                  <a:lnTo>
                    <a:pt x="156" y="135"/>
                  </a:lnTo>
                  <a:lnTo>
                    <a:pt x="156" y="134"/>
                  </a:lnTo>
                  <a:lnTo>
                    <a:pt x="156" y="133"/>
                  </a:lnTo>
                  <a:lnTo>
                    <a:pt x="155" y="132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5" y="128"/>
                  </a:lnTo>
                  <a:lnTo>
                    <a:pt x="155" y="127"/>
                  </a:lnTo>
                  <a:lnTo>
                    <a:pt x="154" y="126"/>
                  </a:lnTo>
                  <a:lnTo>
                    <a:pt x="154" y="125"/>
                  </a:lnTo>
                  <a:lnTo>
                    <a:pt x="154" y="124"/>
                  </a:lnTo>
                  <a:lnTo>
                    <a:pt x="154" y="122"/>
                  </a:lnTo>
                  <a:lnTo>
                    <a:pt x="154" y="121"/>
                  </a:lnTo>
                  <a:lnTo>
                    <a:pt x="153" y="120"/>
                  </a:lnTo>
                  <a:lnTo>
                    <a:pt x="153" y="119"/>
                  </a:lnTo>
                  <a:lnTo>
                    <a:pt x="153" y="118"/>
                  </a:lnTo>
                  <a:lnTo>
                    <a:pt x="153" y="117"/>
                  </a:lnTo>
                  <a:lnTo>
                    <a:pt x="153" y="115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lnTo>
                    <a:pt x="152" y="111"/>
                  </a:lnTo>
                  <a:lnTo>
                    <a:pt x="152" y="110"/>
                  </a:lnTo>
                  <a:lnTo>
                    <a:pt x="151" y="109"/>
                  </a:lnTo>
                  <a:lnTo>
                    <a:pt x="151" y="108"/>
                  </a:lnTo>
                  <a:lnTo>
                    <a:pt x="151" y="106"/>
                  </a:lnTo>
                  <a:lnTo>
                    <a:pt x="151" y="105"/>
                  </a:lnTo>
                  <a:lnTo>
                    <a:pt x="150" y="104"/>
                  </a:lnTo>
                  <a:lnTo>
                    <a:pt x="150" y="103"/>
                  </a:lnTo>
                  <a:lnTo>
                    <a:pt x="150" y="102"/>
                  </a:lnTo>
                  <a:lnTo>
                    <a:pt x="150" y="101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49" y="97"/>
                  </a:lnTo>
                  <a:lnTo>
                    <a:pt x="148" y="96"/>
                  </a:lnTo>
                  <a:lnTo>
                    <a:pt x="148" y="94"/>
                  </a:lnTo>
                  <a:lnTo>
                    <a:pt x="148" y="93"/>
                  </a:lnTo>
                  <a:lnTo>
                    <a:pt x="148" y="92"/>
                  </a:lnTo>
                  <a:lnTo>
                    <a:pt x="147" y="91"/>
                  </a:lnTo>
                  <a:lnTo>
                    <a:pt x="147" y="90"/>
                  </a:lnTo>
                  <a:lnTo>
                    <a:pt x="147" y="89"/>
                  </a:lnTo>
                  <a:lnTo>
                    <a:pt x="146" y="88"/>
                  </a:lnTo>
                  <a:lnTo>
                    <a:pt x="146" y="87"/>
                  </a:lnTo>
                  <a:lnTo>
                    <a:pt x="146" y="86"/>
                  </a:lnTo>
                  <a:lnTo>
                    <a:pt x="146" y="85"/>
                  </a:lnTo>
                  <a:lnTo>
                    <a:pt x="145" y="84"/>
                  </a:lnTo>
                  <a:lnTo>
                    <a:pt x="145" y="83"/>
                  </a:lnTo>
                  <a:lnTo>
                    <a:pt x="145" y="82"/>
                  </a:lnTo>
                  <a:lnTo>
                    <a:pt x="144" y="81"/>
                  </a:lnTo>
                  <a:lnTo>
                    <a:pt x="144" y="80"/>
                  </a:lnTo>
                  <a:lnTo>
                    <a:pt x="144" y="79"/>
                  </a:lnTo>
                  <a:lnTo>
                    <a:pt x="144" y="78"/>
                  </a:lnTo>
                  <a:lnTo>
                    <a:pt x="143" y="77"/>
                  </a:lnTo>
                  <a:lnTo>
                    <a:pt x="143" y="76"/>
                  </a:lnTo>
                  <a:lnTo>
                    <a:pt x="143" y="75"/>
                  </a:lnTo>
                  <a:lnTo>
                    <a:pt x="142" y="74"/>
                  </a:lnTo>
                  <a:lnTo>
                    <a:pt x="142" y="73"/>
                  </a:lnTo>
                  <a:lnTo>
                    <a:pt x="142" y="72"/>
                  </a:lnTo>
                  <a:lnTo>
                    <a:pt x="141" y="71"/>
                  </a:lnTo>
                  <a:lnTo>
                    <a:pt x="141" y="70"/>
                  </a:lnTo>
                  <a:lnTo>
                    <a:pt x="141" y="69"/>
                  </a:lnTo>
                  <a:lnTo>
                    <a:pt x="140" y="68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39" y="65"/>
                  </a:lnTo>
                  <a:lnTo>
                    <a:pt x="139" y="64"/>
                  </a:lnTo>
                  <a:lnTo>
                    <a:pt x="138" y="63"/>
                  </a:lnTo>
                  <a:lnTo>
                    <a:pt x="138" y="62"/>
                  </a:lnTo>
                  <a:lnTo>
                    <a:pt x="138" y="61"/>
                  </a:lnTo>
                  <a:lnTo>
                    <a:pt x="137" y="60"/>
                  </a:lnTo>
                  <a:lnTo>
                    <a:pt x="137" y="59"/>
                  </a:lnTo>
                  <a:lnTo>
                    <a:pt x="137" y="58"/>
                  </a:lnTo>
                  <a:lnTo>
                    <a:pt x="136" y="57"/>
                  </a:lnTo>
                  <a:lnTo>
                    <a:pt x="136" y="56"/>
                  </a:lnTo>
                  <a:lnTo>
                    <a:pt x="135" y="55"/>
                  </a:lnTo>
                  <a:lnTo>
                    <a:pt x="135" y="54"/>
                  </a:lnTo>
                  <a:lnTo>
                    <a:pt x="134" y="53"/>
                  </a:lnTo>
                  <a:lnTo>
                    <a:pt x="134" y="52"/>
                  </a:lnTo>
                  <a:lnTo>
                    <a:pt x="134" y="51"/>
                  </a:lnTo>
                  <a:lnTo>
                    <a:pt x="133" y="50"/>
                  </a:lnTo>
                  <a:lnTo>
                    <a:pt x="133" y="49"/>
                  </a:lnTo>
                  <a:lnTo>
                    <a:pt x="132" y="49"/>
                  </a:lnTo>
                  <a:lnTo>
                    <a:pt x="132" y="48"/>
                  </a:lnTo>
                  <a:lnTo>
                    <a:pt x="132" y="47"/>
                  </a:lnTo>
                  <a:lnTo>
                    <a:pt x="131" y="46"/>
                  </a:lnTo>
                  <a:lnTo>
                    <a:pt x="131" y="45"/>
                  </a:lnTo>
                  <a:lnTo>
                    <a:pt x="130" y="44"/>
                  </a:lnTo>
                  <a:lnTo>
                    <a:pt x="130" y="43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28" y="40"/>
                  </a:lnTo>
                  <a:lnTo>
                    <a:pt x="128" y="39"/>
                  </a:lnTo>
                  <a:lnTo>
                    <a:pt x="127" y="38"/>
                  </a:lnTo>
                  <a:lnTo>
                    <a:pt x="127" y="37"/>
                  </a:lnTo>
                  <a:lnTo>
                    <a:pt x="126" y="36"/>
                  </a:lnTo>
                  <a:lnTo>
                    <a:pt x="125" y="35"/>
                  </a:lnTo>
                  <a:lnTo>
                    <a:pt x="125" y="34"/>
                  </a:lnTo>
                  <a:lnTo>
                    <a:pt x="124" y="33"/>
                  </a:lnTo>
                  <a:lnTo>
                    <a:pt x="124" y="32"/>
                  </a:lnTo>
                  <a:lnTo>
                    <a:pt x="123" y="31"/>
                  </a:lnTo>
                  <a:lnTo>
                    <a:pt x="122" y="30"/>
                  </a:lnTo>
                  <a:lnTo>
                    <a:pt x="122" y="29"/>
                  </a:lnTo>
                  <a:lnTo>
                    <a:pt x="121" y="29"/>
                  </a:lnTo>
                  <a:lnTo>
                    <a:pt x="121" y="28"/>
                  </a:lnTo>
                  <a:lnTo>
                    <a:pt x="121" y="27"/>
                  </a:lnTo>
                  <a:lnTo>
                    <a:pt x="120" y="27"/>
                  </a:lnTo>
                  <a:lnTo>
                    <a:pt x="120" y="26"/>
                  </a:lnTo>
                  <a:lnTo>
                    <a:pt x="119" y="26"/>
                  </a:lnTo>
                  <a:lnTo>
                    <a:pt x="119" y="25"/>
                  </a:lnTo>
                  <a:lnTo>
                    <a:pt x="118" y="24"/>
                  </a:lnTo>
                  <a:lnTo>
                    <a:pt x="118" y="23"/>
                  </a:lnTo>
                  <a:lnTo>
                    <a:pt x="117" y="23"/>
                  </a:lnTo>
                  <a:lnTo>
                    <a:pt x="117" y="22"/>
                  </a:lnTo>
                  <a:lnTo>
                    <a:pt x="116" y="21"/>
                  </a:lnTo>
                  <a:lnTo>
                    <a:pt x="115" y="20"/>
                  </a:lnTo>
                  <a:lnTo>
                    <a:pt x="114" y="19"/>
                  </a:lnTo>
                  <a:lnTo>
                    <a:pt x="113" y="18"/>
                  </a:lnTo>
                  <a:lnTo>
                    <a:pt x="113" y="17"/>
                  </a:lnTo>
                  <a:lnTo>
                    <a:pt x="112" y="17"/>
                  </a:lnTo>
                  <a:lnTo>
                    <a:pt x="112" y="16"/>
                  </a:lnTo>
                  <a:lnTo>
                    <a:pt x="111" y="16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09" y="14"/>
                  </a:lnTo>
                  <a:lnTo>
                    <a:pt x="109" y="13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6" y="11"/>
                  </a:lnTo>
                  <a:lnTo>
                    <a:pt x="106" y="10"/>
                  </a:lnTo>
                  <a:lnTo>
                    <a:pt x="105" y="10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3" y="8"/>
                  </a:lnTo>
                  <a:lnTo>
                    <a:pt x="102" y="8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2" y="2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9" y="2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4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4" y="10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8"/>
                  </a:lnTo>
                  <a:lnTo>
                    <a:pt x="46" y="19"/>
                  </a:lnTo>
                  <a:lnTo>
                    <a:pt x="45" y="20"/>
                  </a:lnTo>
                  <a:lnTo>
                    <a:pt x="44" y="21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7" y="31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6"/>
                  </a:lnTo>
                  <a:lnTo>
                    <a:pt x="33" y="37"/>
                  </a:lnTo>
                  <a:lnTo>
                    <a:pt x="33" y="38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0" y="43"/>
                  </a:lnTo>
                  <a:lnTo>
                    <a:pt x="30" y="44"/>
                  </a:lnTo>
                  <a:lnTo>
                    <a:pt x="29" y="45"/>
                  </a:lnTo>
                  <a:lnTo>
                    <a:pt x="29" y="46"/>
                  </a:lnTo>
                  <a:lnTo>
                    <a:pt x="28" y="47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6" y="53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3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2" y="61"/>
                  </a:lnTo>
                  <a:lnTo>
                    <a:pt x="22" y="62"/>
                  </a:lnTo>
                  <a:lnTo>
                    <a:pt x="22" y="63"/>
                  </a:lnTo>
                  <a:lnTo>
                    <a:pt x="21" y="64"/>
                  </a:lnTo>
                  <a:lnTo>
                    <a:pt x="21" y="65"/>
                  </a:lnTo>
                  <a:lnTo>
                    <a:pt x="20" y="66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19" y="69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18" y="72"/>
                  </a:lnTo>
                  <a:lnTo>
                    <a:pt x="18" y="73"/>
                  </a:lnTo>
                  <a:lnTo>
                    <a:pt x="18" y="7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17" y="77"/>
                  </a:lnTo>
                  <a:lnTo>
                    <a:pt x="16" y="78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4"/>
                  </a:lnTo>
                  <a:lnTo>
                    <a:pt x="14" y="85"/>
                  </a:lnTo>
                  <a:lnTo>
                    <a:pt x="14" y="86"/>
                  </a:lnTo>
                  <a:lnTo>
                    <a:pt x="14" y="87"/>
                  </a:lnTo>
                  <a:lnTo>
                    <a:pt x="14" y="88"/>
                  </a:lnTo>
                  <a:lnTo>
                    <a:pt x="13" y="89"/>
                  </a:lnTo>
                  <a:lnTo>
                    <a:pt x="13" y="90"/>
                  </a:lnTo>
                  <a:lnTo>
                    <a:pt x="13" y="91"/>
                  </a:lnTo>
                  <a:lnTo>
                    <a:pt x="12" y="92"/>
                  </a:lnTo>
                  <a:lnTo>
                    <a:pt x="12" y="93"/>
                  </a:lnTo>
                  <a:lnTo>
                    <a:pt x="12" y="94"/>
                  </a:lnTo>
                  <a:lnTo>
                    <a:pt x="12" y="96"/>
                  </a:lnTo>
                  <a:lnTo>
                    <a:pt x="11" y="97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0" y="101"/>
                  </a:lnTo>
                  <a:lnTo>
                    <a:pt x="10" y="102"/>
                  </a:lnTo>
                  <a:lnTo>
                    <a:pt x="10" y="103"/>
                  </a:lnTo>
                  <a:lnTo>
                    <a:pt x="10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4"/>
                  </a:lnTo>
                  <a:lnTo>
                    <a:pt x="7" y="115"/>
                  </a:lnTo>
                  <a:lnTo>
                    <a:pt x="7" y="117"/>
                  </a:lnTo>
                  <a:lnTo>
                    <a:pt x="7" y="118"/>
                  </a:lnTo>
                  <a:lnTo>
                    <a:pt x="7" y="119"/>
                  </a:lnTo>
                  <a:lnTo>
                    <a:pt x="7" y="120"/>
                  </a:lnTo>
                  <a:lnTo>
                    <a:pt x="6" y="121"/>
                  </a:lnTo>
                  <a:lnTo>
                    <a:pt x="6" y="122"/>
                  </a:lnTo>
                  <a:lnTo>
                    <a:pt x="6" y="124"/>
                  </a:lnTo>
                  <a:lnTo>
                    <a:pt x="6" y="125"/>
                  </a:lnTo>
                  <a:lnTo>
                    <a:pt x="6" y="126"/>
                  </a:lnTo>
                  <a:lnTo>
                    <a:pt x="5" y="127"/>
                  </a:lnTo>
                  <a:lnTo>
                    <a:pt x="5" y="128"/>
                  </a:lnTo>
                  <a:lnTo>
                    <a:pt x="5" y="129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4" y="133"/>
                  </a:lnTo>
                  <a:lnTo>
                    <a:pt x="4" y="134"/>
                  </a:lnTo>
                  <a:lnTo>
                    <a:pt x="4" y="135"/>
                  </a:lnTo>
                  <a:lnTo>
                    <a:pt x="4" y="136"/>
                  </a:lnTo>
                  <a:lnTo>
                    <a:pt x="4" y="138"/>
                  </a:lnTo>
                  <a:lnTo>
                    <a:pt x="4" y="139"/>
                  </a:lnTo>
                  <a:lnTo>
                    <a:pt x="4" y="140"/>
                  </a:lnTo>
                  <a:lnTo>
                    <a:pt x="3" y="141"/>
                  </a:lnTo>
                  <a:lnTo>
                    <a:pt x="3" y="142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9"/>
                  </a:lnTo>
                  <a:lnTo>
                    <a:pt x="2" y="150"/>
                  </a:lnTo>
                  <a:lnTo>
                    <a:pt x="2" y="151"/>
                  </a:lnTo>
                  <a:lnTo>
                    <a:pt x="2" y="152"/>
                  </a:lnTo>
                  <a:lnTo>
                    <a:pt x="2" y="153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2" y="157"/>
                  </a:lnTo>
                  <a:lnTo>
                    <a:pt x="2" y="158"/>
                  </a:lnTo>
                  <a:lnTo>
                    <a:pt x="2" y="160"/>
                  </a:lnTo>
                  <a:lnTo>
                    <a:pt x="1" y="161"/>
                  </a:lnTo>
                  <a:lnTo>
                    <a:pt x="1" y="162"/>
                  </a:lnTo>
                  <a:lnTo>
                    <a:pt x="1" y="163"/>
                  </a:lnTo>
                  <a:lnTo>
                    <a:pt x="1" y="164"/>
                  </a:lnTo>
                  <a:lnTo>
                    <a:pt x="1" y="166"/>
                  </a:lnTo>
                  <a:lnTo>
                    <a:pt x="1" y="167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1" y="171"/>
                  </a:lnTo>
                  <a:lnTo>
                    <a:pt x="1" y="172"/>
                  </a:lnTo>
                  <a:lnTo>
                    <a:pt x="1" y="173"/>
                  </a:lnTo>
                  <a:lnTo>
                    <a:pt x="1" y="174"/>
                  </a:lnTo>
                  <a:lnTo>
                    <a:pt x="0" y="176"/>
                  </a:lnTo>
                  <a:lnTo>
                    <a:pt x="0" y="177"/>
                  </a:lnTo>
                  <a:lnTo>
                    <a:pt x="0" y="178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7"/>
                  </a:lnTo>
                  <a:lnTo>
                    <a:pt x="0" y="188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0" y="192"/>
                  </a:lnTo>
                  <a:lnTo>
                    <a:pt x="0" y="193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0" y="197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03"/>
                  </a:lnTo>
                  <a:lnTo>
                    <a:pt x="0" y="205"/>
                  </a:lnTo>
                  <a:lnTo>
                    <a:pt x="0" y="206"/>
                  </a:lnTo>
                  <a:lnTo>
                    <a:pt x="0" y="207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0" y="213"/>
                  </a:lnTo>
                  <a:lnTo>
                    <a:pt x="0" y="215"/>
                  </a:lnTo>
                  <a:lnTo>
                    <a:pt x="0" y="216"/>
                  </a:lnTo>
                  <a:lnTo>
                    <a:pt x="0" y="217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0" y="221"/>
                  </a:lnTo>
                  <a:lnTo>
                    <a:pt x="0" y="222"/>
                  </a:lnTo>
                  <a:lnTo>
                    <a:pt x="0" y="223"/>
                  </a:lnTo>
                  <a:lnTo>
                    <a:pt x="0" y="225"/>
                  </a:lnTo>
                  <a:lnTo>
                    <a:pt x="1" y="226"/>
                  </a:lnTo>
                  <a:lnTo>
                    <a:pt x="1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1" y="231"/>
                  </a:lnTo>
                  <a:lnTo>
                    <a:pt x="1" y="232"/>
                  </a:lnTo>
                  <a:lnTo>
                    <a:pt x="1" y="233"/>
                  </a:lnTo>
                  <a:lnTo>
                    <a:pt x="1" y="235"/>
                  </a:lnTo>
                  <a:lnTo>
                    <a:pt x="1" y="236"/>
                  </a:lnTo>
                  <a:lnTo>
                    <a:pt x="1" y="237"/>
                  </a:lnTo>
                  <a:lnTo>
                    <a:pt x="1" y="238"/>
                  </a:lnTo>
                  <a:lnTo>
                    <a:pt x="1" y="240"/>
                  </a:lnTo>
                  <a:lnTo>
                    <a:pt x="2" y="241"/>
                  </a:lnTo>
                  <a:lnTo>
                    <a:pt x="2" y="242"/>
                  </a:lnTo>
                  <a:lnTo>
                    <a:pt x="2" y="243"/>
                  </a:lnTo>
                  <a:lnTo>
                    <a:pt x="2" y="244"/>
                  </a:lnTo>
                  <a:lnTo>
                    <a:pt x="2" y="246"/>
                  </a:lnTo>
                  <a:lnTo>
                    <a:pt x="2" y="247"/>
                  </a:lnTo>
                  <a:lnTo>
                    <a:pt x="2" y="248"/>
                  </a:lnTo>
                  <a:lnTo>
                    <a:pt x="2" y="249"/>
                  </a:lnTo>
                  <a:lnTo>
                    <a:pt x="2" y="251"/>
                  </a:lnTo>
                  <a:lnTo>
                    <a:pt x="3" y="252"/>
                  </a:lnTo>
                  <a:lnTo>
                    <a:pt x="3" y="253"/>
                  </a:lnTo>
                  <a:lnTo>
                    <a:pt x="3" y="254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3" y="258"/>
                  </a:lnTo>
                  <a:lnTo>
                    <a:pt x="3" y="259"/>
                  </a:lnTo>
                  <a:lnTo>
                    <a:pt x="4" y="260"/>
                  </a:lnTo>
                  <a:lnTo>
                    <a:pt x="4" y="261"/>
                  </a:lnTo>
                  <a:lnTo>
                    <a:pt x="4" y="263"/>
                  </a:lnTo>
                  <a:lnTo>
                    <a:pt x="4" y="264"/>
                  </a:lnTo>
                  <a:lnTo>
                    <a:pt x="4" y="265"/>
                  </a:lnTo>
                  <a:lnTo>
                    <a:pt x="4" y="266"/>
                  </a:lnTo>
                  <a:lnTo>
                    <a:pt x="5" y="267"/>
                  </a:lnTo>
                  <a:lnTo>
                    <a:pt x="5" y="269"/>
                  </a:lnTo>
                  <a:lnTo>
                    <a:pt x="5" y="270"/>
                  </a:lnTo>
                  <a:lnTo>
                    <a:pt x="5" y="271"/>
                  </a:lnTo>
                  <a:lnTo>
                    <a:pt x="5" y="272"/>
                  </a:lnTo>
                  <a:lnTo>
                    <a:pt x="5" y="273"/>
                  </a:lnTo>
                  <a:lnTo>
                    <a:pt x="6" y="274"/>
                  </a:lnTo>
                  <a:lnTo>
                    <a:pt x="6" y="276"/>
                  </a:lnTo>
                  <a:lnTo>
                    <a:pt x="6" y="277"/>
                  </a:lnTo>
                  <a:lnTo>
                    <a:pt x="6" y="278"/>
                  </a:lnTo>
                  <a:lnTo>
                    <a:pt x="6" y="279"/>
                  </a:lnTo>
                  <a:lnTo>
                    <a:pt x="7" y="280"/>
                  </a:lnTo>
                  <a:lnTo>
                    <a:pt x="7" y="281"/>
                  </a:lnTo>
                  <a:lnTo>
                    <a:pt x="7" y="282"/>
                  </a:lnTo>
                  <a:lnTo>
                    <a:pt x="7" y="284"/>
                  </a:lnTo>
                  <a:lnTo>
                    <a:pt x="7" y="285"/>
                  </a:lnTo>
                  <a:lnTo>
                    <a:pt x="8" y="286"/>
                  </a:lnTo>
                  <a:lnTo>
                    <a:pt x="8" y="287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9" y="290"/>
                  </a:lnTo>
                  <a:lnTo>
                    <a:pt x="9" y="292"/>
                  </a:lnTo>
                  <a:lnTo>
                    <a:pt x="9" y="293"/>
                  </a:lnTo>
                  <a:lnTo>
                    <a:pt x="9" y="294"/>
                  </a:lnTo>
                  <a:lnTo>
                    <a:pt x="10" y="295"/>
                  </a:lnTo>
                  <a:lnTo>
                    <a:pt x="10" y="296"/>
                  </a:lnTo>
                  <a:lnTo>
                    <a:pt x="10" y="297"/>
                  </a:lnTo>
                  <a:lnTo>
                    <a:pt x="10" y="298"/>
                  </a:lnTo>
                  <a:lnTo>
                    <a:pt x="10" y="299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3"/>
                  </a:lnTo>
                  <a:lnTo>
                    <a:pt x="12" y="304"/>
                  </a:lnTo>
                  <a:lnTo>
                    <a:pt x="12" y="305"/>
                  </a:lnTo>
                  <a:lnTo>
                    <a:pt x="12" y="306"/>
                  </a:lnTo>
                  <a:lnTo>
                    <a:pt x="12" y="307"/>
                  </a:lnTo>
                  <a:lnTo>
                    <a:pt x="13" y="308"/>
                  </a:lnTo>
                  <a:lnTo>
                    <a:pt x="13" y="309"/>
                  </a:lnTo>
                  <a:lnTo>
                    <a:pt x="13" y="310"/>
                  </a:lnTo>
                  <a:lnTo>
                    <a:pt x="13" y="311"/>
                  </a:lnTo>
                  <a:lnTo>
                    <a:pt x="14" y="312"/>
                  </a:lnTo>
                  <a:lnTo>
                    <a:pt x="14" y="313"/>
                  </a:lnTo>
                  <a:lnTo>
                    <a:pt x="14" y="314"/>
                  </a:lnTo>
                  <a:lnTo>
                    <a:pt x="15" y="315"/>
                  </a:lnTo>
                  <a:lnTo>
                    <a:pt x="15" y="316"/>
                  </a:lnTo>
                  <a:lnTo>
                    <a:pt x="15" y="317"/>
                  </a:lnTo>
                  <a:lnTo>
                    <a:pt x="15" y="318"/>
                  </a:lnTo>
                  <a:lnTo>
                    <a:pt x="16" y="319"/>
                  </a:lnTo>
                  <a:lnTo>
                    <a:pt x="16" y="320"/>
                  </a:lnTo>
                  <a:lnTo>
                    <a:pt x="16" y="321"/>
                  </a:lnTo>
                  <a:lnTo>
                    <a:pt x="17" y="322"/>
                  </a:lnTo>
                  <a:lnTo>
                    <a:pt x="17" y="323"/>
                  </a:lnTo>
                  <a:lnTo>
                    <a:pt x="17" y="324"/>
                  </a:lnTo>
                  <a:lnTo>
                    <a:pt x="18" y="325"/>
                  </a:lnTo>
                  <a:lnTo>
                    <a:pt x="18" y="326"/>
                  </a:lnTo>
                  <a:lnTo>
                    <a:pt x="18" y="327"/>
                  </a:lnTo>
                  <a:lnTo>
                    <a:pt x="19" y="328"/>
                  </a:lnTo>
                  <a:lnTo>
                    <a:pt x="19" y="329"/>
                  </a:lnTo>
                  <a:lnTo>
                    <a:pt x="19" y="330"/>
                  </a:lnTo>
                  <a:lnTo>
                    <a:pt x="20" y="331"/>
                  </a:lnTo>
                  <a:lnTo>
                    <a:pt x="20" y="332"/>
                  </a:lnTo>
                  <a:lnTo>
                    <a:pt x="20" y="333"/>
                  </a:lnTo>
                  <a:lnTo>
                    <a:pt x="21" y="334"/>
                  </a:lnTo>
                  <a:lnTo>
                    <a:pt x="21" y="335"/>
                  </a:lnTo>
                  <a:lnTo>
                    <a:pt x="21" y="336"/>
                  </a:lnTo>
                  <a:lnTo>
                    <a:pt x="22" y="337"/>
                  </a:lnTo>
                  <a:lnTo>
                    <a:pt x="22" y="338"/>
                  </a:lnTo>
                  <a:lnTo>
                    <a:pt x="23" y="339"/>
                  </a:lnTo>
                  <a:lnTo>
                    <a:pt x="23" y="340"/>
                  </a:lnTo>
                  <a:lnTo>
                    <a:pt x="23" y="341"/>
                  </a:lnTo>
                  <a:lnTo>
                    <a:pt x="24" y="342"/>
                  </a:lnTo>
                  <a:lnTo>
                    <a:pt x="24" y="343"/>
                  </a:lnTo>
                  <a:lnTo>
                    <a:pt x="24" y="344"/>
                  </a:lnTo>
                  <a:lnTo>
                    <a:pt x="25" y="345"/>
                  </a:lnTo>
                  <a:lnTo>
                    <a:pt x="25" y="346"/>
                  </a:lnTo>
                  <a:lnTo>
                    <a:pt x="26" y="347"/>
                  </a:lnTo>
                  <a:lnTo>
                    <a:pt x="26" y="348"/>
                  </a:lnTo>
                  <a:lnTo>
                    <a:pt x="27" y="349"/>
                  </a:lnTo>
                  <a:lnTo>
                    <a:pt x="27" y="350"/>
                  </a:lnTo>
                  <a:lnTo>
                    <a:pt x="27" y="351"/>
                  </a:lnTo>
                  <a:lnTo>
                    <a:pt x="28" y="351"/>
                  </a:lnTo>
                  <a:lnTo>
                    <a:pt x="28" y="352"/>
                  </a:lnTo>
                  <a:lnTo>
                    <a:pt x="28" y="353"/>
                  </a:lnTo>
                  <a:lnTo>
                    <a:pt x="29" y="354"/>
                  </a:lnTo>
                  <a:lnTo>
                    <a:pt x="29" y="355"/>
                  </a:lnTo>
                  <a:lnTo>
                    <a:pt x="30" y="355"/>
                  </a:lnTo>
                  <a:lnTo>
                    <a:pt x="30" y="356"/>
                  </a:lnTo>
                  <a:lnTo>
                    <a:pt x="30" y="357"/>
                  </a:lnTo>
                  <a:lnTo>
                    <a:pt x="31" y="358"/>
                  </a:lnTo>
                  <a:lnTo>
                    <a:pt x="31" y="359"/>
                  </a:lnTo>
                  <a:lnTo>
                    <a:pt x="32" y="359"/>
                  </a:lnTo>
                  <a:lnTo>
                    <a:pt x="32" y="360"/>
                  </a:lnTo>
                  <a:lnTo>
                    <a:pt x="32" y="361"/>
                  </a:lnTo>
                  <a:lnTo>
                    <a:pt x="33" y="362"/>
                  </a:lnTo>
                  <a:lnTo>
                    <a:pt x="34" y="363"/>
                  </a:lnTo>
                  <a:lnTo>
                    <a:pt x="34" y="364"/>
                  </a:lnTo>
                  <a:lnTo>
                    <a:pt x="35" y="364"/>
                  </a:lnTo>
                  <a:lnTo>
                    <a:pt x="35" y="365"/>
                  </a:lnTo>
                  <a:lnTo>
                    <a:pt x="35" y="366"/>
                  </a:lnTo>
                  <a:lnTo>
                    <a:pt x="36" y="367"/>
                  </a:lnTo>
                  <a:lnTo>
                    <a:pt x="37" y="368"/>
                  </a:lnTo>
                  <a:lnTo>
                    <a:pt x="37" y="369"/>
                  </a:lnTo>
                  <a:lnTo>
                    <a:pt x="38" y="370"/>
                  </a:lnTo>
                  <a:lnTo>
                    <a:pt x="38" y="371"/>
                  </a:lnTo>
                  <a:lnTo>
                    <a:pt x="39" y="371"/>
                  </a:lnTo>
                  <a:lnTo>
                    <a:pt x="39" y="372"/>
                  </a:lnTo>
                  <a:lnTo>
                    <a:pt x="40" y="373"/>
                  </a:lnTo>
                  <a:lnTo>
                    <a:pt x="40" y="374"/>
                  </a:lnTo>
                  <a:lnTo>
                    <a:pt x="41" y="374"/>
                  </a:lnTo>
                  <a:lnTo>
                    <a:pt x="41" y="375"/>
                  </a:lnTo>
                  <a:lnTo>
                    <a:pt x="42" y="376"/>
                  </a:lnTo>
                  <a:lnTo>
                    <a:pt x="43" y="377"/>
                  </a:lnTo>
                  <a:lnTo>
                    <a:pt x="44" y="378"/>
                  </a:lnTo>
                  <a:lnTo>
                    <a:pt x="44" y="379"/>
                  </a:lnTo>
                  <a:lnTo>
                    <a:pt x="45" y="380"/>
                  </a:lnTo>
                  <a:lnTo>
                    <a:pt x="46" y="381"/>
                  </a:lnTo>
                  <a:lnTo>
                    <a:pt x="47" y="382"/>
                  </a:lnTo>
                  <a:lnTo>
                    <a:pt x="48" y="383"/>
                  </a:lnTo>
                  <a:lnTo>
                    <a:pt x="49" y="384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1" y="386"/>
                  </a:lnTo>
                  <a:lnTo>
                    <a:pt x="51" y="387"/>
                  </a:lnTo>
                  <a:lnTo>
                    <a:pt x="52" y="387"/>
                  </a:lnTo>
                  <a:lnTo>
                    <a:pt x="52" y="388"/>
                  </a:lnTo>
                  <a:lnTo>
                    <a:pt x="53" y="388"/>
                  </a:lnTo>
                  <a:lnTo>
                    <a:pt x="54" y="389"/>
                  </a:lnTo>
                  <a:lnTo>
                    <a:pt x="55" y="390"/>
                  </a:lnTo>
                  <a:lnTo>
                    <a:pt x="56" y="390"/>
                  </a:lnTo>
                  <a:lnTo>
                    <a:pt x="56" y="391"/>
                  </a:lnTo>
                  <a:lnTo>
                    <a:pt x="57" y="391"/>
                  </a:lnTo>
                  <a:lnTo>
                    <a:pt x="57" y="392"/>
                  </a:lnTo>
                  <a:lnTo>
                    <a:pt x="58" y="392"/>
                  </a:lnTo>
                  <a:lnTo>
                    <a:pt x="59" y="393"/>
                  </a:lnTo>
                  <a:lnTo>
                    <a:pt x="60" y="393"/>
                  </a:lnTo>
                  <a:lnTo>
                    <a:pt x="60" y="394"/>
                  </a:lnTo>
                  <a:lnTo>
                    <a:pt x="61" y="394"/>
                  </a:lnTo>
                  <a:lnTo>
                    <a:pt x="62" y="394"/>
                  </a:lnTo>
                  <a:lnTo>
                    <a:pt x="62" y="395"/>
                  </a:lnTo>
                  <a:lnTo>
                    <a:pt x="63" y="395"/>
                  </a:lnTo>
                  <a:lnTo>
                    <a:pt x="63" y="396"/>
                  </a:lnTo>
                  <a:lnTo>
                    <a:pt x="64" y="396"/>
                  </a:lnTo>
                  <a:lnTo>
                    <a:pt x="65" y="396"/>
                  </a:lnTo>
                  <a:lnTo>
                    <a:pt x="65" y="397"/>
                  </a:lnTo>
                  <a:lnTo>
                    <a:pt x="66" y="397"/>
                  </a:lnTo>
                  <a:lnTo>
                    <a:pt x="67" y="397"/>
                  </a:lnTo>
                  <a:lnTo>
                    <a:pt x="68" y="398"/>
                  </a:lnTo>
                  <a:lnTo>
                    <a:pt x="69" y="398"/>
                  </a:lnTo>
                  <a:lnTo>
                    <a:pt x="70" y="398"/>
                  </a:lnTo>
                  <a:lnTo>
                    <a:pt x="71" y="399"/>
                  </a:lnTo>
                  <a:lnTo>
                    <a:pt x="72" y="399"/>
                  </a:lnTo>
                  <a:lnTo>
                    <a:pt x="73" y="399"/>
                  </a:lnTo>
                  <a:lnTo>
                    <a:pt x="74" y="399"/>
                  </a:lnTo>
                  <a:lnTo>
                    <a:pt x="75" y="399"/>
                  </a:lnTo>
                  <a:lnTo>
                    <a:pt x="75" y="400"/>
                  </a:lnTo>
                  <a:lnTo>
                    <a:pt x="76" y="400"/>
                  </a:lnTo>
                  <a:lnTo>
                    <a:pt x="77" y="400"/>
                  </a:lnTo>
                  <a:lnTo>
                    <a:pt x="78" y="400"/>
                  </a:lnTo>
                  <a:lnTo>
                    <a:pt x="79" y="400"/>
                  </a:lnTo>
                  <a:lnTo>
                    <a:pt x="80" y="400"/>
                  </a:lnTo>
                </a:path>
              </a:pathLst>
            </a:cu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9" name="Freeform 57">
              <a:extLst>
                <a:ext uri="{FF2B5EF4-FFF2-40B4-BE49-F238E27FC236}">
                  <a16:creationId xmlns:a16="http://schemas.microsoft.com/office/drawing/2014/main" id="{4B89D2A6-CEAE-80E3-14F9-A1BCC7D8B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685" y="1800225"/>
              <a:ext cx="3270885" cy="1671955"/>
            </a:xfrm>
            <a:custGeom>
              <a:avLst/>
              <a:gdLst>
                <a:gd name="T0" fmla="*/ 290222900 w 384"/>
                <a:gd name="T1" fmla="*/ 2147483647 h 196"/>
                <a:gd name="T2" fmla="*/ 725548733 w 384"/>
                <a:gd name="T3" fmla="*/ 2147483647 h 196"/>
                <a:gd name="T4" fmla="*/ 1233438808 w 384"/>
                <a:gd name="T5" fmla="*/ 2147483647 h 196"/>
                <a:gd name="T6" fmla="*/ 1886431816 w 384"/>
                <a:gd name="T7" fmla="*/ 2147483647 h 196"/>
                <a:gd name="T8" fmla="*/ 2147483647 w 384"/>
                <a:gd name="T9" fmla="*/ 2147483647 h 196"/>
                <a:gd name="T10" fmla="*/ 2147483647 w 384"/>
                <a:gd name="T11" fmla="*/ 2147483647 h 196"/>
                <a:gd name="T12" fmla="*/ 2147483647 w 384"/>
                <a:gd name="T13" fmla="*/ 2147483647 h 196"/>
                <a:gd name="T14" fmla="*/ 2147483647 w 384"/>
                <a:gd name="T15" fmla="*/ 2147483647 h 196"/>
                <a:gd name="T16" fmla="*/ 2147483647 w 384"/>
                <a:gd name="T17" fmla="*/ 2147483647 h 196"/>
                <a:gd name="T18" fmla="*/ 2147483647 w 384"/>
                <a:gd name="T19" fmla="*/ 2147483647 h 196"/>
                <a:gd name="T20" fmla="*/ 2147483647 w 384"/>
                <a:gd name="T21" fmla="*/ 2147483647 h 196"/>
                <a:gd name="T22" fmla="*/ 2147483647 w 384"/>
                <a:gd name="T23" fmla="*/ 2147483647 h 196"/>
                <a:gd name="T24" fmla="*/ 2147483647 w 384"/>
                <a:gd name="T25" fmla="*/ 2147483647 h 196"/>
                <a:gd name="T26" fmla="*/ 2147483647 w 384"/>
                <a:gd name="T27" fmla="*/ 2147483647 h 196"/>
                <a:gd name="T28" fmla="*/ 2147483647 w 384"/>
                <a:gd name="T29" fmla="*/ 2147483647 h 196"/>
                <a:gd name="T30" fmla="*/ 2147483647 w 384"/>
                <a:gd name="T31" fmla="*/ 2147483647 h 196"/>
                <a:gd name="T32" fmla="*/ 2147483647 w 384"/>
                <a:gd name="T33" fmla="*/ 2147483647 h 196"/>
                <a:gd name="T34" fmla="*/ 2147483647 w 384"/>
                <a:gd name="T35" fmla="*/ 2147483647 h 196"/>
                <a:gd name="T36" fmla="*/ 2147483647 w 384"/>
                <a:gd name="T37" fmla="*/ 2147483647 h 196"/>
                <a:gd name="T38" fmla="*/ 2147483647 w 384"/>
                <a:gd name="T39" fmla="*/ 2147483647 h 196"/>
                <a:gd name="T40" fmla="*/ 2147483647 w 384"/>
                <a:gd name="T41" fmla="*/ 2147483647 h 196"/>
                <a:gd name="T42" fmla="*/ 2147483647 w 384"/>
                <a:gd name="T43" fmla="*/ 2147483647 h 196"/>
                <a:gd name="T44" fmla="*/ 2147483647 w 384"/>
                <a:gd name="T45" fmla="*/ 2147483647 h 196"/>
                <a:gd name="T46" fmla="*/ 2147483647 w 384"/>
                <a:gd name="T47" fmla="*/ 2147483647 h 196"/>
                <a:gd name="T48" fmla="*/ 2147483647 w 384"/>
                <a:gd name="T49" fmla="*/ 2147483647 h 196"/>
                <a:gd name="T50" fmla="*/ 2147483647 w 384"/>
                <a:gd name="T51" fmla="*/ 2147483647 h 196"/>
                <a:gd name="T52" fmla="*/ 2147483647 w 384"/>
                <a:gd name="T53" fmla="*/ 2147483647 h 196"/>
                <a:gd name="T54" fmla="*/ 2147483647 w 384"/>
                <a:gd name="T55" fmla="*/ 2147483647 h 196"/>
                <a:gd name="T56" fmla="*/ 2147483647 w 384"/>
                <a:gd name="T57" fmla="*/ 2147483647 h 196"/>
                <a:gd name="T58" fmla="*/ 2147483647 w 384"/>
                <a:gd name="T59" fmla="*/ 2147483647 h 196"/>
                <a:gd name="T60" fmla="*/ 2147483647 w 384"/>
                <a:gd name="T61" fmla="*/ 2147483647 h 196"/>
                <a:gd name="T62" fmla="*/ 2147483647 w 384"/>
                <a:gd name="T63" fmla="*/ 2147483647 h 196"/>
                <a:gd name="T64" fmla="*/ 2147483647 w 384"/>
                <a:gd name="T65" fmla="*/ 1746416710 h 196"/>
                <a:gd name="T66" fmla="*/ 2147483647 w 384"/>
                <a:gd name="T67" fmla="*/ 1309814665 h 196"/>
                <a:gd name="T68" fmla="*/ 2147483647 w 384"/>
                <a:gd name="T69" fmla="*/ 873212620 h 196"/>
                <a:gd name="T70" fmla="*/ 2147483647 w 384"/>
                <a:gd name="T71" fmla="*/ 582138903 h 196"/>
                <a:gd name="T72" fmla="*/ 2147483647 w 384"/>
                <a:gd name="T73" fmla="*/ 363837881 h 196"/>
                <a:gd name="T74" fmla="*/ 2147483647 w 384"/>
                <a:gd name="T75" fmla="*/ 145536858 h 196"/>
                <a:gd name="T76" fmla="*/ 2147483647 w 384"/>
                <a:gd name="T77" fmla="*/ 0 h 196"/>
                <a:gd name="T78" fmla="*/ 2147483647 w 384"/>
                <a:gd name="T79" fmla="*/ 0 h 196"/>
                <a:gd name="T80" fmla="*/ 2147483647 w 384"/>
                <a:gd name="T81" fmla="*/ 0 h 196"/>
                <a:gd name="T82" fmla="*/ 2147483647 w 384"/>
                <a:gd name="T83" fmla="*/ 145536858 h 196"/>
                <a:gd name="T84" fmla="*/ 2147483647 w 384"/>
                <a:gd name="T85" fmla="*/ 291073717 h 196"/>
                <a:gd name="T86" fmla="*/ 2147483647 w 384"/>
                <a:gd name="T87" fmla="*/ 509374739 h 196"/>
                <a:gd name="T88" fmla="*/ 2147483647 w 384"/>
                <a:gd name="T89" fmla="*/ 800439926 h 196"/>
                <a:gd name="T90" fmla="*/ 2147483647 w 384"/>
                <a:gd name="T91" fmla="*/ 1237050501 h 196"/>
                <a:gd name="T92" fmla="*/ 2147483647 w 384"/>
                <a:gd name="T93" fmla="*/ 1600879852 h 196"/>
                <a:gd name="T94" fmla="*/ 2147483647 w 384"/>
                <a:gd name="T95" fmla="*/ 2110254591 h 196"/>
                <a:gd name="T96" fmla="*/ 2147483647 w 384"/>
                <a:gd name="T97" fmla="*/ 2147483647 h 196"/>
                <a:gd name="T98" fmla="*/ 2147483647 w 384"/>
                <a:gd name="T99" fmla="*/ 2147483647 h 196"/>
                <a:gd name="T100" fmla="*/ 2147483647 w 384"/>
                <a:gd name="T101" fmla="*/ 2147483647 h 196"/>
                <a:gd name="T102" fmla="*/ 2147483647 w 384"/>
                <a:gd name="T103" fmla="*/ 2147483647 h 196"/>
                <a:gd name="T104" fmla="*/ 2147483647 w 384"/>
                <a:gd name="T105" fmla="*/ 2147483647 h 196"/>
                <a:gd name="T106" fmla="*/ 2147483647 w 384"/>
                <a:gd name="T107" fmla="*/ 2147483647 h 196"/>
                <a:gd name="T108" fmla="*/ 2147483647 w 384"/>
                <a:gd name="T109" fmla="*/ 2147483647 h 196"/>
                <a:gd name="T110" fmla="*/ 1886431816 w 384"/>
                <a:gd name="T111" fmla="*/ 2147483647 h 196"/>
                <a:gd name="T112" fmla="*/ 1233438808 w 384"/>
                <a:gd name="T113" fmla="*/ 2147483647 h 196"/>
                <a:gd name="T114" fmla="*/ 725548733 w 384"/>
                <a:gd name="T115" fmla="*/ 2147483647 h 196"/>
                <a:gd name="T116" fmla="*/ 290222900 w 384"/>
                <a:gd name="T117" fmla="*/ 2147483647 h 196"/>
                <a:gd name="T118" fmla="*/ 72555725 w 384"/>
                <a:gd name="T119" fmla="*/ 2147483647 h 196"/>
                <a:gd name="T120" fmla="*/ 0 w 384"/>
                <a:gd name="T121" fmla="*/ 2147483647 h 196"/>
                <a:gd name="T122" fmla="*/ 0 w 384"/>
                <a:gd name="T123" fmla="*/ 2147483647 h 1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4" h="196">
                  <a:moveTo>
                    <a:pt x="1" y="160"/>
                  </a:moveTo>
                  <a:lnTo>
                    <a:pt x="1" y="160"/>
                  </a:lnTo>
                  <a:lnTo>
                    <a:pt x="2" y="161"/>
                  </a:lnTo>
                  <a:lnTo>
                    <a:pt x="2" y="162"/>
                  </a:lnTo>
                  <a:lnTo>
                    <a:pt x="3" y="163"/>
                  </a:lnTo>
                  <a:lnTo>
                    <a:pt x="3" y="164"/>
                  </a:lnTo>
                  <a:lnTo>
                    <a:pt x="3" y="165"/>
                  </a:lnTo>
                  <a:lnTo>
                    <a:pt x="4" y="165"/>
                  </a:lnTo>
                  <a:lnTo>
                    <a:pt x="4" y="166"/>
                  </a:lnTo>
                  <a:lnTo>
                    <a:pt x="4" y="167"/>
                  </a:lnTo>
                  <a:lnTo>
                    <a:pt x="5" y="167"/>
                  </a:lnTo>
                  <a:lnTo>
                    <a:pt x="5" y="168"/>
                  </a:lnTo>
                  <a:lnTo>
                    <a:pt x="6" y="168"/>
                  </a:lnTo>
                  <a:lnTo>
                    <a:pt x="6" y="169"/>
                  </a:lnTo>
                  <a:lnTo>
                    <a:pt x="6" y="170"/>
                  </a:lnTo>
                  <a:lnTo>
                    <a:pt x="7" y="170"/>
                  </a:lnTo>
                  <a:lnTo>
                    <a:pt x="7" y="171"/>
                  </a:lnTo>
                  <a:lnTo>
                    <a:pt x="8" y="171"/>
                  </a:lnTo>
                  <a:lnTo>
                    <a:pt x="8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10" y="173"/>
                  </a:lnTo>
                  <a:lnTo>
                    <a:pt x="10" y="174"/>
                  </a:lnTo>
                  <a:lnTo>
                    <a:pt x="11" y="174"/>
                  </a:lnTo>
                  <a:lnTo>
                    <a:pt x="11" y="175"/>
                  </a:lnTo>
                  <a:lnTo>
                    <a:pt x="12" y="175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7"/>
                  </a:lnTo>
                  <a:lnTo>
                    <a:pt x="14" y="177"/>
                  </a:lnTo>
                  <a:lnTo>
                    <a:pt x="15" y="178"/>
                  </a:lnTo>
                  <a:lnTo>
                    <a:pt x="16" y="178"/>
                  </a:lnTo>
                  <a:lnTo>
                    <a:pt x="16" y="179"/>
                  </a:lnTo>
                  <a:lnTo>
                    <a:pt x="17" y="179"/>
                  </a:lnTo>
                  <a:lnTo>
                    <a:pt x="18" y="180"/>
                  </a:lnTo>
                  <a:lnTo>
                    <a:pt x="19" y="180"/>
                  </a:lnTo>
                  <a:lnTo>
                    <a:pt x="19" y="181"/>
                  </a:lnTo>
                  <a:lnTo>
                    <a:pt x="20" y="181"/>
                  </a:lnTo>
                  <a:lnTo>
                    <a:pt x="21" y="182"/>
                  </a:lnTo>
                  <a:lnTo>
                    <a:pt x="22" y="182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4"/>
                  </a:lnTo>
                  <a:lnTo>
                    <a:pt x="25" y="184"/>
                  </a:lnTo>
                  <a:lnTo>
                    <a:pt x="26" y="184"/>
                  </a:lnTo>
                  <a:lnTo>
                    <a:pt x="26" y="185"/>
                  </a:lnTo>
                  <a:lnTo>
                    <a:pt x="27" y="185"/>
                  </a:lnTo>
                  <a:lnTo>
                    <a:pt x="28" y="185"/>
                  </a:lnTo>
                  <a:lnTo>
                    <a:pt x="29" y="186"/>
                  </a:lnTo>
                  <a:lnTo>
                    <a:pt x="30" y="186"/>
                  </a:lnTo>
                  <a:lnTo>
                    <a:pt x="31" y="186"/>
                  </a:lnTo>
                  <a:lnTo>
                    <a:pt x="31" y="187"/>
                  </a:lnTo>
                  <a:lnTo>
                    <a:pt x="32" y="187"/>
                  </a:lnTo>
                  <a:lnTo>
                    <a:pt x="33" y="187"/>
                  </a:lnTo>
                  <a:lnTo>
                    <a:pt x="34" y="188"/>
                  </a:lnTo>
                  <a:lnTo>
                    <a:pt x="35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1" y="190"/>
                  </a:lnTo>
                  <a:lnTo>
                    <a:pt x="42" y="190"/>
                  </a:lnTo>
                  <a:lnTo>
                    <a:pt x="43" y="190"/>
                  </a:lnTo>
                  <a:lnTo>
                    <a:pt x="43" y="191"/>
                  </a:lnTo>
                  <a:lnTo>
                    <a:pt x="44" y="191"/>
                  </a:lnTo>
                  <a:lnTo>
                    <a:pt x="45" y="191"/>
                  </a:lnTo>
                  <a:lnTo>
                    <a:pt x="46" y="191"/>
                  </a:lnTo>
                  <a:lnTo>
                    <a:pt x="47" y="191"/>
                  </a:lnTo>
                  <a:lnTo>
                    <a:pt x="47" y="192"/>
                  </a:lnTo>
                  <a:lnTo>
                    <a:pt x="48" y="192"/>
                  </a:lnTo>
                  <a:lnTo>
                    <a:pt x="49" y="192"/>
                  </a:lnTo>
                  <a:lnTo>
                    <a:pt x="50" y="192"/>
                  </a:lnTo>
                  <a:lnTo>
                    <a:pt x="51" y="192"/>
                  </a:lnTo>
                  <a:lnTo>
                    <a:pt x="52" y="193"/>
                  </a:lnTo>
                  <a:lnTo>
                    <a:pt x="53" y="193"/>
                  </a:lnTo>
                  <a:lnTo>
                    <a:pt x="54" y="193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57" y="193"/>
                  </a:lnTo>
                  <a:lnTo>
                    <a:pt x="58" y="194"/>
                  </a:lnTo>
                  <a:lnTo>
                    <a:pt x="59" y="194"/>
                  </a:lnTo>
                  <a:lnTo>
                    <a:pt x="60" y="194"/>
                  </a:lnTo>
                  <a:lnTo>
                    <a:pt x="61" y="194"/>
                  </a:lnTo>
                  <a:lnTo>
                    <a:pt x="62" y="194"/>
                  </a:lnTo>
                  <a:lnTo>
                    <a:pt x="63" y="194"/>
                  </a:lnTo>
                  <a:lnTo>
                    <a:pt x="64" y="194"/>
                  </a:lnTo>
                  <a:lnTo>
                    <a:pt x="65" y="195"/>
                  </a:lnTo>
                  <a:lnTo>
                    <a:pt x="66" y="195"/>
                  </a:lnTo>
                  <a:lnTo>
                    <a:pt x="67" y="195"/>
                  </a:lnTo>
                  <a:lnTo>
                    <a:pt x="68" y="195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5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6"/>
                  </a:lnTo>
                  <a:lnTo>
                    <a:pt x="79" y="196"/>
                  </a:lnTo>
                  <a:lnTo>
                    <a:pt x="80" y="196"/>
                  </a:lnTo>
                  <a:lnTo>
                    <a:pt x="81" y="196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4" y="196"/>
                  </a:lnTo>
                  <a:lnTo>
                    <a:pt x="85" y="196"/>
                  </a:lnTo>
                  <a:lnTo>
                    <a:pt x="87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7" y="196"/>
                  </a:lnTo>
                  <a:lnTo>
                    <a:pt x="98" y="196"/>
                  </a:lnTo>
                  <a:lnTo>
                    <a:pt x="99" y="196"/>
                  </a:lnTo>
                  <a:lnTo>
                    <a:pt x="100" y="196"/>
                  </a:lnTo>
                  <a:lnTo>
                    <a:pt x="101" y="196"/>
                  </a:lnTo>
                  <a:lnTo>
                    <a:pt x="102" y="196"/>
                  </a:lnTo>
                  <a:lnTo>
                    <a:pt x="103" y="196"/>
                  </a:lnTo>
                  <a:lnTo>
                    <a:pt x="104" y="196"/>
                  </a:lnTo>
                  <a:lnTo>
                    <a:pt x="105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9" y="195"/>
                  </a:lnTo>
                  <a:lnTo>
                    <a:pt x="110" y="195"/>
                  </a:lnTo>
                  <a:lnTo>
                    <a:pt x="111" y="195"/>
                  </a:lnTo>
                  <a:lnTo>
                    <a:pt x="112" y="195"/>
                  </a:lnTo>
                  <a:lnTo>
                    <a:pt x="113" y="195"/>
                  </a:lnTo>
                  <a:lnTo>
                    <a:pt x="114" y="195"/>
                  </a:lnTo>
                  <a:lnTo>
                    <a:pt x="115" y="195"/>
                  </a:lnTo>
                  <a:lnTo>
                    <a:pt x="116" y="195"/>
                  </a:lnTo>
                  <a:lnTo>
                    <a:pt x="117" y="195"/>
                  </a:lnTo>
                  <a:lnTo>
                    <a:pt x="119" y="195"/>
                  </a:lnTo>
                  <a:lnTo>
                    <a:pt x="120" y="194"/>
                  </a:lnTo>
                  <a:lnTo>
                    <a:pt x="121" y="194"/>
                  </a:lnTo>
                  <a:lnTo>
                    <a:pt x="122" y="194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6" y="194"/>
                  </a:lnTo>
                  <a:lnTo>
                    <a:pt x="128" y="194"/>
                  </a:lnTo>
                  <a:lnTo>
                    <a:pt x="129" y="194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2" y="193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6" y="193"/>
                  </a:lnTo>
                  <a:lnTo>
                    <a:pt x="137" y="193"/>
                  </a:lnTo>
                  <a:lnTo>
                    <a:pt x="138" y="192"/>
                  </a:lnTo>
                  <a:lnTo>
                    <a:pt x="139" y="192"/>
                  </a:lnTo>
                  <a:lnTo>
                    <a:pt x="140" y="192"/>
                  </a:lnTo>
                  <a:lnTo>
                    <a:pt x="141" y="192"/>
                  </a:lnTo>
                  <a:lnTo>
                    <a:pt x="143" y="192"/>
                  </a:lnTo>
                  <a:lnTo>
                    <a:pt x="144" y="191"/>
                  </a:lnTo>
                  <a:lnTo>
                    <a:pt x="145" y="191"/>
                  </a:lnTo>
                  <a:lnTo>
                    <a:pt x="146" y="191"/>
                  </a:lnTo>
                  <a:lnTo>
                    <a:pt x="147" y="191"/>
                  </a:lnTo>
                  <a:lnTo>
                    <a:pt x="148" y="191"/>
                  </a:lnTo>
                  <a:lnTo>
                    <a:pt x="150" y="191"/>
                  </a:lnTo>
                  <a:lnTo>
                    <a:pt x="151" y="190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4" y="190"/>
                  </a:lnTo>
                  <a:lnTo>
                    <a:pt x="155" y="189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60" y="189"/>
                  </a:lnTo>
                  <a:lnTo>
                    <a:pt x="161" y="188"/>
                  </a:lnTo>
                  <a:lnTo>
                    <a:pt x="163" y="188"/>
                  </a:lnTo>
                  <a:lnTo>
                    <a:pt x="164" y="188"/>
                  </a:lnTo>
                  <a:lnTo>
                    <a:pt x="165" y="188"/>
                  </a:lnTo>
                  <a:lnTo>
                    <a:pt x="166" y="187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70" y="187"/>
                  </a:lnTo>
                  <a:lnTo>
                    <a:pt x="171" y="186"/>
                  </a:lnTo>
                  <a:lnTo>
                    <a:pt x="172" y="186"/>
                  </a:lnTo>
                  <a:lnTo>
                    <a:pt x="173" y="186"/>
                  </a:lnTo>
                  <a:lnTo>
                    <a:pt x="175" y="186"/>
                  </a:lnTo>
                  <a:lnTo>
                    <a:pt x="176" y="185"/>
                  </a:lnTo>
                  <a:lnTo>
                    <a:pt x="177" y="185"/>
                  </a:lnTo>
                  <a:lnTo>
                    <a:pt x="178" y="185"/>
                  </a:lnTo>
                  <a:lnTo>
                    <a:pt x="179" y="184"/>
                  </a:lnTo>
                  <a:lnTo>
                    <a:pt x="181" y="184"/>
                  </a:lnTo>
                  <a:lnTo>
                    <a:pt x="182" y="184"/>
                  </a:lnTo>
                  <a:lnTo>
                    <a:pt x="183" y="183"/>
                  </a:lnTo>
                  <a:lnTo>
                    <a:pt x="184" y="183"/>
                  </a:lnTo>
                  <a:lnTo>
                    <a:pt x="185" y="183"/>
                  </a:lnTo>
                  <a:lnTo>
                    <a:pt x="187" y="183"/>
                  </a:lnTo>
                  <a:lnTo>
                    <a:pt x="188" y="182"/>
                  </a:lnTo>
                  <a:lnTo>
                    <a:pt x="189" y="182"/>
                  </a:lnTo>
                  <a:lnTo>
                    <a:pt x="190" y="182"/>
                  </a:lnTo>
                  <a:lnTo>
                    <a:pt x="192" y="181"/>
                  </a:lnTo>
                  <a:lnTo>
                    <a:pt x="193" y="181"/>
                  </a:lnTo>
                  <a:lnTo>
                    <a:pt x="194" y="181"/>
                  </a:lnTo>
                  <a:lnTo>
                    <a:pt x="195" y="180"/>
                  </a:lnTo>
                  <a:lnTo>
                    <a:pt x="196" y="180"/>
                  </a:lnTo>
                  <a:lnTo>
                    <a:pt x="198" y="180"/>
                  </a:lnTo>
                  <a:lnTo>
                    <a:pt x="199" y="179"/>
                  </a:lnTo>
                  <a:lnTo>
                    <a:pt x="200" y="179"/>
                  </a:lnTo>
                  <a:lnTo>
                    <a:pt x="201" y="179"/>
                  </a:lnTo>
                  <a:lnTo>
                    <a:pt x="202" y="178"/>
                  </a:lnTo>
                  <a:lnTo>
                    <a:pt x="204" y="178"/>
                  </a:lnTo>
                  <a:lnTo>
                    <a:pt x="205" y="178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8" y="176"/>
                  </a:lnTo>
                  <a:lnTo>
                    <a:pt x="210" y="176"/>
                  </a:lnTo>
                  <a:lnTo>
                    <a:pt x="211" y="176"/>
                  </a:lnTo>
                  <a:lnTo>
                    <a:pt x="212" y="175"/>
                  </a:lnTo>
                  <a:lnTo>
                    <a:pt x="213" y="175"/>
                  </a:lnTo>
                  <a:lnTo>
                    <a:pt x="214" y="175"/>
                  </a:lnTo>
                  <a:lnTo>
                    <a:pt x="216" y="174"/>
                  </a:lnTo>
                  <a:lnTo>
                    <a:pt x="217" y="174"/>
                  </a:lnTo>
                  <a:lnTo>
                    <a:pt x="218" y="173"/>
                  </a:lnTo>
                  <a:lnTo>
                    <a:pt x="219" y="173"/>
                  </a:lnTo>
                  <a:lnTo>
                    <a:pt x="220" y="173"/>
                  </a:lnTo>
                  <a:lnTo>
                    <a:pt x="222" y="172"/>
                  </a:lnTo>
                  <a:lnTo>
                    <a:pt x="223" y="172"/>
                  </a:lnTo>
                  <a:lnTo>
                    <a:pt x="224" y="171"/>
                  </a:lnTo>
                  <a:lnTo>
                    <a:pt x="225" y="171"/>
                  </a:lnTo>
                  <a:lnTo>
                    <a:pt x="226" y="171"/>
                  </a:lnTo>
                  <a:lnTo>
                    <a:pt x="228" y="170"/>
                  </a:lnTo>
                  <a:lnTo>
                    <a:pt x="229" y="170"/>
                  </a:lnTo>
                  <a:lnTo>
                    <a:pt x="230" y="169"/>
                  </a:lnTo>
                  <a:lnTo>
                    <a:pt x="231" y="169"/>
                  </a:lnTo>
                  <a:lnTo>
                    <a:pt x="232" y="169"/>
                  </a:lnTo>
                  <a:lnTo>
                    <a:pt x="233" y="168"/>
                  </a:lnTo>
                  <a:lnTo>
                    <a:pt x="235" y="168"/>
                  </a:lnTo>
                  <a:lnTo>
                    <a:pt x="236" y="167"/>
                  </a:lnTo>
                  <a:lnTo>
                    <a:pt x="237" y="167"/>
                  </a:lnTo>
                  <a:lnTo>
                    <a:pt x="238" y="166"/>
                  </a:lnTo>
                  <a:lnTo>
                    <a:pt x="239" y="166"/>
                  </a:lnTo>
                  <a:lnTo>
                    <a:pt x="241" y="165"/>
                  </a:lnTo>
                  <a:lnTo>
                    <a:pt x="242" y="165"/>
                  </a:lnTo>
                  <a:lnTo>
                    <a:pt x="243" y="165"/>
                  </a:lnTo>
                  <a:lnTo>
                    <a:pt x="244" y="164"/>
                  </a:lnTo>
                  <a:lnTo>
                    <a:pt x="245" y="164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9" y="162"/>
                  </a:lnTo>
                  <a:lnTo>
                    <a:pt x="250" y="162"/>
                  </a:lnTo>
                  <a:lnTo>
                    <a:pt x="251" y="161"/>
                  </a:lnTo>
                  <a:lnTo>
                    <a:pt x="252" y="161"/>
                  </a:lnTo>
                  <a:lnTo>
                    <a:pt x="253" y="160"/>
                  </a:lnTo>
                  <a:lnTo>
                    <a:pt x="254" y="160"/>
                  </a:lnTo>
                  <a:lnTo>
                    <a:pt x="256" y="159"/>
                  </a:lnTo>
                  <a:lnTo>
                    <a:pt x="257" y="159"/>
                  </a:lnTo>
                  <a:lnTo>
                    <a:pt x="258" y="158"/>
                  </a:lnTo>
                  <a:lnTo>
                    <a:pt x="259" y="158"/>
                  </a:lnTo>
                  <a:lnTo>
                    <a:pt x="260" y="157"/>
                  </a:lnTo>
                  <a:lnTo>
                    <a:pt x="261" y="157"/>
                  </a:lnTo>
                  <a:lnTo>
                    <a:pt x="262" y="157"/>
                  </a:lnTo>
                  <a:lnTo>
                    <a:pt x="263" y="156"/>
                  </a:lnTo>
                  <a:lnTo>
                    <a:pt x="265" y="156"/>
                  </a:lnTo>
                  <a:lnTo>
                    <a:pt x="266" y="155"/>
                  </a:lnTo>
                  <a:lnTo>
                    <a:pt x="267" y="155"/>
                  </a:lnTo>
                  <a:lnTo>
                    <a:pt x="268" y="154"/>
                  </a:lnTo>
                  <a:lnTo>
                    <a:pt x="269" y="154"/>
                  </a:lnTo>
                  <a:lnTo>
                    <a:pt x="270" y="153"/>
                  </a:lnTo>
                  <a:lnTo>
                    <a:pt x="271" y="152"/>
                  </a:lnTo>
                  <a:lnTo>
                    <a:pt x="272" y="152"/>
                  </a:lnTo>
                  <a:lnTo>
                    <a:pt x="273" y="151"/>
                  </a:lnTo>
                  <a:lnTo>
                    <a:pt x="275" y="151"/>
                  </a:lnTo>
                  <a:lnTo>
                    <a:pt x="276" y="150"/>
                  </a:lnTo>
                  <a:lnTo>
                    <a:pt x="277" y="150"/>
                  </a:lnTo>
                  <a:lnTo>
                    <a:pt x="278" y="149"/>
                  </a:lnTo>
                  <a:lnTo>
                    <a:pt x="279" y="149"/>
                  </a:lnTo>
                  <a:lnTo>
                    <a:pt x="280" y="148"/>
                  </a:lnTo>
                  <a:lnTo>
                    <a:pt x="281" y="148"/>
                  </a:lnTo>
                  <a:lnTo>
                    <a:pt x="282" y="147"/>
                  </a:lnTo>
                  <a:lnTo>
                    <a:pt x="283" y="147"/>
                  </a:lnTo>
                  <a:lnTo>
                    <a:pt x="284" y="146"/>
                  </a:lnTo>
                  <a:lnTo>
                    <a:pt x="285" y="146"/>
                  </a:lnTo>
                  <a:lnTo>
                    <a:pt x="286" y="145"/>
                  </a:lnTo>
                  <a:lnTo>
                    <a:pt x="287" y="145"/>
                  </a:lnTo>
                  <a:lnTo>
                    <a:pt x="288" y="144"/>
                  </a:lnTo>
                  <a:lnTo>
                    <a:pt x="289" y="143"/>
                  </a:lnTo>
                  <a:lnTo>
                    <a:pt x="290" y="143"/>
                  </a:lnTo>
                  <a:lnTo>
                    <a:pt x="292" y="142"/>
                  </a:lnTo>
                  <a:lnTo>
                    <a:pt x="293" y="142"/>
                  </a:lnTo>
                  <a:lnTo>
                    <a:pt x="294" y="141"/>
                  </a:lnTo>
                  <a:lnTo>
                    <a:pt x="295" y="141"/>
                  </a:lnTo>
                  <a:lnTo>
                    <a:pt x="296" y="140"/>
                  </a:lnTo>
                  <a:lnTo>
                    <a:pt x="297" y="140"/>
                  </a:lnTo>
                  <a:lnTo>
                    <a:pt x="298" y="139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301" y="137"/>
                  </a:lnTo>
                  <a:lnTo>
                    <a:pt x="302" y="137"/>
                  </a:lnTo>
                  <a:lnTo>
                    <a:pt x="303" y="136"/>
                  </a:lnTo>
                  <a:lnTo>
                    <a:pt x="304" y="136"/>
                  </a:lnTo>
                  <a:lnTo>
                    <a:pt x="305" y="135"/>
                  </a:lnTo>
                  <a:lnTo>
                    <a:pt x="306" y="135"/>
                  </a:lnTo>
                  <a:lnTo>
                    <a:pt x="307" y="134"/>
                  </a:lnTo>
                  <a:lnTo>
                    <a:pt x="308" y="133"/>
                  </a:lnTo>
                  <a:lnTo>
                    <a:pt x="309" y="132"/>
                  </a:lnTo>
                  <a:lnTo>
                    <a:pt x="310" y="132"/>
                  </a:lnTo>
                  <a:lnTo>
                    <a:pt x="311" y="131"/>
                  </a:lnTo>
                  <a:lnTo>
                    <a:pt x="312" y="131"/>
                  </a:lnTo>
                  <a:lnTo>
                    <a:pt x="313" y="130"/>
                  </a:lnTo>
                  <a:lnTo>
                    <a:pt x="314" y="129"/>
                  </a:lnTo>
                  <a:lnTo>
                    <a:pt x="315" y="129"/>
                  </a:lnTo>
                  <a:lnTo>
                    <a:pt x="316" y="128"/>
                  </a:lnTo>
                  <a:lnTo>
                    <a:pt x="317" y="128"/>
                  </a:lnTo>
                  <a:lnTo>
                    <a:pt x="318" y="127"/>
                  </a:lnTo>
                  <a:lnTo>
                    <a:pt x="319" y="126"/>
                  </a:lnTo>
                  <a:lnTo>
                    <a:pt x="320" y="126"/>
                  </a:lnTo>
                  <a:lnTo>
                    <a:pt x="321" y="125"/>
                  </a:lnTo>
                  <a:lnTo>
                    <a:pt x="322" y="124"/>
                  </a:lnTo>
                  <a:lnTo>
                    <a:pt x="323" y="123"/>
                  </a:lnTo>
                  <a:lnTo>
                    <a:pt x="324" y="123"/>
                  </a:lnTo>
                  <a:lnTo>
                    <a:pt x="325" y="122"/>
                  </a:lnTo>
                  <a:lnTo>
                    <a:pt x="326" y="122"/>
                  </a:lnTo>
                  <a:lnTo>
                    <a:pt x="327" y="121"/>
                  </a:lnTo>
                  <a:lnTo>
                    <a:pt x="328" y="120"/>
                  </a:lnTo>
                  <a:lnTo>
                    <a:pt x="329" y="119"/>
                  </a:lnTo>
                  <a:lnTo>
                    <a:pt x="330" y="119"/>
                  </a:lnTo>
                  <a:lnTo>
                    <a:pt x="331" y="118"/>
                  </a:lnTo>
                  <a:lnTo>
                    <a:pt x="332" y="117"/>
                  </a:lnTo>
                  <a:lnTo>
                    <a:pt x="333" y="117"/>
                  </a:lnTo>
                  <a:lnTo>
                    <a:pt x="333" y="116"/>
                  </a:lnTo>
                  <a:lnTo>
                    <a:pt x="334" y="116"/>
                  </a:lnTo>
                  <a:lnTo>
                    <a:pt x="335" y="115"/>
                  </a:lnTo>
                  <a:lnTo>
                    <a:pt x="336" y="114"/>
                  </a:lnTo>
                  <a:lnTo>
                    <a:pt x="337" y="114"/>
                  </a:lnTo>
                  <a:lnTo>
                    <a:pt x="337" y="113"/>
                  </a:lnTo>
                  <a:lnTo>
                    <a:pt x="338" y="113"/>
                  </a:lnTo>
                  <a:lnTo>
                    <a:pt x="339" y="112"/>
                  </a:lnTo>
                  <a:lnTo>
                    <a:pt x="340" y="111"/>
                  </a:lnTo>
                  <a:lnTo>
                    <a:pt x="341" y="111"/>
                  </a:lnTo>
                  <a:lnTo>
                    <a:pt x="341" y="110"/>
                  </a:lnTo>
                  <a:lnTo>
                    <a:pt x="342" y="110"/>
                  </a:lnTo>
                  <a:lnTo>
                    <a:pt x="343" y="109"/>
                  </a:lnTo>
                  <a:lnTo>
                    <a:pt x="344" y="108"/>
                  </a:lnTo>
                  <a:lnTo>
                    <a:pt x="345" y="107"/>
                  </a:lnTo>
                  <a:lnTo>
                    <a:pt x="346" y="106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4"/>
                  </a:lnTo>
                  <a:lnTo>
                    <a:pt x="349" y="103"/>
                  </a:lnTo>
                  <a:lnTo>
                    <a:pt x="350" y="103"/>
                  </a:lnTo>
                  <a:lnTo>
                    <a:pt x="351" y="102"/>
                  </a:lnTo>
                  <a:lnTo>
                    <a:pt x="352" y="101"/>
                  </a:lnTo>
                  <a:lnTo>
                    <a:pt x="353" y="100"/>
                  </a:lnTo>
                  <a:lnTo>
                    <a:pt x="354" y="99"/>
                  </a:lnTo>
                  <a:lnTo>
                    <a:pt x="355" y="98"/>
                  </a:lnTo>
                  <a:lnTo>
                    <a:pt x="356" y="97"/>
                  </a:lnTo>
                  <a:lnTo>
                    <a:pt x="357" y="96"/>
                  </a:lnTo>
                  <a:lnTo>
                    <a:pt x="358" y="95"/>
                  </a:lnTo>
                  <a:lnTo>
                    <a:pt x="359" y="94"/>
                  </a:lnTo>
                  <a:lnTo>
                    <a:pt x="360" y="94"/>
                  </a:lnTo>
                  <a:lnTo>
                    <a:pt x="360" y="93"/>
                  </a:lnTo>
                  <a:lnTo>
                    <a:pt x="361" y="92"/>
                  </a:lnTo>
                  <a:lnTo>
                    <a:pt x="362" y="91"/>
                  </a:lnTo>
                  <a:lnTo>
                    <a:pt x="362" y="90"/>
                  </a:lnTo>
                  <a:lnTo>
                    <a:pt x="363" y="90"/>
                  </a:lnTo>
                  <a:lnTo>
                    <a:pt x="363" y="89"/>
                  </a:lnTo>
                  <a:lnTo>
                    <a:pt x="364" y="89"/>
                  </a:lnTo>
                  <a:lnTo>
                    <a:pt x="365" y="88"/>
                  </a:lnTo>
                  <a:lnTo>
                    <a:pt x="365" y="87"/>
                  </a:lnTo>
                  <a:lnTo>
                    <a:pt x="366" y="87"/>
                  </a:lnTo>
                  <a:lnTo>
                    <a:pt x="366" y="86"/>
                  </a:lnTo>
                  <a:lnTo>
                    <a:pt x="367" y="86"/>
                  </a:lnTo>
                  <a:lnTo>
                    <a:pt x="367" y="85"/>
                  </a:lnTo>
                  <a:lnTo>
                    <a:pt x="368" y="84"/>
                  </a:lnTo>
                  <a:lnTo>
                    <a:pt x="369" y="83"/>
                  </a:lnTo>
                  <a:lnTo>
                    <a:pt x="369" y="82"/>
                  </a:lnTo>
                  <a:lnTo>
                    <a:pt x="370" y="81"/>
                  </a:lnTo>
                  <a:lnTo>
                    <a:pt x="371" y="80"/>
                  </a:lnTo>
                  <a:lnTo>
                    <a:pt x="371" y="79"/>
                  </a:lnTo>
                  <a:lnTo>
                    <a:pt x="372" y="79"/>
                  </a:lnTo>
                  <a:lnTo>
                    <a:pt x="372" y="78"/>
                  </a:lnTo>
                  <a:lnTo>
                    <a:pt x="373" y="78"/>
                  </a:lnTo>
                  <a:lnTo>
                    <a:pt x="373" y="77"/>
                  </a:lnTo>
                  <a:lnTo>
                    <a:pt x="373" y="76"/>
                  </a:lnTo>
                  <a:lnTo>
                    <a:pt x="374" y="76"/>
                  </a:lnTo>
                  <a:lnTo>
                    <a:pt x="374" y="75"/>
                  </a:lnTo>
                  <a:lnTo>
                    <a:pt x="375" y="74"/>
                  </a:lnTo>
                  <a:lnTo>
                    <a:pt x="375" y="73"/>
                  </a:lnTo>
                  <a:lnTo>
                    <a:pt x="376" y="73"/>
                  </a:lnTo>
                  <a:lnTo>
                    <a:pt x="376" y="72"/>
                  </a:lnTo>
                  <a:lnTo>
                    <a:pt x="377" y="71"/>
                  </a:lnTo>
                  <a:lnTo>
                    <a:pt x="377" y="70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9" y="67"/>
                  </a:lnTo>
                  <a:lnTo>
                    <a:pt x="379" y="66"/>
                  </a:lnTo>
                  <a:lnTo>
                    <a:pt x="380" y="65"/>
                  </a:lnTo>
                  <a:lnTo>
                    <a:pt x="380" y="64"/>
                  </a:lnTo>
                  <a:lnTo>
                    <a:pt x="380" y="63"/>
                  </a:lnTo>
                  <a:lnTo>
                    <a:pt x="381" y="62"/>
                  </a:lnTo>
                  <a:lnTo>
                    <a:pt x="381" y="61"/>
                  </a:lnTo>
                  <a:lnTo>
                    <a:pt x="382" y="60"/>
                  </a:lnTo>
                  <a:lnTo>
                    <a:pt x="382" y="59"/>
                  </a:lnTo>
                  <a:lnTo>
                    <a:pt x="382" y="58"/>
                  </a:lnTo>
                  <a:lnTo>
                    <a:pt x="382" y="57"/>
                  </a:lnTo>
                  <a:lnTo>
                    <a:pt x="383" y="57"/>
                  </a:lnTo>
                  <a:lnTo>
                    <a:pt x="383" y="56"/>
                  </a:lnTo>
                  <a:lnTo>
                    <a:pt x="383" y="55"/>
                  </a:lnTo>
                  <a:lnTo>
                    <a:pt x="383" y="54"/>
                  </a:lnTo>
                  <a:lnTo>
                    <a:pt x="383" y="53"/>
                  </a:lnTo>
                  <a:lnTo>
                    <a:pt x="383" y="52"/>
                  </a:lnTo>
                  <a:lnTo>
                    <a:pt x="384" y="52"/>
                  </a:lnTo>
                  <a:lnTo>
                    <a:pt x="384" y="51"/>
                  </a:lnTo>
                  <a:lnTo>
                    <a:pt x="384" y="50"/>
                  </a:lnTo>
                  <a:lnTo>
                    <a:pt x="384" y="49"/>
                  </a:lnTo>
                  <a:lnTo>
                    <a:pt x="384" y="48"/>
                  </a:lnTo>
                  <a:lnTo>
                    <a:pt x="384" y="47"/>
                  </a:lnTo>
                  <a:lnTo>
                    <a:pt x="384" y="46"/>
                  </a:lnTo>
                  <a:lnTo>
                    <a:pt x="384" y="45"/>
                  </a:lnTo>
                  <a:lnTo>
                    <a:pt x="384" y="44"/>
                  </a:lnTo>
                  <a:lnTo>
                    <a:pt x="384" y="43"/>
                  </a:lnTo>
                  <a:lnTo>
                    <a:pt x="384" y="42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3" y="40"/>
                  </a:lnTo>
                  <a:lnTo>
                    <a:pt x="383" y="39"/>
                  </a:lnTo>
                  <a:lnTo>
                    <a:pt x="383" y="38"/>
                  </a:lnTo>
                  <a:lnTo>
                    <a:pt x="383" y="37"/>
                  </a:lnTo>
                  <a:lnTo>
                    <a:pt x="382" y="36"/>
                  </a:lnTo>
                  <a:lnTo>
                    <a:pt x="382" y="35"/>
                  </a:lnTo>
                  <a:lnTo>
                    <a:pt x="382" y="34"/>
                  </a:lnTo>
                  <a:lnTo>
                    <a:pt x="381" y="33"/>
                  </a:lnTo>
                  <a:lnTo>
                    <a:pt x="381" y="32"/>
                  </a:lnTo>
                  <a:lnTo>
                    <a:pt x="380" y="32"/>
                  </a:lnTo>
                  <a:lnTo>
                    <a:pt x="380" y="31"/>
                  </a:lnTo>
                  <a:lnTo>
                    <a:pt x="380" y="30"/>
                  </a:lnTo>
                  <a:lnTo>
                    <a:pt x="379" y="30"/>
                  </a:lnTo>
                  <a:lnTo>
                    <a:pt x="379" y="29"/>
                  </a:lnTo>
                  <a:lnTo>
                    <a:pt x="379" y="28"/>
                  </a:lnTo>
                  <a:lnTo>
                    <a:pt x="378" y="28"/>
                  </a:lnTo>
                  <a:lnTo>
                    <a:pt x="378" y="27"/>
                  </a:lnTo>
                  <a:lnTo>
                    <a:pt x="377" y="26"/>
                  </a:lnTo>
                  <a:lnTo>
                    <a:pt x="377" y="25"/>
                  </a:lnTo>
                  <a:lnTo>
                    <a:pt x="376" y="25"/>
                  </a:lnTo>
                  <a:lnTo>
                    <a:pt x="376" y="24"/>
                  </a:lnTo>
                  <a:lnTo>
                    <a:pt x="375" y="24"/>
                  </a:lnTo>
                  <a:lnTo>
                    <a:pt x="375" y="23"/>
                  </a:lnTo>
                  <a:lnTo>
                    <a:pt x="374" y="23"/>
                  </a:lnTo>
                  <a:lnTo>
                    <a:pt x="374" y="22"/>
                  </a:lnTo>
                  <a:lnTo>
                    <a:pt x="373" y="22"/>
                  </a:lnTo>
                  <a:lnTo>
                    <a:pt x="373" y="21"/>
                  </a:lnTo>
                  <a:lnTo>
                    <a:pt x="372" y="21"/>
                  </a:lnTo>
                  <a:lnTo>
                    <a:pt x="372" y="20"/>
                  </a:lnTo>
                  <a:lnTo>
                    <a:pt x="371" y="20"/>
                  </a:lnTo>
                  <a:lnTo>
                    <a:pt x="370" y="19"/>
                  </a:lnTo>
                  <a:lnTo>
                    <a:pt x="369" y="18"/>
                  </a:lnTo>
                  <a:lnTo>
                    <a:pt x="368" y="17"/>
                  </a:lnTo>
                  <a:lnTo>
                    <a:pt x="367" y="17"/>
                  </a:lnTo>
                  <a:lnTo>
                    <a:pt x="367" y="16"/>
                  </a:lnTo>
                  <a:lnTo>
                    <a:pt x="366" y="16"/>
                  </a:lnTo>
                  <a:lnTo>
                    <a:pt x="365" y="15"/>
                  </a:lnTo>
                  <a:lnTo>
                    <a:pt x="364" y="15"/>
                  </a:lnTo>
                  <a:lnTo>
                    <a:pt x="363" y="14"/>
                  </a:lnTo>
                  <a:lnTo>
                    <a:pt x="362" y="14"/>
                  </a:lnTo>
                  <a:lnTo>
                    <a:pt x="362" y="13"/>
                  </a:lnTo>
                  <a:lnTo>
                    <a:pt x="361" y="13"/>
                  </a:lnTo>
                  <a:lnTo>
                    <a:pt x="360" y="12"/>
                  </a:lnTo>
                  <a:lnTo>
                    <a:pt x="359" y="12"/>
                  </a:lnTo>
                  <a:lnTo>
                    <a:pt x="358" y="12"/>
                  </a:lnTo>
                  <a:lnTo>
                    <a:pt x="358" y="11"/>
                  </a:lnTo>
                  <a:lnTo>
                    <a:pt x="357" y="11"/>
                  </a:lnTo>
                  <a:lnTo>
                    <a:pt x="356" y="11"/>
                  </a:lnTo>
                  <a:lnTo>
                    <a:pt x="356" y="10"/>
                  </a:lnTo>
                  <a:lnTo>
                    <a:pt x="355" y="10"/>
                  </a:lnTo>
                  <a:lnTo>
                    <a:pt x="354" y="10"/>
                  </a:lnTo>
                  <a:lnTo>
                    <a:pt x="353" y="9"/>
                  </a:lnTo>
                  <a:lnTo>
                    <a:pt x="352" y="9"/>
                  </a:lnTo>
                  <a:lnTo>
                    <a:pt x="351" y="9"/>
                  </a:lnTo>
                  <a:lnTo>
                    <a:pt x="351" y="8"/>
                  </a:lnTo>
                  <a:lnTo>
                    <a:pt x="350" y="8"/>
                  </a:lnTo>
                  <a:lnTo>
                    <a:pt x="349" y="8"/>
                  </a:lnTo>
                  <a:lnTo>
                    <a:pt x="348" y="8"/>
                  </a:lnTo>
                  <a:lnTo>
                    <a:pt x="348" y="7"/>
                  </a:lnTo>
                  <a:lnTo>
                    <a:pt x="347" y="7"/>
                  </a:lnTo>
                  <a:lnTo>
                    <a:pt x="346" y="7"/>
                  </a:lnTo>
                  <a:lnTo>
                    <a:pt x="345" y="6"/>
                  </a:lnTo>
                  <a:lnTo>
                    <a:pt x="344" y="6"/>
                  </a:lnTo>
                  <a:lnTo>
                    <a:pt x="343" y="6"/>
                  </a:lnTo>
                  <a:lnTo>
                    <a:pt x="342" y="6"/>
                  </a:lnTo>
                  <a:lnTo>
                    <a:pt x="341" y="5"/>
                  </a:lnTo>
                  <a:lnTo>
                    <a:pt x="340" y="5"/>
                  </a:lnTo>
                  <a:lnTo>
                    <a:pt x="339" y="5"/>
                  </a:lnTo>
                  <a:lnTo>
                    <a:pt x="338" y="5"/>
                  </a:lnTo>
                  <a:lnTo>
                    <a:pt x="337" y="4"/>
                  </a:lnTo>
                  <a:lnTo>
                    <a:pt x="336" y="4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3" y="4"/>
                  </a:lnTo>
                  <a:lnTo>
                    <a:pt x="333" y="3"/>
                  </a:lnTo>
                  <a:lnTo>
                    <a:pt x="332" y="3"/>
                  </a:lnTo>
                  <a:lnTo>
                    <a:pt x="331" y="3"/>
                  </a:lnTo>
                  <a:lnTo>
                    <a:pt x="330" y="3"/>
                  </a:lnTo>
                  <a:lnTo>
                    <a:pt x="329" y="3"/>
                  </a:lnTo>
                  <a:lnTo>
                    <a:pt x="328" y="3"/>
                  </a:lnTo>
                  <a:lnTo>
                    <a:pt x="327" y="2"/>
                  </a:lnTo>
                  <a:lnTo>
                    <a:pt x="326" y="2"/>
                  </a:lnTo>
                  <a:lnTo>
                    <a:pt x="325" y="2"/>
                  </a:lnTo>
                  <a:lnTo>
                    <a:pt x="324" y="2"/>
                  </a:lnTo>
                  <a:lnTo>
                    <a:pt x="323" y="2"/>
                  </a:lnTo>
                  <a:lnTo>
                    <a:pt x="322" y="2"/>
                  </a:lnTo>
                  <a:lnTo>
                    <a:pt x="321" y="2"/>
                  </a:lnTo>
                  <a:lnTo>
                    <a:pt x="320" y="1"/>
                  </a:lnTo>
                  <a:lnTo>
                    <a:pt x="319" y="1"/>
                  </a:lnTo>
                  <a:lnTo>
                    <a:pt x="318" y="1"/>
                  </a:lnTo>
                  <a:lnTo>
                    <a:pt x="317" y="1"/>
                  </a:lnTo>
                  <a:lnTo>
                    <a:pt x="316" y="1"/>
                  </a:lnTo>
                  <a:lnTo>
                    <a:pt x="315" y="1"/>
                  </a:lnTo>
                  <a:lnTo>
                    <a:pt x="314" y="1"/>
                  </a:lnTo>
                  <a:lnTo>
                    <a:pt x="313" y="1"/>
                  </a:lnTo>
                  <a:lnTo>
                    <a:pt x="312" y="1"/>
                  </a:lnTo>
                  <a:lnTo>
                    <a:pt x="311" y="0"/>
                  </a:lnTo>
                  <a:lnTo>
                    <a:pt x="310" y="0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7" y="0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04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300" y="0"/>
                  </a:lnTo>
                  <a:lnTo>
                    <a:pt x="299" y="0"/>
                  </a:lnTo>
                  <a:lnTo>
                    <a:pt x="298" y="0"/>
                  </a:lnTo>
                  <a:lnTo>
                    <a:pt x="297" y="0"/>
                  </a:lnTo>
                  <a:lnTo>
                    <a:pt x="296" y="0"/>
                  </a:lnTo>
                  <a:lnTo>
                    <a:pt x="294" y="0"/>
                  </a:lnTo>
                  <a:lnTo>
                    <a:pt x="293" y="0"/>
                  </a:lnTo>
                  <a:lnTo>
                    <a:pt x="292" y="0"/>
                  </a:lnTo>
                  <a:lnTo>
                    <a:pt x="291" y="0"/>
                  </a:lnTo>
                  <a:lnTo>
                    <a:pt x="290" y="0"/>
                  </a:lnTo>
                  <a:lnTo>
                    <a:pt x="289" y="0"/>
                  </a:lnTo>
                  <a:lnTo>
                    <a:pt x="288" y="0"/>
                  </a:lnTo>
                  <a:lnTo>
                    <a:pt x="287" y="0"/>
                  </a:lnTo>
                  <a:lnTo>
                    <a:pt x="286" y="0"/>
                  </a:lnTo>
                  <a:lnTo>
                    <a:pt x="285" y="0"/>
                  </a:lnTo>
                  <a:lnTo>
                    <a:pt x="284" y="0"/>
                  </a:lnTo>
                  <a:lnTo>
                    <a:pt x="283" y="0"/>
                  </a:lnTo>
                  <a:lnTo>
                    <a:pt x="282" y="0"/>
                  </a:lnTo>
                  <a:lnTo>
                    <a:pt x="281" y="0"/>
                  </a:lnTo>
                  <a:lnTo>
                    <a:pt x="280" y="0"/>
                  </a:lnTo>
                  <a:lnTo>
                    <a:pt x="279" y="0"/>
                  </a:lnTo>
                  <a:lnTo>
                    <a:pt x="278" y="0"/>
                  </a:lnTo>
                  <a:lnTo>
                    <a:pt x="277" y="0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3" y="0"/>
                  </a:lnTo>
                  <a:lnTo>
                    <a:pt x="272" y="1"/>
                  </a:lnTo>
                  <a:lnTo>
                    <a:pt x="271" y="1"/>
                  </a:lnTo>
                  <a:lnTo>
                    <a:pt x="270" y="1"/>
                  </a:lnTo>
                  <a:lnTo>
                    <a:pt x="269" y="1"/>
                  </a:lnTo>
                  <a:lnTo>
                    <a:pt x="268" y="1"/>
                  </a:lnTo>
                  <a:lnTo>
                    <a:pt x="267" y="1"/>
                  </a:lnTo>
                  <a:lnTo>
                    <a:pt x="266" y="1"/>
                  </a:lnTo>
                  <a:lnTo>
                    <a:pt x="264" y="1"/>
                  </a:lnTo>
                  <a:lnTo>
                    <a:pt x="263" y="1"/>
                  </a:lnTo>
                  <a:lnTo>
                    <a:pt x="262" y="1"/>
                  </a:lnTo>
                  <a:lnTo>
                    <a:pt x="261" y="1"/>
                  </a:lnTo>
                  <a:lnTo>
                    <a:pt x="260" y="2"/>
                  </a:lnTo>
                  <a:lnTo>
                    <a:pt x="259" y="2"/>
                  </a:lnTo>
                  <a:lnTo>
                    <a:pt x="258" y="2"/>
                  </a:lnTo>
                  <a:lnTo>
                    <a:pt x="257" y="2"/>
                  </a:lnTo>
                  <a:lnTo>
                    <a:pt x="255" y="2"/>
                  </a:lnTo>
                  <a:lnTo>
                    <a:pt x="254" y="2"/>
                  </a:lnTo>
                  <a:lnTo>
                    <a:pt x="253" y="2"/>
                  </a:lnTo>
                  <a:lnTo>
                    <a:pt x="252" y="2"/>
                  </a:lnTo>
                  <a:lnTo>
                    <a:pt x="251" y="3"/>
                  </a:lnTo>
                  <a:lnTo>
                    <a:pt x="250" y="3"/>
                  </a:lnTo>
                  <a:lnTo>
                    <a:pt x="249" y="3"/>
                  </a:lnTo>
                  <a:lnTo>
                    <a:pt x="247" y="3"/>
                  </a:lnTo>
                  <a:lnTo>
                    <a:pt x="246" y="3"/>
                  </a:lnTo>
                  <a:lnTo>
                    <a:pt x="245" y="3"/>
                  </a:lnTo>
                  <a:lnTo>
                    <a:pt x="244" y="4"/>
                  </a:lnTo>
                  <a:lnTo>
                    <a:pt x="243" y="4"/>
                  </a:lnTo>
                  <a:lnTo>
                    <a:pt x="242" y="4"/>
                  </a:lnTo>
                  <a:lnTo>
                    <a:pt x="240" y="4"/>
                  </a:lnTo>
                  <a:lnTo>
                    <a:pt x="239" y="4"/>
                  </a:lnTo>
                  <a:lnTo>
                    <a:pt x="238" y="4"/>
                  </a:lnTo>
                  <a:lnTo>
                    <a:pt x="237" y="5"/>
                  </a:lnTo>
                  <a:lnTo>
                    <a:pt x="236" y="5"/>
                  </a:lnTo>
                  <a:lnTo>
                    <a:pt x="235" y="5"/>
                  </a:lnTo>
                  <a:lnTo>
                    <a:pt x="233" y="5"/>
                  </a:lnTo>
                  <a:lnTo>
                    <a:pt x="232" y="5"/>
                  </a:lnTo>
                  <a:lnTo>
                    <a:pt x="231" y="6"/>
                  </a:lnTo>
                  <a:lnTo>
                    <a:pt x="230" y="6"/>
                  </a:lnTo>
                  <a:lnTo>
                    <a:pt x="229" y="6"/>
                  </a:lnTo>
                  <a:lnTo>
                    <a:pt x="227" y="6"/>
                  </a:lnTo>
                  <a:lnTo>
                    <a:pt x="226" y="7"/>
                  </a:lnTo>
                  <a:lnTo>
                    <a:pt x="225" y="7"/>
                  </a:lnTo>
                  <a:lnTo>
                    <a:pt x="224" y="7"/>
                  </a:lnTo>
                  <a:lnTo>
                    <a:pt x="223" y="7"/>
                  </a:lnTo>
                  <a:lnTo>
                    <a:pt x="221" y="7"/>
                  </a:lnTo>
                  <a:lnTo>
                    <a:pt x="220" y="8"/>
                  </a:lnTo>
                  <a:lnTo>
                    <a:pt x="219" y="8"/>
                  </a:lnTo>
                  <a:lnTo>
                    <a:pt x="218" y="8"/>
                  </a:lnTo>
                  <a:lnTo>
                    <a:pt x="217" y="8"/>
                  </a:lnTo>
                  <a:lnTo>
                    <a:pt x="216" y="9"/>
                  </a:lnTo>
                  <a:lnTo>
                    <a:pt x="214" y="9"/>
                  </a:lnTo>
                  <a:lnTo>
                    <a:pt x="213" y="9"/>
                  </a:lnTo>
                  <a:lnTo>
                    <a:pt x="212" y="9"/>
                  </a:lnTo>
                  <a:lnTo>
                    <a:pt x="211" y="10"/>
                  </a:lnTo>
                  <a:lnTo>
                    <a:pt x="210" y="10"/>
                  </a:lnTo>
                  <a:lnTo>
                    <a:pt x="208" y="10"/>
                  </a:lnTo>
                  <a:lnTo>
                    <a:pt x="207" y="11"/>
                  </a:lnTo>
                  <a:lnTo>
                    <a:pt x="206" y="11"/>
                  </a:lnTo>
                  <a:lnTo>
                    <a:pt x="205" y="11"/>
                  </a:lnTo>
                  <a:lnTo>
                    <a:pt x="203" y="11"/>
                  </a:lnTo>
                  <a:lnTo>
                    <a:pt x="202" y="12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3"/>
                  </a:lnTo>
                  <a:lnTo>
                    <a:pt x="197" y="13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4"/>
                  </a:lnTo>
                  <a:lnTo>
                    <a:pt x="193" y="14"/>
                  </a:lnTo>
                  <a:lnTo>
                    <a:pt x="191" y="15"/>
                  </a:lnTo>
                  <a:lnTo>
                    <a:pt x="190" y="15"/>
                  </a:lnTo>
                  <a:lnTo>
                    <a:pt x="189" y="15"/>
                  </a:lnTo>
                  <a:lnTo>
                    <a:pt x="188" y="16"/>
                  </a:lnTo>
                  <a:lnTo>
                    <a:pt x="187" y="16"/>
                  </a:lnTo>
                  <a:lnTo>
                    <a:pt x="185" y="16"/>
                  </a:lnTo>
                  <a:lnTo>
                    <a:pt x="184" y="17"/>
                  </a:lnTo>
                  <a:lnTo>
                    <a:pt x="183" y="17"/>
                  </a:lnTo>
                  <a:lnTo>
                    <a:pt x="182" y="17"/>
                  </a:lnTo>
                  <a:lnTo>
                    <a:pt x="181" y="18"/>
                  </a:lnTo>
                  <a:lnTo>
                    <a:pt x="179" y="18"/>
                  </a:lnTo>
                  <a:lnTo>
                    <a:pt x="178" y="18"/>
                  </a:lnTo>
                  <a:lnTo>
                    <a:pt x="177" y="19"/>
                  </a:lnTo>
                  <a:lnTo>
                    <a:pt x="176" y="19"/>
                  </a:lnTo>
                  <a:lnTo>
                    <a:pt x="175" y="19"/>
                  </a:lnTo>
                  <a:lnTo>
                    <a:pt x="173" y="20"/>
                  </a:lnTo>
                  <a:lnTo>
                    <a:pt x="172" y="20"/>
                  </a:lnTo>
                  <a:lnTo>
                    <a:pt x="171" y="21"/>
                  </a:lnTo>
                  <a:lnTo>
                    <a:pt x="170" y="21"/>
                  </a:lnTo>
                  <a:lnTo>
                    <a:pt x="169" y="21"/>
                  </a:lnTo>
                  <a:lnTo>
                    <a:pt x="167" y="22"/>
                  </a:lnTo>
                  <a:lnTo>
                    <a:pt x="166" y="22"/>
                  </a:lnTo>
                  <a:lnTo>
                    <a:pt x="165" y="22"/>
                  </a:lnTo>
                  <a:lnTo>
                    <a:pt x="164" y="23"/>
                  </a:lnTo>
                  <a:lnTo>
                    <a:pt x="163" y="23"/>
                  </a:lnTo>
                  <a:lnTo>
                    <a:pt x="161" y="24"/>
                  </a:lnTo>
                  <a:lnTo>
                    <a:pt x="160" y="24"/>
                  </a:lnTo>
                  <a:lnTo>
                    <a:pt x="159" y="24"/>
                  </a:lnTo>
                  <a:lnTo>
                    <a:pt x="158" y="25"/>
                  </a:lnTo>
                  <a:lnTo>
                    <a:pt x="157" y="25"/>
                  </a:lnTo>
                  <a:lnTo>
                    <a:pt x="155" y="26"/>
                  </a:lnTo>
                  <a:lnTo>
                    <a:pt x="154" y="26"/>
                  </a:lnTo>
                  <a:lnTo>
                    <a:pt x="153" y="27"/>
                  </a:lnTo>
                  <a:lnTo>
                    <a:pt x="152" y="27"/>
                  </a:lnTo>
                  <a:lnTo>
                    <a:pt x="151" y="27"/>
                  </a:lnTo>
                  <a:lnTo>
                    <a:pt x="149" y="28"/>
                  </a:lnTo>
                  <a:lnTo>
                    <a:pt x="148" y="28"/>
                  </a:lnTo>
                  <a:lnTo>
                    <a:pt x="147" y="29"/>
                  </a:lnTo>
                  <a:lnTo>
                    <a:pt x="146" y="29"/>
                  </a:lnTo>
                  <a:lnTo>
                    <a:pt x="145" y="30"/>
                  </a:lnTo>
                  <a:lnTo>
                    <a:pt x="144" y="30"/>
                  </a:lnTo>
                  <a:lnTo>
                    <a:pt x="142" y="30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39" y="32"/>
                  </a:lnTo>
                  <a:lnTo>
                    <a:pt x="138" y="32"/>
                  </a:lnTo>
                  <a:lnTo>
                    <a:pt x="137" y="33"/>
                  </a:lnTo>
                  <a:lnTo>
                    <a:pt x="135" y="33"/>
                  </a:lnTo>
                  <a:lnTo>
                    <a:pt x="134" y="34"/>
                  </a:lnTo>
                  <a:lnTo>
                    <a:pt x="133" y="34"/>
                  </a:lnTo>
                  <a:lnTo>
                    <a:pt x="132" y="35"/>
                  </a:lnTo>
                  <a:lnTo>
                    <a:pt x="131" y="35"/>
                  </a:lnTo>
                  <a:lnTo>
                    <a:pt x="130" y="36"/>
                  </a:lnTo>
                  <a:lnTo>
                    <a:pt x="129" y="36"/>
                  </a:lnTo>
                  <a:lnTo>
                    <a:pt x="127" y="36"/>
                  </a:lnTo>
                  <a:lnTo>
                    <a:pt x="126" y="37"/>
                  </a:lnTo>
                  <a:lnTo>
                    <a:pt x="125" y="37"/>
                  </a:lnTo>
                  <a:lnTo>
                    <a:pt x="124" y="38"/>
                  </a:lnTo>
                  <a:lnTo>
                    <a:pt x="123" y="38"/>
                  </a:lnTo>
                  <a:lnTo>
                    <a:pt x="122" y="39"/>
                  </a:lnTo>
                  <a:lnTo>
                    <a:pt x="121" y="39"/>
                  </a:lnTo>
                  <a:lnTo>
                    <a:pt x="120" y="40"/>
                  </a:lnTo>
                  <a:lnTo>
                    <a:pt x="118" y="40"/>
                  </a:lnTo>
                  <a:lnTo>
                    <a:pt x="117" y="41"/>
                  </a:lnTo>
                  <a:lnTo>
                    <a:pt x="116" y="41"/>
                  </a:lnTo>
                  <a:lnTo>
                    <a:pt x="115" y="42"/>
                  </a:lnTo>
                  <a:lnTo>
                    <a:pt x="114" y="42"/>
                  </a:lnTo>
                  <a:lnTo>
                    <a:pt x="113" y="43"/>
                  </a:lnTo>
                  <a:lnTo>
                    <a:pt x="112" y="43"/>
                  </a:lnTo>
                  <a:lnTo>
                    <a:pt x="111" y="44"/>
                  </a:lnTo>
                  <a:lnTo>
                    <a:pt x="110" y="44"/>
                  </a:lnTo>
                  <a:lnTo>
                    <a:pt x="108" y="45"/>
                  </a:lnTo>
                  <a:lnTo>
                    <a:pt x="107" y="46"/>
                  </a:lnTo>
                  <a:lnTo>
                    <a:pt x="106" y="46"/>
                  </a:lnTo>
                  <a:lnTo>
                    <a:pt x="105" y="47"/>
                  </a:lnTo>
                  <a:lnTo>
                    <a:pt x="104" y="47"/>
                  </a:lnTo>
                  <a:lnTo>
                    <a:pt x="103" y="48"/>
                  </a:lnTo>
                  <a:lnTo>
                    <a:pt x="102" y="48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99" y="50"/>
                  </a:lnTo>
                  <a:lnTo>
                    <a:pt x="98" y="50"/>
                  </a:lnTo>
                  <a:lnTo>
                    <a:pt x="97" y="51"/>
                  </a:lnTo>
                  <a:lnTo>
                    <a:pt x="96" y="51"/>
                  </a:lnTo>
                  <a:lnTo>
                    <a:pt x="95" y="52"/>
                  </a:lnTo>
                  <a:lnTo>
                    <a:pt x="94" y="52"/>
                  </a:lnTo>
                  <a:lnTo>
                    <a:pt x="93" y="53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89" y="55"/>
                  </a:lnTo>
                  <a:lnTo>
                    <a:pt x="88" y="55"/>
                  </a:lnTo>
                  <a:lnTo>
                    <a:pt x="87" y="56"/>
                  </a:lnTo>
                  <a:lnTo>
                    <a:pt x="86" y="56"/>
                  </a:lnTo>
                  <a:lnTo>
                    <a:pt x="85" y="57"/>
                  </a:lnTo>
                  <a:lnTo>
                    <a:pt x="84" y="57"/>
                  </a:lnTo>
                  <a:lnTo>
                    <a:pt x="83" y="58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8" y="61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3"/>
                  </a:lnTo>
                  <a:lnTo>
                    <a:pt x="75" y="63"/>
                  </a:lnTo>
                  <a:lnTo>
                    <a:pt x="74" y="64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1" y="65"/>
                  </a:lnTo>
                  <a:lnTo>
                    <a:pt x="70" y="66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5" y="69"/>
                  </a:lnTo>
                  <a:lnTo>
                    <a:pt x="64" y="70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2" y="71"/>
                  </a:lnTo>
                  <a:lnTo>
                    <a:pt x="61" y="72"/>
                  </a:lnTo>
                  <a:lnTo>
                    <a:pt x="60" y="73"/>
                  </a:lnTo>
                  <a:lnTo>
                    <a:pt x="59" y="73"/>
                  </a:lnTo>
                  <a:lnTo>
                    <a:pt x="58" y="74"/>
                  </a:lnTo>
                  <a:lnTo>
                    <a:pt x="57" y="74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55" y="76"/>
                  </a:lnTo>
                  <a:lnTo>
                    <a:pt x="54" y="77"/>
                  </a:lnTo>
                  <a:lnTo>
                    <a:pt x="53" y="77"/>
                  </a:lnTo>
                  <a:lnTo>
                    <a:pt x="52" y="78"/>
                  </a:lnTo>
                  <a:lnTo>
                    <a:pt x="51" y="79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8" y="81"/>
                  </a:lnTo>
                  <a:lnTo>
                    <a:pt x="47" y="82"/>
                  </a:lnTo>
                  <a:lnTo>
                    <a:pt x="46" y="83"/>
                  </a:lnTo>
                  <a:lnTo>
                    <a:pt x="45" y="83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6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40" y="88"/>
                  </a:lnTo>
                  <a:lnTo>
                    <a:pt x="39" y="88"/>
                  </a:lnTo>
                  <a:lnTo>
                    <a:pt x="38" y="89"/>
                  </a:lnTo>
                  <a:lnTo>
                    <a:pt x="37" y="89"/>
                  </a:lnTo>
                  <a:lnTo>
                    <a:pt x="37" y="90"/>
                  </a:lnTo>
                  <a:lnTo>
                    <a:pt x="36" y="91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4" y="93"/>
                  </a:lnTo>
                  <a:lnTo>
                    <a:pt x="33" y="93"/>
                  </a:lnTo>
                  <a:lnTo>
                    <a:pt x="33" y="94"/>
                  </a:lnTo>
                  <a:lnTo>
                    <a:pt x="32" y="94"/>
                  </a:lnTo>
                  <a:lnTo>
                    <a:pt x="31" y="95"/>
                  </a:lnTo>
                  <a:lnTo>
                    <a:pt x="31" y="96"/>
                  </a:lnTo>
                  <a:lnTo>
                    <a:pt x="30" y="96"/>
                  </a:lnTo>
                  <a:lnTo>
                    <a:pt x="29" y="97"/>
                  </a:lnTo>
                  <a:lnTo>
                    <a:pt x="29" y="98"/>
                  </a:lnTo>
                  <a:lnTo>
                    <a:pt x="28" y="98"/>
                  </a:lnTo>
                  <a:lnTo>
                    <a:pt x="27" y="99"/>
                  </a:lnTo>
                  <a:lnTo>
                    <a:pt x="26" y="100"/>
                  </a:lnTo>
                  <a:lnTo>
                    <a:pt x="26" y="101"/>
                  </a:lnTo>
                  <a:lnTo>
                    <a:pt x="25" y="101"/>
                  </a:lnTo>
                  <a:lnTo>
                    <a:pt x="24" y="102"/>
                  </a:lnTo>
                  <a:lnTo>
                    <a:pt x="23" y="103"/>
                  </a:lnTo>
                  <a:lnTo>
                    <a:pt x="23" y="104"/>
                  </a:lnTo>
                  <a:lnTo>
                    <a:pt x="22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8" y="109"/>
                  </a:lnTo>
                  <a:lnTo>
                    <a:pt x="17" y="110"/>
                  </a:lnTo>
                  <a:lnTo>
                    <a:pt x="16" y="111"/>
                  </a:lnTo>
                  <a:lnTo>
                    <a:pt x="16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3" y="115"/>
                  </a:lnTo>
                  <a:lnTo>
                    <a:pt x="12" y="116"/>
                  </a:lnTo>
                  <a:lnTo>
                    <a:pt x="12" y="117"/>
                  </a:lnTo>
                  <a:lnTo>
                    <a:pt x="11" y="118"/>
                  </a:lnTo>
                  <a:lnTo>
                    <a:pt x="10" y="119"/>
                  </a:lnTo>
                  <a:lnTo>
                    <a:pt x="10" y="120"/>
                  </a:lnTo>
                  <a:lnTo>
                    <a:pt x="9" y="121"/>
                  </a:lnTo>
                  <a:lnTo>
                    <a:pt x="9" y="122"/>
                  </a:lnTo>
                  <a:lnTo>
                    <a:pt x="8" y="123"/>
                  </a:lnTo>
                  <a:lnTo>
                    <a:pt x="7" y="124"/>
                  </a:lnTo>
                  <a:lnTo>
                    <a:pt x="7" y="125"/>
                  </a:lnTo>
                  <a:lnTo>
                    <a:pt x="6" y="125"/>
                  </a:lnTo>
                  <a:lnTo>
                    <a:pt x="6" y="126"/>
                  </a:lnTo>
                  <a:lnTo>
                    <a:pt x="6" y="127"/>
                  </a:lnTo>
                  <a:lnTo>
                    <a:pt x="5" y="128"/>
                  </a:lnTo>
                  <a:lnTo>
                    <a:pt x="5" y="129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4"/>
                  </a:lnTo>
                  <a:lnTo>
                    <a:pt x="2" y="135"/>
                  </a:lnTo>
                  <a:lnTo>
                    <a:pt x="2" y="136"/>
                  </a:lnTo>
                  <a:lnTo>
                    <a:pt x="2" y="137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0" y="142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0" y="146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0" y="152"/>
                  </a:lnTo>
                  <a:lnTo>
                    <a:pt x="0" y="153"/>
                  </a:lnTo>
                  <a:lnTo>
                    <a:pt x="0" y="154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1" y="158"/>
                  </a:lnTo>
                  <a:lnTo>
                    <a:pt x="1" y="159"/>
                  </a:lnTo>
                  <a:lnTo>
                    <a:pt x="1" y="160"/>
                  </a:lnTo>
                </a:path>
              </a:pathLst>
            </a:cu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Freeform 58">
              <a:extLst>
                <a:ext uri="{FF2B5EF4-FFF2-40B4-BE49-F238E27FC236}">
                  <a16:creationId xmlns:a16="http://schemas.microsoft.com/office/drawing/2014/main" id="{B54B57F6-E026-B137-DEF1-1EFE7E05D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1996440"/>
              <a:ext cx="2291715" cy="2875280"/>
            </a:xfrm>
            <a:custGeom>
              <a:avLst/>
              <a:gdLst>
                <a:gd name="T0" fmla="*/ 798377278 w 269"/>
                <a:gd name="T1" fmla="*/ 873539073 h 337"/>
                <a:gd name="T2" fmla="*/ 508062140 w 269"/>
                <a:gd name="T3" fmla="*/ 1383103532 h 337"/>
                <a:gd name="T4" fmla="*/ 217738483 w 269"/>
                <a:gd name="T5" fmla="*/ 1965462914 h 337"/>
                <a:gd name="T6" fmla="*/ 72576655 w 269"/>
                <a:gd name="T7" fmla="*/ 2147483647 h 337"/>
                <a:gd name="T8" fmla="*/ 0 w 269"/>
                <a:gd name="T9" fmla="*/ 2147483647 h 337"/>
                <a:gd name="T10" fmla="*/ 72576655 w 269"/>
                <a:gd name="T11" fmla="*/ 2147483647 h 337"/>
                <a:gd name="T12" fmla="*/ 217738483 w 269"/>
                <a:gd name="T13" fmla="*/ 2147483647 h 337"/>
                <a:gd name="T14" fmla="*/ 435476966 w 269"/>
                <a:gd name="T15" fmla="*/ 2147483647 h 337"/>
                <a:gd name="T16" fmla="*/ 798377278 w 269"/>
                <a:gd name="T17" fmla="*/ 2147483647 h 337"/>
                <a:gd name="T18" fmla="*/ 1233862764 w 269"/>
                <a:gd name="T19" fmla="*/ 2147483647 h 337"/>
                <a:gd name="T20" fmla="*/ 1741916385 w 269"/>
                <a:gd name="T21" fmla="*/ 2147483647 h 337"/>
                <a:gd name="T22" fmla="*/ 2147483647 w 269"/>
                <a:gd name="T23" fmla="*/ 2147483647 h 337"/>
                <a:gd name="T24" fmla="*/ 2147483647 w 269"/>
                <a:gd name="T25" fmla="*/ 2147483647 h 337"/>
                <a:gd name="T26" fmla="*/ 2147483647 w 269"/>
                <a:gd name="T27" fmla="*/ 2147483647 h 337"/>
                <a:gd name="T28" fmla="*/ 2147483647 w 269"/>
                <a:gd name="T29" fmla="*/ 2147483647 h 337"/>
                <a:gd name="T30" fmla="*/ 2147483647 w 269"/>
                <a:gd name="T31" fmla="*/ 2147483647 h 337"/>
                <a:gd name="T32" fmla="*/ 2147483647 w 269"/>
                <a:gd name="T33" fmla="*/ 2147483647 h 337"/>
                <a:gd name="T34" fmla="*/ 2147483647 w 269"/>
                <a:gd name="T35" fmla="*/ 2147483647 h 337"/>
                <a:gd name="T36" fmla="*/ 2147483647 w 269"/>
                <a:gd name="T37" fmla="*/ 2147483647 h 337"/>
                <a:gd name="T38" fmla="*/ 2147483647 w 269"/>
                <a:gd name="T39" fmla="*/ 2147483647 h 337"/>
                <a:gd name="T40" fmla="*/ 2147483647 w 269"/>
                <a:gd name="T41" fmla="*/ 2147483647 h 337"/>
                <a:gd name="T42" fmla="*/ 2147483647 w 269"/>
                <a:gd name="T43" fmla="*/ 2147483647 h 337"/>
                <a:gd name="T44" fmla="*/ 2147483647 w 269"/>
                <a:gd name="T45" fmla="*/ 2147483647 h 337"/>
                <a:gd name="T46" fmla="*/ 2147483647 w 269"/>
                <a:gd name="T47" fmla="*/ 2147483647 h 337"/>
                <a:gd name="T48" fmla="*/ 2147483647 w 269"/>
                <a:gd name="T49" fmla="*/ 2147483647 h 337"/>
                <a:gd name="T50" fmla="*/ 2147483647 w 269"/>
                <a:gd name="T51" fmla="*/ 2147483647 h 337"/>
                <a:gd name="T52" fmla="*/ 2147483647 w 269"/>
                <a:gd name="T53" fmla="*/ 2147483647 h 337"/>
                <a:gd name="T54" fmla="*/ 2147483647 w 269"/>
                <a:gd name="T55" fmla="*/ 2147483647 h 337"/>
                <a:gd name="T56" fmla="*/ 2147483647 w 269"/>
                <a:gd name="T57" fmla="*/ 2147483647 h 337"/>
                <a:gd name="T58" fmla="*/ 2147483647 w 269"/>
                <a:gd name="T59" fmla="*/ 2147483647 h 337"/>
                <a:gd name="T60" fmla="*/ 2147483647 w 269"/>
                <a:gd name="T61" fmla="*/ 2147483647 h 337"/>
                <a:gd name="T62" fmla="*/ 2147483647 w 269"/>
                <a:gd name="T63" fmla="*/ 2147483647 h 337"/>
                <a:gd name="T64" fmla="*/ 2147483647 w 269"/>
                <a:gd name="T65" fmla="*/ 2147483647 h 337"/>
                <a:gd name="T66" fmla="*/ 2147483647 w 269"/>
                <a:gd name="T67" fmla="*/ 2147483647 h 337"/>
                <a:gd name="T68" fmla="*/ 2147483647 w 269"/>
                <a:gd name="T69" fmla="*/ 2147483647 h 337"/>
                <a:gd name="T70" fmla="*/ 2147483647 w 269"/>
                <a:gd name="T71" fmla="*/ 2147483647 h 337"/>
                <a:gd name="T72" fmla="*/ 2147483647 w 269"/>
                <a:gd name="T73" fmla="*/ 2147483647 h 337"/>
                <a:gd name="T74" fmla="*/ 2147483647 w 269"/>
                <a:gd name="T75" fmla="*/ 2147483647 h 337"/>
                <a:gd name="T76" fmla="*/ 2147483647 w 269"/>
                <a:gd name="T77" fmla="*/ 2147483647 h 337"/>
                <a:gd name="T78" fmla="*/ 2147483647 w 269"/>
                <a:gd name="T79" fmla="*/ 2147483647 h 337"/>
                <a:gd name="T80" fmla="*/ 2147483647 w 269"/>
                <a:gd name="T81" fmla="*/ 2147483647 h 337"/>
                <a:gd name="T82" fmla="*/ 2147483647 w 269"/>
                <a:gd name="T83" fmla="*/ 2147483647 h 337"/>
                <a:gd name="T84" fmla="*/ 2147483647 w 269"/>
                <a:gd name="T85" fmla="*/ 2147483647 h 337"/>
                <a:gd name="T86" fmla="*/ 2147483647 w 269"/>
                <a:gd name="T87" fmla="*/ 2147483647 h 337"/>
                <a:gd name="T88" fmla="*/ 2147483647 w 269"/>
                <a:gd name="T89" fmla="*/ 2147483647 h 337"/>
                <a:gd name="T90" fmla="*/ 2147483647 w 269"/>
                <a:gd name="T91" fmla="*/ 2147483647 h 337"/>
                <a:gd name="T92" fmla="*/ 2147483647 w 269"/>
                <a:gd name="T93" fmla="*/ 2147483647 h 337"/>
                <a:gd name="T94" fmla="*/ 2147483647 w 269"/>
                <a:gd name="T95" fmla="*/ 2147483647 h 337"/>
                <a:gd name="T96" fmla="*/ 2147483647 w 269"/>
                <a:gd name="T97" fmla="*/ 2147483647 h 337"/>
                <a:gd name="T98" fmla="*/ 2147483647 w 269"/>
                <a:gd name="T99" fmla="*/ 2147483647 h 337"/>
                <a:gd name="T100" fmla="*/ 2147483647 w 269"/>
                <a:gd name="T101" fmla="*/ 2147483647 h 337"/>
                <a:gd name="T102" fmla="*/ 2147483647 w 269"/>
                <a:gd name="T103" fmla="*/ 2147483647 h 337"/>
                <a:gd name="T104" fmla="*/ 2147483647 w 269"/>
                <a:gd name="T105" fmla="*/ 2147483647 h 337"/>
                <a:gd name="T106" fmla="*/ 2147483647 w 269"/>
                <a:gd name="T107" fmla="*/ 1965462914 h 337"/>
                <a:gd name="T108" fmla="*/ 2147483647 w 269"/>
                <a:gd name="T109" fmla="*/ 1310308609 h 337"/>
                <a:gd name="T110" fmla="*/ 2147483647 w 269"/>
                <a:gd name="T111" fmla="*/ 800744150 h 337"/>
                <a:gd name="T112" fmla="*/ 2147483647 w 269"/>
                <a:gd name="T113" fmla="*/ 436769536 h 337"/>
                <a:gd name="T114" fmla="*/ 2147483647 w 269"/>
                <a:gd name="T115" fmla="*/ 145589845 h 337"/>
                <a:gd name="T116" fmla="*/ 2147483647 w 269"/>
                <a:gd name="T117" fmla="*/ 0 h 337"/>
                <a:gd name="T118" fmla="*/ 2147483647 w 269"/>
                <a:gd name="T119" fmla="*/ 0 h 337"/>
                <a:gd name="T120" fmla="*/ 2032240042 w 269"/>
                <a:gd name="T121" fmla="*/ 72794923 h 337"/>
                <a:gd name="T122" fmla="*/ 1451601247 w 269"/>
                <a:gd name="T123" fmla="*/ 291179691 h 3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9" h="337">
                  <a:moveTo>
                    <a:pt x="17" y="6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2" y="67"/>
                  </a:lnTo>
                  <a:lnTo>
                    <a:pt x="2" y="68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3" y="74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4" y="78"/>
                  </a:lnTo>
                  <a:lnTo>
                    <a:pt x="4" y="79"/>
                  </a:lnTo>
                  <a:lnTo>
                    <a:pt x="4" y="80"/>
                  </a:lnTo>
                  <a:lnTo>
                    <a:pt x="4" y="81"/>
                  </a:lnTo>
                  <a:lnTo>
                    <a:pt x="4" y="82"/>
                  </a:lnTo>
                  <a:lnTo>
                    <a:pt x="5" y="83"/>
                  </a:lnTo>
                  <a:lnTo>
                    <a:pt x="5" y="84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8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10" y="100"/>
                  </a:lnTo>
                  <a:lnTo>
                    <a:pt x="10" y="101"/>
                  </a:lnTo>
                  <a:lnTo>
                    <a:pt x="10" y="102"/>
                  </a:lnTo>
                  <a:lnTo>
                    <a:pt x="10" y="103"/>
                  </a:lnTo>
                  <a:lnTo>
                    <a:pt x="11" y="104"/>
                  </a:lnTo>
                  <a:lnTo>
                    <a:pt x="11" y="105"/>
                  </a:lnTo>
                  <a:lnTo>
                    <a:pt x="11" y="106"/>
                  </a:lnTo>
                  <a:lnTo>
                    <a:pt x="12" y="107"/>
                  </a:lnTo>
                  <a:lnTo>
                    <a:pt x="12" y="108"/>
                  </a:lnTo>
                  <a:lnTo>
                    <a:pt x="12" y="109"/>
                  </a:lnTo>
                  <a:lnTo>
                    <a:pt x="13" y="110"/>
                  </a:lnTo>
                  <a:lnTo>
                    <a:pt x="13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7" y="120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8" y="123"/>
                  </a:lnTo>
                  <a:lnTo>
                    <a:pt x="18" y="124"/>
                  </a:lnTo>
                  <a:lnTo>
                    <a:pt x="19" y="125"/>
                  </a:lnTo>
                  <a:lnTo>
                    <a:pt x="19" y="126"/>
                  </a:lnTo>
                  <a:lnTo>
                    <a:pt x="20" y="127"/>
                  </a:lnTo>
                  <a:lnTo>
                    <a:pt x="20" y="129"/>
                  </a:lnTo>
                  <a:lnTo>
                    <a:pt x="20" y="130"/>
                  </a:lnTo>
                  <a:lnTo>
                    <a:pt x="21" y="131"/>
                  </a:lnTo>
                  <a:lnTo>
                    <a:pt x="21" y="132"/>
                  </a:lnTo>
                  <a:lnTo>
                    <a:pt x="22" y="133"/>
                  </a:lnTo>
                  <a:lnTo>
                    <a:pt x="22" y="134"/>
                  </a:lnTo>
                  <a:lnTo>
                    <a:pt x="23" y="135"/>
                  </a:lnTo>
                  <a:lnTo>
                    <a:pt x="23" y="136"/>
                  </a:lnTo>
                  <a:lnTo>
                    <a:pt x="24" y="137"/>
                  </a:lnTo>
                  <a:lnTo>
                    <a:pt x="24" y="138"/>
                  </a:lnTo>
                  <a:lnTo>
                    <a:pt x="25" y="139"/>
                  </a:lnTo>
                  <a:lnTo>
                    <a:pt x="25" y="140"/>
                  </a:lnTo>
                  <a:lnTo>
                    <a:pt x="26" y="141"/>
                  </a:lnTo>
                  <a:lnTo>
                    <a:pt x="26" y="142"/>
                  </a:lnTo>
                  <a:lnTo>
                    <a:pt x="27" y="143"/>
                  </a:lnTo>
                  <a:lnTo>
                    <a:pt x="27" y="144"/>
                  </a:lnTo>
                  <a:lnTo>
                    <a:pt x="28" y="145"/>
                  </a:lnTo>
                  <a:lnTo>
                    <a:pt x="28" y="146"/>
                  </a:lnTo>
                  <a:lnTo>
                    <a:pt x="29" y="147"/>
                  </a:lnTo>
                  <a:lnTo>
                    <a:pt x="29" y="148"/>
                  </a:lnTo>
                  <a:lnTo>
                    <a:pt x="30" y="149"/>
                  </a:lnTo>
                  <a:lnTo>
                    <a:pt x="30" y="150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32" y="154"/>
                  </a:lnTo>
                  <a:lnTo>
                    <a:pt x="32" y="155"/>
                  </a:lnTo>
                  <a:lnTo>
                    <a:pt x="33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9"/>
                  </a:lnTo>
                  <a:lnTo>
                    <a:pt x="35" y="160"/>
                  </a:lnTo>
                  <a:lnTo>
                    <a:pt x="36" y="161"/>
                  </a:lnTo>
                  <a:lnTo>
                    <a:pt x="36" y="162"/>
                  </a:lnTo>
                  <a:lnTo>
                    <a:pt x="37" y="163"/>
                  </a:lnTo>
                  <a:lnTo>
                    <a:pt x="37" y="164"/>
                  </a:lnTo>
                  <a:lnTo>
                    <a:pt x="38" y="165"/>
                  </a:lnTo>
                  <a:lnTo>
                    <a:pt x="39" y="166"/>
                  </a:lnTo>
                  <a:lnTo>
                    <a:pt x="39" y="167"/>
                  </a:lnTo>
                  <a:lnTo>
                    <a:pt x="40" y="168"/>
                  </a:lnTo>
                  <a:lnTo>
                    <a:pt x="40" y="169"/>
                  </a:lnTo>
                  <a:lnTo>
                    <a:pt x="41" y="171"/>
                  </a:lnTo>
                  <a:lnTo>
                    <a:pt x="42" y="172"/>
                  </a:lnTo>
                  <a:lnTo>
                    <a:pt x="42" y="173"/>
                  </a:lnTo>
                  <a:lnTo>
                    <a:pt x="43" y="174"/>
                  </a:lnTo>
                  <a:lnTo>
                    <a:pt x="43" y="175"/>
                  </a:lnTo>
                  <a:lnTo>
                    <a:pt x="44" y="176"/>
                  </a:lnTo>
                  <a:lnTo>
                    <a:pt x="45" y="177"/>
                  </a:lnTo>
                  <a:lnTo>
                    <a:pt x="45" y="178"/>
                  </a:lnTo>
                  <a:lnTo>
                    <a:pt x="46" y="179"/>
                  </a:lnTo>
                  <a:lnTo>
                    <a:pt x="47" y="180"/>
                  </a:lnTo>
                  <a:lnTo>
                    <a:pt x="47" y="181"/>
                  </a:lnTo>
                  <a:lnTo>
                    <a:pt x="48" y="182"/>
                  </a:lnTo>
                  <a:lnTo>
                    <a:pt x="49" y="183"/>
                  </a:lnTo>
                  <a:lnTo>
                    <a:pt x="49" y="184"/>
                  </a:lnTo>
                  <a:lnTo>
                    <a:pt x="50" y="185"/>
                  </a:lnTo>
                  <a:lnTo>
                    <a:pt x="50" y="186"/>
                  </a:lnTo>
                  <a:lnTo>
                    <a:pt x="51" y="187"/>
                  </a:lnTo>
                  <a:lnTo>
                    <a:pt x="52" y="188"/>
                  </a:lnTo>
                  <a:lnTo>
                    <a:pt x="52" y="190"/>
                  </a:lnTo>
                  <a:lnTo>
                    <a:pt x="53" y="191"/>
                  </a:lnTo>
                  <a:lnTo>
                    <a:pt x="54" y="192"/>
                  </a:lnTo>
                  <a:lnTo>
                    <a:pt x="54" y="193"/>
                  </a:lnTo>
                  <a:lnTo>
                    <a:pt x="55" y="194"/>
                  </a:lnTo>
                  <a:lnTo>
                    <a:pt x="56" y="195"/>
                  </a:lnTo>
                  <a:lnTo>
                    <a:pt x="57" y="196"/>
                  </a:lnTo>
                  <a:lnTo>
                    <a:pt x="57" y="197"/>
                  </a:lnTo>
                  <a:lnTo>
                    <a:pt x="58" y="198"/>
                  </a:lnTo>
                  <a:lnTo>
                    <a:pt x="59" y="199"/>
                  </a:lnTo>
                  <a:lnTo>
                    <a:pt x="59" y="200"/>
                  </a:lnTo>
                  <a:lnTo>
                    <a:pt x="60" y="201"/>
                  </a:lnTo>
                  <a:lnTo>
                    <a:pt x="61" y="202"/>
                  </a:lnTo>
                  <a:lnTo>
                    <a:pt x="61" y="203"/>
                  </a:lnTo>
                  <a:lnTo>
                    <a:pt x="62" y="204"/>
                  </a:lnTo>
                  <a:lnTo>
                    <a:pt x="63" y="205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5" y="208"/>
                  </a:lnTo>
                  <a:lnTo>
                    <a:pt x="66" y="209"/>
                  </a:lnTo>
                  <a:lnTo>
                    <a:pt x="66" y="210"/>
                  </a:lnTo>
                  <a:lnTo>
                    <a:pt x="67" y="211"/>
                  </a:lnTo>
                  <a:lnTo>
                    <a:pt x="68" y="212"/>
                  </a:lnTo>
                  <a:lnTo>
                    <a:pt x="69" y="213"/>
                  </a:lnTo>
                  <a:lnTo>
                    <a:pt x="69" y="214"/>
                  </a:lnTo>
                  <a:lnTo>
                    <a:pt x="70" y="215"/>
                  </a:lnTo>
                  <a:lnTo>
                    <a:pt x="71" y="216"/>
                  </a:lnTo>
                  <a:lnTo>
                    <a:pt x="72" y="217"/>
                  </a:lnTo>
                  <a:lnTo>
                    <a:pt x="72" y="218"/>
                  </a:lnTo>
                  <a:lnTo>
                    <a:pt x="73" y="219"/>
                  </a:lnTo>
                  <a:lnTo>
                    <a:pt x="74" y="221"/>
                  </a:lnTo>
                  <a:lnTo>
                    <a:pt x="75" y="222"/>
                  </a:lnTo>
                  <a:lnTo>
                    <a:pt x="75" y="223"/>
                  </a:lnTo>
                  <a:lnTo>
                    <a:pt x="76" y="224"/>
                  </a:lnTo>
                  <a:lnTo>
                    <a:pt x="77" y="225"/>
                  </a:lnTo>
                  <a:lnTo>
                    <a:pt x="78" y="226"/>
                  </a:lnTo>
                  <a:lnTo>
                    <a:pt x="78" y="227"/>
                  </a:lnTo>
                  <a:lnTo>
                    <a:pt x="79" y="228"/>
                  </a:lnTo>
                  <a:lnTo>
                    <a:pt x="80" y="228"/>
                  </a:lnTo>
                  <a:lnTo>
                    <a:pt x="81" y="229"/>
                  </a:lnTo>
                  <a:lnTo>
                    <a:pt x="82" y="230"/>
                  </a:lnTo>
                  <a:lnTo>
                    <a:pt x="82" y="231"/>
                  </a:lnTo>
                  <a:lnTo>
                    <a:pt x="83" y="232"/>
                  </a:lnTo>
                  <a:lnTo>
                    <a:pt x="84" y="233"/>
                  </a:lnTo>
                  <a:lnTo>
                    <a:pt x="85" y="234"/>
                  </a:lnTo>
                  <a:lnTo>
                    <a:pt x="85" y="235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2"/>
                  </a:lnTo>
                  <a:lnTo>
                    <a:pt x="92" y="243"/>
                  </a:lnTo>
                  <a:lnTo>
                    <a:pt x="93" y="244"/>
                  </a:lnTo>
                  <a:lnTo>
                    <a:pt x="93" y="245"/>
                  </a:lnTo>
                  <a:lnTo>
                    <a:pt x="94" y="246"/>
                  </a:lnTo>
                  <a:lnTo>
                    <a:pt x="95" y="247"/>
                  </a:lnTo>
                  <a:lnTo>
                    <a:pt x="96" y="248"/>
                  </a:lnTo>
                  <a:lnTo>
                    <a:pt x="97" y="249"/>
                  </a:lnTo>
                  <a:lnTo>
                    <a:pt x="97" y="250"/>
                  </a:lnTo>
                  <a:lnTo>
                    <a:pt x="98" y="251"/>
                  </a:lnTo>
                  <a:lnTo>
                    <a:pt x="99" y="251"/>
                  </a:lnTo>
                  <a:lnTo>
                    <a:pt x="100" y="252"/>
                  </a:lnTo>
                  <a:lnTo>
                    <a:pt x="101" y="253"/>
                  </a:lnTo>
                  <a:lnTo>
                    <a:pt x="102" y="254"/>
                  </a:lnTo>
                  <a:lnTo>
                    <a:pt x="102" y="255"/>
                  </a:lnTo>
                  <a:lnTo>
                    <a:pt x="103" y="256"/>
                  </a:lnTo>
                  <a:lnTo>
                    <a:pt x="104" y="257"/>
                  </a:lnTo>
                  <a:lnTo>
                    <a:pt x="105" y="258"/>
                  </a:lnTo>
                  <a:lnTo>
                    <a:pt x="106" y="259"/>
                  </a:lnTo>
                  <a:lnTo>
                    <a:pt x="106" y="260"/>
                  </a:lnTo>
                  <a:lnTo>
                    <a:pt x="107" y="261"/>
                  </a:lnTo>
                  <a:lnTo>
                    <a:pt x="108" y="261"/>
                  </a:lnTo>
                  <a:lnTo>
                    <a:pt x="109" y="262"/>
                  </a:lnTo>
                  <a:lnTo>
                    <a:pt x="110" y="263"/>
                  </a:lnTo>
                  <a:lnTo>
                    <a:pt x="111" y="264"/>
                  </a:lnTo>
                  <a:lnTo>
                    <a:pt x="111" y="265"/>
                  </a:lnTo>
                  <a:lnTo>
                    <a:pt x="112" y="266"/>
                  </a:lnTo>
                  <a:lnTo>
                    <a:pt x="113" y="267"/>
                  </a:lnTo>
                  <a:lnTo>
                    <a:pt x="114" y="267"/>
                  </a:lnTo>
                  <a:lnTo>
                    <a:pt x="115" y="268"/>
                  </a:lnTo>
                  <a:lnTo>
                    <a:pt x="116" y="269"/>
                  </a:lnTo>
                  <a:lnTo>
                    <a:pt x="116" y="270"/>
                  </a:lnTo>
                  <a:lnTo>
                    <a:pt x="117" y="271"/>
                  </a:lnTo>
                  <a:lnTo>
                    <a:pt x="118" y="272"/>
                  </a:lnTo>
                  <a:lnTo>
                    <a:pt x="119" y="273"/>
                  </a:lnTo>
                  <a:lnTo>
                    <a:pt x="120" y="273"/>
                  </a:lnTo>
                  <a:lnTo>
                    <a:pt x="121" y="274"/>
                  </a:lnTo>
                  <a:lnTo>
                    <a:pt x="121" y="275"/>
                  </a:lnTo>
                  <a:lnTo>
                    <a:pt x="122" y="276"/>
                  </a:lnTo>
                  <a:lnTo>
                    <a:pt x="123" y="277"/>
                  </a:lnTo>
                  <a:lnTo>
                    <a:pt x="124" y="277"/>
                  </a:lnTo>
                  <a:lnTo>
                    <a:pt x="125" y="278"/>
                  </a:lnTo>
                  <a:lnTo>
                    <a:pt x="126" y="279"/>
                  </a:lnTo>
                  <a:lnTo>
                    <a:pt x="127" y="280"/>
                  </a:lnTo>
                  <a:lnTo>
                    <a:pt x="127" y="281"/>
                  </a:lnTo>
                  <a:lnTo>
                    <a:pt x="128" y="281"/>
                  </a:lnTo>
                  <a:lnTo>
                    <a:pt x="129" y="282"/>
                  </a:lnTo>
                  <a:lnTo>
                    <a:pt x="130" y="283"/>
                  </a:lnTo>
                  <a:lnTo>
                    <a:pt x="131" y="284"/>
                  </a:lnTo>
                  <a:lnTo>
                    <a:pt x="132" y="285"/>
                  </a:lnTo>
                  <a:lnTo>
                    <a:pt x="133" y="286"/>
                  </a:lnTo>
                  <a:lnTo>
                    <a:pt x="134" y="287"/>
                  </a:lnTo>
                  <a:lnTo>
                    <a:pt x="135" y="288"/>
                  </a:lnTo>
                  <a:lnTo>
                    <a:pt x="136" y="288"/>
                  </a:lnTo>
                  <a:lnTo>
                    <a:pt x="137" y="289"/>
                  </a:lnTo>
                  <a:lnTo>
                    <a:pt x="138" y="290"/>
                  </a:lnTo>
                  <a:lnTo>
                    <a:pt x="138" y="291"/>
                  </a:lnTo>
                  <a:lnTo>
                    <a:pt x="139" y="291"/>
                  </a:lnTo>
                  <a:lnTo>
                    <a:pt x="140" y="292"/>
                  </a:lnTo>
                  <a:lnTo>
                    <a:pt x="141" y="293"/>
                  </a:lnTo>
                  <a:lnTo>
                    <a:pt x="142" y="293"/>
                  </a:lnTo>
                  <a:lnTo>
                    <a:pt x="143" y="294"/>
                  </a:lnTo>
                  <a:lnTo>
                    <a:pt x="143" y="295"/>
                  </a:lnTo>
                  <a:lnTo>
                    <a:pt x="144" y="296"/>
                  </a:lnTo>
                  <a:lnTo>
                    <a:pt x="145" y="296"/>
                  </a:lnTo>
                  <a:lnTo>
                    <a:pt x="146" y="297"/>
                  </a:lnTo>
                  <a:lnTo>
                    <a:pt x="147" y="298"/>
                  </a:lnTo>
                  <a:lnTo>
                    <a:pt x="148" y="298"/>
                  </a:lnTo>
                  <a:lnTo>
                    <a:pt x="148" y="299"/>
                  </a:lnTo>
                  <a:lnTo>
                    <a:pt x="149" y="300"/>
                  </a:lnTo>
                  <a:lnTo>
                    <a:pt x="150" y="300"/>
                  </a:lnTo>
                  <a:lnTo>
                    <a:pt x="151" y="301"/>
                  </a:lnTo>
                  <a:lnTo>
                    <a:pt x="152" y="302"/>
                  </a:lnTo>
                  <a:lnTo>
                    <a:pt x="153" y="302"/>
                  </a:lnTo>
                  <a:lnTo>
                    <a:pt x="154" y="303"/>
                  </a:lnTo>
                  <a:lnTo>
                    <a:pt x="155" y="304"/>
                  </a:lnTo>
                  <a:lnTo>
                    <a:pt x="156" y="305"/>
                  </a:lnTo>
                  <a:lnTo>
                    <a:pt x="157" y="305"/>
                  </a:lnTo>
                  <a:lnTo>
                    <a:pt x="158" y="306"/>
                  </a:lnTo>
                  <a:lnTo>
                    <a:pt x="159" y="307"/>
                  </a:lnTo>
                  <a:lnTo>
                    <a:pt x="160" y="308"/>
                  </a:lnTo>
                  <a:lnTo>
                    <a:pt x="161" y="308"/>
                  </a:lnTo>
                  <a:lnTo>
                    <a:pt x="162" y="309"/>
                  </a:lnTo>
                  <a:lnTo>
                    <a:pt x="163" y="310"/>
                  </a:lnTo>
                  <a:lnTo>
                    <a:pt x="164" y="311"/>
                  </a:lnTo>
                  <a:lnTo>
                    <a:pt x="165" y="311"/>
                  </a:lnTo>
                  <a:lnTo>
                    <a:pt x="166" y="312"/>
                  </a:lnTo>
                  <a:lnTo>
                    <a:pt x="167" y="312"/>
                  </a:lnTo>
                  <a:lnTo>
                    <a:pt x="168" y="313"/>
                  </a:lnTo>
                  <a:lnTo>
                    <a:pt x="169" y="314"/>
                  </a:lnTo>
                  <a:lnTo>
                    <a:pt x="170" y="314"/>
                  </a:lnTo>
                  <a:lnTo>
                    <a:pt x="171" y="315"/>
                  </a:lnTo>
                  <a:lnTo>
                    <a:pt x="172" y="316"/>
                  </a:lnTo>
                  <a:lnTo>
                    <a:pt x="173" y="317"/>
                  </a:lnTo>
                  <a:lnTo>
                    <a:pt x="174" y="317"/>
                  </a:lnTo>
                  <a:lnTo>
                    <a:pt x="175" y="318"/>
                  </a:lnTo>
                  <a:lnTo>
                    <a:pt x="176" y="318"/>
                  </a:lnTo>
                  <a:lnTo>
                    <a:pt x="177" y="318"/>
                  </a:lnTo>
                  <a:lnTo>
                    <a:pt x="177" y="319"/>
                  </a:lnTo>
                  <a:lnTo>
                    <a:pt x="178" y="319"/>
                  </a:lnTo>
                  <a:lnTo>
                    <a:pt x="179" y="320"/>
                  </a:lnTo>
                  <a:lnTo>
                    <a:pt x="180" y="320"/>
                  </a:lnTo>
                  <a:lnTo>
                    <a:pt x="181" y="321"/>
                  </a:lnTo>
                  <a:lnTo>
                    <a:pt x="182" y="322"/>
                  </a:lnTo>
                  <a:lnTo>
                    <a:pt x="183" y="322"/>
                  </a:lnTo>
                  <a:lnTo>
                    <a:pt x="184" y="323"/>
                  </a:lnTo>
                  <a:lnTo>
                    <a:pt x="185" y="323"/>
                  </a:lnTo>
                  <a:lnTo>
                    <a:pt x="186" y="324"/>
                  </a:lnTo>
                  <a:lnTo>
                    <a:pt x="187" y="324"/>
                  </a:lnTo>
                  <a:lnTo>
                    <a:pt x="188" y="325"/>
                  </a:lnTo>
                  <a:lnTo>
                    <a:pt x="189" y="325"/>
                  </a:lnTo>
                  <a:lnTo>
                    <a:pt x="190" y="326"/>
                  </a:lnTo>
                  <a:lnTo>
                    <a:pt x="191" y="326"/>
                  </a:lnTo>
                  <a:lnTo>
                    <a:pt x="192" y="327"/>
                  </a:lnTo>
                  <a:lnTo>
                    <a:pt x="193" y="327"/>
                  </a:lnTo>
                  <a:lnTo>
                    <a:pt x="194" y="328"/>
                  </a:lnTo>
                  <a:lnTo>
                    <a:pt x="195" y="328"/>
                  </a:lnTo>
                  <a:lnTo>
                    <a:pt x="196" y="329"/>
                  </a:lnTo>
                  <a:lnTo>
                    <a:pt x="197" y="329"/>
                  </a:lnTo>
                  <a:lnTo>
                    <a:pt x="198" y="329"/>
                  </a:lnTo>
                  <a:lnTo>
                    <a:pt x="199" y="330"/>
                  </a:lnTo>
                  <a:lnTo>
                    <a:pt x="200" y="330"/>
                  </a:lnTo>
                  <a:lnTo>
                    <a:pt x="201" y="331"/>
                  </a:lnTo>
                  <a:lnTo>
                    <a:pt x="202" y="331"/>
                  </a:lnTo>
                  <a:lnTo>
                    <a:pt x="203" y="331"/>
                  </a:lnTo>
                  <a:lnTo>
                    <a:pt x="204" y="332"/>
                  </a:lnTo>
                  <a:lnTo>
                    <a:pt x="205" y="332"/>
                  </a:lnTo>
                  <a:lnTo>
                    <a:pt x="206" y="332"/>
                  </a:lnTo>
                  <a:lnTo>
                    <a:pt x="207" y="333"/>
                  </a:lnTo>
                  <a:lnTo>
                    <a:pt x="208" y="333"/>
                  </a:lnTo>
                  <a:lnTo>
                    <a:pt x="209" y="333"/>
                  </a:lnTo>
                  <a:lnTo>
                    <a:pt x="210" y="334"/>
                  </a:lnTo>
                  <a:lnTo>
                    <a:pt x="211" y="334"/>
                  </a:lnTo>
                  <a:lnTo>
                    <a:pt x="212" y="334"/>
                  </a:lnTo>
                  <a:lnTo>
                    <a:pt x="213" y="334"/>
                  </a:lnTo>
                  <a:lnTo>
                    <a:pt x="214" y="335"/>
                  </a:lnTo>
                  <a:lnTo>
                    <a:pt x="215" y="335"/>
                  </a:lnTo>
                  <a:lnTo>
                    <a:pt x="216" y="335"/>
                  </a:lnTo>
                  <a:lnTo>
                    <a:pt x="217" y="335"/>
                  </a:lnTo>
                  <a:lnTo>
                    <a:pt x="218" y="336"/>
                  </a:lnTo>
                  <a:lnTo>
                    <a:pt x="219" y="336"/>
                  </a:lnTo>
                  <a:lnTo>
                    <a:pt x="220" y="336"/>
                  </a:lnTo>
                  <a:lnTo>
                    <a:pt x="221" y="336"/>
                  </a:lnTo>
                  <a:lnTo>
                    <a:pt x="222" y="336"/>
                  </a:lnTo>
                  <a:lnTo>
                    <a:pt x="223" y="336"/>
                  </a:lnTo>
                  <a:lnTo>
                    <a:pt x="224" y="336"/>
                  </a:lnTo>
                  <a:lnTo>
                    <a:pt x="225" y="336"/>
                  </a:lnTo>
                  <a:lnTo>
                    <a:pt x="226" y="337"/>
                  </a:lnTo>
                  <a:lnTo>
                    <a:pt x="227" y="337"/>
                  </a:lnTo>
                  <a:lnTo>
                    <a:pt x="228" y="337"/>
                  </a:lnTo>
                  <a:lnTo>
                    <a:pt x="229" y="337"/>
                  </a:lnTo>
                  <a:lnTo>
                    <a:pt x="230" y="337"/>
                  </a:lnTo>
                  <a:lnTo>
                    <a:pt x="231" y="337"/>
                  </a:lnTo>
                  <a:lnTo>
                    <a:pt x="232" y="337"/>
                  </a:lnTo>
                  <a:lnTo>
                    <a:pt x="233" y="337"/>
                  </a:lnTo>
                  <a:lnTo>
                    <a:pt x="234" y="337"/>
                  </a:lnTo>
                  <a:lnTo>
                    <a:pt x="234" y="336"/>
                  </a:lnTo>
                  <a:lnTo>
                    <a:pt x="235" y="336"/>
                  </a:lnTo>
                  <a:lnTo>
                    <a:pt x="236" y="336"/>
                  </a:lnTo>
                  <a:lnTo>
                    <a:pt x="237" y="336"/>
                  </a:lnTo>
                  <a:lnTo>
                    <a:pt x="238" y="336"/>
                  </a:lnTo>
                  <a:lnTo>
                    <a:pt x="239" y="336"/>
                  </a:lnTo>
                  <a:lnTo>
                    <a:pt x="240" y="336"/>
                  </a:lnTo>
                  <a:lnTo>
                    <a:pt x="241" y="335"/>
                  </a:lnTo>
                  <a:lnTo>
                    <a:pt x="242" y="335"/>
                  </a:lnTo>
                  <a:lnTo>
                    <a:pt x="243" y="335"/>
                  </a:lnTo>
                  <a:lnTo>
                    <a:pt x="244" y="335"/>
                  </a:lnTo>
                  <a:lnTo>
                    <a:pt x="244" y="334"/>
                  </a:lnTo>
                  <a:lnTo>
                    <a:pt x="245" y="334"/>
                  </a:lnTo>
                  <a:lnTo>
                    <a:pt x="246" y="334"/>
                  </a:lnTo>
                  <a:lnTo>
                    <a:pt x="247" y="333"/>
                  </a:lnTo>
                  <a:lnTo>
                    <a:pt x="248" y="333"/>
                  </a:lnTo>
                  <a:lnTo>
                    <a:pt x="248" y="332"/>
                  </a:lnTo>
                  <a:lnTo>
                    <a:pt x="249" y="332"/>
                  </a:lnTo>
                  <a:lnTo>
                    <a:pt x="250" y="332"/>
                  </a:lnTo>
                  <a:lnTo>
                    <a:pt x="250" y="331"/>
                  </a:lnTo>
                  <a:lnTo>
                    <a:pt x="251" y="331"/>
                  </a:lnTo>
                  <a:lnTo>
                    <a:pt x="252" y="330"/>
                  </a:lnTo>
                  <a:lnTo>
                    <a:pt x="253" y="330"/>
                  </a:lnTo>
                  <a:lnTo>
                    <a:pt x="254" y="329"/>
                  </a:lnTo>
                  <a:lnTo>
                    <a:pt x="255" y="328"/>
                  </a:lnTo>
                  <a:lnTo>
                    <a:pt x="256" y="327"/>
                  </a:lnTo>
                  <a:lnTo>
                    <a:pt x="257" y="327"/>
                  </a:lnTo>
                  <a:lnTo>
                    <a:pt x="257" y="326"/>
                  </a:lnTo>
                  <a:lnTo>
                    <a:pt x="258" y="325"/>
                  </a:lnTo>
                  <a:lnTo>
                    <a:pt x="259" y="324"/>
                  </a:lnTo>
                  <a:lnTo>
                    <a:pt x="259" y="323"/>
                  </a:lnTo>
                  <a:lnTo>
                    <a:pt x="260" y="323"/>
                  </a:lnTo>
                  <a:lnTo>
                    <a:pt x="260" y="322"/>
                  </a:lnTo>
                  <a:lnTo>
                    <a:pt x="261" y="321"/>
                  </a:lnTo>
                  <a:lnTo>
                    <a:pt x="261" y="320"/>
                  </a:lnTo>
                  <a:lnTo>
                    <a:pt x="262" y="320"/>
                  </a:lnTo>
                  <a:lnTo>
                    <a:pt x="262" y="319"/>
                  </a:lnTo>
                  <a:lnTo>
                    <a:pt x="263" y="318"/>
                  </a:lnTo>
                  <a:lnTo>
                    <a:pt x="263" y="317"/>
                  </a:lnTo>
                  <a:lnTo>
                    <a:pt x="264" y="316"/>
                  </a:lnTo>
                  <a:lnTo>
                    <a:pt x="264" y="315"/>
                  </a:lnTo>
                  <a:lnTo>
                    <a:pt x="265" y="314"/>
                  </a:lnTo>
                  <a:lnTo>
                    <a:pt x="265" y="313"/>
                  </a:lnTo>
                  <a:lnTo>
                    <a:pt x="265" y="312"/>
                  </a:lnTo>
                  <a:lnTo>
                    <a:pt x="266" y="311"/>
                  </a:lnTo>
                  <a:lnTo>
                    <a:pt x="266" y="310"/>
                  </a:lnTo>
                  <a:lnTo>
                    <a:pt x="266" y="309"/>
                  </a:lnTo>
                  <a:lnTo>
                    <a:pt x="267" y="308"/>
                  </a:lnTo>
                  <a:lnTo>
                    <a:pt x="267" y="307"/>
                  </a:lnTo>
                  <a:lnTo>
                    <a:pt x="267" y="306"/>
                  </a:lnTo>
                  <a:lnTo>
                    <a:pt x="267" y="305"/>
                  </a:lnTo>
                  <a:lnTo>
                    <a:pt x="268" y="304"/>
                  </a:lnTo>
                  <a:lnTo>
                    <a:pt x="268" y="303"/>
                  </a:lnTo>
                  <a:lnTo>
                    <a:pt x="268" y="302"/>
                  </a:lnTo>
                  <a:lnTo>
                    <a:pt x="268" y="301"/>
                  </a:lnTo>
                  <a:lnTo>
                    <a:pt x="268" y="300"/>
                  </a:lnTo>
                  <a:lnTo>
                    <a:pt x="268" y="299"/>
                  </a:lnTo>
                  <a:lnTo>
                    <a:pt x="269" y="298"/>
                  </a:lnTo>
                  <a:lnTo>
                    <a:pt x="269" y="297"/>
                  </a:lnTo>
                  <a:lnTo>
                    <a:pt x="269" y="296"/>
                  </a:lnTo>
                  <a:lnTo>
                    <a:pt x="269" y="295"/>
                  </a:lnTo>
                  <a:lnTo>
                    <a:pt x="269" y="294"/>
                  </a:lnTo>
                  <a:lnTo>
                    <a:pt x="269" y="293"/>
                  </a:lnTo>
                  <a:lnTo>
                    <a:pt x="269" y="292"/>
                  </a:lnTo>
                  <a:lnTo>
                    <a:pt x="269" y="291"/>
                  </a:lnTo>
                  <a:lnTo>
                    <a:pt x="269" y="290"/>
                  </a:lnTo>
                  <a:lnTo>
                    <a:pt x="269" y="289"/>
                  </a:lnTo>
                  <a:lnTo>
                    <a:pt x="269" y="288"/>
                  </a:lnTo>
                  <a:lnTo>
                    <a:pt x="269" y="287"/>
                  </a:lnTo>
                  <a:lnTo>
                    <a:pt x="269" y="286"/>
                  </a:lnTo>
                  <a:lnTo>
                    <a:pt x="269" y="285"/>
                  </a:lnTo>
                  <a:lnTo>
                    <a:pt x="269" y="284"/>
                  </a:lnTo>
                  <a:lnTo>
                    <a:pt x="269" y="283"/>
                  </a:lnTo>
                  <a:lnTo>
                    <a:pt x="269" y="282"/>
                  </a:lnTo>
                  <a:lnTo>
                    <a:pt x="269" y="281"/>
                  </a:lnTo>
                  <a:lnTo>
                    <a:pt x="269" y="280"/>
                  </a:lnTo>
                  <a:lnTo>
                    <a:pt x="269" y="279"/>
                  </a:lnTo>
                  <a:lnTo>
                    <a:pt x="269" y="278"/>
                  </a:lnTo>
                  <a:lnTo>
                    <a:pt x="269" y="277"/>
                  </a:lnTo>
                  <a:lnTo>
                    <a:pt x="269" y="276"/>
                  </a:lnTo>
                  <a:lnTo>
                    <a:pt x="269" y="275"/>
                  </a:lnTo>
                  <a:lnTo>
                    <a:pt x="268" y="274"/>
                  </a:lnTo>
                  <a:lnTo>
                    <a:pt x="268" y="273"/>
                  </a:lnTo>
                  <a:lnTo>
                    <a:pt x="268" y="272"/>
                  </a:lnTo>
                  <a:lnTo>
                    <a:pt x="268" y="271"/>
                  </a:lnTo>
                  <a:lnTo>
                    <a:pt x="268" y="270"/>
                  </a:lnTo>
                  <a:lnTo>
                    <a:pt x="268" y="269"/>
                  </a:lnTo>
                  <a:lnTo>
                    <a:pt x="268" y="268"/>
                  </a:lnTo>
                  <a:lnTo>
                    <a:pt x="267" y="267"/>
                  </a:lnTo>
                  <a:lnTo>
                    <a:pt x="267" y="266"/>
                  </a:lnTo>
                  <a:lnTo>
                    <a:pt x="267" y="265"/>
                  </a:lnTo>
                  <a:lnTo>
                    <a:pt x="267" y="264"/>
                  </a:lnTo>
                  <a:lnTo>
                    <a:pt x="267" y="263"/>
                  </a:lnTo>
                  <a:lnTo>
                    <a:pt x="267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6" y="259"/>
                  </a:lnTo>
                  <a:lnTo>
                    <a:pt x="266" y="258"/>
                  </a:lnTo>
                  <a:lnTo>
                    <a:pt x="266" y="257"/>
                  </a:lnTo>
                  <a:lnTo>
                    <a:pt x="265" y="256"/>
                  </a:lnTo>
                  <a:lnTo>
                    <a:pt x="265" y="255"/>
                  </a:lnTo>
                  <a:lnTo>
                    <a:pt x="265" y="254"/>
                  </a:lnTo>
                  <a:lnTo>
                    <a:pt x="265" y="253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1"/>
                  </a:lnTo>
                  <a:lnTo>
                    <a:pt x="264" y="250"/>
                  </a:lnTo>
                  <a:lnTo>
                    <a:pt x="264" y="249"/>
                  </a:lnTo>
                  <a:lnTo>
                    <a:pt x="263" y="248"/>
                  </a:lnTo>
                  <a:lnTo>
                    <a:pt x="263" y="247"/>
                  </a:lnTo>
                  <a:lnTo>
                    <a:pt x="263" y="246"/>
                  </a:lnTo>
                  <a:lnTo>
                    <a:pt x="263" y="245"/>
                  </a:lnTo>
                  <a:lnTo>
                    <a:pt x="262" y="244"/>
                  </a:lnTo>
                  <a:lnTo>
                    <a:pt x="262" y="243"/>
                  </a:lnTo>
                  <a:lnTo>
                    <a:pt x="262" y="242"/>
                  </a:lnTo>
                  <a:lnTo>
                    <a:pt x="262" y="241"/>
                  </a:lnTo>
                  <a:lnTo>
                    <a:pt x="261" y="240"/>
                  </a:lnTo>
                  <a:lnTo>
                    <a:pt x="261" y="239"/>
                  </a:lnTo>
                  <a:lnTo>
                    <a:pt x="261" y="238"/>
                  </a:lnTo>
                  <a:lnTo>
                    <a:pt x="260" y="237"/>
                  </a:lnTo>
                  <a:lnTo>
                    <a:pt x="260" y="236"/>
                  </a:lnTo>
                  <a:lnTo>
                    <a:pt x="260" y="235"/>
                  </a:lnTo>
                  <a:lnTo>
                    <a:pt x="260" y="234"/>
                  </a:lnTo>
                  <a:lnTo>
                    <a:pt x="259" y="233"/>
                  </a:lnTo>
                  <a:lnTo>
                    <a:pt x="259" y="232"/>
                  </a:lnTo>
                  <a:lnTo>
                    <a:pt x="258" y="231"/>
                  </a:lnTo>
                  <a:lnTo>
                    <a:pt x="258" y="230"/>
                  </a:lnTo>
                  <a:lnTo>
                    <a:pt x="258" y="229"/>
                  </a:lnTo>
                  <a:lnTo>
                    <a:pt x="257" y="228"/>
                  </a:lnTo>
                  <a:lnTo>
                    <a:pt x="257" y="227"/>
                  </a:lnTo>
                  <a:lnTo>
                    <a:pt x="257" y="226"/>
                  </a:lnTo>
                  <a:lnTo>
                    <a:pt x="256" y="225"/>
                  </a:lnTo>
                  <a:lnTo>
                    <a:pt x="256" y="224"/>
                  </a:lnTo>
                  <a:lnTo>
                    <a:pt x="255" y="223"/>
                  </a:lnTo>
                  <a:lnTo>
                    <a:pt x="255" y="222"/>
                  </a:lnTo>
                  <a:lnTo>
                    <a:pt x="255" y="221"/>
                  </a:lnTo>
                  <a:lnTo>
                    <a:pt x="254" y="220"/>
                  </a:lnTo>
                  <a:lnTo>
                    <a:pt x="254" y="219"/>
                  </a:lnTo>
                  <a:lnTo>
                    <a:pt x="254" y="218"/>
                  </a:lnTo>
                  <a:lnTo>
                    <a:pt x="253" y="217"/>
                  </a:lnTo>
                  <a:lnTo>
                    <a:pt x="253" y="216"/>
                  </a:lnTo>
                  <a:lnTo>
                    <a:pt x="252" y="214"/>
                  </a:lnTo>
                  <a:lnTo>
                    <a:pt x="252" y="213"/>
                  </a:lnTo>
                  <a:lnTo>
                    <a:pt x="251" y="212"/>
                  </a:lnTo>
                  <a:lnTo>
                    <a:pt x="251" y="211"/>
                  </a:lnTo>
                  <a:lnTo>
                    <a:pt x="251" y="210"/>
                  </a:lnTo>
                  <a:lnTo>
                    <a:pt x="250" y="209"/>
                  </a:lnTo>
                  <a:lnTo>
                    <a:pt x="250" y="208"/>
                  </a:lnTo>
                  <a:lnTo>
                    <a:pt x="249" y="207"/>
                  </a:lnTo>
                  <a:lnTo>
                    <a:pt x="249" y="206"/>
                  </a:lnTo>
                  <a:lnTo>
                    <a:pt x="248" y="205"/>
                  </a:lnTo>
                  <a:lnTo>
                    <a:pt x="248" y="204"/>
                  </a:lnTo>
                  <a:lnTo>
                    <a:pt x="248" y="203"/>
                  </a:lnTo>
                  <a:lnTo>
                    <a:pt x="247" y="202"/>
                  </a:lnTo>
                  <a:lnTo>
                    <a:pt x="247" y="201"/>
                  </a:lnTo>
                  <a:lnTo>
                    <a:pt x="246" y="200"/>
                  </a:lnTo>
                  <a:lnTo>
                    <a:pt x="246" y="199"/>
                  </a:lnTo>
                  <a:lnTo>
                    <a:pt x="245" y="198"/>
                  </a:lnTo>
                  <a:lnTo>
                    <a:pt x="245" y="197"/>
                  </a:lnTo>
                  <a:lnTo>
                    <a:pt x="244" y="196"/>
                  </a:lnTo>
                  <a:lnTo>
                    <a:pt x="244" y="195"/>
                  </a:lnTo>
                  <a:lnTo>
                    <a:pt x="243" y="194"/>
                  </a:lnTo>
                  <a:lnTo>
                    <a:pt x="243" y="193"/>
                  </a:lnTo>
                  <a:lnTo>
                    <a:pt x="242" y="192"/>
                  </a:lnTo>
                  <a:lnTo>
                    <a:pt x="242" y="191"/>
                  </a:lnTo>
                  <a:lnTo>
                    <a:pt x="241" y="190"/>
                  </a:lnTo>
                  <a:lnTo>
                    <a:pt x="241" y="189"/>
                  </a:lnTo>
                  <a:lnTo>
                    <a:pt x="240" y="187"/>
                  </a:lnTo>
                  <a:lnTo>
                    <a:pt x="240" y="186"/>
                  </a:lnTo>
                  <a:lnTo>
                    <a:pt x="239" y="185"/>
                  </a:lnTo>
                  <a:lnTo>
                    <a:pt x="239" y="184"/>
                  </a:lnTo>
                  <a:lnTo>
                    <a:pt x="238" y="183"/>
                  </a:lnTo>
                  <a:lnTo>
                    <a:pt x="237" y="182"/>
                  </a:lnTo>
                  <a:lnTo>
                    <a:pt x="237" y="181"/>
                  </a:lnTo>
                  <a:lnTo>
                    <a:pt x="236" y="180"/>
                  </a:lnTo>
                  <a:lnTo>
                    <a:pt x="236" y="179"/>
                  </a:lnTo>
                  <a:lnTo>
                    <a:pt x="235" y="178"/>
                  </a:lnTo>
                  <a:lnTo>
                    <a:pt x="235" y="177"/>
                  </a:lnTo>
                  <a:lnTo>
                    <a:pt x="234" y="176"/>
                  </a:lnTo>
                  <a:lnTo>
                    <a:pt x="234" y="175"/>
                  </a:lnTo>
                  <a:lnTo>
                    <a:pt x="233" y="174"/>
                  </a:lnTo>
                  <a:lnTo>
                    <a:pt x="232" y="173"/>
                  </a:lnTo>
                  <a:lnTo>
                    <a:pt x="232" y="172"/>
                  </a:lnTo>
                  <a:lnTo>
                    <a:pt x="231" y="171"/>
                  </a:lnTo>
                  <a:lnTo>
                    <a:pt x="231" y="170"/>
                  </a:lnTo>
                  <a:lnTo>
                    <a:pt x="230" y="168"/>
                  </a:lnTo>
                  <a:lnTo>
                    <a:pt x="229" y="167"/>
                  </a:lnTo>
                  <a:lnTo>
                    <a:pt x="229" y="166"/>
                  </a:lnTo>
                  <a:lnTo>
                    <a:pt x="228" y="165"/>
                  </a:lnTo>
                  <a:lnTo>
                    <a:pt x="228" y="164"/>
                  </a:lnTo>
                  <a:lnTo>
                    <a:pt x="227" y="163"/>
                  </a:lnTo>
                  <a:lnTo>
                    <a:pt x="226" y="162"/>
                  </a:lnTo>
                  <a:lnTo>
                    <a:pt x="226" y="161"/>
                  </a:lnTo>
                  <a:lnTo>
                    <a:pt x="225" y="160"/>
                  </a:lnTo>
                  <a:lnTo>
                    <a:pt x="225" y="159"/>
                  </a:lnTo>
                  <a:lnTo>
                    <a:pt x="224" y="158"/>
                  </a:lnTo>
                  <a:lnTo>
                    <a:pt x="223" y="157"/>
                  </a:lnTo>
                  <a:lnTo>
                    <a:pt x="223" y="156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1" y="153"/>
                  </a:lnTo>
                  <a:lnTo>
                    <a:pt x="220" y="152"/>
                  </a:lnTo>
                  <a:lnTo>
                    <a:pt x="219" y="150"/>
                  </a:lnTo>
                  <a:lnTo>
                    <a:pt x="219" y="149"/>
                  </a:lnTo>
                  <a:lnTo>
                    <a:pt x="218" y="148"/>
                  </a:lnTo>
                  <a:lnTo>
                    <a:pt x="217" y="147"/>
                  </a:lnTo>
                  <a:lnTo>
                    <a:pt x="217" y="146"/>
                  </a:lnTo>
                  <a:lnTo>
                    <a:pt x="216" y="145"/>
                  </a:lnTo>
                  <a:lnTo>
                    <a:pt x="215" y="144"/>
                  </a:lnTo>
                  <a:lnTo>
                    <a:pt x="215" y="143"/>
                  </a:lnTo>
                  <a:lnTo>
                    <a:pt x="214" y="142"/>
                  </a:lnTo>
                  <a:lnTo>
                    <a:pt x="213" y="141"/>
                  </a:lnTo>
                  <a:lnTo>
                    <a:pt x="213" y="140"/>
                  </a:lnTo>
                  <a:lnTo>
                    <a:pt x="212" y="139"/>
                  </a:lnTo>
                  <a:lnTo>
                    <a:pt x="211" y="138"/>
                  </a:lnTo>
                  <a:lnTo>
                    <a:pt x="211" y="137"/>
                  </a:lnTo>
                  <a:lnTo>
                    <a:pt x="210" y="136"/>
                  </a:lnTo>
                  <a:lnTo>
                    <a:pt x="209" y="135"/>
                  </a:lnTo>
                  <a:lnTo>
                    <a:pt x="208" y="134"/>
                  </a:lnTo>
                  <a:lnTo>
                    <a:pt x="208" y="133"/>
                  </a:lnTo>
                  <a:lnTo>
                    <a:pt x="207" y="132"/>
                  </a:lnTo>
                  <a:lnTo>
                    <a:pt x="206" y="131"/>
                  </a:lnTo>
                  <a:lnTo>
                    <a:pt x="206" y="130"/>
                  </a:lnTo>
                  <a:lnTo>
                    <a:pt x="205" y="129"/>
                  </a:lnTo>
                  <a:lnTo>
                    <a:pt x="204" y="128"/>
                  </a:lnTo>
                  <a:lnTo>
                    <a:pt x="203" y="127"/>
                  </a:lnTo>
                  <a:lnTo>
                    <a:pt x="203" y="125"/>
                  </a:lnTo>
                  <a:lnTo>
                    <a:pt x="202" y="124"/>
                  </a:lnTo>
                  <a:lnTo>
                    <a:pt x="201" y="123"/>
                  </a:lnTo>
                  <a:lnTo>
                    <a:pt x="201" y="122"/>
                  </a:lnTo>
                  <a:lnTo>
                    <a:pt x="200" y="121"/>
                  </a:lnTo>
                  <a:lnTo>
                    <a:pt x="199" y="120"/>
                  </a:lnTo>
                  <a:lnTo>
                    <a:pt x="198" y="119"/>
                  </a:lnTo>
                  <a:lnTo>
                    <a:pt x="198" y="118"/>
                  </a:lnTo>
                  <a:lnTo>
                    <a:pt x="197" y="117"/>
                  </a:lnTo>
                  <a:lnTo>
                    <a:pt x="196" y="116"/>
                  </a:lnTo>
                  <a:lnTo>
                    <a:pt x="195" y="115"/>
                  </a:lnTo>
                  <a:lnTo>
                    <a:pt x="195" y="114"/>
                  </a:lnTo>
                  <a:lnTo>
                    <a:pt x="194" y="113"/>
                  </a:lnTo>
                  <a:lnTo>
                    <a:pt x="193" y="112"/>
                  </a:lnTo>
                  <a:lnTo>
                    <a:pt x="192" y="111"/>
                  </a:lnTo>
                  <a:lnTo>
                    <a:pt x="191" y="110"/>
                  </a:lnTo>
                  <a:lnTo>
                    <a:pt x="191" y="109"/>
                  </a:lnTo>
                  <a:lnTo>
                    <a:pt x="190" y="108"/>
                  </a:lnTo>
                  <a:lnTo>
                    <a:pt x="189" y="107"/>
                  </a:lnTo>
                  <a:lnTo>
                    <a:pt x="188" y="106"/>
                  </a:lnTo>
                  <a:lnTo>
                    <a:pt x="188" y="105"/>
                  </a:lnTo>
                  <a:lnTo>
                    <a:pt x="187" y="104"/>
                  </a:lnTo>
                  <a:lnTo>
                    <a:pt x="186" y="103"/>
                  </a:lnTo>
                  <a:lnTo>
                    <a:pt x="185" y="102"/>
                  </a:lnTo>
                  <a:lnTo>
                    <a:pt x="185" y="101"/>
                  </a:lnTo>
                  <a:lnTo>
                    <a:pt x="184" y="100"/>
                  </a:lnTo>
                  <a:lnTo>
                    <a:pt x="183" y="100"/>
                  </a:lnTo>
                  <a:lnTo>
                    <a:pt x="182" y="99"/>
                  </a:lnTo>
                  <a:lnTo>
                    <a:pt x="181" y="98"/>
                  </a:lnTo>
                  <a:lnTo>
                    <a:pt x="181" y="97"/>
                  </a:lnTo>
                  <a:lnTo>
                    <a:pt x="180" y="96"/>
                  </a:lnTo>
                  <a:lnTo>
                    <a:pt x="179" y="95"/>
                  </a:lnTo>
                  <a:lnTo>
                    <a:pt x="178" y="94"/>
                  </a:lnTo>
                  <a:lnTo>
                    <a:pt x="177" y="93"/>
                  </a:lnTo>
                  <a:lnTo>
                    <a:pt x="177" y="92"/>
                  </a:lnTo>
                  <a:lnTo>
                    <a:pt x="176" y="91"/>
                  </a:lnTo>
                  <a:lnTo>
                    <a:pt x="175" y="90"/>
                  </a:lnTo>
                  <a:lnTo>
                    <a:pt x="174" y="89"/>
                  </a:lnTo>
                  <a:lnTo>
                    <a:pt x="173" y="88"/>
                  </a:lnTo>
                  <a:lnTo>
                    <a:pt x="173" y="87"/>
                  </a:lnTo>
                  <a:lnTo>
                    <a:pt x="172" y="86"/>
                  </a:lnTo>
                  <a:lnTo>
                    <a:pt x="171" y="85"/>
                  </a:lnTo>
                  <a:lnTo>
                    <a:pt x="170" y="84"/>
                  </a:lnTo>
                  <a:lnTo>
                    <a:pt x="169" y="83"/>
                  </a:lnTo>
                  <a:lnTo>
                    <a:pt x="168" y="83"/>
                  </a:lnTo>
                  <a:lnTo>
                    <a:pt x="168" y="82"/>
                  </a:lnTo>
                  <a:lnTo>
                    <a:pt x="167" y="81"/>
                  </a:lnTo>
                  <a:lnTo>
                    <a:pt x="166" y="80"/>
                  </a:lnTo>
                  <a:lnTo>
                    <a:pt x="165" y="79"/>
                  </a:lnTo>
                  <a:lnTo>
                    <a:pt x="164" y="78"/>
                  </a:lnTo>
                  <a:lnTo>
                    <a:pt x="164" y="77"/>
                  </a:lnTo>
                  <a:lnTo>
                    <a:pt x="163" y="76"/>
                  </a:lnTo>
                  <a:lnTo>
                    <a:pt x="162" y="75"/>
                  </a:lnTo>
                  <a:lnTo>
                    <a:pt x="161" y="74"/>
                  </a:lnTo>
                  <a:lnTo>
                    <a:pt x="160" y="74"/>
                  </a:lnTo>
                  <a:lnTo>
                    <a:pt x="159" y="73"/>
                  </a:lnTo>
                  <a:lnTo>
                    <a:pt x="159" y="72"/>
                  </a:lnTo>
                  <a:lnTo>
                    <a:pt x="158" y="71"/>
                  </a:lnTo>
                  <a:lnTo>
                    <a:pt x="157" y="70"/>
                  </a:lnTo>
                  <a:lnTo>
                    <a:pt x="156" y="69"/>
                  </a:lnTo>
                  <a:lnTo>
                    <a:pt x="155" y="68"/>
                  </a:lnTo>
                  <a:lnTo>
                    <a:pt x="154" y="68"/>
                  </a:lnTo>
                  <a:lnTo>
                    <a:pt x="154" y="67"/>
                  </a:lnTo>
                  <a:lnTo>
                    <a:pt x="153" y="66"/>
                  </a:lnTo>
                  <a:lnTo>
                    <a:pt x="152" y="65"/>
                  </a:lnTo>
                  <a:lnTo>
                    <a:pt x="151" y="64"/>
                  </a:lnTo>
                  <a:lnTo>
                    <a:pt x="150" y="63"/>
                  </a:lnTo>
                  <a:lnTo>
                    <a:pt x="149" y="63"/>
                  </a:lnTo>
                  <a:lnTo>
                    <a:pt x="148" y="62"/>
                  </a:lnTo>
                  <a:lnTo>
                    <a:pt x="148" y="61"/>
                  </a:lnTo>
                  <a:lnTo>
                    <a:pt x="147" y="60"/>
                  </a:lnTo>
                  <a:lnTo>
                    <a:pt x="146" y="59"/>
                  </a:lnTo>
                  <a:lnTo>
                    <a:pt x="145" y="58"/>
                  </a:lnTo>
                  <a:lnTo>
                    <a:pt x="144" y="58"/>
                  </a:lnTo>
                  <a:lnTo>
                    <a:pt x="143" y="57"/>
                  </a:lnTo>
                  <a:lnTo>
                    <a:pt x="143" y="56"/>
                  </a:lnTo>
                  <a:lnTo>
                    <a:pt x="142" y="55"/>
                  </a:lnTo>
                  <a:lnTo>
                    <a:pt x="141" y="55"/>
                  </a:lnTo>
                  <a:lnTo>
                    <a:pt x="140" y="54"/>
                  </a:lnTo>
                  <a:lnTo>
                    <a:pt x="139" y="53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5" y="49"/>
                  </a:lnTo>
                  <a:lnTo>
                    <a:pt x="134" y="48"/>
                  </a:lnTo>
                  <a:lnTo>
                    <a:pt x="133" y="48"/>
                  </a:lnTo>
                  <a:lnTo>
                    <a:pt x="132" y="47"/>
                  </a:lnTo>
                  <a:lnTo>
                    <a:pt x="132" y="46"/>
                  </a:lnTo>
                  <a:lnTo>
                    <a:pt x="131" y="45"/>
                  </a:lnTo>
                  <a:lnTo>
                    <a:pt x="130" y="45"/>
                  </a:lnTo>
                  <a:lnTo>
                    <a:pt x="129" y="44"/>
                  </a:lnTo>
                  <a:lnTo>
                    <a:pt x="128" y="43"/>
                  </a:lnTo>
                  <a:lnTo>
                    <a:pt x="127" y="43"/>
                  </a:lnTo>
                  <a:lnTo>
                    <a:pt x="127" y="42"/>
                  </a:lnTo>
                  <a:lnTo>
                    <a:pt x="126" y="41"/>
                  </a:lnTo>
                  <a:lnTo>
                    <a:pt x="125" y="40"/>
                  </a:lnTo>
                  <a:lnTo>
                    <a:pt x="124" y="40"/>
                  </a:lnTo>
                  <a:lnTo>
                    <a:pt x="123" y="39"/>
                  </a:lnTo>
                  <a:lnTo>
                    <a:pt x="122" y="38"/>
                  </a:lnTo>
                  <a:lnTo>
                    <a:pt x="121" y="38"/>
                  </a:lnTo>
                  <a:lnTo>
                    <a:pt x="121" y="37"/>
                  </a:lnTo>
                  <a:lnTo>
                    <a:pt x="120" y="36"/>
                  </a:lnTo>
                  <a:lnTo>
                    <a:pt x="119" y="36"/>
                  </a:lnTo>
                  <a:lnTo>
                    <a:pt x="118" y="35"/>
                  </a:lnTo>
                  <a:lnTo>
                    <a:pt x="117" y="34"/>
                  </a:lnTo>
                  <a:lnTo>
                    <a:pt x="116" y="34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4" y="32"/>
                  </a:lnTo>
                  <a:lnTo>
                    <a:pt x="113" y="31"/>
                  </a:lnTo>
                  <a:lnTo>
                    <a:pt x="112" y="31"/>
                  </a:lnTo>
                  <a:lnTo>
                    <a:pt x="111" y="30"/>
                  </a:lnTo>
                  <a:lnTo>
                    <a:pt x="111" y="29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3" y="18"/>
                  </a:lnTo>
                  <a:lnTo>
                    <a:pt x="92" y="17"/>
                  </a:lnTo>
                  <a:lnTo>
                    <a:pt x="91" y="17"/>
                  </a:lnTo>
                  <a:lnTo>
                    <a:pt x="90" y="16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7" y="14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3" y="12"/>
                  </a:lnTo>
                  <a:lnTo>
                    <a:pt x="82" y="12"/>
                  </a:lnTo>
                  <a:lnTo>
                    <a:pt x="81" y="11"/>
                  </a:lnTo>
                  <a:lnTo>
                    <a:pt x="80" y="11"/>
                  </a:lnTo>
                  <a:lnTo>
                    <a:pt x="79" y="10"/>
                  </a:lnTo>
                  <a:lnTo>
                    <a:pt x="78" y="10"/>
                  </a:lnTo>
                  <a:lnTo>
                    <a:pt x="77" y="9"/>
                  </a:lnTo>
                  <a:lnTo>
                    <a:pt x="76" y="9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4" y="8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6" y="5"/>
                  </a:lnTo>
                  <a:lnTo>
                    <a:pt x="65" y="4"/>
                  </a:lnTo>
                  <a:lnTo>
                    <a:pt x="64" y="4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</a:path>
              </a:pathLst>
            </a:cu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Freeform 59">
              <a:extLst>
                <a:ext uri="{FF2B5EF4-FFF2-40B4-BE49-F238E27FC236}">
                  <a16:creationId xmlns:a16="http://schemas.microsoft.com/office/drawing/2014/main" id="{3C647FC7-7059-99B6-1C75-758E23B56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980" y="2277745"/>
              <a:ext cx="2291715" cy="2875280"/>
            </a:xfrm>
            <a:custGeom>
              <a:avLst/>
              <a:gdLst>
                <a:gd name="T0" fmla="*/ 2147483647 w 269"/>
                <a:gd name="T1" fmla="*/ 218384768 h 337"/>
                <a:gd name="T2" fmla="*/ 2147483647 w 269"/>
                <a:gd name="T3" fmla="*/ 72794923 h 337"/>
                <a:gd name="T4" fmla="*/ 2147483647 w 269"/>
                <a:gd name="T5" fmla="*/ 0 h 337"/>
                <a:gd name="T6" fmla="*/ 2147483647 w 269"/>
                <a:gd name="T7" fmla="*/ 72794923 h 337"/>
                <a:gd name="T8" fmla="*/ 2147483647 w 269"/>
                <a:gd name="T9" fmla="*/ 291179691 h 337"/>
                <a:gd name="T10" fmla="*/ 2147483647 w 269"/>
                <a:gd name="T11" fmla="*/ 582359382 h 337"/>
                <a:gd name="T12" fmla="*/ 2147483647 w 269"/>
                <a:gd name="T13" fmla="*/ 1019128918 h 337"/>
                <a:gd name="T14" fmla="*/ 2147483647 w 269"/>
                <a:gd name="T15" fmla="*/ 1601488300 h 337"/>
                <a:gd name="T16" fmla="*/ 2147483647 w 269"/>
                <a:gd name="T17" fmla="*/ 2147483647 h 337"/>
                <a:gd name="T18" fmla="*/ 2147483647 w 269"/>
                <a:gd name="T19" fmla="*/ 2147483647 h 337"/>
                <a:gd name="T20" fmla="*/ 2147483647 w 269"/>
                <a:gd name="T21" fmla="*/ 2147483647 h 337"/>
                <a:gd name="T22" fmla="*/ 2147483647 w 269"/>
                <a:gd name="T23" fmla="*/ 2147483647 h 337"/>
                <a:gd name="T24" fmla="*/ 2147483647 w 269"/>
                <a:gd name="T25" fmla="*/ 2147483647 h 337"/>
                <a:gd name="T26" fmla="*/ 2147483647 w 269"/>
                <a:gd name="T27" fmla="*/ 2147483647 h 337"/>
                <a:gd name="T28" fmla="*/ 2147483647 w 269"/>
                <a:gd name="T29" fmla="*/ 2147483647 h 337"/>
                <a:gd name="T30" fmla="*/ 2147483647 w 269"/>
                <a:gd name="T31" fmla="*/ 2147483647 h 337"/>
                <a:gd name="T32" fmla="*/ 2147483647 w 269"/>
                <a:gd name="T33" fmla="*/ 2147483647 h 337"/>
                <a:gd name="T34" fmla="*/ 2147483647 w 269"/>
                <a:gd name="T35" fmla="*/ 2147483647 h 337"/>
                <a:gd name="T36" fmla="*/ 2147483647 w 269"/>
                <a:gd name="T37" fmla="*/ 2147483647 h 337"/>
                <a:gd name="T38" fmla="*/ 1887078213 w 269"/>
                <a:gd name="T39" fmla="*/ 2147483647 h 337"/>
                <a:gd name="T40" fmla="*/ 1306439418 w 269"/>
                <a:gd name="T41" fmla="*/ 2147483647 h 337"/>
                <a:gd name="T42" fmla="*/ 870962452 w 269"/>
                <a:gd name="T43" fmla="*/ 2147483647 h 337"/>
                <a:gd name="T44" fmla="*/ 508062140 w 269"/>
                <a:gd name="T45" fmla="*/ 2147483647 h 337"/>
                <a:gd name="T46" fmla="*/ 217738483 w 269"/>
                <a:gd name="T47" fmla="*/ 2147483647 h 337"/>
                <a:gd name="T48" fmla="*/ 72576655 w 269"/>
                <a:gd name="T49" fmla="*/ 2147483647 h 337"/>
                <a:gd name="T50" fmla="*/ 0 w 269"/>
                <a:gd name="T51" fmla="*/ 2147483647 h 337"/>
                <a:gd name="T52" fmla="*/ 0 w 269"/>
                <a:gd name="T53" fmla="*/ 2147483647 h 337"/>
                <a:gd name="T54" fmla="*/ 145161829 w 269"/>
                <a:gd name="T55" fmla="*/ 2147483647 h 337"/>
                <a:gd name="T56" fmla="*/ 362900312 w 269"/>
                <a:gd name="T57" fmla="*/ 2147483647 h 337"/>
                <a:gd name="T58" fmla="*/ 653215449 w 269"/>
                <a:gd name="T59" fmla="*/ 2147483647 h 337"/>
                <a:gd name="T60" fmla="*/ 1088700935 w 269"/>
                <a:gd name="T61" fmla="*/ 2147483647 h 337"/>
                <a:gd name="T62" fmla="*/ 1596763075 w 269"/>
                <a:gd name="T63" fmla="*/ 2147483647 h 337"/>
                <a:gd name="T64" fmla="*/ 2104816696 w 269"/>
                <a:gd name="T65" fmla="*/ 2147483647 h 337"/>
                <a:gd name="T66" fmla="*/ 2147483647 w 269"/>
                <a:gd name="T67" fmla="*/ 2147483647 h 337"/>
                <a:gd name="T68" fmla="*/ 2147483647 w 269"/>
                <a:gd name="T69" fmla="*/ 2147483647 h 337"/>
                <a:gd name="T70" fmla="*/ 2147483647 w 269"/>
                <a:gd name="T71" fmla="*/ 2147483647 h 337"/>
                <a:gd name="T72" fmla="*/ 2147483647 w 269"/>
                <a:gd name="T73" fmla="*/ 2147483647 h 337"/>
                <a:gd name="T74" fmla="*/ 2147483647 w 269"/>
                <a:gd name="T75" fmla="*/ 2147483647 h 337"/>
                <a:gd name="T76" fmla="*/ 2147483647 w 269"/>
                <a:gd name="T77" fmla="*/ 2147483647 h 337"/>
                <a:gd name="T78" fmla="*/ 2147483647 w 269"/>
                <a:gd name="T79" fmla="*/ 2147483647 h 337"/>
                <a:gd name="T80" fmla="*/ 2147483647 w 269"/>
                <a:gd name="T81" fmla="*/ 2147483647 h 337"/>
                <a:gd name="T82" fmla="*/ 2147483647 w 269"/>
                <a:gd name="T83" fmla="*/ 2147483647 h 337"/>
                <a:gd name="T84" fmla="*/ 2147483647 w 269"/>
                <a:gd name="T85" fmla="*/ 2147483647 h 337"/>
                <a:gd name="T86" fmla="*/ 2147483647 w 269"/>
                <a:gd name="T87" fmla="*/ 2147483647 h 337"/>
                <a:gd name="T88" fmla="*/ 2147483647 w 269"/>
                <a:gd name="T89" fmla="*/ 2147483647 h 337"/>
                <a:gd name="T90" fmla="*/ 2147483647 w 269"/>
                <a:gd name="T91" fmla="*/ 2147483647 h 337"/>
                <a:gd name="T92" fmla="*/ 2147483647 w 269"/>
                <a:gd name="T93" fmla="*/ 2147483647 h 337"/>
                <a:gd name="T94" fmla="*/ 2147483647 w 269"/>
                <a:gd name="T95" fmla="*/ 2147483647 h 337"/>
                <a:gd name="T96" fmla="*/ 2147483647 w 269"/>
                <a:gd name="T97" fmla="*/ 2147483647 h 337"/>
                <a:gd name="T98" fmla="*/ 2147483647 w 269"/>
                <a:gd name="T99" fmla="*/ 2147483647 h 337"/>
                <a:gd name="T100" fmla="*/ 2147483647 w 269"/>
                <a:gd name="T101" fmla="*/ 2147483647 h 337"/>
                <a:gd name="T102" fmla="*/ 2147483647 w 269"/>
                <a:gd name="T103" fmla="*/ 2147483647 h 337"/>
                <a:gd name="T104" fmla="*/ 2147483647 w 269"/>
                <a:gd name="T105" fmla="*/ 2147483647 h 337"/>
                <a:gd name="T106" fmla="*/ 2147483647 w 269"/>
                <a:gd name="T107" fmla="*/ 2147483647 h 337"/>
                <a:gd name="T108" fmla="*/ 2147483647 w 269"/>
                <a:gd name="T109" fmla="*/ 2147483647 h 337"/>
                <a:gd name="T110" fmla="*/ 2147483647 w 269"/>
                <a:gd name="T111" fmla="*/ 2147483647 h 337"/>
                <a:gd name="T112" fmla="*/ 2147483647 w 269"/>
                <a:gd name="T113" fmla="*/ 2147483647 h 337"/>
                <a:gd name="T114" fmla="*/ 2147483647 w 269"/>
                <a:gd name="T115" fmla="*/ 2147483647 h 337"/>
                <a:gd name="T116" fmla="*/ 2147483647 w 269"/>
                <a:gd name="T117" fmla="*/ 2147483647 h 337"/>
                <a:gd name="T118" fmla="*/ 2147483647 w 269"/>
                <a:gd name="T119" fmla="*/ 1674283223 h 337"/>
                <a:gd name="T120" fmla="*/ 2147483647 w 269"/>
                <a:gd name="T121" fmla="*/ 1164718764 h 337"/>
                <a:gd name="T122" fmla="*/ 2147483647 w 269"/>
                <a:gd name="T123" fmla="*/ 655154305 h 3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9" h="337">
                  <a:moveTo>
                    <a:pt x="252" y="7"/>
                  </a:moveTo>
                  <a:lnTo>
                    <a:pt x="252" y="6"/>
                  </a:lnTo>
                  <a:lnTo>
                    <a:pt x="251" y="6"/>
                  </a:lnTo>
                  <a:lnTo>
                    <a:pt x="250" y="6"/>
                  </a:lnTo>
                  <a:lnTo>
                    <a:pt x="250" y="5"/>
                  </a:lnTo>
                  <a:lnTo>
                    <a:pt x="249" y="5"/>
                  </a:lnTo>
                  <a:lnTo>
                    <a:pt x="248" y="4"/>
                  </a:lnTo>
                  <a:lnTo>
                    <a:pt x="247" y="4"/>
                  </a:lnTo>
                  <a:lnTo>
                    <a:pt x="246" y="3"/>
                  </a:lnTo>
                  <a:lnTo>
                    <a:pt x="245" y="3"/>
                  </a:lnTo>
                  <a:lnTo>
                    <a:pt x="244" y="3"/>
                  </a:lnTo>
                  <a:lnTo>
                    <a:pt x="244" y="2"/>
                  </a:lnTo>
                  <a:lnTo>
                    <a:pt x="243" y="2"/>
                  </a:lnTo>
                  <a:lnTo>
                    <a:pt x="242" y="2"/>
                  </a:lnTo>
                  <a:lnTo>
                    <a:pt x="241" y="2"/>
                  </a:lnTo>
                  <a:lnTo>
                    <a:pt x="241" y="1"/>
                  </a:lnTo>
                  <a:lnTo>
                    <a:pt x="240" y="1"/>
                  </a:lnTo>
                  <a:lnTo>
                    <a:pt x="239" y="1"/>
                  </a:lnTo>
                  <a:lnTo>
                    <a:pt x="238" y="1"/>
                  </a:lnTo>
                  <a:lnTo>
                    <a:pt x="237" y="1"/>
                  </a:lnTo>
                  <a:lnTo>
                    <a:pt x="236" y="0"/>
                  </a:lnTo>
                  <a:lnTo>
                    <a:pt x="235" y="0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32" y="0"/>
                  </a:lnTo>
                  <a:lnTo>
                    <a:pt x="231" y="0"/>
                  </a:lnTo>
                  <a:lnTo>
                    <a:pt x="230" y="0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221" y="1"/>
                  </a:lnTo>
                  <a:lnTo>
                    <a:pt x="220" y="1"/>
                  </a:lnTo>
                  <a:lnTo>
                    <a:pt x="219" y="1"/>
                  </a:lnTo>
                  <a:lnTo>
                    <a:pt x="218" y="1"/>
                  </a:lnTo>
                  <a:lnTo>
                    <a:pt x="217" y="1"/>
                  </a:lnTo>
                  <a:lnTo>
                    <a:pt x="216" y="1"/>
                  </a:lnTo>
                  <a:lnTo>
                    <a:pt x="215" y="2"/>
                  </a:lnTo>
                  <a:lnTo>
                    <a:pt x="214" y="2"/>
                  </a:lnTo>
                  <a:lnTo>
                    <a:pt x="213" y="2"/>
                  </a:lnTo>
                  <a:lnTo>
                    <a:pt x="212" y="2"/>
                  </a:lnTo>
                  <a:lnTo>
                    <a:pt x="211" y="3"/>
                  </a:lnTo>
                  <a:lnTo>
                    <a:pt x="210" y="3"/>
                  </a:lnTo>
                  <a:lnTo>
                    <a:pt x="209" y="3"/>
                  </a:lnTo>
                  <a:lnTo>
                    <a:pt x="208" y="3"/>
                  </a:lnTo>
                  <a:lnTo>
                    <a:pt x="208" y="4"/>
                  </a:lnTo>
                  <a:lnTo>
                    <a:pt x="207" y="4"/>
                  </a:lnTo>
                  <a:lnTo>
                    <a:pt x="206" y="4"/>
                  </a:lnTo>
                  <a:lnTo>
                    <a:pt x="205" y="4"/>
                  </a:lnTo>
                  <a:lnTo>
                    <a:pt x="205" y="5"/>
                  </a:lnTo>
                  <a:lnTo>
                    <a:pt x="204" y="5"/>
                  </a:lnTo>
                  <a:lnTo>
                    <a:pt x="203" y="5"/>
                  </a:lnTo>
                  <a:lnTo>
                    <a:pt x="202" y="6"/>
                  </a:lnTo>
                  <a:lnTo>
                    <a:pt x="201" y="6"/>
                  </a:lnTo>
                  <a:lnTo>
                    <a:pt x="200" y="6"/>
                  </a:lnTo>
                  <a:lnTo>
                    <a:pt x="199" y="7"/>
                  </a:lnTo>
                  <a:lnTo>
                    <a:pt x="198" y="7"/>
                  </a:lnTo>
                  <a:lnTo>
                    <a:pt x="197" y="7"/>
                  </a:lnTo>
                  <a:lnTo>
                    <a:pt x="197" y="8"/>
                  </a:lnTo>
                  <a:lnTo>
                    <a:pt x="196" y="8"/>
                  </a:lnTo>
                  <a:lnTo>
                    <a:pt x="195" y="8"/>
                  </a:lnTo>
                  <a:lnTo>
                    <a:pt x="194" y="9"/>
                  </a:lnTo>
                  <a:lnTo>
                    <a:pt x="193" y="9"/>
                  </a:lnTo>
                  <a:lnTo>
                    <a:pt x="192" y="10"/>
                  </a:lnTo>
                  <a:lnTo>
                    <a:pt x="191" y="10"/>
                  </a:lnTo>
                  <a:lnTo>
                    <a:pt x="190" y="11"/>
                  </a:lnTo>
                  <a:lnTo>
                    <a:pt x="189" y="11"/>
                  </a:lnTo>
                  <a:lnTo>
                    <a:pt x="188" y="11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6" y="13"/>
                  </a:lnTo>
                  <a:lnTo>
                    <a:pt x="185" y="13"/>
                  </a:lnTo>
                  <a:lnTo>
                    <a:pt x="184" y="13"/>
                  </a:lnTo>
                  <a:lnTo>
                    <a:pt x="184" y="14"/>
                  </a:lnTo>
                  <a:lnTo>
                    <a:pt x="183" y="14"/>
                  </a:lnTo>
                  <a:lnTo>
                    <a:pt x="182" y="15"/>
                  </a:lnTo>
                  <a:lnTo>
                    <a:pt x="181" y="15"/>
                  </a:lnTo>
                  <a:lnTo>
                    <a:pt x="180" y="16"/>
                  </a:lnTo>
                  <a:lnTo>
                    <a:pt x="179" y="17"/>
                  </a:lnTo>
                  <a:lnTo>
                    <a:pt x="178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5" y="19"/>
                  </a:lnTo>
                  <a:lnTo>
                    <a:pt x="174" y="19"/>
                  </a:lnTo>
                  <a:lnTo>
                    <a:pt x="173" y="20"/>
                  </a:lnTo>
                  <a:lnTo>
                    <a:pt x="172" y="20"/>
                  </a:lnTo>
                  <a:lnTo>
                    <a:pt x="172" y="21"/>
                  </a:lnTo>
                  <a:lnTo>
                    <a:pt x="171" y="21"/>
                  </a:lnTo>
                  <a:lnTo>
                    <a:pt x="170" y="22"/>
                  </a:lnTo>
                  <a:lnTo>
                    <a:pt x="169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7" y="24"/>
                  </a:lnTo>
                  <a:lnTo>
                    <a:pt x="166" y="25"/>
                  </a:lnTo>
                  <a:lnTo>
                    <a:pt x="165" y="25"/>
                  </a:lnTo>
                  <a:lnTo>
                    <a:pt x="164" y="26"/>
                  </a:lnTo>
                  <a:lnTo>
                    <a:pt x="163" y="26"/>
                  </a:lnTo>
                  <a:lnTo>
                    <a:pt x="163" y="27"/>
                  </a:lnTo>
                  <a:lnTo>
                    <a:pt x="162" y="27"/>
                  </a:lnTo>
                  <a:lnTo>
                    <a:pt x="161" y="28"/>
                  </a:lnTo>
                  <a:lnTo>
                    <a:pt x="160" y="29"/>
                  </a:lnTo>
                  <a:lnTo>
                    <a:pt x="159" y="29"/>
                  </a:lnTo>
                  <a:lnTo>
                    <a:pt x="158" y="30"/>
                  </a:lnTo>
                  <a:lnTo>
                    <a:pt x="157" y="31"/>
                  </a:lnTo>
                  <a:lnTo>
                    <a:pt x="156" y="32"/>
                  </a:lnTo>
                  <a:lnTo>
                    <a:pt x="155" y="32"/>
                  </a:lnTo>
                  <a:lnTo>
                    <a:pt x="154" y="33"/>
                  </a:lnTo>
                  <a:lnTo>
                    <a:pt x="153" y="34"/>
                  </a:lnTo>
                  <a:lnTo>
                    <a:pt x="152" y="35"/>
                  </a:lnTo>
                  <a:lnTo>
                    <a:pt x="151" y="35"/>
                  </a:lnTo>
                  <a:lnTo>
                    <a:pt x="150" y="36"/>
                  </a:lnTo>
                  <a:lnTo>
                    <a:pt x="149" y="37"/>
                  </a:lnTo>
                  <a:lnTo>
                    <a:pt x="148" y="37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6" y="39"/>
                  </a:lnTo>
                  <a:lnTo>
                    <a:pt x="145" y="40"/>
                  </a:lnTo>
                  <a:lnTo>
                    <a:pt x="144" y="41"/>
                  </a:lnTo>
                  <a:lnTo>
                    <a:pt x="143" y="42"/>
                  </a:lnTo>
                  <a:lnTo>
                    <a:pt x="142" y="43"/>
                  </a:lnTo>
                  <a:lnTo>
                    <a:pt x="141" y="44"/>
                  </a:lnTo>
                  <a:lnTo>
                    <a:pt x="140" y="44"/>
                  </a:lnTo>
                  <a:lnTo>
                    <a:pt x="139" y="45"/>
                  </a:lnTo>
                  <a:lnTo>
                    <a:pt x="138" y="46"/>
                  </a:lnTo>
                  <a:lnTo>
                    <a:pt x="137" y="47"/>
                  </a:lnTo>
                  <a:lnTo>
                    <a:pt x="136" y="48"/>
                  </a:lnTo>
                  <a:lnTo>
                    <a:pt x="135" y="49"/>
                  </a:lnTo>
                  <a:lnTo>
                    <a:pt x="134" y="49"/>
                  </a:lnTo>
                  <a:lnTo>
                    <a:pt x="133" y="50"/>
                  </a:lnTo>
                  <a:lnTo>
                    <a:pt x="132" y="51"/>
                  </a:lnTo>
                  <a:lnTo>
                    <a:pt x="132" y="52"/>
                  </a:lnTo>
                  <a:lnTo>
                    <a:pt x="131" y="53"/>
                  </a:lnTo>
                  <a:lnTo>
                    <a:pt x="130" y="53"/>
                  </a:lnTo>
                  <a:lnTo>
                    <a:pt x="129" y="54"/>
                  </a:lnTo>
                  <a:lnTo>
                    <a:pt x="128" y="55"/>
                  </a:lnTo>
                  <a:lnTo>
                    <a:pt x="127" y="56"/>
                  </a:lnTo>
                  <a:lnTo>
                    <a:pt x="126" y="56"/>
                  </a:lnTo>
                  <a:lnTo>
                    <a:pt x="126" y="57"/>
                  </a:lnTo>
                  <a:lnTo>
                    <a:pt x="125" y="58"/>
                  </a:lnTo>
                  <a:lnTo>
                    <a:pt x="124" y="59"/>
                  </a:lnTo>
                  <a:lnTo>
                    <a:pt x="123" y="60"/>
                  </a:lnTo>
                  <a:lnTo>
                    <a:pt x="122" y="60"/>
                  </a:lnTo>
                  <a:lnTo>
                    <a:pt x="121" y="61"/>
                  </a:lnTo>
                  <a:lnTo>
                    <a:pt x="121" y="62"/>
                  </a:lnTo>
                  <a:lnTo>
                    <a:pt x="120" y="63"/>
                  </a:lnTo>
                  <a:lnTo>
                    <a:pt x="119" y="64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6" y="66"/>
                  </a:lnTo>
                  <a:lnTo>
                    <a:pt x="116" y="67"/>
                  </a:lnTo>
                  <a:lnTo>
                    <a:pt x="115" y="68"/>
                  </a:lnTo>
                  <a:lnTo>
                    <a:pt x="114" y="69"/>
                  </a:lnTo>
                  <a:lnTo>
                    <a:pt x="113" y="70"/>
                  </a:lnTo>
                  <a:lnTo>
                    <a:pt x="112" y="70"/>
                  </a:lnTo>
                  <a:lnTo>
                    <a:pt x="111" y="71"/>
                  </a:lnTo>
                  <a:lnTo>
                    <a:pt x="111" y="72"/>
                  </a:lnTo>
                  <a:lnTo>
                    <a:pt x="110" y="73"/>
                  </a:lnTo>
                  <a:lnTo>
                    <a:pt x="109" y="74"/>
                  </a:lnTo>
                  <a:lnTo>
                    <a:pt x="108" y="75"/>
                  </a:lnTo>
                  <a:lnTo>
                    <a:pt x="107" y="76"/>
                  </a:lnTo>
                  <a:lnTo>
                    <a:pt x="106" y="77"/>
                  </a:lnTo>
                  <a:lnTo>
                    <a:pt x="105" y="78"/>
                  </a:lnTo>
                  <a:lnTo>
                    <a:pt x="104" y="79"/>
                  </a:lnTo>
                  <a:lnTo>
                    <a:pt x="103" y="80"/>
                  </a:lnTo>
                  <a:lnTo>
                    <a:pt x="102" y="81"/>
                  </a:lnTo>
                  <a:lnTo>
                    <a:pt x="101" y="82"/>
                  </a:lnTo>
                  <a:lnTo>
                    <a:pt x="101" y="83"/>
                  </a:lnTo>
                  <a:lnTo>
                    <a:pt x="100" y="84"/>
                  </a:lnTo>
                  <a:lnTo>
                    <a:pt x="99" y="85"/>
                  </a:lnTo>
                  <a:lnTo>
                    <a:pt x="98" y="86"/>
                  </a:lnTo>
                  <a:lnTo>
                    <a:pt x="97" y="87"/>
                  </a:lnTo>
                  <a:lnTo>
                    <a:pt x="97" y="88"/>
                  </a:lnTo>
                  <a:lnTo>
                    <a:pt x="96" y="88"/>
                  </a:lnTo>
                  <a:lnTo>
                    <a:pt x="95" y="89"/>
                  </a:lnTo>
                  <a:lnTo>
                    <a:pt x="94" y="90"/>
                  </a:lnTo>
                  <a:lnTo>
                    <a:pt x="93" y="91"/>
                  </a:lnTo>
                  <a:lnTo>
                    <a:pt x="93" y="92"/>
                  </a:lnTo>
                  <a:lnTo>
                    <a:pt x="92" y="93"/>
                  </a:lnTo>
                  <a:lnTo>
                    <a:pt x="91" y="94"/>
                  </a:lnTo>
                  <a:lnTo>
                    <a:pt x="90" y="95"/>
                  </a:lnTo>
                  <a:lnTo>
                    <a:pt x="89" y="96"/>
                  </a:lnTo>
                  <a:lnTo>
                    <a:pt x="89" y="97"/>
                  </a:lnTo>
                  <a:lnTo>
                    <a:pt x="88" y="98"/>
                  </a:lnTo>
                  <a:lnTo>
                    <a:pt x="87" y="99"/>
                  </a:lnTo>
                  <a:lnTo>
                    <a:pt x="86" y="100"/>
                  </a:lnTo>
                  <a:lnTo>
                    <a:pt x="85" y="101"/>
                  </a:lnTo>
                  <a:lnTo>
                    <a:pt x="85" y="102"/>
                  </a:lnTo>
                  <a:lnTo>
                    <a:pt x="84" y="103"/>
                  </a:lnTo>
                  <a:lnTo>
                    <a:pt x="83" y="104"/>
                  </a:lnTo>
                  <a:lnTo>
                    <a:pt x="82" y="105"/>
                  </a:lnTo>
                  <a:lnTo>
                    <a:pt x="81" y="106"/>
                  </a:lnTo>
                  <a:lnTo>
                    <a:pt x="81" y="107"/>
                  </a:lnTo>
                  <a:lnTo>
                    <a:pt x="80" y="108"/>
                  </a:lnTo>
                  <a:lnTo>
                    <a:pt x="79" y="109"/>
                  </a:lnTo>
                  <a:lnTo>
                    <a:pt x="78" y="110"/>
                  </a:lnTo>
                  <a:lnTo>
                    <a:pt x="78" y="111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4" y="116"/>
                  </a:lnTo>
                  <a:lnTo>
                    <a:pt x="73" y="117"/>
                  </a:lnTo>
                  <a:lnTo>
                    <a:pt x="72" y="118"/>
                  </a:lnTo>
                  <a:lnTo>
                    <a:pt x="72" y="119"/>
                  </a:lnTo>
                  <a:lnTo>
                    <a:pt x="71" y="120"/>
                  </a:lnTo>
                  <a:lnTo>
                    <a:pt x="70" y="121"/>
                  </a:lnTo>
                  <a:lnTo>
                    <a:pt x="69" y="122"/>
                  </a:lnTo>
                  <a:lnTo>
                    <a:pt x="69" y="123"/>
                  </a:lnTo>
                  <a:lnTo>
                    <a:pt x="68" y="124"/>
                  </a:lnTo>
                  <a:lnTo>
                    <a:pt x="67" y="125"/>
                  </a:lnTo>
                  <a:lnTo>
                    <a:pt x="66" y="126"/>
                  </a:lnTo>
                  <a:lnTo>
                    <a:pt x="66" y="127"/>
                  </a:lnTo>
                  <a:lnTo>
                    <a:pt x="65" y="128"/>
                  </a:lnTo>
                  <a:lnTo>
                    <a:pt x="64" y="129"/>
                  </a:lnTo>
                  <a:lnTo>
                    <a:pt x="63" y="130"/>
                  </a:lnTo>
                  <a:lnTo>
                    <a:pt x="63" y="131"/>
                  </a:lnTo>
                  <a:lnTo>
                    <a:pt x="62" y="132"/>
                  </a:lnTo>
                  <a:lnTo>
                    <a:pt x="61" y="133"/>
                  </a:lnTo>
                  <a:lnTo>
                    <a:pt x="61" y="134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7" y="139"/>
                  </a:lnTo>
                  <a:lnTo>
                    <a:pt x="56" y="140"/>
                  </a:lnTo>
                  <a:lnTo>
                    <a:pt x="56" y="141"/>
                  </a:lnTo>
                  <a:lnTo>
                    <a:pt x="55" y="142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3" y="146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1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8" y="153"/>
                  </a:lnTo>
                  <a:lnTo>
                    <a:pt x="48" y="154"/>
                  </a:lnTo>
                  <a:lnTo>
                    <a:pt x="47" y="155"/>
                  </a:lnTo>
                  <a:lnTo>
                    <a:pt x="46" y="156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5" y="159"/>
                  </a:lnTo>
                  <a:lnTo>
                    <a:pt x="44" y="160"/>
                  </a:lnTo>
                  <a:lnTo>
                    <a:pt x="43" y="161"/>
                  </a:lnTo>
                  <a:lnTo>
                    <a:pt x="43" y="162"/>
                  </a:lnTo>
                  <a:lnTo>
                    <a:pt x="42" y="164"/>
                  </a:lnTo>
                  <a:lnTo>
                    <a:pt x="41" y="165"/>
                  </a:lnTo>
                  <a:lnTo>
                    <a:pt x="41" y="166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39" y="169"/>
                  </a:lnTo>
                  <a:lnTo>
                    <a:pt x="38" y="170"/>
                  </a:lnTo>
                  <a:lnTo>
                    <a:pt x="38" y="171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5" y="176"/>
                  </a:lnTo>
                  <a:lnTo>
                    <a:pt x="34" y="177"/>
                  </a:lnTo>
                  <a:lnTo>
                    <a:pt x="34" y="178"/>
                  </a:lnTo>
                  <a:lnTo>
                    <a:pt x="33" y="179"/>
                  </a:lnTo>
                  <a:lnTo>
                    <a:pt x="33" y="180"/>
                  </a:lnTo>
                  <a:lnTo>
                    <a:pt x="32" y="182"/>
                  </a:lnTo>
                  <a:lnTo>
                    <a:pt x="32" y="183"/>
                  </a:lnTo>
                  <a:lnTo>
                    <a:pt x="31" y="184"/>
                  </a:lnTo>
                  <a:lnTo>
                    <a:pt x="31" y="185"/>
                  </a:lnTo>
                  <a:lnTo>
                    <a:pt x="30" y="186"/>
                  </a:lnTo>
                  <a:lnTo>
                    <a:pt x="29" y="187"/>
                  </a:lnTo>
                  <a:lnTo>
                    <a:pt x="29" y="188"/>
                  </a:lnTo>
                  <a:lnTo>
                    <a:pt x="28" y="189"/>
                  </a:lnTo>
                  <a:lnTo>
                    <a:pt x="28" y="190"/>
                  </a:lnTo>
                  <a:lnTo>
                    <a:pt x="27" y="191"/>
                  </a:lnTo>
                  <a:lnTo>
                    <a:pt x="27" y="192"/>
                  </a:lnTo>
                  <a:lnTo>
                    <a:pt x="26" y="193"/>
                  </a:lnTo>
                  <a:lnTo>
                    <a:pt x="26" y="194"/>
                  </a:lnTo>
                  <a:lnTo>
                    <a:pt x="25" y="195"/>
                  </a:lnTo>
                  <a:lnTo>
                    <a:pt x="25" y="196"/>
                  </a:lnTo>
                  <a:lnTo>
                    <a:pt x="24" y="197"/>
                  </a:lnTo>
                  <a:lnTo>
                    <a:pt x="24" y="198"/>
                  </a:lnTo>
                  <a:lnTo>
                    <a:pt x="23" y="199"/>
                  </a:lnTo>
                  <a:lnTo>
                    <a:pt x="23" y="200"/>
                  </a:lnTo>
                  <a:lnTo>
                    <a:pt x="22" y="201"/>
                  </a:lnTo>
                  <a:lnTo>
                    <a:pt x="22" y="202"/>
                  </a:lnTo>
                  <a:lnTo>
                    <a:pt x="22" y="204"/>
                  </a:lnTo>
                  <a:lnTo>
                    <a:pt x="21" y="205"/>
                  </a:lnTo>
                  <a:lnTo>
                    <a:pt x="21" y="206"/>
                  </a:lnTo>
                  <a:lnTo>
                    <a:pt x="20" y="207"/>
                  </a:lnTo>
                  <a:lnTo>
                    <a:pt x="20" y="208"/>
                  </a:lnTo>
                  <a:lnTo>
                    <a:pt x="19" y="209"/>
                  </a:lnTo>
                  <a:lnTo>
                    <a:pt x="19" y="210"/>
                  </a:lnTo>
                  <a:lnTo>
                    <a:pt x="18" y="211"/>
                  </a:lnTo>
                  <a:lnTo>
                    <a:pt x="18" y="212"/>
                  </a:lnTo>
                  <a:lnTo>
                    <a:pt x="18" y="213"/>
                  </a:lnTo>
                  <a:lnTo>
                    <a:pt x="17" y="214"/>
                  </a:lnTo>
                  <a:lnTo>
                    <a:pt x="17" y="215"/>
                  </a:lnTo>
                  <a:lnTo>
                    <a:pt x="16" y="216"/>
                  </a:lnTo>
                  <a:lnTo>
                    <a:pt x="16" y="217"/>
                  </a:lnTo>
                  <a:lnTo>
                    <a:pt x="16" y="218"/>
                  </a:lnTo>
                  <a:lnTo>
                    <a:pt x="15" y="219"/>
                  </a:lnTo>
                  <a:lnTo>
                    <a:pt x="15" y="220"/>
                  </a:lnTo>
                  <a:lnTo>
                    <a:pt x="14" y="221"/>
                  </a:lnTo>
                  <a:lnTo>
                    <a:pt x="14" y="222"/>
                  </a:lnTo>
                  <a:lnTo>
                    <a:pt x="14" y="223"/>
                  </a:lnTo>
                  <a:lnTo>
                    <a:pt x="13" y="224"/>
                  </a:lnTo>
                  <a:lnTo>
                    <a:pt x="13" y="225"/>
                  </a:lnTo>
                  <a:lnTo>
                    <a:pt x="13" y="226"/>
                  </a:lnTo>
                  <a:lnTo>
                    <a:pt x="12" y="227"/>
                  </a:lnTo>
                  <a:lnTo>
                    <a:pt x="12" y="228"/>
                  </a:lnTo>
                  <a:lnTo>
                    <a:pt x="11" y="229"/>
                  </a:lnTo>
                  <a:lnTo>
                    <a:pt x="11" y="230"/>
                  </a:lnTo>
                  <a:lnTo>
                    <a:pt x="11" y="231"/>
                  </a:lnTo>
                  <a:lnTo>
                    <a:pt x="10" y="232"/>
                  </a:lnTo>
                  <a:lnTo>
                    <a:pt x="10" y="233"/>
                  </a:lnTo>
                  <a:lnTo>
                    <a:pt x="10" y="234"/>
                  </a:lnTo>
                  <a:lnTo>
                    <a:pt x="9" y="235"/>
                  </a:lnTo>
                  <a:lnTo>
                    <a:pt x="9" y="236"/>
                  </a:lnTo>
                  <a:lnTo>
                    <a:pt x="9" y="237"/>
                  </a:lnTo>
                  <a:lnTo>
                    <a:pt x="9" y="238"/>
                  </a:lnTo>
                  <a:lnTo>
                    <a:pt x="8" y="239"/>
                  </a:lnTo>
                  <a:lnTo>
                    <a:pt x="8" y="240"/>
                  </a:lnTo>
                  <a:lnTo>
                    <a:pt x="8" y="241"/>
                  </a:lnTo>
                  <a:lnTo>
                    <a:pt x="7" y="242"/>
                  </a:lnTo>
                  <a:lnTo>
                    <a:pt x="7" y="243"/>
                  </a:lnTo>
                  <a:lnTo>
                    <a:pt x="7" y="244"/>
                  </a:lnTo>
                  <a:lnTo>
                    <a:pt x="6" y="245"/>
                  </a:lnTo>
                  <a:lnTo>
                    <a:pt x="6" y="246"/>
                  </a:lnTo>
                  <a:lnTo>
                    <a:pt x="6" y="247"/>
                  </a:lnTo>
                  <a:lnTo>
                    <a:pt x="6" y="248"/>
                  </a:lnTo>
                  <a:lnTo>
                    <a:pt x="5" y="249"/>
                  </a:lnTo>
                  <a:lnTo>
                    <a:pt x="5" y="250"/>
                  </a:lnTo>
                  <a:lnTo>
                    <a:pt x="5" y="251"/>
                  </a:lnTo>
                  <a:lnTo>
                    <a:pt x="5" y="252"/>
                  </a:lnTo>
                  <a:lnTo>
                    <a:pt x="4" y="253"/>
                  </a:lnTo>
                  <a:lnTo>
                    <a:pt x="4" y="254"/>
                  </a:lnTo>
                  <a:lnTo>
                    <a:pt x="4" y="255"/>
                  </a:lnTo>
                  <a:lnTo>
                    <a:pt x="4" y="256"/>
                  </a:lnTo>
                  <a:lnTo>
                    <a:pt x="3" y="257"/>
                  </a:lnTo>
                  <a:lnTo>
                    <a:pt x="3" y="258"/>
                  </a:lnTo>
                  <a:lnTo>
                    <a:pt x="3" y="259"/>
                  </a:lnTo>
                  <a:lnTo>
                    <a:pt x="3" y="260"/>
                  </a:lnTo>
                  <a:lnTo>
                    <a:pt x="3" y="261"/>
                  </a:lnTo>
                  <a:lnTo>
                    <a:pt x="3" y="262"/>
                  </a:lnTo>
                  <a:lnTo>
                    <a:pt x="2" y="263"/>
                  </a:lnTo>
                  <a:lnTo>
                    <a:pt x="2" y="264"/>
                  </a:lnTo>
                  <a:lnTo>
                    <a:pt x="2" y="265"/>
                  </a:lnTo>
                  <a:lnTo>
                    <a:pt x="2" y="266"/>
                  </a:lnTo>
                  <a:lnTo>
                    <a:pt x="2" y="267"/>
                  </a:lnTo>
                  <a:lnTo>
                    <a:pt x="1" y="268"/>
                  </a:lnTo>
                  <a:lnTo>
                    <a:pt x="1" y="269"/>
                  </a:lnTo>
                  <a:lnTo>
                    <a:pt x="1" y="270"/>
                  </a:lnTo>
                  <a:lnTo>
                    <a:pt x="1" y="271"/>
                  </a:lnTo>
                  <a:lnTo>
                    <a:pt x="1" y="272"/>
                  </a:lnTo>
                  <a:lnTo>
                    <a:pt x="1" y="273"/>
                  </a:lnTo>
                  <a:lnTo>
                    <a:pt x="1" y="274"/>
                  </a:lnTo>
                  <a:lnTo>
                    <a:pt x="1" y="275"/>
                  </a:lnTo>
                  <a:lnTo>
                    <a:pt x="0" y="276"/>
                  </a:lnTo>
                  <a:lnTo>
                    <a:pt x="0" y="277"/>
                  </a:lnTo>
                  <a:lnTo>
                    <a:pt x="0" y="278"/>
                  </a:lnTo>
                  <a:lnTo>
                    <a:pt x="0" y="279"/>
                  </a:lnTo>
                  <a:lnTo>
                    <a:pt x="0" y="280"/>
                  </a:lnTo>
                  <a:lnTo>
                    <a:pt x="0" y="281"/>
                  </a:lnTo>
                  <a:lnTo>
                    <a:pt x="0" y="282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0" y="285"/>
                  </a:lnTo>
                  <a:lnTo>
                    <a:pt x="0" y="286"/>
                  </a:lnTo>
                  <a:lnTo>
                    <a:pt x="0" y="287"/>
                  </a:lnTo>
                  <a:lnTo>
                    <a:pt x="0" y="288"/>
                  </a:lnTo>
                  <a:lnTo>
                    <a:pt x="0" y="289"/>
                  </a:lnTo>
                  <a:lnTo>
                    <a:pt x="0" y="290"/>
                  </a:lnTo>
                  <a:lnTo>
                    <a:pt x="0" y="291"/>
                  </a:lnTo>
                  <a:lnTo>
                    <a:pt x="0" y="292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0" y="295"/>
                  </a:lnTo>
                  <a:lnTo>
                    <a:pt x="0" y="296"/>
                  </a:lnTo>
                  <a:lnTo>
                    <a:pt x="0" y="297"/>
                  </a:lnTo>
                  <a:lnTo>
                    <a:pt x="0" y="298"/>
                  </a:lnTo>
                  <a:lnTo>
                    <a:pt x="1" y="299"/>
                  </a:lnTo>
                  <a:lnTo>
                    <a:pt x="1" y="300"/>
                  </a:lnTo>
                  <a:lnTo>
                    <a:pt x="1" y="301"/>
                  </a:lnTo>
                  <a:lnTo>
                    <a:pt x="1" y="302"/>
                  </a:lnTo>
                  <a:lnTo>
                    <a:pt x="1" y="303"/>
                  </a:lnTo>
                  <a:lnTo>
                    <a:pt x="1" y="304"/>
                  </a:lnTo>
                  <a:lnTo>
                    <a:pt x="2" y="305"/>
                  </a:lnTo>
                  <a:lnTo>
                    <a:pt x="2" y="306"/>
                  </a:lnTo>
                  <a:lnTo>
                    <a:pt x="2" y="307"/>
                  </a:lnTo>
                  <a:lnTo>
                    <a:pt x="2" y="308"/>
                  </a:lnTo>
                  <a:lnTo>
                    <a:pt x="3" y="309"/>
                  </a:lnTo>
                  <a:lnTo>
                    <a:pt x="3" y="310"/>
                  </a:lnTo>
                  <a:lnTo>
                    <a:pt x="3" y="311"/>
                  </a:lnTo>
                  <a:lnTo>
                    <a:pt x="3" y="312"/>
                  </a:lnTo>
                  <a:lnTo>
                    <a:pt x="4" y="312"/>
                  </a:lnTo>
                  <a:lnTo>
                    <a:pt x="4" y="313"/>
                  </a:lnTo>
                  <a:lnTo>
                    <a:pt x="4" y="314"/>
                  </a:lnTo>
                  <a:lnTo>
                    <a:pt x="5" y="315"/>
                  </a:lnTo>
                  <a:lnTo>
                    <a:pt x="5" y="316"/>
                  </a:lnTo>
                  <a:lnTo>
                    <a:pt x="6" y="317"/>
                  </a:lnTo>
                  <a:lnTo>
                    <a:pt x="6" y="318"/>
                  </a:lnTo>
                  <a:lnTo>
                    <a:pt x="7" y="319"/>
                  </a:lnTo>
                  <a:lnTo>
                    <a:pt x="7" y="320"/>
                  </a:lnTo>
                  <a:lnTo>
                    <a:pt x="8" y="321"/>
                  </a:lnTo>
                  <a:lnTo>
                    <a:pt x="8" y="322"/>
                  </a:lnTo>
                  <a:lnTo>
                    <a:pt x="9" y="322"/>
                  </a:lnTo>
                  <a:lnTo>
                    <a:pt x="9" y="323"/>
                  </a:lnTo>
                  <a:lnTo>
                    <a:pt x="10" y="323"/>
                  </a:lnTo>
                  <a:lnTo>
                    <a:pt x="10" y="324"/>
                  </a:lnTo>
                  <a:lnTo>
                    <a:pt x="10" y="325"/>
                  </a:lnTo>
                  <a:lnTo>
                    <a:pt x="11" y="325"/>
                  </a:lnTo>
                  <a:lnTo>
                    <a:pt x="11" y="326"/>
                  </a:lnTo>
                  <a:lnTo>
                    <a:pt x="12" y="326"/>
                  </a:lnTo>
                  <a:lnTo>
                    <a:pt x="13" y="327"/>
                  </a:lnTo>
                  <a:lnTo>
                    <a:pt x="13" y="328"/>
                  </a:lnTo>
                  <a:lnTo>
                    <a:pt x="14" y="328"/>
                  </a:lnTo>
                  <a:lnTo>
                    <a:pt x="14" y="329"/>
                  </a:lnTo>
                  <a:lnTo>
                    <a:pt x="15" y="329"/>
                  </a:lnTo>
                  <a:lnTo>
                    <a:pt x="16" y="330"/>
                  </a:lnTo>
                  <a:lnTo>
                    <a:pt x="17" y="330"/>
                  </a:lnTo>
                  <a:lnTo>
                    <a:pt x="17" y="331"/>
                  </a:lnTo>
                  <a:lnTo>
                    <a:pt x="18" y="331"/>
                  </a:lnTo>
                  <a:lnTo>
                    <a:pt x="18" y="332"/>
                  </a:lnTo>
                  <a:lnTo>
                    <a:pt x="19" y="332"/>
                  </a:lnTo>
                  <a:lnTo>
                    <a:pt x="20" y="332"/>
                  </a:lnTo>
                  <a:lnTo>
                    <a:pt x="20" y="333"/>
                  </a:lnTo>
                  <a:lnTo>
                    <a:pt x="21" y="333"/>
                  </a:lnTo>
                  <a:lnTo>
                    <a:pt x="22" y="333"/>
                  </a:lnTo>
                  <a:lnTo>
                    <a:pt x="22" y="334"/>
                  </a:lnTo>
                  <a:lnTo>
                    <a:pt x="23" y="334"/>
                  </a:lnTo>
                  <a:lnTo>
                    <a:pt x="24" y="334"/>
                  </a:lnTo>
                  <a:lnTo>
                    <a:pt x="25" y="335"/>
                  </a:lnTo>
                  <a:lnTo>
                    <a:pt x="26" y="335"/>
                  </a:lnTo>
                  <a:lnTo>
                    <a:pt x="27" y="335"/>
                  </a:lnTo>
                  <a:lnTo>
                    <a:pt x="28" y="336"/>
                  </a:lnTo>
                  <a:lnTo>
                    <a:pt x="29" y="336"/>
                  </a:lnTo>
                  <a:lnTo>
                    <a:pt x="30" y="336"/>
                  </a:lnTo>
                  <a:lnTo>
                    <a:pt x="31" y="336"/>
                  </a:lnTo>
                  <a:lnTo>
                    <a:pt x="32" y="336"/>
                  </a:lnTo>
                  <a:lnTo>
                    <a:pt x="33" y="337"/>
                  </a:lnTo>
                  <a:lnTo>
                    <a:pt x="34" y="337"/>
                  </a:lnTo>
                  <a:lnTo>
                    <a:pt x="35" y="337"/>
                  </a:lnTo>
                  <a:lnTo>
                    <a:pt x="36" y="337"/>
                  </a:lnTo>
                  <a:lnTo>
                    <a:pt x="37" y="337"/>
                  </a:lnTo>
                  <a:lnTo>
                    <a:pt x="38" y="337"/>
                  </a:lnTo>
                  <a:lnTo>
                    <a:pt x="39" y="337"/>
                  </a:lnTo>
                  <a:lnTo>
                    <a:pt x="40" y="337"/>
                  </a:lnTo>
                  <a:lnTo>
                    <a:pt x="41" y="337"/>
                  </a:lnTo>
                  <a:lnTo>
                    <a:pt x="42" y="337"/>
                  </a:lnTo>
                  <a:lnTo>
                    <a:pt x="43" y="337"/>
                  </a:lnTo>
                  <a:lnTo>
                    <a:pt x="44" y="337"/>
                  </a:lnTo>
                  <a:lnTo>
                    <a:pt x="45" y="337"/>
                  </a:lnTo>
                  <a:lnTo>
                    <a:pt x="46" y="337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49" y="336"/>
                  </a:lnTo>
                  <a:lnTo>
                    <a:pt x="50" y="336"/>
                  </a:lnTo>
                  <a:lnTo>
                    <a:pt x="51" y="336"/>
                  </a:lnTo>
                  <a:lnTo>
                    <a:pt x="52" y="336"/>
                  </a:lnTo>
                  <a:lnTo>
                    <a:pt x="53" y="335"/>
                  </a:lnTo>
                  <a:lnTo>
                    <a:pt x="54" y="335"/>
                  </a:lnTo>
                  <a:lnTo>
                    <a:pt x="55" y="335"/>
                  </a:lnTo>
                  <a:lnTo>
                    <a:pt x="56" y="335"/>
                  </a:lnTo>
                  <a:lnTo>
                    <a:pt x="57" y="334"/>
                  </a:lnTo>
                  <a:lnTo>
                    <a:pt x="58" y="334"/>
                  </a:lnTo>
                  <a:lnTo>
                    <a:pt x="59" y="334"/>
                  </a:lnTo>
                  <a:lnTo>
                    <a:pt x="60" y="334"/>
                  </a:lnTo>
                  <a:lnTo>
                    <a:pt x="61" y="333"/>
                  </a:lnTo>
                  <a:lnTo>
                    <a:pt x="62" y="333"/>
                  </a:lnTo>
                  <a:lnTo>
                    <a:pt x="63" y="333"/>
                  </a:lnTo>
                  <a:lnTo>
                    <a:pt x="64" y="332"/>
                  </a:lnTo>
                  <a:lnTo>
                    <a:pt x="65" y="332"/>
                  </a:lnTo>
                  <a:lnTo>
                    <a:pt x="66" y="332"/>
                  </a:lnTo>
                  <a:lnTo>
                    <a:pt x="67" y="331"/>
                  </a:lnTo>
                  <a:lnTo>
                    <a:pt x="68" y="331"/>
                  </a:lnTo>
                  <a:lnTo>
                    <a:pt x="69" y="331"/>
                  </a:lnTo>
                  <a:lnTo>
                    <a:pt x="69" y="330"/>
                  </a:lnTo>
                  <a:lnTo>
                    <a:pt x="70" y="330"/>
                  </a:lnTo>
                  <a:lnTo>
                    <a:pt x="71" y="330"/>
                  </a:lnTo>
                  <a:lnTo>
                    <a:pt x="72" y="330"/>
                  </a:lnTo>
                  <a:lnTo>
                    <a:pt x="72" y="329"/>
                  </a:lnTo>
                  <a:lnTo>
                    <a:pt x="73" y="329"/>
                  </a:lnTo>
                  <a:lnTo>
                    <a:pt x="74" y="329"/>
                  </a:lnTo>
                  <a:lnTo>
                    <a:pt x="75" y="328"/>
                  </a:lnTo>
                  <a:lnTo>
                    <a:pt x="76" y="328"/>
                  </a:lnTo>
                  <a:lnTo>
                    <a:pt x="77" y="327"/>
                  </a:lnTo>
                  <a:lnTo>
                    <a:pt x="78" y="327"/>
                  </a:lnTo>
                  <a:lnTo>
                    <a:pt x="78" y="326"/>
                  </a:lnTo>
                  <a:lnTo>
                    <a:pt x="79" y="326"/>
                  </a:lnTo>
                  <a:lnTo>
                    <a:pt x="80" y="326"/>
                  </a:lnTo>
                  <a:lnTo>
                    <a:pt x="81" y="325"/>
                  </a:lnTo>
                  <a:lnTo>
                    <a:pt x="82" y="325"/>
                  </a:lnTo>
                  <a:lnTo>
                    <a:pt x="83" y="324"/>
                  </a:lnTo>
                  <a:lnTo>
                    <a:pt x="84" y="324"/>
                  </a:lnTo>
                  <a:lnTo>
                    <a:pt x="85" y="323"/>
                  </a:lnTo>
                  <a:lnTo>
                    <a:pt x="86" y="322"/>
                  </a:lnTo>
                  <a:lnTo>
                    <a:pt x="87" y="322"/>
                  </a:lnTo>
                  <a:lnTo>
                    <a:pt x="88" y="322"/>
                  </a:lnTo>
                  <a:lnTo>
                    <a:pt x="89" y="321"/>
                  </a:lnTo>
                  <a:lnTo>
                    <a:pt x="90" y="320"/>
                  </a:lnTo>
                  <a:lnTo>
                    <a:pt x="91" y="320"/>
                  </a:lnTo>
                  <a:lnTo>
                    <a:pt x="92" y="319"/>
                  </a:lnTo>
                  <a:lnTo>
                    <a:pt x="93" y="319"/>
                  </a:lnTo>
                  <a:lnTo>
                    <a:pt x="93" y="318"/>
                  </a:lnTo>
                  <a:lnTo>
                    <a:pt x="94" y="318"/>
                  </a:lnTo>
                  <a:lnTo>
                    <a:pt x="95" y="317"/>
                  </a:lnTo>
                  <a:lnTo>
                    <a:pt x="96" y="317"/>
                  </a:lnTo>
                  <a:lnTo>
                    <a:pt x="97" y="316"/>
                  </a:lnTo>
                  <a:lnTo>
                    <a:pt x="98" y="315"/>
                  </a:lnTo>
                  <a:lnTo>
                    <a:pt x="99" y="315"/>
                  </a:lnTo>
                  <a:lnTo>
                    <a:pt x="100" y="314"/>
                  </a:lnTo>
                  <a:lnTo>
                    <a:pt x="101" y="314"/>
                  </a:lnTo>
                  <a:lnTo>
                    <a:pt x="101" y="313"/>
                  </a:lnTo>
                  <a:lnTo>
                    <a:pt x="102" y="313"/>
                  </a:lnTo>
                  <a:lnTo>
                    <a:pt x="103" y="312"/>
                  </a:lnTo>
                  <a:lnTo>
                    <a:pt x="104" y="312"/>
                  </a:lnTo>
                  <a:lnTo>
                    <a:pt x="105" y="311"/>
                  </a:lnTo>
                  <a:lnTo>
                    <a:pt x="106" y="310"/>
                  </a:lnTo>
                  <a:lnTo>
                    <a:pt x="107" y="309"/>
                  </a:lnTo>
                  <a:lnTo>
                    <a:pt x="108" y="309"/>
                  </a:lnTo>
                  <a:lnTo>
                    <a:pt x="109" y="308"/>
                  </a:lnTo>
                  <a:lnTo>
                    <a:pt x="110" y="307"/>
                  </a:lnTo>
                  <a:lnTo>
                    <a:pt x="111" y="307"/>
                  </a:lnTo>
                  <a:lnTo>
                    <a:pt x="111" y="306"/>
                  </a:lnTo>
                  <a:lnTo>
                    <a:pt x="112" y="306"/>
                  </a:lnTo>
                  <a:lnTo>
                    <a:pt x="113" y="305"/>
                  </a:lnTo>
                  <a:lnTo>
                    <a:pt x="114" y="304"/>
                  </a:lnTo>
                  <a:lnTo>
                    <a:pt x="115" y="304"/>
                  </a:lnTo>
                  <a:lnTo>
                    <a:pt x="116" y="303"/>
                  </a:lnTo>
                  <a:lnTo>
                    <a:pt x="117" y="302"/>
                  </a:lnTo>
                  <a:lnTo>
                    <a:pt x="118" y="301"/>
                  </a:lnTo>
                  <a:lnTo>
                    <a:pt x="119" y="301"/>
                  </a:lnTo>
                  <a:lnTo>
                    <a:pt x="120" y="300"/>
                  </a:lnTo>
                  <a:lnTo>
                    <a:pt x="121" y="299"/>
                  </a:lnTo>
                  <a:lnTo>
                    <a:pt x="122" y="298"/>
                  </a:lnTo>
                  <a:lnTo>
                    <a:pt x="123" y="297"/>
                  </a:lnTo>
                  <a:lnTo>
                    <a:pt x="124" y="297"/>
                  </a:lnTo>
                  <a:lnTo>
                    <a:pt x="125" y="296"/>
                  </a:lnTo>
                  <a:lnTo>
                    <a:pt x="126" y="295"/>
                  </a:lnTo>
                  <a:lnTo>
                    <a:pt x="126" y="294"/>
                  </a:lnTo>
                  <a:lnTo>
                    <a:pt x="127" y="294"/>
                  </a:lnTo>
                  <a:lnTo>
                    <a:pt x="128" y="293"/>
                  </a:lnTo>
                  <a:lnTo>
                    <a:pt x="129" y="292"/>
                  </a:lnTo>
                  <a:lnTo>
                    <a:pt x="130" y="292"/>
                  </a:lnTo>
                  <a:lnTo>
                    <a:pt x="131" y="291"/>
                  </a:lnTo>
                  <a:lnTo>
                    <a:pt x="132" y="290"/>
                  </a:lnTo>
                  <a:lnTo>
                    <a:pt x="132" y="289"/>
                  </a:lnTo>
                  <a:lnTo>
                    <a:pt x="133" y="289"/>
                  </a:lnTo>
                  <a:lnTo>
                    <a:pt x="134" y="288"/>
                  </a:lnTo>
                  <a:lnTo>
                    <a:pt x="135" y="287"/>
                  </a:lnTo>
                  <a:lnTo>
                    <a:pt x="136" y="286"/>
                  </a:lnTo>
                  <a:lnTo>
                    <a:pt x="137" y="286"/>
                  </a:lnTo>
                  <a:lnTo>
                    <a:pt x="137" y="285"/>
                  </a:lnTo>
                  <a:lnTo>
                    <a:pt x="138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41" y="282"/>
                  </a:lnTo>
                  <a:lnTo>
                    <a:pt x="142" y="281"/>
                  </a:lnTo>
                  <a:lnTo>
                    <a:pt x="143" y="280"/>
                  </a:lnTo>
                  <a:lnTo>
                    <a:pt x="143" y="279"/>
                  </a:lnTo>
                  <a:lnTo>
                    <a:pt x="144" y="279"/>
                  </a:lnTo>
                  <a:lnTo>
                    <a:pt x="145" y="278"/>
                  </a:lnTo>
                  <a:lnTo>
                    <a:pt x="146" y="277"/>
                  </a:lnTo>
                  <a:lnTo>
                    <a:pt x="147" y="276"/>
                  </a:lnTo>
                  <a:lnTo>
                    <a:pt x="148" y="275"/>
                  </a:lnTo>
                  <a:lnTo>
                    <a:pt x="149" y="274"/>
                  </a:lnTo>
                  <a:lnTo>
                    <a:pt x="150" y="273"/>
                  </a:lnTo>
                  <a:lnTo>
                    <a:pt x="151" y="272"/>
                  </a:lnTo>
                  <a:lnTo>
                    <a:pt x="152" y="271"/>
                  </a:lnTo>
                  <a:lnTo>
                    <a:pt x="153" y="270"/>
                  </a:lnTo>
                  <a:lnTo>
                    <a:pt x="154" y="269"/>
                  </a:lnTo>
                  <a:lnTo>
                    <a:pt x="155" y="268"/>
                  </a:lnTo>
                  <a:lnTo>
                    <a:pt x="156" y="267"/>
                  </a:lnTo>
                  <a:lnTo>
                    <a:pt x="157" y="266"/>
                  </a:lnTo>
                  <a:lnTo>
                    <a:pt x="158" y="265"/>
                  </a:lnTo>
                  <a:lnTo>
                    <a:pt x="158" y="264"/>
                  </a:lnTo>
                  <a:lnTo>
                    <a:pt x="159" y="263"/>
                  </a:lnTo>
                  <a:lnTo>
                    <a:pt x="160" y="263"/>
                  </a:lnTo>
                  <a:lnTo>
                    <a:pt x="161" y="262"/>
                  </a:lnTo>
                  <a:lnTo>
                    <a:pt x="162" y="261"/>
                  </a:lnTo>
                  <a:lnTo>
                    <a:pt x="163" y="260"/>
                  </a:lnTo>
                  <a:lnTo>
                    <a:pt x="163" y="259"/>
                  </a:lnTo>
                  <a:lnTo>
                    <a:pt x="164" y="258"/>
                  </a:lnTo>
                  <a:lnTo>
                    <a:pt x="165" y="257"/>
                  </a:lnTo>
                  <a:lnTo>
                    <a:pt x="166" y="256"/>
                  </a:lnTo>
                  <a:lnTo>
                    <a:pt x="167" y="255"/>
                  </a:lnTo>
                  <a:lnTo>
                    <a:pt x="168" y="255"/>
                  </a:lnTo>
                  <a:lnTo>
                    <a:pt x="168" y="254"/>
                  </a:lnTo>
                  <a:lnTo>
                    <a:pt x="169" y="253"/>
                  </a:lnTo>
                  <a:lnTo>
                    <a:pt x="170" y="252"/>
                  </a:lnTo>
                  <a:lnTo>
                    <a:pt x="171" y="251"/>
                  </a:lnTo>
                  <a:lnTo>
                    <a:pt x="172" y="250"/>
                  </a:lnTo>
                  <a:lnTo>
                    <a:pt x="172" y="249"/>
                  </a:lnTo>
                  <a:lnTo>
                    <a:pt x="173" y="248"/>
                  </a:lnTo>
                  <a:lnTo>
                    <a:pt x="174" y="247"/>
                  </a:lnTo>
                  <a:lnTo>
                    <a:pt x="175" y="246"/>
                  </a:lnTo>
                  <a:lnTo>
                    <a:pt x="176" y="245"/>
                  </a:lnTo>
                  <a:lnTo>
                    <a:pt x="176" y="244"/>
                  </a:lnTo>
                  <a:lnTo>
                    <a:pt x="177" y="243"/>
                  </a:lnTo>
                  <a:lnTo>
                    <a:pt x="178" y="242"/>
                  </a:lnTo>
                  <a:lnTo>
                    <a:pt x="179" y="241"/>
                  </a:lnTo>
                  <a:lnTo>
                    <a:pt x="180" y="241"/>
                  </a:lnTo>
                  <a:lnTo>
                    <a:pt x="180" y="240"/>
                  </a:lnTo>
                  <a:lnTo>
                    <a:pt x="181" y="239"/>
                  </a:lnTo>
                  <a:lnTo>
                    <a:pt x="182" y="238"/>
                  </a:lnTo>
                  <a:lnTo>
                    <a:pt x="183" y="237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5" y="234"/>
                  </a:lnTo>
                  <a:lnTo>
                    <a:pt x="186" y="233"/>
                  </a:lnTo>
                  <a:lnTo>
                    <a:pt x="187" y="232"/>
                  </a:lnTo>
                  <a:lnTo>
                    <a:pt x="188" y="231"/>
                  </a:lnTo>
                  <a:lnTo>
                    <a:pt x="188" y="230"/>
                  </a:lnTo>
                  <a:lnTo>
                    <a:pt x="189" y="229"/>
                  </a:lnTo>
                  <a:lnTo>
                    <a:pt x="190" y="228"/>
                  </a:lnTo>
                  <a:lnTo>
                    <a:pt x="191" y="227"/>
                  </a:lnTo>
                  <a:lnTo>
                    <a:pt x="191" y="226"/>
                  </a:lnTo>
                  <a:lnTo>
                    <a:pt x="192" y="225"/>
                  </a:lnTo>
                  <a:lnTo>
                    <a:pt x="193" y="224"/>
                  </a:lnTo>
                  <a:lnTo>
                    <a:pt x="194" y="223"/>
                  </a:lnTo>
                  <a:lnTo>
                    <a:pt x="194" y="222"/>
                  </a:lnTo>
                  <a:lnTo>
                    <a:pt x="195" y="221"/>
                  </a:lnTo>
                  <a:lnTo>
                    <a:pt x="196" y="220"/>
                  </a:lnTo>
                  <a:lnTo>
                    <a:pt x="197" y="219"/>
                  </a:lnTo>
                  <a:lnTo>
                    <a:pt x="197" y="218"/>
                  </a:lnTo>
                  <a:lnTo>
                    <a:pt x="198" y="217"/>
                  </a:lnTo>
                  <a:lnTo>
                    <a:pt x="199" y="216"/>
                  </a:lnTo>
                  <a:lnTo>
                    <a:pt x="200" y="215"/>
                  </a:lnTo>
                  <a:lnTo>
                    <a:pt x="200" y="214"/>
                  </a:lnTo>
                  <a:lnTo>
                    <a:pt x="201" y="213"/>
                  </a:lnTo>
                  <a:lnTo>
                    <a:pt x="202" y="212"/>
                  </a:lnTo>
                  <a:lnTo>
                    <a:pt x="203" y="211"/>
                  </a:lnTo>
                  <a:lnTo>
                    <a:pt x="203" y="210"/>
                  </a:lnTo>
                  <a:lnTo>
                    <a:pt x="204" y="209"/>
                  </a:lnTo>
                  <a:lnTo>
                    <a:pt x="205" y="208"/>
                  </a:lnTo>
                  <a:lnTo>
                    <a:pt x="205" y="207"/>
                  </a:lnTo>
                  <a:lnTo>
                    <a:pt x="206" y="206"/>
                  </a:lnTo>
                  <a:lnTo>
                    <a:pt x="207" y="204"/>
                  </a:lnTo>
                  <a:lnTo>
                    <a:pt x="208" y="203"/>
                  </a:lnTo>
                  <a:lnTo>
                    <a:pt x="208" y="202"/>
                  </a:lnTo>
                  <a:lnTo>
                    <a:pt x="209" y="201"/>
                  </a:lnTo>
                  <a:lnTo>
                    <a:pt x="210" y="200"/>
                  </a:lnTo>
                  <a:lnTo>
                    <a:pt x="210" y="199"/>
                  </a:lnTo>
                  <a:lnTo>
                    <a:pt x="211" y="198"/>
                  </a:lnTo>
                  <a:lnTo>
                    <a:pt x="212" y="197"/>
                  </a:lnTo>
                  <a:lnTo>
                    <a:pt x="213" y="196"/>
                  </a:lnTo>
                  <a:lnTo>
                    <a:pt x="213" y="195"/>
                  </a:lnTo>
                  <a:lnTo>
                    <a:pt x="214" y="194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16" y="191"/>
                  </a:lnTo>
                  <a:lnTo>
                    <a:pt x="217" y="190"/>
                  </a:lnTo>
                  <a:lnTo>
                    <a:pt x="217" y="189"/>
                  </a:lnTo>
                  <a:lnTo>
                    <a:pt x="218" y="188"/>
                  </a:lnTo>
                  <a:lnTo>
                    <a:pt x="219" y="187"/>
                  </a:lnTo>
                  <a:lnTo>
                    <a:pt x="219" y="186"/>
                  </a:lnTo>
                  <a:lnTo>
                    <a:pt x="220" y="185"/>
                  </a:lnTo>
                  <a:lnTo>
                    <a:pt x="221" y="184"/>
                  </a:lnTo>
                  <a:lnTo>
                    <a:pt x="221" y="182"/>
                  </a:lnTo>
                  <a:lnTo>
                    <a:pt x="222" y="181"/>
                  </a:lnTo>
                  <a:lnTo>
                    <a:pt x="222" y="180"/>
                  </a:lnTo>
                  <a:lnTo>
                    <a:pt x="223" y="179"/>
                  </a:lnTo>
                  <a:lnTo>
                    <a:pt x="224" y="178"/>
                  </a:lnTo>
                  <a:lnTo>
                    <a:pt x="224" y="177"/>
                  </a:lnTo>
                  <a:lnTo>
                    <a:pt x="225" y="176"/>
                  </a:lnTo>
                  <a:lnTo>
                    <a:pt x="226" y="175"/>
                  </a:lnTo>
                  <a:lnTo>
                    <a:pt x="226" y="174"/>
                  </a:lnTo>
                  <a:lnTo>
                    <a:pt x="227" y="173"/>
                  </a:lnTo>
                  <a:lnTo>
                    <a:pt x="227" y="172"/>
                  </a:lnTo>
                  <a:lnTo>
                    <a:pt x="228" y="171"/>
                  </a:lnTo>
                  <a:lnTo>
                    <a:pt x="229" y="170"/>
                  </a:lnTo>
                  <a:lnTo>
                    <a:pt x="229" y="169"/>
                  </a:lnTo>
                  <a:lnTo>
                    <a:pt x="230" y="168"/>
                  </a:lnTo>
                  <a:lnTo>
                    <a:pt x="230" y="167"/>
                  </a:lnTo>
                  <a:lnTo>
                    <a:pt x="231" y="166"/>
                  </a:lnTo>
                  <a:lnTo>
                    <a:pt x="232" y="164"/>
                  </a:lnTo>
                  <a:lnTo>
                    <a:pt x="232" y="163"/>
                  </a:lnTo>
                  <a:lnTo>
                    <a:pt x="233" y="162"/>
                  </a:lnTo>
                  <a:lnTo>
                    <a:pt x="233" y="161"/>
                  </a:lnTo>
                  <a:lnTo>
                    <a:pt x="234" y="160"/>
                  </a:lnTo>
                  <a:lnTo>
                    <a:pt x="234" y="159"/>
                  </a:lnTo>
                  <a:lnTo>
                    <a:pt x="235" y="158"/>
                  </a:lnTo>
                  <a:lnTo>
                    <a:pt x="236" y="157"/>
                  </a:lnTo>
                  <a:lnTo>
                    <a:pt x="236" y="156"/>
                  </a:lnTo>
                  <a:lnTo>
                    <a:pt x="237" y="155"/>
                  </a:lnTo>
                  <a:lnTo>
                    <a:pt x="237" y="154"/>
                  </a:lnTo>
                  <a:lnTo>
                    <a:pt x="238" y="153"/>
                  </a:lnTo>
                  <a:lnTo>
                    <a:pt x="238" y="152"/>
                  </a:lnTo>
                  <a:lnTo>
                    <a:pt x="239" y="151"/>
                  </a:lnTo>
                  <a:lnTo>
                    <a:pt x="239" y="150"/>
                  </a:lnTo>
                  <a:lnTo>
                    <a:pt x="240" y="149"/>
                  </a:lnTo>
                  <a:lnTo>
                    <a:pt x="240" y="148"/>
                  </a:lnTo>
                  <a:lnTo>
                    <a:pt x="241" y="147"/>
                  </a:lnTo>
                  <a:lnTo>
                    <a:pt x="241" y="145"/>
                  </a:lnTo>
                  <a:lnTo>
                    <a:pt x="242" y="144"/>
                  </a:lnTo>
                  <a:lnTo>
                    <a:pt x="242" y="143"/>
                  </a:lnTo>
                  <a:lnTo>
                    <a:pt x="243" y="142"/>
                  </a:lnTo>
                  <a:lnTo>
                    <a:pt x="243" y="141"/>
                  </a:lnTo>
                  <a:lnTo>
                    <a:pt x="244" y="140"/>
                  </a:lnTo>
                  <a:lnTo>
                    <a:pt x="244" y="139"/>
                  </a:lnTo>
                  <a:lnTo>
                    <a:pt x="245" y="138"/>
                  </a:lnTo>
                  <a:lnTo>
                    <a:pt x="245" y="137"/>
                  </a:lnTo>
                  <a:lnTo>
                    <a:pt x="246" y="136"/>
                  </a:lnTo>
                  <a:lnTo>
                    <a:pt x="246" y="135"/>
                  </a:lnTo>
                  <a:lnTo>
                    <a:pt x="247" y="134"/>
                  </a:lnTo>
                  <a:lnTo>
                    <a:pt x="247" y="133"/>
                  </a:lnTo>
                  <a:lnTo>
                    <a:pt x="248" y="132"/>
                  </a:lnTo>
                  <a:lnTo>
                    <a:pt x="248" y="131"/>
                  </a:lnTo>
                  <a:lnTo>
                    <a:pt x="249" y="130"/>
                  </a:lnTo>
                  <a:lnTo>
                    <a:pt x="249" y="129"/>
                  </a:lnTo>
                  <a:lnTo>
                    <a:pt x="250" y="128"/>
                  </a:lnTo>
                  <a:lnTo>
                    <a:pt x="250" y="127"/>
                  </a:lnTo>
                  <a:lnTo>
                    <a:pt x="250" y="126"/>
                  </a:lnTo>
                  <a:lnTo>
                    <a:pt x="251" y="125"/>
                  </a:lnTo>
                  <a:lnTo>
                    <a:pt x="251" y="124"/>
                  </a:lnTo>
                  <a:lnTo>
                    <a:pt x="252" y="123"/>
                  </a:lnTo>
                  <a:lnTo>
                    <a:pt x="252" y="122"/>
                  </a:lnTo>
                  <a:lnTo>
                    <a:pt x="252" y="121"/>
                  </a:lnTo>
                  <a:lnTo>
                    <a:pt x="253" y="120"/>
                  </a:lnTo>
                  <a:lnTo>
                    <a:pt x="253" y="119"/>
                  </a:lnTo>
                  <a:lnTo>
                    <a:pt x="254" y="118"/>
                  </a:lnTo>
                  <a:lnTo>
                    <a:pt x="254" y="117"/>
                  </a:lnTo>
                  <a:lnTo>
                    <a:pt x="254" y="116"/>
                  </a:lnTo>
                  <a:lnTo>
                    <a:pt x="255" y="115"/>
                  </a:lnTo>
                  <a:lnTo>
                    <a:pt x="255" y="114"/>
                  </a:lnTo>
                  <a:lnTo>
                    <a:pt x="256" y="113"/>
                  </a:lnTo>
                  <a:lnTo>
                    <a:pt x="256" y="112"/>
                  </a:lnTo>
                  <a:lnTo>
                    <a:pt x="256" y="111"/>
                  </a:lnTo>
                  <a:lnTo>
                    <a:pt x="257" y="110"/>
                  </a:lnTo>
                  <a:lnTo>
                    <a:pt x="257" y="109"/>
                  </a:lnTo>
                  <a:lnTo>
                    <a:pt x="257" y="108"/>
                  </a:lnTo>
                  <a:lnTo>
                    <a:pt x="258" y="107"/>
                  </a:lnTo>
                  <a:lnTo>
                    <a:pt x="258" y="106"/>
                  </a:lnTo>
                  <a:lnTo>
                    <a:pt x="258" y="105"/>
                  </a:lnTo>
                  <a:lnTo>
                    <a:pt x="259" y="104"/>
                  </a:lnTo>
                  <a:lnTo>
                    <a:pt x="259" y="103"/>
                  </a:lnTo>
                  <a:lnTo>
                    <a:pt x="259" y="102"/>
                  </a:lnTo>
                  <a:lnTo>
                    <a:pt x="260" y="101"/>
                  </a:lnTo>
                  <a:lnTo>
                    <a:pt x="260" y="100"/>
                  </a:lnTo>
                  <a:lnTo>
                    <a:pt x="260" y="99"/>
                  </a:lnTo>
                  <a:lnTo>
                    <a:pt x="260" y="98"/>
                  </a:lnTo>
                  <a:lnTo>
                    <a:pt x="261" y="97"/>
                  </a:lnTo>
                  <a:lnTo>
                    <a:pt x="261" y="96"/>
                  </a:lnTo>
                  <a:lnTo>
                    <a:pt x="261" y="95"/>
                  </a:lnTo>
                  <a:lnTo>
                    <a:pt x="262" y="94"/>
                  </a:lnTo>
                  <a:lnTo>
                    <a:pt x="262" y="93"/>
                  </a:lnTo>
                  <a:lnTo>
                    <a:pt x="262" y="92"/>
                  </a:lnTo>
                  <a:lnTo>
                    <a:pt x="262" y="91"/>
                  </a:lnTo>
                  <a:lnTo>
                    <a:pt x="263" y="90"/>
                  </a:lnTo>
                  <a:lnTo>
                    <a:pt x="263" y="89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4" y="87"/>
                  </a:lnTo>
                  <a:lnTo>
                    <a:pt x="264" y="86"/>
                  </a:lnTo>
                  <a:lnTo>
                    <a:pt x="264" y="85"/>
                  </a:lnTo>
                  <a:lnTo>
                    <a:pt x="264" y="84"/>
                  </a:lnTo>
                  <a:lnTo>
                    <a:pt x="264" y="83"/>
                  </a:lnTo>
                  <a:lnTo>
                    <a:pt x="265" y="82"/>
                  </a:lnTo>
                  <a:lnTo>
                    <a:pt x="265" y="81"/>
                  </a:lnTo>
                  <a:lnTo>
                    <a:pt x="265" y="80"/>
                  </a:lnTo>
                  <a:lnTo>
                    <a:pt x="265" y="79"/>
                  </a:lnTo>
                  <a:lnTo>
                    <a:pt x="265" y="78"/>
                  </a:lnTo>
                  <a:lnTo>
                    <a:pt x="266" y="77"/>
                  </a:lnTo>
                  <a:lnTo>
                    <a:pt x="266" y="76"/>
                  </a:lnTo>
                  <a:lnTo>
                    <a:pt x="266" y="75"/>
                  </a:lnTo>
                  <a:lnTo>
                    <a:pt x="266" y="74"/>
                  </a:lnTo>
                  <a:lnTo>
                    <a:pt x="266" y="73"/>
                  </a:lnTo>
                  <a:lnTo>
                    <a:pt x="267" y="72"/>
                  </a:lnTo>
                  <a:lnTo>
                    <a:pt x="267" y="71"/>
                  </a:lnTo>
                  <a:lnTo>
                    <a:pt x="267" y="70"/>
                  </a:lnTo>
                  <a:lnTo>
                    <a:pt x="267" y="69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8" y="66"/>
                  </a:lnTo>
                  <a:lnTo>
                    <a:pt x="268" y="65"/>
                  </a:lnTo>
                  <a:lnTo>
                    <a:pt x="268" y="64"/>
                  </a:lnTo>
                  <a:lnTo>
                    <a:pt x="268" y="63"/>
                  </a:lnTo>
                  <a:lnTo>
                    <a:pt x="268" y="62"/>
                  </a:lnTo>
                  <a:lnTo>
                    <a:pt x="268" y="61"/>
                  </a:lnTo>
                  <a:lnTo>
                    <a:pt x="268" y="60"/>
                  </a:lnTo>
                  <a:lnTo>
                    <a:pt x="268" y="59"/>
                  </a:lnTo>
                  <a:lnTo>
                    <a:pt x="268" y="58"/>
                  </a:lnTo>
                  <a:lnTo>
                    <a:pt x="268" y="57"/>
                  </a:lnTo>
                  <a:lnTo>
                    <a:pt x="268" y="56"/>
                  </a:lnTo>
                  <a:lnTo>
                    <a:pt x="269" y="56"/>
                  </a:lnTo>
                  <a:lnTo>
                    <a:pt x="269" y="55"/>
                  </a:lnTo>
                  <a:lnTo>
                    <a:pt x="269" y="54"/>
                  </a:lnTo>
                  <a:lnTo>
                    <a:pt x="269" y="53"/>
                  </a:lnTo>
                  <a:lnTo>
                    <a:pt x="269" y="52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69" y="49"/>
                  </a:lnTo>
                  <a:lnTo>
                    <a:pt x="269" y="48"/>
                  </a:lnTo>
                  <a:lnTo>
                    <a:pt x="269" y="47"/>
                  </a:lnTo>
                  <a:lnTo>
                    <a:pt x="269" y="46"/>
                  </a:lnTo>
                  <a:lnTo>
                    <a:pt x="269" y="45"/>
                  </a:lnTo>
                  <a:lnTo>
                    <a:pt x="269" y="44"/>
                  </a:lnTo>
                  <a:lnTo>
                    <a:pt x="268" y="43"/>
                  </a:lnTo>
                  <a:lnTo>
                    <a:pt x="268" y="42"/>
                  </a:lnTo>
                  <a:lnTo>
                    <a:pt x="268" y="41"/>
                  </a:lnTo>
                  <a:lnTo>
                    <a:pt x="268" y="40"/>
                  </a:lnTo>
                  <a:lnTo>
                    <a:pt x="268" y="39"/>
                  </a:lnTo>
                  <a:lnTo>
                    <a:pt x="268" y="38"/>
                  </a:lnTo>
                  <a:lnTo>
                    <a:pt x="268" y="37"/>
                  </a:lnTo>
                  <a:lnTo>
                    <a:pt x="268" y="36"/>
                  </a:lnTo>
                  <a:lnTo>
                    <a:pt x="268" y="35"/>
                  </a:lnTo>
                  <a:lnTo>
                    <a:pt x="267" y="34"/>
                  </a:lnTo>
                  <a:lnTo>
                    <a:pt x="267" y="33"/>
                  </a:lnTo>
                  <a:lnTo>
                    <a:pt x="267" y="32"/>
                  </a:lnTo>
                  <a:lnTo>
                    <a:pt x="267" y="31"/>
                  </a:lnTo>
                  <a:lnTo>
                    <a:pt x="267" y="30"/>
                  </a:lnTo>
                  <a:lnTo>
                    <a:pt x="266" y="30"/>
                  </a:lnTo>
                  <a:lnTo>
                    <a:pt x="266" y="29"/>
                  </a:lnTo>
                  <a:lnTo>
                    <a:pt x="266" y="28"/>
                  </a:lnTo>
                  <a:lnTo>
                    <a:pt x="266" y="27"/>
                  </a:lnTo>
                  <a:lnTo>
                    <a:pt x="265" y="26"/>
                  </a:lnTo>
                  <a:lnTo>
                    <a:pt x="265" y="25"/>
                  </a:lnTo>
                  <a:lnTo>
                    <a:pt x="265" y="24"/>
                  </a:lnTo>
                  <a:lnTo>
                    <a:pt x="264" y="23"/>
                  </a:lnTo>
                  <a:lnTo>
                    <a:pt x="264" y="22"/>
                  </a:lnTo>
                  <a:lnTo>
                    <a:pt x="264" y="21"/>
                  </a:lnTo>
                  <a:lnTo>
                    <a:pt x="263" y="21"/>
                  </a:lnTo>
                  <a:lnTo>
                    <a:pt x="263" y="20"/>
                  </a:lnTo>
                  <a:lnTo>
                    <a:pt x="263" y="19"/>
                  </a:lnTo>
                  <a:lnTo>
                    <a:pt x="262" y="19"/>
                  </a:lnTo>
                  <a:lnTo>
                    <a:pt x="262" y="18"/>
                  </a:lnTo>
                  <a:lnTo>
                    <a:pt x="262" y="17"/>
                  </a:lnTo>
                  <a:lnTo>
                    <a:pt x="261" y="17"/>
                  </a:lnTo>
                  <a:lnTo>
                    <a:pt x="261" y="16"/>
                  </a:lnTo>
                  <a:lnTo>
                    <a:pt x="260" y="16"/>
                  </a:lnTo>
                  <a:lnTo>
                    <a:pt x="260" y="15"/>
                  </a:lnTo>
                  <a:lnTo>
                    <a:pt x="260" y="14"/>
                  </a:lnTo>
                  <a:lnTo>
                    <a:pt x="259" y="14"/>
                  </a:lnTo>
                  <a:lnTo>
                    <a:pt x="259" y="13"/>
                  </a:lnTo>
                  <a:lnTo>
                    <a:pt x="258" y="13"/>
                  </a:lnTo>
                  <a:lnTo>
                    <a:pt x="258" y="12"/>
                  </a:lnTo>
                  <a:lnTo>
                    <a:pt x="257" y="11"/>
                  </a:lnTo>
                  <a:lnTo>
                    <a:pt x="256" y="10"/>
                  </a:lnTo>
                  <a:lnTo>
                    <a:pt x="255" y="9"/>
                  </a:lnTo>
                  <a:lnTo>
                    <a:pt x="254" y="9"/>
                  </a:lnTo>
                  <a:lnTo>
                    <a:pt x="254" y="8"/>
                  </a:lnTo>
                  <a:lnTo>
                    <a:pt x="253" y="8"/>
                  </a:lnTo>
                  <a:lnTo>
                    <a:pt x="253" y="7"/>
                  </a:lnTo>
                  <a:lnTo>
                    <a:pt x="252" y="7"/>
                  </a:lnTo>
                </a:path>
              </a:pathLst>
            </a:cu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2" name="Freeform 60">
              <a:extLst>
                <a:ext uri="{FF2B5EF4-FFF2-40B4-BE49-F238E27FC236}">
                  <a16:creationId xmlns:a16="http://schemas.microsoft.com/office/drawing/2014/main" id="{A26E64B5-D273-5F87-34FF-EC08621E0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" y="2021840"/>
              <a:ext cx="3279775" cy="1755775"/>
            </a:xfrm>
            <a:custGeom>
              <a:avLst/>
              <a:gdLst>
                <a:gd name="T0" fmla="*/ 2147483647 w 385"/>
                <a:gd name="T1" fmla="*/ 2147483647 h 197"/>
                <a:gd name="T2" fmla="*/ 2147483647 w 385"/>
                <a:gd name="T3" fmla="*/ 2147483647 h 197"/>
                <a:gd name="T4" fmla="*/ 2147483647 w 385"/>
                <a:gd name="T5" fmla="*/ 2147483647 h 197"/>
                <a:gd name="T6" fmla="*/ 2147483647 w 385"/>
                <a:gd name="T7" fmla="*/ 2147483647 h 197"/>
                <a:gd name="T8" fmla="*/ 2147483647 w 385"/>
                <a:gd name="T9" fmla="*/ 2147483647 h 197"/>
                <a:gd name="T10" fmla="*/ 2147483647 w 385"/>
                <a:gd name="T11" fmla="*/ 2147483647 h 197"/>
                <a:gd name="T12" fmla="*/ 2147483647 w 385"/>
                <a:gd name="T13" fmla="*/ 2147483647 h 197"/>
                <a:gd name="T14" fmla="*/ 2147483647 w 385"/>
                <a:gd name="T15" fmla="*/ 2147483647 h 197"/>
                <a:gd name="T16" fmla="*/ 2147483647 w 385"/>
                <a:gd name="T17" fmla="*/ 2147483647 h 197"/>
                <a:gd name="T18" fmla="*/ 2147483647 w 385"/>
                <a:gd name="T19" fmla="*/ 2147483647 h 197"/>
                <a:gd name="T20" fmla="*/ 2147483647 w 385"/>
                <a:gd name="T21" fmla="*/ 2147483647 h 197"/>
                <a:gd name="T22" fmla="*/ 2147483647 w 385"/>
                <a:gd name="T23" fmla="*/ 2147483647 h 197"/>
                <a:gd name="T24" fmla="*/ 2147483647 w 385"/>
                <a:gd name="T25" fmla="*/ 2147483647 h 197"/>
                <a:gd name="T26" fmla="*/ 2147483647 w 385"/>
                <a:gd name="T27" fmla="*/ 2147483647 h 197"/>
                <a:gd name="T28" fmla="*/ 2147483647 w 385"/>
                <a:gd name="T29" fmla="*/ 2144710356 h 197"/>
                <a:gd name="T30" fmla="*/ 2147483647 w 385"/>
                <a:gd name="T31" fmla="*/ 1588673348 h 197"/>
                <a:gd name="T32" fmla="*/ 2147483647 w 385"/>
                <a:gd name="T33" fmla="*/ 1191502783 h 197"/>
                <a:gd name="T34" fmla="*/ 2147483647 w 385"/>
                <a:gd name="T35" fmla="*/ 794341130 h 197"/>
                <a:gd name="T36" fmla="*/ 2147483647 w 385"/>
                <a:gd name="T37" fmla="*/ 476599331 h 197"/>
                <a:gd name="T38" fmla="*/ 2147483647 w 385"/>
                <a:gd name="T39" fmla="*/ 238304122 h 197"/>
                <a:gd name="T40" fmla="*/ 2147483647 w 385"/>
                <a:gd name="T41" fmla="*/ 158866444 h 197"/>
                <a:gd name="T42" fmla="*/ 2147483647 w 385"/>
                <a:gd name="T43" fmla="*/ 79437678 h 197"/>
                <a:gd name="T44" fmla="*/ 2147483647 w 385"/>
                <a:gd name="T45" fmla="*/ 79437678 h 197"/>
                <a:gd name="T46" fmla="*/ 2147483647 w 385"/>
                <a:gd name="T47" fmla="*/ 158866444 h 197"/>
                <a:gd name="T48" fmla="*/ 2147483647 w 385"/>
                <a:gd name="T49" fmla="*/ 317732887 h 197"/>
                <a:gd name="T50" fmla="*/ 2147483647 w 385"/>
                <a:gd name="T51" fmla="*/ 556037009 h 197"/>
                <a:gd name="T52" fmla="*/ 2147483647 w 385"/>
                <a:gd name="T53" fmla="*/ 873769896 h 197"/>
                <a:gd name="T54" fmla="*/ 1451432480 w 385"/>
                <a:gd name="T55" fmla="*/ 1191502783 h 197"/>
                <a:gd name="T56" fmla="*/ 943433668 w 385"/>
                <a:gd name="T57" fmla="*/ 1668111026 h 197"/>
                <a:gd name="T58" fmla="*/ 507998812 w 385"/>
                <a:gd name="T59" fmla="*/ 2144710356 h 197"/>
                <a:gd name="T60" fmla="*/ 217717428 w 385"/>
                <a:gd name="T61" fmla="*/ 2147483647 h 197"/>
                <a:gd name="T62" fmla="*/ 72572476 w 385"/>
                <a:gd name="T63" fmla="*/ 2147483647 h 197"/>
                <a:gd name="T64" fmla="*/ 72572476 w 385"/>
                <a:gd name="T65" fmla="*/ 2147483647 h 197"/>
                <a:gd name="T66" fmla="*/ 145144952 w 385"/>
                <a:gd name="T67" fmla="*/ 2147483647 h 197"/>
                <a:gd name="T68" fmla="*/ 435426337 w 385"/>
                <a:gd name="T69" fmla="*/ 2147483647 h 197"/>
                <a:gd name="T70" fmla="*/ 870861192 w 385"/>
                <a:gd name="T71" fmla="*/ 2147483647 h 197"/>
                <a:gd name="T72" fmla="*/ 1378860004 w 385"/>
                <a:gd name="T73" fmla="*/ 2147483647 h 197"/>
                <a:gd name="T74" fmla="*/ 2032003769 w 385"/>
                <a:gd name="T75" fmla="*/ 2147483647 h 197"/>
                <a:gd name="T76" fmla="*/ 2147483647 w 385"/>
                <a:gd name="T77" fmla="*/ 2147483647 h 197"/>
                <a:gd name="T78" fmla="*/ 2147483647 w 385"/>
                <a:gd name="T79" fmla="*/ 2147483647 h 197"/>
                <a:gd name="T80" fmla="*/ 2147483647 w 385"/>
                <a:gd name="T81" fmla="*/ 2147483647 h 197"/>
                <a:gd name="T82" fmla="*/ 2147483647 w 385"/>
                <a:gd name="T83" fmla="*/ 2147483647 h 197"/>
                <a:gd name="T84" fmla="*/ 2147483647 w 385"/>
                <a:gd name="T85" fmla="*/ 2147483647 h 197"/>
                <a:gd name="T86" fmla="*/ 2147483647 w 385"/>
                <a:gd name="T87" fmla="*/ 2147483647 h 197"/>
                <a:gd name="T88" fmla="*/ 2147483647 w 385"/>
                <a:gd name="T89" fmla="*/ 2147483647 h 197"/>
                <a:gd name="T90" fmla="*/ 2147483647 w 385"/>
                <a:gd name="T91" fmla="*/ 2147483647 h 197"/>
                <a:gd name="T92" fmla="*/ 2147483647 w 385"/>
                <a:gd name="T93" fmla="*/ 2147483647 h 197"/>
                <a:gd name="T94" fmla="*/ 2147483647 w 385"/>
                <a:gd name="T95" fmla="*/ 2147483647 h 197"/>
                <a:gd name="T96" fmla="*/ 2147483647 w 385"/>
                <a:gd name="T97" fmla="*/ 2147483647 h 197"/>
                <a:gd name="T98" fmla="*/ 2147483647 w 385"/>
                <a:gd name="T99" fmla="*/ 2147483647 h 197"/>
                <a:gd name="T100" fmla="*/ 2147483647 w 385"/>
                <a:gd name="T101" fmla="*/ 2147483647 h 197"/>
                <a:gd name="T102" fmla="*/ 2147483647 w 385"/>
                <a:gd name="T103" fmla="*/ 2147483647 h 197"/>
                <a:gd name="T104" fmla="*/ 2147483647 w 385"/>
                <a:gd name="T105" fmla="*/ 2147483647 h 197"/>
                <a:gd name="T106" fmla="*/ 2147483647 w 385"/>
                <a:gd name="T107" fmla="*/ 2147483647 h 197"/>
                <a:gd name="T108" fmla="*/ 2147483647 w 385"/>
                <a:gd name="T109" fmla="*/ 2147483647 h 197"/>
                <a:gd name="T110" fmla="*/ 2147483647 w 385"/>
                <a:gd name="T111" fmla="*/ 2147483647 h 197"/>
                <a:gd name="T112" fmla="*/ 2147483647 w 385"/>
                <a:gd name="T113" fmla="*/ 2147483647 h 197"/>
                <a:gd name="T114" fmla="*/ 2147483647 w 385"/>
                <a:gd name="T115" fmla="*/ 2147483647 h 197"/>
                <a:gd name="T116" fmla="*/ 2147483647 w 385"/>
                <a:gd name="T117" fmla="*/ 2147483647 h 197"/>
                <a:gd name="T118" fmla="*/ 2147483647 w 385"/>
                <a:gd name="T119" fmla="*/ 2147483647 h 197"/>
                <a:gd name="T120" fmla="*/ 2147483647 w 385"/>
                <a:gd name="T121" fmla="*/ 2147483647 h 197"/>
                <a:gd name="T122" fmla="*/ 2147483647 w 385"/>
                <a:gd name="T123" fmla="*/ 2147483647 h 1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5" h="197">
                  <a:moveTo>
                    <a:pt x="383" y="160"/>
                  </a:moveTo>
                  <a:lnTo>
                    <a:pt x="383" y="160"/>
                  </a:lnTo>
                  <a:lnTo>
                    <a:pt x="383" y="159"/>
                  </a:lnTo>
                  <a:lnTo>
                    <a:pt x="384" y="158"/>
                  </a:lnTo>
                  <a:lnTo>
                    <a:pt x="384" y="157"/>
                  </a:lnTo>
                  <a:lnTo>
                    <a:pt x="384" y="156"/>
                  </a:lnTo>
                  <a:lnTo>
                    <a:pt x="384" y="155"/>
                  </a:lnTo>
                  <a:lnTo>
                    <a:pt x="384" y="154"/>
                  </a:lnTo>
                  <a:lnTo>
                    <a:pt x="385" y="153"/>
                  </a:lnTo>
                  <a:lnTo>
                    <a:pt x="385" y="152"/>
                  </a:lnTo>
                  <a:lnTo>
                    <a:pt x="385" y="151"/>
                  </a:lnTo>
                  <a:lnTo>
                    <a:pt x="385" y="150"/>
                  </a:lnTo>
                  <a:lnTo>
                    <a:pt x="385" y="149"/>
                  </a:lnTo>
                  <a:lnTo>
                    <a:pt x="385" y="148"/>
                  </a:lnTo>
                  <a:lnTo>
                    <a:pt x="385" y="147"/>
                  </a:lnTo>
                  <a:lnTo>
                    <a:pt x="384" y="146"/>
                  </a:lnTo>
                  <a:lnTo>
                    <a:pt x="384" y="145"/>
                  </a:lnTo>
                  <a:lnTo>
                    <a:pt x="384" y="144"/>
                  </a:lnTo>
                  <a:lnTo>
                    <a:pt x="384" y="143"/>
                  </a:lnTo>
                  <a:lnTo>
                    <a:pt x="384" y="142"/>
                  </a:lnTo>
                  <a:lnTo>
                    <a:pt x="384" y="141"/>
                  </a:lnTo>
                  <a:lnTo>
                    <a:pt x="383" y="140"/>
                  </a:lnTo>
                  <a:lnTo>
                    <a:pt x="383" y="139"/>
                  </a:lnTo>
                  <a:lnTo>
                    <a:pt x="383" y="138"/>
                  </a:lnTo>
                  <a:lnTo>
                    <a:pt x="383" y="137"/>
                  </a:lnTo>
                  <a:lnTo>
                    <a:pt x="382" y="137"/>
                  </a:lnTo>
                  <a:lnTo>
                    <a:pt x="382" y="136"/>
                  </a:lnTo>
                  <a:lnTo>
                    <a:pt x="382" y="135"/>
                  </a:lnTo>
                  <a:lnTo>
                    <a:pt x="382" y="134"/>
                  </a:lnTo>
                  <a:lnTo>
                    <a:pt x="381" y="134"/>
                  </a:lnTo>
                  <a:lnTo>
                    <a:pt x="381" y="133"/>
                  </a:lnTo>
                  <a:lnTo>
                    <a:pt x="381" y="132"/>
                  </a:lnTo>
                  <a:lnTo>
                    <a:pt x="380" y="131"/>
                  </a:lnTo>
                  <a:lnTo>
                    <a:pt x="380" y="130"/>
                  </a:lnTo>
                  <a:lnTo>
                    <a:pt x="379" y="129"/>
                  </a:lnTo>
                  <a:lnTo>
                    <a:pt x="379" y="128"/>
                  </a:lnTo>
                  <a:lnTo>
                    <a:pt x="378" y="127"/>
                  </a:lnTo>
                  <a:lnTo>
                    <a:pt x="378" y="126"/>
                  </a:lnTo>
                  <a:lnTo>
                    <a:pt x="377" y="125"/>
                  </a:lnTo>
                  <a:lnTo>
                    <a:pt x="377" y="124"/>
                  </a:lnTo>
                  <a:lnTo>
                    <a:pt x="376" y="123"/>
                  </a:lnTo>
                  <a:lnTo>
                    <a:pt x="375" y="122"/>
                  </a:lnTo>
                  <a:lnTo>
                    <a:pt x="375" y="121"/>
                  </a:lnTo>
                  <a:lnTo>
                    <a:pt x="374" y="120"/>
                  </a:lnTo>
                  <a:lnTo>
                    <a:pt x="374" y="119"/>
                  </a:lnTo>
                  <a:lnTo>
                    <a:pt x="373" y="118"/>
                  </a:lnTo>
                  <a:lnTo>
                    <a:pt x="372" y="117"/>
                  </a:lnTo>
                  <a:lnTo>
                    <a:pt x="371" y="116"/>
                  </a:lnTo>
                  <a:lnTo>
                    <a:pt x="371" y="115"/>
                  </a:lnTo>
                  <a:lnTo>
                    <a:pt x="370" y="115"/>
                  </a:lnTo>
                  <a:lnTo>
                    <a:pt x="370" y="114"/>
                  </a:lnTo>
                  <a:lnTo>
                    <a:pt x="369" y="113"/>
                  </a:lnTo>
                  <a:lnTo>
                    <a:pt x="369" y="112"/>
                  </a:lnTo>
                  <a:lnTo>
                    <a:pt x="368" y="112"/>
                  </a:lnTo>
                  <a:lnTo>
                    <a:pt x="368" y="111"/>
                  </a:lnTo>
                  <a:lnTo>
                    <a:pt x="367" y="110"/>
                  </a:lnTo>
                  <a:lnTo>
                    <a:pt x="366" y="109"/>
                  </a:lnTo>
                  <a:lnTo>
                    <a:pt x="365" y="108"/>
                  </a:lnTo>
                  <a:lnTo>
                    <a:pt x="365" y="107"/>
                  </a:lnTo>
                  <a:lnTo>
                    <a:pt x="364" y="107"/>
                  </a:lnTo>
                  <a:lnTo>
                    <a:pt x="363" y="106"/>
                  </a:lnTo>
                  <a:lnTo>
                    <a:pt x="362" y="105"/>
                  </a:lnTo>
                  <a:lnTo>
                    <a:pt x="362" y="104"/>
                  </a:lnTo>
                  <a:lnTo>
                    <a:pt x="361" y="104"/>
                  </a:lnTo>
                  <a:lnTo>
                    <a:pt x="361" y="103"/>
                  </a:lnTo>
                  <a:lnTo>
                    <a:pt x="360" y="102"/>
                  </a:lnTo>
                  <a:lnTo>
                    <a:pt x="359" y="102"/>
                  </a:lnTo>
                  <a:lnTo>
                    <a:pt x="359" y="101"/>
                  </a:lnTo>
                  <a:lnTo>
                    <a:pt x="358" y="101"/>
                  </a:lnTo>
                  <a:lnTo>
                    <a:pt x="358" y="100"/>
                  </a:lnTo>
                  <a:lnTo>
                    <a:pt x="357" y="99"/>
                  </a:lnTo>
                  <a:lnTo>
                    <a:pt x="356" y="99"/>
                  </a:lnTo>
                  <a:lnTo>
                    <a:pt x="356" y="98"/>
                  </a:lnTo>
                  <a:lnTo>
                    <a:pt x="355" y="98"/>
                  </a:lnTo>
                  <a:lnTo>
                    <a:pt x="354" y="97"/>
                  </a:lnTo>
                  <a:lnTo>
                    <a:pt x="354" y="96"/>
                  </a:lnTo>
                  <a:lnTo>
                    <a:pt x="353" y="96"/>
                  </a:lnTo>
                  <a:lnTo>
                    <a:pt x="352" y="95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0" y="93"/>
                  </a:lnTo>
                  <a:lnTo>
                    <a:pt x="349" y="92"/>
                  </a:lnTo>
                  <a:lnTo>
                    <a:pt x="348" y="91"/>
                  </a:lnTo>
                  <a:lnTo>
                    <a:pt x="347" y="90"/>
                  </a:lnTo>
                  <a:lnTo>
                    <a:pt x="346" y="90"/>
                  </a:lnTo>
                  <a:lnTo>
                    <a:pt x="345" y="89"/>
                  </a:lnTo>
                  <a:lnTo>
                    <a:pt x="345" y="88"/>
                  </a:lnTo>
                  <a:lnTo>
                    <a:pt x="344" y="88"/>
                  </a:lnTo>
                  <a:lnTo>
                    <a:pt x="343" y="87"/>
                  </a:lnTo>
                  <a:lnTo>
                    <a:pt x="342" y="86"/>
                  </a:lnTo>
                  <a:lnTo>
                    <a:pt x="341" y="85"/>
                  </a:lnTo>
                  <a:lnTo>
                    <a:pt x="340" y="85"/>
                  </a:lnTo>
                  <a:lnTo>
                    <a:pt x="339" y="84"/>
                  </a:lnTo>
                  <a:lnTo>
                    <a:pt x="339" y="83"/>
                  </a:lnTo>
                  <a:lnTo>
                    <a:pt x="338" y="83"/>
                  </a:lnTo>
                  <a:lnTo>
                    <a:pt x="337" y="82"/>
                  </a:lnTo>
                  <a:lnTo>
                    <a:pt x="336" y="82"/>
                  </a:lnTo>
                  <a:lnTo>
                    <a:pt x="335" y="81"/>
                  </a:lnTo>
                  <a:lnTo>
                    <a:pt x="335" y="80"/>
                  </a:lnTo>
                  <a:lnTo>
                    <a:pt x="334" y="80"/>
                  </a:lnTo>
                  <a:lnTo>
                    <a:pt x="333" y="79"/>
                  </a:lnTo>
                  <a:lnTo>
                    <a:pt x="332" y="79"/>
                  </a:lnTo>
                  <a:lnTo>
                    <a:pt x="331" y="78"/>
                  </a:lnTo>
                  <a:lnTo>
                    <a:pt x="330" y="77"/>
                  </a:lnTo>
                  <a:lnTo>
                    <a:pt x="329" y="76"/>
                  </a:lnTo>
                  <a:lnTo>
                    <a:pt x="328" y="76"/>
                  </a:lnTo>
                  <a:lnTo>
                    <a:pt x="327" y="75"/>
                  </a:lnTo>
                  <a:lnTo>
                    <a:pt x="326" y="74"/>
                  </a:lnTo>
                  <a:lnTo>
                    <a:pt x="325" y="74"/>
                  </a:lnTo>
                  <a:lnTo>
                    <a:pt x="324" y="73"/>
                  </a:lnTo>
                  <a:lnTo>
                    <a:pt x="323" y="72"/>
                  </a:lnTo>
                  <a:lnTo>
                    <a:pt x="322" y="71"/>
                  </a:lnTo>
                  <a:lnTo>
                    <a:pt x="321" y="71"/>
                  </a:lnTo>
                  <a:lnTo>
                    <a:pt x="320" y="70"/>
                  </a:lnTo>
                  <a:lnTo>
                    <a:pt x="319" y="70"/>
                  </a:lnTo>
                  <a:lnTo>
                    <a:pt x="318" y="69"/>
                  </a:lnTo>
                  <a:lnTo>
                    <a:pt x="317" y="68"/>
                  </a:lnTo>
                  <a:lnTo>
                    <a:pt x="316" y="68"/>
                  </a:lnTo>
                  <a:lnTo>
                    <a:pt x="315" y="67"/>
                  </a:lnTo>
                  <a:lnTo>
                    <a:pt x="314" y="67"/>
                  </a:lnTo>
                  <a:lnTo>
                    <a:pt x="314" y="66"/>
                  </a:lnTo>
                  <a:lnTo>
                    <a:pt x="313" y="66"/>
                  </a:lnTo>
                  <a:lnTo>
                    <a:pt x="312" y="65"/>
                  </a:lnTo>
                  <a:lnTo>
                    <a:pt x="311" y="64"/>
                  </a:lnTo>
                  <a:lnTo>
                    <a:pt x="310" y="64"/>
                  </a:lnTo>
                  <a:lnTo>
                    <a:pt x="309" y="63"/>
                  </a:lnTo>
                  <a:lnTo>
                    <a:pt x="308" y="63"/>
                  </a:lnTo>
                  <a:lnTo>
                    <a:pt x="307" y="62"/>
                  </a:lnTo>
                  <a:lnTo>
                    <a:pt x="306" y="62"/>
                  </a:lnTo>
                  <a:lnTo>
                    <a:pt x="305" y="61"/>
                  </a:lnTo>
                  <a:lnTo>
                    <a:pt x="304" y="60"/>
                  </a:lnTo>
                  <a:lnTo>
                    <a:pt x="303" y="60"/>
                  </a:lnTo>
                  <a:lnTo>
                    <a:pt x="302" y="59"/>
                  </a:lnTo>
                  <a:lnTo>
                    <a:pt x="301" y="59"/>
                  </a:lnTo>
                  <a:lnTo>
                    <a:pt x="300" y="58"/>
                  </a:lnTo>
                  <a:lnTo>
                    <a:pt x="299" y="58"/>
                  </a:lnTo>
                  <a:lnTo>
                    <a:pt x="298" y="57"/>
                  </a:lnTo>
                  <a:lnTo>
                    <a:pt x="297" y="56"/>
                  </a:lnTo>
                  <a:lnTo>
                    <a:pt x="296" y="56"/>
                  </a:lnTo>
                  <a:lnTo>
                    <a:pt x="295" y="55"/>
                  </a:lnTo>
                  <a:lnTo>
                    <a:pt x="294" y="55"/>
                  </a:lnTo>
                  <a:lnTo>
                    <a:pt x="293" y="54"/>
                  </a:lnTo>
                  <a:lnTo>
                    <a:pt x="292" y="54"/>
                  </a:lnTo>
                  <a:lnTo>
                    <a:pt x="291" y="53"/>
                  </a:lnTo>
                  <a:lnTo>
                    <a:pt x="290" y="53"/>
                  </a:lnTo>
                  <a:lnTo>
                    <a:pt x="289" y="52"/>
                  </a:lnTo>
                  <a:lnTo>
                    <a:pt x="288" y="51"/>
                  </a:lnTo>
                  <a:lnTo>
                    <a:pt x="287" y="51"/>
                  </a:lnTo>
                  <a:lnTo>
                    <a:pt x="286" y="50"/>
                  </a:lnTo>
                  <a:lnTo>
                    <a:pt x="284" y="50"/>
                  </a:lnTo>
                  <a:lnTo>
                    <a:pt x="283" y="49"/>
                  </a:lnTo>
                  <a:lnTo>
                    <a:pt x="282" y="49"/>
                  </a:lnTo>
                  <a:lnTo>
                    <a:pt x="281" y="48"/>
                  </a:lnTo>
                  <a:lnTo>
                    <a:pt x="280" y="48"/>
                  </a:lnTo>
                  <a:lnTo>
                    <a:pt x="279" y="47"/>
                  </a:lnTo>
                  <a:lnTo>
                    <a:pt x="278" y="47"/>
                  </a:lnTo>
                  <a:lnTo>
                    <a:pt x="277" y="46"/>
                  </a:lnTo>
                  <a:lnTo>
                    <a:pt x="276" y="46"/>
                  </a:lnTo>
                  <a:lnTo>
                    <a:pt x="275" y="45"/>
                  </a:lnTo>
                  <a:lnTo>
                    <a:pt x="274" y="45"/>
                  </a:lnTo>
                  <a:lnTo>
                    <a:pt x="273" y="44"/>
                  </a:lnTo>
                  <a:lnTo>
                    <a:pt x="271" y="44"/>
                  </a:lnTo>
                  <a:lnTo>
                    <a:pt x="270" y="43"/>
                  </a:lnTo>
                  <a:lnTo>
                    <a:pt x="269" y="43"/>
                  </a:lnTo>
                  <a:lnTo>
                    <a:pt x="268" y="42"/>
                  </a:lnTo>
                  <a:lnTo>
                    <a:pt x="267" y="42"/>
                  </a:lnTo>
                  <a:lnTo>
                    <a:pt x="266" y="41"/>
                  </a:lnTo>
                  <a:lnTo>
                    <a:pt x="265" y="41"/>
                  </a:lnTo>
                  <a:lnTo>
                    <a:pt x="264" y="40"/>
                  </a:lnTo>
                  <a:lnTo>
                    <a:pt x="263" y="40"/>
                  </a:lnTo>
                  <a:lnTo>
                    <a:pt x="261" y="39"/>
                  </a:lnTo>
                  <a:lnTo>
                    <a:pt x="260" y="39"/>
                  </a:lnTo>
                  <a:lnTo>
                    <a:pt x="259" y="38"/>
                  </a:lnTo>
                  <a:lnTo>
                    <a:pt x="258" y="38"/>
                  </a:lnTo>
                  <a:lnTo>
                    <a:pt x="257" y="37"/>
                  </a:lnTo>
                  <a:lnTo>
                    <a:pt x="256" y="37"/>
                  </a:lnTo>
                  <a:lnTo>
                    <a:pt x="255" y="36"/>
                  </a:lnTo>
                  <a:lnTo>
                    <a:pt x="253" y="36"/>
                  </a:lnTo>
                  <a:lnTo>
                    <a:pt x="252" y="35"/>
                  </a:lnTo>
                  <a:lnTo>
                    <a:pt x="251" y="35"/>
                  </a:lnTo>
                  <a:lnTo>
                    <a:pt x="250" y="34"/>
                  </a:lnTo>
                  <a:lnTo>
                    <a:pt x="249" y="34"/>
                  </a:lnTo>
                  <a:lnTo>
                    <a:pt x="248" y="33"/>
                  </a:lnTo>
                  <a:lnTo>
                    <a:pt x="247" y="33"/>
                  </a:lnTo>
                  <a:lnTo>
                    <a:pt x="245" y="32"/>
                  </a:lnTo>
                  <a:lnTo>
                    <a:pt x="244" y="32"/>
                  </a:lnTo>
                  <a:lnTo>
                    <a:pt x="243" y="32"/>
                  </a:lnTo>
                  <a:lnTo>
                    <a:pt x="242" y="31"/>
                  </a:lnTo>
                  <a:lnTo>
                    <a:pt x="241" y="31"/>
                  </a:lnTo>
                  <a:lnTo>
                    <a:pt x="240" y="30"/>
                  </a:lnTo>
                  <a:lnTo>
                    <a:pt x="238" y="30"/>
                  </a:lnTo>
                  <a:lnTo>
                    <a:pt x="237" y="29"/>
                  </a:lnTo>
                  <a:lnTo>
                    <a:pt x="236" y="29"/>
                  </a:lnTo>
                  <a:lnTo>
                    <a:pt x="235" y="28"/>
                  </a:lnTo>
                  <a:lnTo>
                    <a:pt x="234" y="28"/>
                  </a:lnTo>
                  <a:lnTo>
                    <a:pt x="232" y="28"/>
                  </a:lnTo>
                  <a:lnTo>
                    <a:pt x="231" y="27"/>
                  </a:lnTo>
                  <a:lnTo>
                    <a:pt x="230" y="27"/>
                  </a:lnTo>
                  <a:lnTo>
                    <a:pt x="229" y="26"/>
                  </a:lnTo>
                  <a:lnTo>
                    <a:pt x="228" y="26"/>
                  </a:lnTo>
                  <a:lnTo>
                    <a:pt x="227" y="26"/>
                  </a:lnTo>
                  <a:lnTo>
                    <a:pt x="225" y="25"/>
                  </a:lnTo>
                  <a:lnTo>
                    <a:pt x="224" y="25"/>
                  </a:lnTo>
                  <a:lnTo>
                    <a:pt x="223" y="24"/>
                  </a:lnTo>
                  <a:lnTo>
                    <a:pt x="222" y="24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18" y="23"/>
                  </a:lnTo>
                  <a:lnTo>
                    <a:pt x="217" y="22"/>
                  </a:lnTo>
                  <a:lnTo>
                    <a:pt x="216" y="22"/>
                  </a:lnTo>
                  <a:lnTo>
                    <a:pt x="215" y="22"/>
                  </a:lnTo>
                  <a:lnTo>
                    <a:pt x="213" y="21"/>
                  </a:lnTo>
                  <a:lnTo>
                    <a:pt x="212" y="21"/>
                  </a:lnTo>
                  <a:lnTo>
                    <a:pt x="211" y="20"/>
                  </a:lnTo>
                  <a:lnTo>
                    <a:pt x="210" y="20"/>
                  </a:lnTo>
                  <a:lnTo>
                    <a:pt x="209" y="20"/>
                  </a:lnTo>
                  <a:lnTo>
                    <a:pt x="207" y="19"/>
                  </a:lnTo>
                  <a:lnTo>
                    <a:pt x="206" y="19"/>
                  </a:lnTo>
                  <a:lnTo>
                    <a:pt x="205" y="19"/>
                  </a:lnTo>
                  <a:lnTo>
                    <a:pt x="204" y="18"/>
                  </a:lnTo>
                  <a:lnTo>
                    <a:pt x="203" y="18"/>
                  </a:lnTo>
                  <a:lnTo>
                    <a:pt x="201" y="18"/>
                  </a:lnTo>
                  <a:lnTo>
                    <a:pt x="200" y="17"/>
                  </a:lnTo>
                  <a:lnTo>
                    <a:pt x="199" y="17"/>
                  </a:lnTo>
                  <a:lnTo>
                    <a:pt x="198" y="17"/>
                  </a:lnTo>
                  <a:lnTo>
                    <a:pt x="197" y="16"/>
                  </a:lnTo>
                  <a:lnTo>
                    <a:pt x="195" y="16"/>
                  </a:lnTo>
                  <a:lnTo>
                    <a:pt x="194" y="16"/>
                  </a:lnTo>
                  <a:lnTo>
                    <a:pt x="193" y="15"/>
                  </a:lnTo>
                  <a:lnTo>
                    <a:pt x="192" y="15"/>
                  </a:lnTo>
                  <a:lnTo>
                    <a:pt x="190" y="15"/>
                  </a:lnTo>
                  <a:lnTo>
                    <a:pt x="189" y="14"/>
                  </a:lnTo>
                  <a:lnTo>
                    <a:pt x="188" y="14"/>
                  </a:lnTo>
                  <a:lnTo>
                    <a:pt x="187" y="14"/>
                  </a:lnTo>
                  <a:lnTo>
                    <a:pt x="186" y="13"/>
                  </a:lnTo>
                  <a:lnTo>
                    <a:pt x="184" y="13"/>
                  </a:lnTo>
                  <a:lnTo>
                    <a:pt x="183" y="13"/>
                  </a:lnTo>
                  <a:lnTo>
                    <a:pt x="182" y="12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78" y="12"/>
                  </a:lnTo>
                  <a:lnTo>
                    <a:pt x="177" y="11"/>
                  </a:lnTo>
                  <a:lnTo>
                    <a:pt x="176" y="11"/>
                  </a:lnTo>
                  <a:lnTo>
                    <a:pt x="175" y="11"/>
                  </a:lnTo>
                  <a:lnTo>
                    <a:pt x="174" y="10"/>
                  </a:lnTo>
                  <a:lnTo>
                    <a:pt x="172" y="10"/>
                  </a:lnTo>
                  <a:lnTo>
                    <a:pt x="171" y="10"/>
                  </a:lnTo>
                  <a:lnTo>
                    <a:pt x="170" y="10"/>
                  </a:lnTo>
                  <a:lnTo>
                    <a:pt x="169" y="9"/>
                  </a:lnTo>
                  <a:lnTo>
                    <a:pt x="168" y="9"/>
                  </a:lnTo>
                  <a:lnTo>
                    <a:pt x="166" y="9"/>
                  </a:lnTo>
                  <a:lnTo>
                    <a:pt x="165" y="9"/>
                  </a:lnTo>
                  <a:lnTo>
                    <a:pt x="164" y="8"/>
                  </a:lnTo>
                  <a:lnTo>
                    <a:pt x="163" y="8"/>
                  </a:lnTo>
                  <a:lnTo>
                    <a:pt x="162" y="8"/>
                  </a:lnTo>
                  <a:lnTo>
                    <a:pt x="160" y="8"/>
                  </a:lnTo>
                  <a:lnTo>
                    <a:pt x="159" y="7"/>
                  </a:lnTo>
                  <a:lnTo>
                    <a:pt x="158" y="7"/>
                  </a:lnTo>
                  <a:lnTo>
                    <a:pt x="157" y="7"/>
                  </a:lnTo>
                  <a:lnTo>
                    <a:pt x="156" y="7"/>
                  </a:lnTo>
                  <a:lnTo>
                    <a:pt x="155" y="7"/>
                  </a:lnTo>
                  <a:lnTo>
                    <a:pt x="153" y="6"/>
                  </a:lnTo>
                  <a:lnTo>
                    <a:pt x="152" y="6"/>
                  </a:lnTo>
                  <a:lnTo>
                    <a:pt x="151" y="6"/>
                  </a:lnTo>
                  <a:lnTo>
                    <a:pt x="150" y="6"/>
                  </a:lnTo>
                  <a:lnTo>
                    <a:pt x="149" y="6"/>
                  </a:lnTo>
                  <a:lnTo>
                    <a:pt x="147" y="5"/>
                  </a:lnTo>
                  <a:lnTo>
                    <a:pt x="146" y="5"/>
                  </a:lnTo>
                  <a:lnTo>
                    <a:pt x="145" y="5"/>
                  </a:lnTo>
                  <a:lnTo>
                    <a:pt x="144" y="5"/>
                  </a:lnTo>
                  <a:lnTo>
                    <a:pt x="143" y="5"/>
                  </a:lnTo>
                  <a:lnTo>
                    <a:pt x="142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7" y="4"/>
                  </a:lnTo>
                  <a:lnTo>
                    <a:pt x="136" y="4"/>
                  </a:lnTo>
                  <a:lnTo>
                    <a:pt x="135" y="3"/>
                  </a:lnTo>
                  <a:lnTo>
                    <a:pt x="133" y="3"/>
                  </a:lnTo>
                  <a:lnTo>
                    <a:pt x="132" y="3"/>
                  </a:lnTo>
                  <a:lnTo>
                    <a:pt x="131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28" y="3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4" y="2"/>
                  </a:lnTo>
                  <a:lnTo>
                    <a:pt x="123" y="2"/>
                  </a:lnTo>
                  <a:lnTo>
                    <a:pt x="122" y="2"/>
                  </a:lnTo>
                  <a:lnTo>
                    <a:pt x="121" y="2"/>
                  </a:lnTo>
                  <a:lnTo>
                    <a:pt x="120" y="2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1"/>
                  </a:lnTo>
                  <a:lnTo>
                    <a:pt x="114" y="1"/>
                  </a:lnTo>
                  <a:lnTo>
                    <a:pt x="113" y="1"/>
                  </a:lnTo>
                  <a:lnTo>
                    <a:pt x="112" y="1"/>
                  </a:lnTo>
                  <a:lnTo>
                    <a:pt x="111" y="1"/>
                  </a:lnTo>
                  <a:lnTo>
                    <a:pt x="110" y="1"/>
                  </a:lnTo>
                  <a:lnTo>
                    <a:pt x="109" y="1"/>
                  </a:lnTo>
                  <a:lnTo>
                    <a:pt x="108" y="1"/>
                  </a:lnTo>
                  <a:lnTo>
                    <a:pt x="107" y="1"/>
                  </a:lnTo>
                  <a:lnTo>
                    <a:pt x="106" y="1"/>
                  </a:lnTo>
                  <a:lnTo>
                    <a:pt x="104" y="1"/>
                  </a:lnTo>
                  <a:lnTo>
                    <a:pt x="103" y="1"/>
                  </a:lnTo>
                  <a:lnTo>
                    <a:pt x="102" y="1"/>
                  </a:lnTo>
                  <a:lnTo>
                    <a:pt x="101" y="1"/>
                  </a:lnTo>
                  <a:lnTo>
                    <a:pt x="100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8" y="1"/>
                  </a:lnTo>
                  <a:lnTo>
                    <a:pt x="87" y="1"/>
                  </a:lnTo>
                  <a:lnTo>
                    <a:pt x="86" y="1"/>
                  </a:lnTo>
                  <a:lnTo>
                    <a:pt x="85" y="1"/>
                  </a:lnTo>
                  <a:lnTo>
                    <a:pt x="84" y="1"/>
                  </a:lnTo>
                  <a:lnTo>
                    <a:pt x="83" y="1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4" y="1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3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4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7" y="71"/>
                  </a:lnTo>
                  <a:lnTo>
                    <a:pt x="8" y="72"/>
                  </a:lnTo>
                  <a:lnTo>
                    <a:pt x="8" y="73"/>
                  </a:lnTo>
                  <a:lnTo>
                    <a:pt x="9" y="74"/>
                  </a:lnTo>
                  <a:lnTo>
                    <a:pt x="9" y="75"/>
                  </a:lnTo>
                  <a:lnTo>
                    <a:pt x="10" y="75"/>
                  </a:lnTo>
                  <a:lnTo>
                    <a:pt x="10" y="76"/>
                  </a:lnTo>
                  <a:lnTo>
                    <a:pt x="11" y="77"/>
                  </a:lnTo>
                  <a:lnTo>
                    <a:pt x="11" y="78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3" y="81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5" y="83"/>
                  </a:lnTo>
                  <a:lnTo>
                    <a:pt x="16" y="84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7"/>
                  </a:lnTo>
                  <a:lnTo>
                    <a:pt x="19" y="87"/>
                  </a:lnTo>
                  <a:lnTo>
                    <a:pt x="19" y="88"/>
                  </a:lnTo>
                  <a:lnTo>
                    <a:pt x="20" y="89"/>
                  </a:lnTo>
                  <a:lnTo>
                    <a:pt x="21" y="90"/>
                  </a:lnTo>
                  <a:lnTo>
                    <a:pt x="21" y="91"/>
                  </a:lnTo>
                  <a:lnTo>
                    <a:pt x="22" y="91"/>
                  </a:lnTo>
                  <a:lnTo>
                    <a:pt x="23" y="92"/>
                  </a:lnTo>
                  <a:lnTo>
                    <a:pt x="24" y="93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5"/>
                  </a:lnTo>
                  <a:lnTo>
                    <a:pt x="26" y="95"/>
                  </a:lnTo>
                  <a:lnTo>
                    <a:pt x="27" y="96"/>
                  </a:lnTo>
                  <a:lnTo>
                    <a:pt x="27" y="97"/>
                  </a:lnTo>
                  <a:lnTo>
                    <a:pt x="28" y="97"/>
                  </a:lnTo>
                  <a:lnTo>
                    <a:pt x="28" y="98"/>
                  </a:lnTo>
                  <a:lnTo>
                    <a:pt x="29" y="99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1" y="100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4" y="103"/>
                  </a:lnTo>
                  <a:lnTo>
                    <a:pt x="35" y="104"/>
                  </a:lnTo>
                  <a:lnTo>
                    <a:pt x="36" y="105"/>
                  </a:lnTo>
                  <a:lnTo>
                    <a:pt x="37" y="106"/>
                  </a:lnTo>
                  <a:lnTo>
                    <a:pt x="38" y="107"/>
                  </a:lnTo>
                  <a:lnTo>
                    <a:pt x="39" y="107"/>
                  </a:lnTo>
                  <a:lnTo>
                    <a:pt x="39" y="108"/>
                  </a:lnTo>
                  <a:lnTo>
                    <a:pt x="40" y="108"/>
                  </a:lnTo>
                  <a:lnTo>
                    <a:pt x="41" y="109"/>
                  </a:lnTo>
                  <a:lnTo>
                    <a:pt x="42" y="110"/>
                  </a:lnTo>
                  <a:lnTo>
                    <a:pt x="43" y="111"/>
                  </a:lnTo>
                  <a:lnTo>
                    <a:pt x="44" y="111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6" y="113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9" y="116"/>
                  </a:lnTo>
                  <a:lnTo>
                    <a:pt x="50" y="116"/>
                  </a:lnTo>
                  <a:lnTo>
                    <a:pt x="51" y="117"/>
                  </a:lnTo>
                  <a:lnTo>
                    <a:pt x="52" y="118"/>
                  </a:lnTo>
                  <a:lnTo>
                    <a:pt x="53" y="118"/>
                  </a:lnTo>
                  <a:lnTo>
                    <a:pt x="53" y="119"/>
                  </a:lnTo>
                  <a:lnTo>
                    <a:pt x="54" y="119"/>
                  </a:lnTo>
                  <a:lnTo>
                    <a:pt x="55" y="120"/>
                  </a:lnTo>
                  <a:lnTo>
                    <a:pt x="56" y="121"/>
                  </a:lnTo>
                  <a:lnTo>
                    <a:pt x="57" y="121"/>
                  </a:lnTo>
                  <a:lnTo>
                    <a:pt x="58" y="122"/>
                  </a:lnTo>
                  <a:lnTo>
                    <a:pt x="59" y="123"/>
                  </a:lnTo>
                  <a:lnTo>
                    <a:pt x="60" y="124"/>
                  </a:lnTo>
                  <a:lnTo>
                    <a:pt x="61" y="124"/>
                  </a:lnTo>
                  <a:lnTo>
                    <a:pt x="62" y="125"/>
                  </a:lnTo>
                  <a:lnTo>
                    <a:pt x="63" y="125"/>
                  </a:lnTo>
                  <a:lnTo>
                    <a:pt x="64" y="126"/>
                  </a:lnTo>
                  <a:lnTo>
                    <a:pt x="65" y="126"/>
                  </a:lnTo>
                  <a:lnTo>
                    <a:pt x="66" y="127"/>
                  </a:lnTo>
                  <a:lnTo>
                    <a:pt x="66" y="128"/>
                  </a:lnTo>
                  <a:lnTo>
                    <a:pt x="67" y="128"/>
                  </a:lnTo>
                  <a:lnTo>
                    <a:pt x="68" y="129"/>
                  </a:lnTo>
                  <a:lnTo>
                    <a:pt x="69" y="129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2" y="131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5" y="133"/>
                  </a:lnTo>
                  <a:lnTo>
                    <a:pt x="76" y="133"/>
                  </a:lnTo>
                  <a:lnTo>
                    <a:pt x="77" y="134"/>
                  </a:lnTo>
                  <a:lnTo>
                    <a:pt x="78" y="135"/>
                  </a:lnTo>
                  <a:lnTo>
                    <a:pt x="79" y="135"/>
                  </a:lnTo>
                  <a:lnTo>
                    <a:pt x="80" y="136"/>
                  </a:lnTo>
                  <a:lnTo>
                    <a:pt x="81" y="136"/>
                  </a:lnTo>
                  <a:lnTo>
                    <a:pt x="82" y="137"/>
                  </a:lnTo>
                  <a:lnTo>
                    <a:pt x="83" y="137"/>
                  </a:lnTo>
                  <a:lnTo>
                    <a:pt x="84" y="138"/>
                  </a:lnTo>
                  <a:lnTo>
                    <a:pt x="85" y="139"/>
                  </a:lnTo>
                  <a:lnTo>
                    <a:pt x="86" y="139"/>
                  </a:lnTo>
                  <a:lnTo>
                    <a:pt x="87" y="140"/>
                  </a:lnTo>
                  <a:lnTo>
                    <a:pt x="88" y="140"/>
                  </a:lnTo>
                  <a:lnTo>
                    <a:pt x="89" y="141"/>
                  </a:lnTo>
                  <a:lnTo>
                    <a:pt x="90" y="141"/>
                  </a:lnTo>
                  <a:lnTo>
                    <a:pt x="91" y="142"/>
                  </a:lnTo>
                  <a:lnTo>
                    <a:pt x="92" y="143"/>
                  </a:lnTo>
                  <a:lnTo>
                    <a:pt x="93" y="143"/>
                  </a:lnTo>
                  <a:lnTo>
                    <a:pt x="94" y="144"/>
                  </a:lnTo>
                  <a:lnTo>
                    <a:pt x="95" y="144"/>
                  </a:lnTo>
                  <a:lnTo>
                    <a:pt x="96" y="145"/>
                  </a:lnTo>
                  <a:lnTo>
                    <a:pt x="97" y="145"/>
                  </a:lnTo>
                  <a:lnTo>
                    <a:pt x="98" y="146"/>
                  </a:lnTo>
                  <a:lnTo>
                    <a:pt x="99" y="146"/>
                  </a:lnTo>
                  <a:lnTo>
                    <a:pt x="100" y="147"/>
                  </a:lnTo>
                  <a:lnTo>
                    <a:pt x="101" y="147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4" y="149"/>
                  </a:lnTo>
                  <a:lnTo>
                    <a:pt x="105" y="150"/>
                  </a:lnTo>
                  <a:lnTo>
                    <a:pt x="107" y="150"/>
                  </a:lnTo>
                  <a:lnTo>
                    <a:pt x="108" y="151"/>
                  </a:lnTo>
                  <a:lnTo>
                    <a:pt x="109" y="151"/>
                  </a:lnTo>
                  <a:lnTo>
                    <a:pt x="110" y="152"/>
                  </a:lnTo>
                  <a:lnTo>
                    <a:pt x="111" y="152"/>
                  </a:lnTo>
                  <a:lnTo>
                    <a:pt x="112" y="153"/>
                  </a:lnTo>
                  <a:lnTo>
                    <a:pt x="113" y="153"/>
                  </a:lnTo>
                  <a:lnTo>
                    <a:pt x="114" y="154"/>
                  </a:lnTo>
                  <a:lnTo>
                    <a:pt x="115" y="154"/>
                  </a:lnTo>
                  <a:lnTo>
                    <a:pt x="116" y="155"/>
                  </a:lnTo>
                  <a:lnTo>
                    <a:pt x="118" y="155"/>
                  </a:lnTo>
                  <a:lnTo>
                    <a:pt x="119" y="156"/>
                  </a:lnTo>
                  <a:lnTo>
                    <a:pt x="120" y="156"/>
                  </a:lnTo>
                  <a:lnTo>
                    <a:pt x="121" y="157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4" y="158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8" y="160"/>
                  </a:lnTo>
                  <a:lnTo>
                    <a:pt x="129" y="160"/>
                  </a:lnTo>
                  <a:lnTo>
                    <a:pt x="130" y="161"/>
                  </a:lnTo>
                  <a:lnTo>
                    <a:pt x="131" y="161"/>
                  </a:lnTo>
                  <a:lnTo>
                    <a:pt x="132" y="162"/>
                  </a:lnTo>
                  <a:lnTo>
                    <a:pt x="133" y="162"/>
                  </a:lnTo>
                  <a:lnTo>
                    <a:pt x="135" y="162"/>
                  </a:lnTo>
                  <a:lnTo>
                    <a:pt x="136" y="163"/>
                  </a:lnTo>
                  <a:lnTo>
                    <a:pt x="137" y="163"/>
                  </a:lnTo>
                  <a:lnTo>
                    <a:pt x="138" y="164"/>
                  </a:lnTo>
                  <a:lnTo>
                    <a:pt x="139" y="164"/>
                  </a:lnTo>
                  <a:lnTo>
                    <a:pt x="140" y="165"/>
                  </a:lnTo>
                  <a:lnTo>
                    <a:pt x="141" y="165"/>
                  </a:lnTo>
                  <a:lnTo>
                    <a:pt x="143" y="166"/>
                  </a:lnTo>
                  <a:lnTo>
                    <a:pt x="144" y="166"/>
                  </a:lnTo>
                  <a:lnTo>
                    <a:pt x="145" y="167"/>
                  </a:lnTo>
                  <a:lnTo>
                    <a:pt x="146" y="167"/>
                  </a:lnTo>
                  <a:lnTo>
                    <a:pt x="147" y="167"/>
                  </a:lnTo>
                  <a:lnTo>
                    <a:pt x="148" y="168"/>
                  </a:lnTo>
                  <a:lnTo>
                    <a:pt x="150" y="168"/>
                  </a:lnTo>
                  <a:lnTo>
                    <a:pt x="151" y="169"/>
                  </a:lnTo>
                  <a:lnTo>
                    <a:pt x="152" y="169"/>
                  </a:lnTo>
                  <a:lnTo>
                    <a:pt x="153" y="170"/>
                  </a:lnTo>
                  <a:lnTo>
                    <a:pt x="154" y="170"/>
                  </a:lnTo>
                  <a:lnTo>
                    <a:pt x="156" y="170"/>
                  </a:lnTo>
                  <a:lnTo>
                    <a:pt x="157" y="171"/>
                  </a:lnTo>
                  <a:lnTo>
                    <a:pt x="158" y="171"/>
                  </a:lnTo>
                  <a:lnTo>
                    <a:pt x="159" y="172"/>
                  </a:lnTo>
                  <a:lnTo>
                    <a:pt x="160" y="172"/>
                  </a:lnTo>
                  <a:lnTo>
                    <a:pt x="162" y="173"/>
                  </a:lnTo>
                  <a:lnTo>
                    <a:pt x="163" y="173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6" y="174"/>
                  </a:lnTo>
                  <a:lnTo>
                    <a:pt x="167" y="174"/>
                  </a:lnTo>
                  <a:lnTo>
                    <a:pt x="169" y="175"/>
                  </a:lnTo>
                  <a:lnTo>
                    <a:pt x="170" y="175"/>
                  </a:lnTo>
                  <a:lnTo>
                    <a:pt x="171" y="176"/>
                  </a:lnTo>
                  <a:lnTo>
                    <a:pt x="172" y="176"/>
                  </a:lnTo>
                  <a:lnTo>
                    <a:pt x="173" y="176"/>
                  </a:lnTo>
                  <a:lnTo>
                    <a:pt x="175" y="177"/>
                  </a:lnTo>
                  <a:lnTo>
                    <a:pt x="176" y="177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80" y="178"/>
                  </a:lnTo>
                  <a:lnTo>
                    <a:pt x="181" y="179"/>
                  </a:lnTo>
                  <a:lnTo>
                    <a:pt x="182" y="179"/>
                  </a:lnTo>
                  <a:lnTo>
                    <a:pt x="183" y="179"/>
                  </a:lnTo>
                  <a:lnTo>
                    <a:pt x="184" y="180"/>
                  </a:lnTo>
                  <a:lnTo>
                    <a:pt x="186" y="180"/>
                  </a:lnTo>
                  <a:lnTo>
                    <a:pt x="187" y="180"/>
                  </a:lnTo>
                  <a:lnTo>
                    <a:pt x="188" y="181"/>
                  </a:lnTo>
                  <a:lnTo>
                    <a:pt x="189" y="181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4" y="182"/>
                  </a:lnTo>
                  <a:lnTo>
                    <a:pt x="195" y="183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9" y="184"/>
                  </a:lnTo>
                  <a:lnTo>
                    <a:pt x="200" y="184"/>
                  </a:lnTo>
                  <a:lnTo>
                    <a:pt x="201" y="184"/>
                  </a:lnTo>
                  <a:lnTo>
                    <a:pt x="202" y="184"/>
                  </a:lnTo>
                  <a:lnTo>
                    <a:pt x="204" y="185"/>
                  </a:lnTo>
                  <a:lnTo>
                    <a:pt x="205" y="185"/>
                  </a:lnTo>
                  <a:lnTo>
                    <a:pt x="206" y="185"/>
                  </a:lnTo>
                  <a:lnTo>
                    <a:pt x="207" y="186"/>
                  </a:lnTo>
                  <a:lnTo>
                    <a:pt x="208" y="186"/>
                  </a:lnTo>
                  <a:lnTo>
                    <a:pt x="210" y="186"/>
                  </a:lnTo>
                  <a:lnTo>
                    <a:pt x="211" y="186"/>
                  </a:lnTo>
                  <a:lnTo>
                    <a:pt x="212" y="187"/>
                  </a:lnTo>
                  <a:lnTo>
                    <a:pt x="213" y="187"/>
                  </a:lnTo>
                  <a:lnTo>
                    <a:pt x="214" y="187"/>
                  </a:lnTo>
                  <a:lnTo>
                    <a:pt x="216" y="188"/>
                  </a:lnTo>
                  <a:lnTo>
                    <a:pt x="217" y="188"/>
                  </a:lnTo>
                  <a:lnTo>
                    <a:pt x="218" y="188"/>
                  </a:lnTo>
                  <a:lnTo>
                    <a:pt x="219" y="188"/>
                  </a:lnTo>
                  <a:lnTo>
                    <a:pt x="220" y="189"/>
                  </a:lnTo>
                  <a:lnTo>
                    <a:pt x="222" y="189"/>
                  </a:lnTo>
                  <a:lnTo>
                    <a:pt x="223" y="189"/>
                  </a:lnTo>
                  <a:lnTo>
                    <a:pt x="224" y="189"/>
                  </a:lnTo>
                  <a:lnTo>
                    <a:pt x="225" y="189"/>
                  </a:lnTo>
                  <a:lnTo>
                    <a:pt x="226" y="190"/>
                  </a:lnTo>
                  <a:lnTo>
                    <a:pt x="228" y="190"/>
                  </a:lnTo>
                  <a:lnTo>
                    <a:pt x="229" y="190"/>
                  </a:lnTo>
                  <a:lnTo>
                    <a:pt x="230" y="190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1"/>
                  </a:lnTo>
                  <a:lnTo>
                    <a:pt x="235" y="191"/>
                  </a:lnTo>
                  <a:lnTo>
                    <a:pt x="236" y="191"/>
                  </a:lnTo>
                  <a:lnTo>
                    <a:pt x="237" y="192"/>
                  </a:lnTo>
                  <a:lnTo>
                    <a:pt x="238" y="192"/>
                  </a:lnTo>
                  <a:lnTo>
                    <a:pt x="239" y="192"/>
                  </a:lnTo>
                  <a:lnTo>
                    <a:pt x="241" y="192"/>
                  </a:lnTo>
                  <a:lnTo>
                    <a:pt x="242" y="192"/>
                  </a:lnTo>
                  <a:lnTo>
                    <a:pt x="243" y="192"/>
                  </a:lnTo>
                  <a:lnTo>
                    <a:pt x="244" y="193"/>
                  </a:lnTo>
                  <a:lnTo>
                    <a:pt x="245" y="193"/>
                  </a:lnTo>
                  <a:lnTo>
                    <a:pt x="246" y="193"/>
                  </a:lnTo>
                  <a:lnTo>
                    <a:pt x="248" y="193"/>
                  </a:lnTo>
                  <a:lnTo>
                    <a:pt x="249" y="193"/>
                  </a:lnTo>
                  <a:lnTo>
                    <a:pt x="250" y="193"/>
                  </a:lnTo>
                  <a:lnTo>
                    <a:pt x="251" y="194"/>
                  </a:lnTo>
                  <a:lnTo>
                    <a:pt x="252" y="194"/>
                  </a:lnTo>
                  <a:lnTo>
                    <a:pt x="253" y="194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7" y="194"/>
                  </a:lnTo>
                  <a:lnTo>
                    <a:pt x="258" y="194"/>
                  </a:lnTo>
                  <a:lnTo>
                    <a:pt x="259" y="195"/>
                  </a:lnTo>
                  <a:lnTo>
                    <a:pt x="260" y="195"/>
                  </a:lnTo>
                  <a:lnTo>
                    <a:pt x="261" y="195"/>
                  </a:lnTo>
                  <a:lnTo>
                    <a:pt x="262" y="195"/>
                  </a:lnTo>
                  <a:lnTo>
                    <a:pt x="264" y="195"/>
                  </a:lnTo>
                  <a:lnTo>
                    <a:pt x="265" y="195"/>
                  </a:lnTo>
                  <a:lnTo>
                    <a:pt x="266" y="195"/>
                  </a:lnTo>
                  <a:lnTo>
                    <a:pt x="267" y="195"/>
                  </a:lnTo>
                  <a:lnTo>
                    <a:pt x="268" y="195"/>
                  </a:lnTo>
                  <a:lnTo>
                    <a:pt x="269" y="196"/>
                  </a:lnTo>
                  <a:lnTo>
                    <a:pt x="270" y="196"/>
                  </a:lnTo>
                  <a:lnTo>
                    <a:pt x="271" y="196"/>
                  </a:lnTo>
                  <a:lnTo>
                    <a:pt x="272" y="196"/>
                  </a:lnTo>
                  <a:lnTo>
                    <a:pt x="274" y="196"/>
                  </a:lnTo>
                  <a:lnTo>
                    <a:pt x="275" y="196"/>
                  </a:lnTo>
                  <a:lnTo>
                    <a:pt x="276" y="196"/>
                  </a:lnTo>
                  <a:lnTo>
                    <a:pt x="277" y="196"/>
                  </a:lnTo>
                  <a:lnTo>
                    <a:pt x="278" y="196"/>
                  </a:lnTo>
                  <a:lnTo>
                    <a:pt x="279" y="196"/>
                  </a:lnTo>
                  <a:lnTo>
                    <a:pt x="280" y="196"/>
                  </a:lnTo>
                  <a:lnTo>
                    <a:pt x="281" y="196"/>
                  </a:lnTo>
                  <a:lnTo>
                    <a:pt x="282" y="196"/>
                  </a:lnTo>
                  <a:lnTo>
                    <a:pt x="283" y="196"/>
                  </a:lnTo>
                  <a:lnTo>
                    <a:pt x="284" y="196"/>
                  </a:lnTo>
                  <a:lnTo>
                    <a:pt x="285" y="196"/>
                  </a:lnTo>
                  <a:lnTo>
                    <a:pt x="286" y="196"/>
                  </a:lnTo>
                  <a:lnTo>
                    <a:pt x="288" y="196"/>
                  </a:lnTo>
                  <a:lnTo>
                    <a:pt x="289" y="196"/>
                  </a:lnTo>
                  <a:lnTo>
                    <a:pt x="290" y="196"/>
                  </a:lnTo>
                  <a:lnTo>
                    <a:pt x="291" y="197"/>
                  </a:lnTo>
                  <a:lnTo>
                    <a:pt x="292" y="197"/>
                  </a:lnTo>
                  <a:lnTo>
                    <a:pt x="293" y="197"/>
                  </a:lnTo>
                  <a:lnTo>
                    <a:pt x="294" y="197"/>
                  </a:lnTo>
                  <a:lnTo>
                    <a:pt x="295" y="197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8" y="196"/>
                  </a:lnTo>
                  <a:lnTo>
                    <a:pt x="299" y="196"/>
                  </a:lnTo>
                  <a:lnTo>
                    <a:pt x="300" y="196"/>
                  </a:lnTo>
                  <a:lnTo>
                    <a:pt x="301" y="196"/>
                  </a:lnTo>
                  <a:lnTo>
                    <a:pt x="302" y="196"/>
                  </a:lnTo>
                  <a:lnTo>
                    <a:pt x="303" y="196"/>
                  </a:lnTo>
                  <a:lnTo>
                    <a:pt x="304" y="196"/>
                  </a:lnTo>
                  <a:lnTo>
                    <a:pt x="305" y="196"/>
                  </a:lnTo>
                  <a:lnTo>
                    <a:pt x="306" y="196"/>
                  </a:lnTo>
                  <a:lnTo>
                    <a:pt x="307" y="196"/>
                  </a:lnTo>
                  <a:lnTo>
                    <a:pt x="308" y="196"/>
                  </a:lnTo>
                  <a:lnTo>
                    <a:pt x="309" y="196"/>
                  </a:lnTo>
                  <a:lnTo>
                    <a:pt x="310" y="196"/>
                  </a:lnTo>
                  <a:lnTo>
                    <a:pt x="311" y="196"/>
                  </a:lnTo>
                  <a:lnTo>
                    <a:pt x="312" y="196"/>
                  </a:lnTo>
                  <a:lnTo>
                    <a:pt x="313" y="196"/>
                  </a:lnTo>
                  <a:lnTo>
                    <a:pt x="314" y="196"/>
                  </a:lnTo>
                  <a:lnTo>
                    <a:pt x="315" y="196"/>
                  </a:lnTo>
                  <a:lnTo>
                    <a:pt x="316" y="195"/>
                  </a:lnTo>
                  <a:lnTo>
                    <a:pt x="317" y="195"/>
                  </a:lnTo>
                  <a:lnTo>
                    <a:pt x="318" y="195"/>
                  </a:lnTo>
                  <a:lnTo>
                    <a:pt x="319" y="195"/>
                  </a:lnTo>
                  <a:lnTo>
                    <a:pt x="320" y="195"/>
                  </a:lnTo>
                  <a:lnTo>
                    <a:pt x="321" y="195"/>
                  </a:lnTo>
                  <a:lnTo>
                    <a:pt x="322" y="195"/>
                  </a:lnTo>
                  <a:lnTo>
                    <a:pt x="323" y="195"/>
                  </a:lnTo>
                  <a:lnTo>
                    <a:pt x="324" y="195"/>
                  </a:lnTo>
                  <a:lnTo>
                    <a:pt x="325" y="194"/>
                  </a:lnTo>
                  <a:lnTo>
                    <a:pt x="326" y="194"/>
                  </a:lnTo>
                  <a:lnTo>
                    <a:pt x="327" y="194"/>
                  </a:lnTo>
                  <a:lnTo>
                    <a:pt x="328" y="194"/>
                  </a:lnTo>
                  <a:lnTo>
                    <a:pt x="329" y="194"/>
                  </a:lnTo>
                  <a:lnTo>
                    <a:pt x="330" y="194"/>
                  </a:lnTo>
                  <a:lnTo>
                    <a:pt x="331" y="193"/>
                  </a:lnTo>
                  <a:lnTo>
                    <a:pt x="332" y="193"/>
                  </a:lnTo>
                  <a:lnTo>
                    <a:pt x="333" y="193"/>
                  </a:lnTo>
                  <a:lnTo>
                    <a:pt x="334" y="193"/>
                  </a:lnTo>
                  <a:lnTo>
                    <a:pt x="335" y="193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8" y="192"/>
                  </a:lnTo>
                  <a:lnTo>
                    <a:pt x="339" y="192"/>
                  </a:lnTo>
                  <a:lnTo>
                    <a:pt x="340" y="191"/>
                  </a:lnTo>
                  <a:lnTo>
                    <a:pt x="341" y="191"/>
                  </a:lnTo>
                  <a:lnTo>
                    <a:pt x="342" y="191"/>
                  </a:lnTo>
                  <a:lnTo>
                    <a:pt x="343" y="191"/>
                  </a:lnTo>
                  <a:lnTo>
                    <a:pt x="344" y="190"/>
                  </a:lnTo>
                  <a:lnTo>
                    <a:pt x="345" y="190"/>
                  </a:lnTo>
                  <a:lnTo>
                    <a:pt x="346" y="190"/>
                  </a:lnTo>
                  <a:lnTo>
                    <a:pt x="347" y="190"/>
                  </a:lnTo>
                  <a:lnTo>
                    <a:pt x="348" y="189"/>
                  </a:lnTo>
                  <a:lnTo>
                    <a:pt x="349" y="189"/>
                  </a:lnTo>
                  <a:lnTo>
                    <a:pt x="350" y="189"/>
                  </a:lnTo>
                  <a:lnTo>
                    <a:pt x="350" y="188"/>
                  </a:lnTo>
                  <a:lnTo>
                    <a:pt x="351" y="188"/>
                  </a:lnTo>
                  <a:lnTo>
                    <a:pt x="352" y="188"/>
                  </a:lnTo>
                  <a:lnTo>
                    <a:pt x="353" y="187"/>
                  </a:lnTo>
                  <a:lnTo>
                    <a:pt x="354" y="187"/>
                  </a:lnTo>
                  <a:lnTo>
                    <a:pt x="355" y="187"/>
                  </a:lnTo>
                  <a:lnTo>
                    <a:pt x="356" y="186"/>
                  </a:lnTo>
                  <a:lnTo>
                    <a:pt x="357" y="186"/>
                  </a:lnTo>
                  <a:lnTo>
                    <a:pt x="358" y="185"/>
                  </a:lnTo>
                  <a:lnTo>
                    <a:pt x="359" y="185"/>
                  </a:lnTo>
                  <a:lnTo>
                    <a:pt x="360" y="184"/>
                  </a:lnTo>
                  <a:lnTo>
                    <a:pt x="361" y="184"/>
                  </a:lnTo>
                  <a:lnTo>
                    <a:pt x="362" y="183"/>
                  </a:lnTo>
                  <a:lnTo>
                    <a:pt x="363" y="183"/>
                  </a:lnTo>
                  <a:lnTo>
                    <a:pt x="363" y="182"/>
                  </a:lnTo>
                  <a:lnTo>
                    <a:pt x="364" y="182"/>
                  </a:lnTo>
                  <a:lnTo>
                    <a:pt x="365" y="181"/>
                  </a:lnTo>
                  <a:lnTo>
                    <a:pt x="366" y="181"/>
                  </a:lnTo>
                  <a:lnTo>
                    <a:pt x="367" y="180"/>
                  </a:lnTo>
                  <a:lnTo>
                    <a:pt x="368" y="180"/>
                  </a:lnTo>
                  <a:lnTo>
                    <a:pt x="368" y="179"/>
                  </a:lnTo>
                  <a:lnTo>
                    <a:pt x="369" y="179"/>
                  </a:lnTo>
                  <a:lnTo>
                    <a:pt x="370" y="178"/>
                  </a:lnTo>
                  <a:lnTo>
                    <a:pt x="371" y="177"/>
                  </a:lnTo>
                  <a:lnTo>
                    <a:pt x="372" y="177"/>
                  </a:lnTo>
                  <a:lnTo>
                    <a:pt x="372" y="176"/>
                  </a:lnTo>
                  <a:lnTo>
                    <a:pt x="373" y="176"/>
                  </a:lnTo>
                  <a:lnTo>
                    <a:pt x="373" y="175"/>
                  </a:lnTo>
                  <a:lnTo>
                    <a:pt x="374" y="175"/>
                  </a:lnTo>
                  <a:lnTo>
                    <a:pt x="374" y="174"/>
                  </a:lnTo>
                  <a:lnTo>
                    <a:pt x="375" y="174"/>
                  </a:lnTo>
                  <a:lnTo>
                    <a:pt x="375" y="173"/>
                  </a:lnTo>
                  <a:lnTo>
                    <a:pt x="376" y="173"/>
                  </a:lnTo>
                  <a:lnTo>
                    <a:pt x="376" y="172"/>
                  </a:lnTo>
                  <a:lnTo>
                    <a:pt x="377" y="171"/>
                  </a:lnTo>
                  <a:lnTo>
                    <a:pt x="378" y="171"/>
                  </a:lnTo>
                  <a:lnTo>
                    <a:pt x="378" y="170"/>
                  </a:lnTo>
                  <a:lnTo>
                    <a:pt x="378" y="169"/>
                  </a:lnTo>
                  <a:lnTo>
                    <a:pt x="379" y="169"/>
                  </a:lnTo>
                  <a:lnTo>
                    <a:pt x="379" y="168"/>
                  </a:lnTo>
                  <a:lnTo>
                    <a:pt x="380" y="168"/>
                  </a:lnTo>
                  <a:lnTo>
                    <a:pt x="380" y="167"/>
                  </a:lnTo>
                  <a:lnTo>
                    <a:pt x="380" y="166"/>
                  </a:lnTo>
                  <a:lnTo>
                    <a:pt x="381" y="166"/>
                  </a:lnTo>
                  <a:lnTo>
                    <a:pt x="381" y="165"/>
                  </a:lnTo>
                  <a:lnTo>
                    <a:pt x="382" y="164"/>
                  </a:lnTo>
                  <a:lnTo>
                    <a:pt x="382" y="163"/>
                  </a:lnTo>
                  <a:lnTo>
                    <a:pt x="382" y="162"/>
                  </a:lnTo>
                  <a:lnTo>
                    <a:pt x="383" y="162"/>
                  </a:lnTo>
                  <a:lnTo>
                    <a:pt x="383" y="161"/>
                  </a:lnTo>
                  <a:lnTo>
                    <a:pt x="383" y="160"/>
                  </a:lnTo>
                </a:path>
              </a:pathLst>
            </a:cu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3" name="Rectangle 61">
              <a:extLst>
                <a:ext uri="{FF2B5EF4-FFF2-40B4-BE49-F238E27FC236}">
                  <a16:creationId xmlns:a16="http://schemas.microsoft.com/office/drawing/2014/main" id="{DDFE8DB2-C607-0340-D458-4B79FE9B2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" y="1598838"/>
              <a:ext cx="1252855" cy="36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Cambria" panose="02040503050406030204" pitchFamily="18" charset="0"/>
                </a:rPr>
                <a:t>Low CD3 (n=48)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54" name="Rectangle 62">
              <a:extLst>
                <a:ext uri="{FF2B5EF4-FFF2-40B4-BE49-F238E27FC236}">
                  <a16:creationId xmlns:a16="http://schemas.microsoft.com/office/drawing/2014/main" id="{405605DB-6552-8D45-F50F-A5A8161CF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323" y="427739"/>
              <a:ext cx="1489075" cy="36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Cambria" panose="02040503050406030204" pitchFamily="18" charset="0"/>
                </a:rPr>
                <a:t>Low CD4 (n=25)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55" name="Rectangle 63">
              <a:extLst>
                <a:ext uri="{FF2B5EF4-FFF2-40B4-BE49-F238E27FC236}">
                  <a16:creationId xmlns:a16="http://schemas.microsoft.com/office/drawing/2014/main" id="{4B49BFA9-0E13-8A25-2A52-86C342036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845" y="1531570"/>
              <a:ext cx="1252855" cy="36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Cambria" panose="02040503050406030204" pitchFamily="18" charset="0"/>
                </a:rPr>
                <a:t>Low CD8 (n=46)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56" name="Rectangle 64">
              <a:extLst>
                <a:ext uri="{FF2B5EF4-FFF2-40B4-BE49-F238E27FC236}">
                  <a16:creationId xmlns:a16="http://schemas.microsoft.com/office/drawing/2014/main" id="{5965A9A1-D786-5241-87DC-4F7366FB4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849" y="4915941"/>
              <a:ext cx="1351280" cy="36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Cambria" panose="02040503050406030204" pitchFamily="18" charset="0"/>
                </a:rPr>
                <a:t>Low CD19 (n=62)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57" name="Rectangle 65">
              <a:extLst>
                <a:ext uri="{FF2B5EF4-FFF2-40B4-BE49-F238E27FC236}">
                  <a16:creationId xmlns:a16="http://schemas.microsoft.com/office/drawing/2014/main" id="{3D114F48-5481-2F21-BE7E-AC2BA99B6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020" y="5144135"/>
              <a:ext cx="1351280" cy="36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Cambria" panose="02040503050406030204" pitchFamily="18" charset="0"/>
                </a:rPr>
                <a:t>Low CD56 (n=62)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58" name="Rectangle 66">
              <a:extLst>
                <a:ext uri="{FF2B5EF4-FFF2-40B4-BE49-F238E27FC236}">
                  <a16:creationId xmlns:a16="http://schemas.microsoft.com/office/drawing/2014/main" id="{DB8AC3E3-F1BA-6A79-557D-951E3C2A2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2456815"/>
              <a:ext cx="78105" cy="3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59" name="Rectangle 67">
              <a:extLst>
                <a:ext uri="{FF2B5EF4-FFF2-40B4-BE49-F238E27FC236}">
                  <a16:creationId xmlns:a16="http://schemas.microsoft.com/office/drawing/2014/main" id="{6A949132-D603-E72B-4C2B-52410B03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635" y="1305560"/>
              <a:ext cx="78105" cy="3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60" name="Rectangle 68">
              <a:extLst>
                <a:ext uri="{FF2B5EF4-FFF2-40B4-BE49-F238E27FC236}">
                  <a16:creationId xmlns:a16="http://schemas.microsoft.com/office/drawing/2014/main" id="{93145644-A7EA-28BD-9740-4AA10C87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490" y="2260600"/>
              <a:ext cx="78105" cy="3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61" name="Rectangle 69">
              <a:extLst>
                <a:ext uri="{FF2B5EF4-FFF2-40B4-BE49-F238E27FC236}">
                  <a16:creationId xmlns:a16="http://schemas.microsoft.com/office/drawing/2014/main" id="{530C6A9F-3509-D044-B144-7FA326D93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885" y="4129405"/>
              <a:ext cx="155575" cy="3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62" name="Rectangle 70">
              <a:extLst>
                <a:ext uri="{FF2B5EF4-FFF2-40B4-BE49-F238E27FC236}">
                  <a16:creationId xmlns:a16="http://schemas.microsoft.com/office/drawing/2014/main" id="{C7EFCD02-6376-7474-7C80-71B4801E4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265930"/>
              <a:ext cx="155575" cy="3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</a:rPr>
                <a:t>18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63" name="Rectangle 71">
              <a:extLst>
                <a:ext uri="{FF2B5EF4-FFF2-40B4-BE49-F238E27FC236}">
                  <a16:creationId xmlns:a16="http://schemas.microsoft.com/office/drawing/2014/main" id="{B3809B69-9CC8-FCDA-91C9-535AC38A9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70" y="2218690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64" name="Rectangle 72">
              <a:extLst>
                <a:ext uri="{FF2B5EF4-FFF2-40B4-BE49-F238E27FC236}">
                  <a16:creationId xmlns:a16="http://schemas.microsoft.com/office/drawing/2014/main" id="{533D7E32-F3F4-DC5B-F28D-B514FE841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210" y="2926715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65" name="Rectangle 73">
              <a:extLst>
                <a:ext uri="{FF2B5EF4-FFF2-40B4-BE49-F238E27FC236}">
                  <a16:creationId xmlns:a16="http://schemas.microsoft.com/office/drawing/2014/main" id="{CC10B4B1-9287-167D-3A62-5FAF8873A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780" y="3345815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66" name="Rectangle 74">
              <a:extLst>
                <a:ext uri="{FF2B5EF4-FFF2-40B4-BE49-F238E27FC236}">
                  <a16:creationId xmlns:a16="http://schemas.microsoft.com/office/drawing/2014/main" id="{A69384AE-5727-9101-C676-EC5A7B3EC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65" y="3447415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67" name="Rectangle 75">
              <a:extLst>
                <a:ext uri="{FF2B5EF4-FFF2-40B4-BE49-F238E27FC236}">
                  <a16:creationId xmlns:a16="http://schemas.microsoft.com/office/drawing/2014/main" id="{6EB94BD7-65BA-402B-1B91-A16B12F69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920" y="2013585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68" name="Rectangle 76">
              <a:extLst>
                <a:ext uri="{FF2B5EF4-FFF2-40B4-BE49-F238E27FC236}">
                  <a16:creationId xmlns:a16="http://schemas.microsoft.com/office/drawing/2014/main" id="{AFB8CE89-28B2-F826-0D7C-07ED3F964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50" y="2033270"/>
              <a:ext cx="144780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69" name="Rectangle 77">
              <a:extLst>
                <a:ext uri="{FF2B5EF4-FFF2-40B4-BE49-F238E27FC236}">
                  <a16:creationId xmlns:a16="http://schemas.microsoft.com/office/drawing/2014/main" id="{95F7D657-A990-01A5-A567-8D549A963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3772603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70" name="Rectangle 78">
              <a:extLst>
                <a:ext uri="{FF2B5EF4-FFF2-40B4-BE49-F238E27FC236}">
                  <a16:creationId xmlns:a16="http://schemas.microsoft.com/office/drawing/2014/main" id="{BDC3FB82-3333-0969-8219-37FBB3C30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515" y="2970530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71" name="Rectangle 79">
              <a:extLst>
                <a:ext uri="{FF2B5EF4-FFF2-40B4-BE49-F238E27FC236}">
                  <a16:creationId xmlns:a16="http://schemas.microsoft.com/office/drawing/2014/main" id="{FB3FA1C3-30D0-739A-CC08-8AF86C75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0" y="2425065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72" name="Rectangle 80">
              <a:extLst>
                <a:ext uri="{FF2B5EF4-FFF2-40B4-BE49-F238E27FC236}">
                  <a16:creationId xmlns:a16="http://schemas.microsoft.com/office/drawing/2014/main" id="{AD4CA3AF-8891-C7C3-8BB1-A30E18D35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563" y="3884930"/>
              <a:ext cx="1276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73" name="Rectangle 81">
              <a:extLst>
                <a:ext uri="{FF2B5EF4-FFF2-40B4-BE49-F238E27FC236}">
                  <a16:creationId xmlns:a16="http://schemas.microsoft.com/office/drawing/2014/main" id="{F6368027-3BC0-15E1-22A6-FC0C0CA80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797" y="2679065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74" name="Rectangle 82">
              <a:extLst>
                <a:ext uri="{FF2B5EF4-FFF2-40B4-BE49-F238E27FC236}">
                  <a16:creationId xmlns:a16="http://schemas.microsoft.com/office/drawing/2014/main" id="{0DACEAB9-5C0B-41A6-311D-353111956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812" y="2220115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75" name="Rectangle 83">
              <a:extLst>
                <a:ext uri="{FF2B5EF4-FFF2-40B4-BE49-F238E27FC236}">
                  <a16:creationId xmlns:a16="http://schemas.microsoft.com/office/drawing/2014/main" id="{E8D60D1B-7187-F171-4780-533D9961A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395" y="3499485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76" name="Rectangle 84">
              <a:extLst>
                <a:ext uri="{FF2B5EF4-FFF2-40B4-BE49-F238E27FC236}">
                  <a16:creationId xmlns:a16="http://schemas.microsoft.com/office/drawing/2014/main" id="{0F0F0580-3440-B5A5-9B6B-B4D1EF30D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653" y="3115979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77" name="Rectangle 85">
              <a:extLst>
                <a:ext uri="{FF2B5EF4-FFF2-40B4-BE49-F238E27FC236}">
                  <a16:creationId xmlns:a16="http://schemas.microsoft.com/office/drawing/2014/main" id="{6278FF14-FD8E-C358-1A06-CC4307A43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680" y="3254409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78" name="Rectangle 86">
              <a:extLst>
                <a:ext uri="{FF2B5EF4-FFF2-40B4-BE49-F238E27FC236}">
                  <a16:creationId xmlns:a16="http://schemas.microsoft.com/office/drawing/2014/main" id="{C73D04E1-EB45-B0A6-2A90-0C0BCCA7F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365" y="3458210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79" name="Rectangle 87">
              <a:extLst>
                <a:ext uri="{FF2B5EF4-FFF2-40B4-BE49-F238E27FC236}">
                  <a16:creationId xmlns:a16="http://schemas.microsoft.com/office/drawing/2014/main" id="{0D921E80-C399-264A-D5C5-191478D15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000" y="2202180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80" name="Rectangle 88">
              <a:extLst>
                <a:ext uri="{FF2B5EF4-FFF2-40B4-BE49-F238E27FC236}">
                  <a16:creationId xmlns:a16="http://schemas.microsoft.com/office/drawing/2014/main" id="{844EB4EF-992B-B0EA-E9AE-31C269F81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685" y="2298220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81" name="Rectangle 89">
              <a:extLst>
                <a:ext uri="{FF2B5EF4-FFF2-40B4-BE49-F238E27FC236}">
                  <a16:creationId xmlns:a16="http://schemas.microsoft.com/office/drawing/2014/main" id="{E1CD5BAA-FA02-851B-37E7-16AE246B5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530" y="3778541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82" name="Rectangle 90">
              <a:extLst>
                <a:ext uri="{FF2B5EF4-FFF2-40B4-BE49-F238E27FC236}">
                  <a16:creationId xmlns:a16="http://schemas.microsoft.com/office/drawing/2014/main" id="{D1E36694-5111-BF8D-1C08-FF8D268B2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999" y="2688590"/>
              <a:ext cx="16700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83" name="Rectangle 91">
              <a:extLst>
                <a:ext uri="{FF2B5EF4-FFF2-40B4-BE49-F238E27FC236}">
                  <a16:creationId xmlns:a16="http://schemas.microsoft.com/office/drawing/2014/main" id="{8F4FA300-970F-2347-17A0-712B3D16A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565" y="2474595"/>
              <a:ext cx="1276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84" name="Rectangle 92">
              <a:extLst>
                <a:ext uri="{FF2B5EF4-FFF2-40B4-BE49-F238E27FC236}">
                  <a16:creationId xmlns:a16="http://schemas.microsoft.com/office/drawing/2014/main" id="{B8030CBD-5E66-087A-BC9F-048D68CA0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680" y="3171190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85" name="Rectangle 93">
              <a:extLst>
                <a:ext uri="{FF2B5EF4-FFF2-40B4-BE49-F238E27FC236}">
                  <a16:creationId xmlns:a16="http://schemas.microsoft.com/office/drawing/2014/main" id="{23B8D7A9-396A-93D9-1E7E-1D20D743A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500" y="3499485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86" name="Rectangle 94">
              <a:extLst>
                <a:ext uri="{FF2B5EF4-FFF2-40B4-BE49-F238E27FC236}">
                  <a16:creationId xmlns:a16="http://schemas.microsoft.com/office/drawing/2014/main" id="{6DE96AA8-0139-047E-62DF-1ED30E02B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555" y="3020060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87" name="Rectangle 95">
              <a:extLst>
                <a:ext uri="{FF2B5EF4-FFF2-40B4-BE49-F238E27FC236}">
                  <a16:creationId xmlns:a16="http://schemas.microsoft.com/office/drawing/2014/main" id="{8809774A-FBC2-8DC9-40B2-466A97E5D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375" y="2423160"/>
              <a:ext cx="6413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  <p:sp>
          <p:nvSpPr>
            <p:cNvPr id="163888" name="Rectangle 96">
              <a:extLst>
                <a:ext uri="{FF2B5EF4-FFF2-40B4-BE49-F238E27FC236}">
                  <a16:creationId xmlns:a16="http://schemas.microsoft.com/office/drawing/2014/main" id="{F059CE90-9217-3C0A-4B37-75123D239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180" y="2883535"/>
              <a:ext cx="78105" cy="3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GB" altLang="en-US" sz="110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201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6" name="Text Box 4">
            <a:extLst>
              <a:ext uri="{FF2B5EF4-FFF2-40B4-BE49-F238E27FC236}">
                <a16:creationId xmlns:a16="http://schemas.microsoft.com/office/drawing/2014/main" id="{BF250E99-A689-BA6C-96B7-DE42AA3D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Stucky Hunter E et al, </a:t>
            </a:r>
            <a:r>
              <a:rPr lang="en-GB" sz="1400" dirty="0" err="1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Resp</a:t>
            </a:r>
            <a:r>
              <a:rPr lang="en-GB" sz="1400" dirty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Med 2021;:178:106290 </a:t>
            </a:r>
          </a:p>
        </p:txBody>
      </p:sp>
      <p:pic>
        <p:nvPicPr>
          <p:cNvPr id="163844" name="Picture 5" descr="manc_logonewsmall">
            <a:extLst>
              <a:ext uri="{FF2B5EF4-FFF2-40B4-BE49-F238E27FC236}">
                <a16:creationId xmlns:a16="http://schemas.microsoft.com/office/drawing/2014/main" id="{E6E00074-24F3-9F73-7317-8D777A5E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C1AED4-2D01-9FED-6274-D975DB826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0826" cy="1948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374122-9C54-3564-0C2A-3DA1C2804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1" y="2222491"/>
            <a:ext cx="9005278" cy="3413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51F881-24D2-3922-478B-B11D31A8BDB1}"/>
              </a:ext>
            </a:extLst>
          </p:cNvPr>
          <p:cNvSpPr txBox="1"/>
          <p:nvPr/>
        </p:nvSpPr>
        <p:spPr>
          <a:xfrm>
            <a:off x="3707904" y="3929227"/>
            <a:ext cx="2616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ImmunoCap</a:t>
            </a:r>
            <a:r>
              <a:rPr lang="en-US" sz="1400" dirty="0"/>
              <a:t> IgG &lt;40 </a:t>
            </a:r>
            <a:r>
              <a:rPr lang="en-US" sz="1400" dirty="0" err="1"/>
              <a:t>mgA</a:t>
            </a:r>
            <a:r>
              <a:rPr lang="en-US" sz="1400" dirty="0"/>
              <a:t>/mL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6" name="Text Box 4">
            <a:extLst>
              <a:ext uri="{FF2B5EF4-FFF2-40B4-BE49-F238E27FC236}">
                <a16:creationId xmlns:a16="http://schemas.microsoft.com/office/drawing/2014/main" id="{BF250E99-A689-BA6C-96B7-DE42AA3D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Stucky Hunter E et al, </a:t>
            </a:r>
            <a:r>
              <a:rPr lang="en-GB" sz="1400" dirty="0" err="1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Resp</a:t>
            </a:r>
            <a:r>
              <a:rPr lang="en-GB" sz="1400" dirty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Med 2021;:178:106290 </a:t>
            </a:r>
          </a:p>
        </p:txBody>
      </p:sp>
      <p:pic>
        <p:nvPicPr>
          <p:cNvPr id="163844" name="Picture 5" descr="manc_logonewsmall">
            <a:extLst>
              <a:ext uri="{FF2B5EF4-FFF2-40B4-BE49-F238E27FC236}">
                <a16:creationId xmlns:a16="http://schemas.microsoft.com/office/drawing/2014/main" id="{E6E00074-24F3-9F73-7317-8D777A5E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C1AED4-2D01-9FED-6274-D975DB826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0826" cy="1948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18D583-C601-8B00-4C24-18247C7A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59" y="2708920"/>
            <a:ext cx="8498682" cy="23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36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6" name="Text Box 4">
            <a:extLst>
              <a:ext uri="{FF2B5EF4-FFF2-40B4-BE49-F238E27FC236}">
                <a16:creationId xmlns:a16="http://schemas.microsoft.com/office/drawing/2014/main" id="{BF250E99-A689-BA6C-96B7-DE42AA3D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Stucky Hunter E et al, </a:t>
            </a:r>
            <a:r>
              <a:rPr lang="en-GB" sz="1400" dirty="0" err="1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Resp</a:t>
            </a:r>
            <a:r>
              <a:rPr lang="en-GB" sz="1400" dirty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Med 2021;:178:106290 </a:t>
            </a:r>
          </a:p>
        </p:txBody>
      </p:sp>
      <p:pic>
        <p:nvPicPr>
          <p:cNvPr id="163844" name="Picture 5" descr="manc_logonewsmall">
            <a:extLst>
              <a:ext uri="{FF2B5EF4-FFF2-40B4-BE49-F238E27FC236}">
                <a16:creationId xmlns:a16="http://schemas.microsoft.com/office/drawing/2014/main" id="{E6E00074-24F3-9F73-7317-8D777A5E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C1AED4-2D01-9FED-6274-D975DB826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0826" cy="1948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CB9E-2216-6345-8097-F0DF8624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66" y="2041041"/>
            <a:ext cx="8308093" cy="44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92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36E8D41D-D913-1657-D521-0923B7C01D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763"/>
            <a:ext cx="9144000" cy="719137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>
                <a:solidFill>
                  <a:srgbClr val="FFFF00"/>
                </a:solidFill>
                <a:latin typeface="Comic Sans MS" charset="0"/>
                <a:cs typeface="+mj-cs"/>
              </a:rPr>
              <a:t>Gamma interferon is often deficient in CPA patients</a:t>
            </a:r>
          </a:p>
        </p:txBody>
      </p:sp>
      <p:sp>
        <p:nvSpPr>
          <p:cNvPr id="272386" name="Text Box 7">
            <a:extLst>
              <a:ext uri="{FF2B5EF4-FFF2-40B4-BE49-F238E27FC236}">
                <a16:creationId xmlns:a16="http://schemas.microsoft.com/office/drawing/2014/main" id="{173E7031-933B-B20B-9006-D0ED47086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0777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None/>
            </a:pPr>
            <a:r>
              <a:rPr lang="en-GB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Colombo SAP, J Infect Dis 2022;225:1822</a:t>
            </a:r>
          </a:p>
        </p:txBody>
      </p:sp>
      <p:pic>
        <p:nvPicPr>
          <p:cNvPr id="272387" name="Picture 8" descr="manc_logonewsmall">
            <a:extLst>
              <a:ext uri="{FF2B5EF4-FFF2-40B4-BE49-F238E27FC236}">
                <a16:creationId xmlns:a16="http://schemas.microsoft.com/office/drawing/2014/main" id="{839CBFE2-3B8F-DE9F-05DD-4717350BB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8" name="Picture 1">
            <a:extLst>
              <a:ext uri="{FF2B5EF4-FFF2-40B4-BE49-F238E27FC236}">
                <a16:creationId xmlns:a16="http://schemas.microsoft.com/office/drawing/2014/main" id="{E62AAF07-FE39-63C2-60E0-BDE150C86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1708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ext Box 2">
            <a:extLst>
              <a:ext uri="{FF2B5EF4-FFF2-40B4-BE49-F238E27FC236}">
                <a16:creationId xmlns:a16="http://schemas.microsoft.com/office/drawing/2014/main" id="{EE2484E7-EC72-A8E7-C112-B2A843CA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" y="128622"/>
            <a:ext cx="763111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CPA and TB in India – new modelling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About 2 million cases of pulmonary TB in India annually</a:t>
            </a:r>
          </a:p>
        </p:txBody>
      </p:sp>
      <p:sp>
        <p:nvSpPr>
          <p:cNvPr id="228354" name="Text Box 4">
            <a:extLst>
              <a:ext uri="{FF2B5EF4-FFF2-40B4-BE49-F238E27FC236}">
                <a16:creationId xmlns:a16="http://schemas.microsoft.com/office/drawing/2014/main" id="{82594F70-A1E3-DCD5-8531-DA3C851C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561138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Comic Sans MS" panose="030F0902030302020204" pitchFamily="66" charset="0"/>
              </a:rPr>
              <a:t>Denning DW, submitted for publication and </a:t>
            </a:r>
            <a:r>
              <a:rPr lang="en-US" altLang="en-US" sz="1400">
                <a:solidFill>
                  <a:srgbClr val="FFFFFF"/>
                </a:solidFill>
                <a:latin typeface="Comic Sans MS" panose="030F0902030302020204" pitchFamily="66" charset="0"/>
                <a:hlinkClick r:id="rId3"/>
              </a:rPr>
              <a:t>https://gaffi.org/policy-briefs/</a:t>
            </a:r>
            <a:r>
              <a:rPr lang="en-US" altLang="en-US" sz="1400">
                <a:solidFill>
                  <a:srgbClr val="FFFFFF"/>
                </a:solidFill>
                <a:latin typeface="Comic Sans MS" panose="030F0902030302020204" pitchFamily="66" charset="0"/>
              </a:rPr>
              <a:t>  </a:t>
            </a:r>
          </a:p>
        </p:txBody>
      </p:sp>
      <p:pic>
        <p:nvPicPr>
          <p:cNvPr id="228355" name="Picture 5" descr="manc_logonewsmall">
            <a:extLst>
              <a:ext uri="{FF2B5EF4-FFF2-40B4-BE49-F238E27FC236}">
                <a16:creationId xmlns:a16="http://schemas.microsoft.com/office/drawing/2014/main" id="{22E73A54-B949-74D9-F4E4-40659FA75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715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6" name="Rectangle 2">
            <a:extLst>
              <a:ext uri="{FF2B5EF4-FFF2-40B4-BE49-F238E27FC236}">
                <a16:creationId xmlns:a16="http://schemas.microsoft.com/office/drawing/2014/main" id="{0711B6F0-DDD5-313B-5564-5365D4E28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2411835"/>
            <a:ext cx="8921750" cy="2665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228357" name="Picture 1">
            <a:extLst>
              <a:ext uri="{FF2B5EF4-FFF2-40B4-BE49-F238E27FC236}">
                <a16:creationId xmlns:a16="http://schemas.microsoft.com/office/drawing/2014/main" id="{3AB5090E-16EC-D08B-DD95-A27CD5A7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3" y="2494384"/>
            <a:ext cx="8921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11446411-2A5C-59AF-F19A-43325651E1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569325" cy="719137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>
                <a:solidFill>
                  <a:srgbClr val="FFFF00"/>
                </a:solidFill>
                <a:latin typeface="Comic Sans MS" charset="0"/>
                <a:cs typeface="+mj-cs"/>
              </a:rPr>
              <a:t>Gamma interferon reduces bacterial exacerbations in CPA patients</a:t>
            </a:r>
          </a:p>
        </p:txBody>
      </p:sp>
      <p:sp>
        <p:nvSpPr>
          <p:cNvPr id="273410" name="Text Box 3">
            <a:extLst>
              <a:ext uri="{FF2B5EF4-FFF2-40B4-BE49-F238E27FC236}">
                <a16:creationId xmlns:a16="http://schemas.microsoft.com/office/drawing/2014/main" id="{CF7BB53B-7AFA-AE1F-BE44-E1A79C6A1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92825"/>
            <a:ext cx="842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Reduction in hospital admissions/year (0.8 to 0.3, p=0.04) </a:t>
            </a:r>
          </a:p>
        </p:txBody>
      </p:sp>
      <p:sp>
        <p:nvSpPr>
          <p:cNvPr id="273411" name="Text Box 7">
            <a:extLst>
              <a:ext uri="{FF2B5EF4-FFF2-40B4-BE49-F238E27FC236}">
                <a16:creationId xmlns:a16="http://schemas.microsoft.com/office/drawing/2014/main" id="{29FD27F2-F2B0-CA17-EA6E-629230177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FFFF"/>
                </a:solidFill>
                <a:latin typeface="Comic Sans MS" panose="030F0902030302020204" pitchFamily="66" charset="0"/>
              </a:rPr>
              <a:t>Monk E, Thorax </a:t>
            </a:r>
            <a:r>
              <a:rPr lang="mr-IN" altLang="en-US" sz="1400">
                <a:solidFill>
                  <a:srgbClr val="FFFFFF"/>
                </a:solidFill>
                <a:latin typeface="Comic Sans MS" panose="030F0902030302020204" pitchFamily="66" charset="0"/>
              </a:rPr>
              <a:t>2020;75:513-6</a:t>
            </a:r>
            <a:endParaRPr lang="en-GB" altLang="en-US" sz="1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3412" name="Picture 8" descr="manc_logonewsmall">
            <a:extLst>
              <a:ext uri="{FF2B5EF4-FFF2-40B4-BE49-F238E27FC236}">
                <a16:creationId xmlns:a16="http://schemas.microsoft.com/office/drawing/2014/main" id="{E28267B2-1CCA-8E93-0BB2-73B22714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3" name="Picture 8">
            <a:extLst>
              <a:ext uri="{FF2B5EF4-FFF2-40B4-BE49-F238E27FC236}">
                <a16:creationId xmlns:a16="http://schemas.microsoft.com/office/drawing/2014/main" id="{1FAE6A3A-7A54-73CE-655B-F38B95B8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7690" r="11226" b="57433"/>
          <a:stretch>
            <a:fillRect/>
          </a:stretch>
        </p:blipFill>
        <p:spPr bwMode="auto">
          <a:xfrm>
            <a:off x="468313" y="1052513"/>
            <a:ext cx="7991475" cy="5040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ext Box 4">
            <a:extLst>
              <a:ext uri="{FF2B5EF4-FFF2-40B4-BE49-F238E27FC236}">
                <a16:creationId xmlns:a16="http://schemas.microsoft.com/office/drawing/2014/main" id="{16419A7C-1B8C-F85B-A580-0326A335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561138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Comic Sans MS" panose="030F0902030302020204" pitchFamily="66" charset="0"/>
              </a:rPr>
              <a:t>Setianingrum F et al, Eur J Cardiothor Surg 2020;</a:t>
            </a:r>
            <a:r>
              <a:rPr lang="is-IS" altLang="en-US" sz="1400">
                <a:solidFill>
                  <a:srgbClr val="FFFFFF"/>
                </a:solidFill>
                <a:latin typeface="Comic Sans MS" panose="030F0902030302020204" pitchFamily="66" charset="0"/>
              </a:rPr>
              <a:t>58:997</a:t>
            </a:r>
            <a:endParaRPr lang="en-US" altLang="en-US" sz="1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4434" name="Picture 5" descr="manc_logonewsmall">
            <a:extLst>
              <a:ext uri="{FF2B5EF4-FFF2-40B4-BE49-F238E27FC236}">
                <a16:creationId xmlns:a16="http://schemas.microsoft.com/office/drawing/2014/main" id="{4E0BA061-C465-2D8C-86EF-29FEDF42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5" name="Picture 1">
            <a:extLst>
              <a:ext uri="{FF2B5EF4-FFF2-40B4-BE49-F238E27FC236}">
                <a16:creationId xmlns:a16="http://schemas.microsoft.com/office/drawing/2014/main" id="{7CBEAA41-155D-7398-25FB-22958193F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4763"/>
            <a:ext cx="9144000" cy="13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6" name="Picture 2">
            <a:extLst>
              <a:ext uri="{FF2B5EF4-FFF2-40B4-BE49-F238E27FC236}">
                <a16:creationId xmlns:a16="http://schemas.microsoft.com/office/drawing/2014/main" id="{6904A6BD-3561-65A8-7F5A-F44ED7336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76363"/>
            <a:ext cx="5172075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>
            <a:extLst>
              <a:ext uri="{FF2B5EF4-FFF2-40B4-BE49-F238E27FC236}">
                <a16:creationId xmlns:a16="http://schemas.microsoft.com/office/drawing/2014/main" id="{E415EA10-472A-14B8-A04D-27B8EA6227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72243"/>
            <a:ext cx="7772400" cy="823913"/>
          </a:xfrm>
        </p:spPr>
        <p:txBody>
          <a:bodyPr/>
          <a:lstStyle/>
          <a:p>
            <a:r>
              <a:rPr lang="en-GB" altLang="en-US" sz="3600" dirty="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716803" name="Rectangle 3">
            <a:extLst>
              <a:ext uri="{FF2B5EF4-FFF2-40B4-BE49-F238E27FC236}">
                <a16:creationId xmlns:a16="http://schemas.microsoft.com/office/drawing/2014/main" id="{4A4E2955-3174-3428-B625-0AEAB243E8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2581" y="968375"/>
            <a:ext cx="8478838" cy="494823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Itraconazole remains the initial treatment for CPA.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Voriconazole is a good second choice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Azole resistance occurring on therapy is relatively frequent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Limited data on posaconazole and isavuconazole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Patients who cannot tolerate azoles or who develop resistance may respond to IV micafungin or amphotericin B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Gamma interferon production poor in many CPA patients and supplementation may be helpful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>
                <a:solidFill>
                  <a:srgbClr val="FFFF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Relapse after surgical resection common, but reduced by antifungal therapy before and during surgery</a:t>
            </a:r>
            <a:endParaRPr lang="en-GB" altLang="en-US" sz="2000" dirty="0">
              <a:solidFill>
                <a:srgbClr val="FFFF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76483" name="Text Box 4">
            <a:extLst>
              <a:ext uri="{FF2B5EF4-FFF2-40B4-BE49-F238E27FC236}">
                <a16:creationId xmlns:a16="http://schemas.microsoft.com/office/drawing/2014/main" id="{17F2C7A4-E35D-975C-4B8A-D88F0BDC1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59166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76484" name="Text Box 5">
            <a:extLst>
              <a:ext uri="{FF2B5EF4-FFF2-40B4-BE49-F238E27FC236}">
                <a16:creationId xmlns:a16="http://schemas.microsoft.com/office/drawing/2014/main" id="{5297696F-B8D2-9B0D-72B0-BA2EFB91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46850"/>
            <a:ext cx="8597900" cy="33813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6485" name="Picture 6" descr="manc_logonewsmall">
            <a:extLst>
              <a:ext uri="{FF2B5EF4-FFF2-40B4-BE49-F238E27FC236}">
                <a16:creationId xmlns:a16="http://schemas.microsoft.com/office/drawing/2014/main" id="{94513517-4748-671E-ECEB-65C24A042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le 1">
            <a:extLst>
              <a:ext uri="{FF2B5EF4-FFF2-40B4-BE49-F238E27FC236}">
                <a16:creationId xmlns:a16="http://schemas.microsoft.com/office/drawing/2014/main" id="{FF7CE34B-9A01-1437-4D38-E7F968890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1701800"/>
            <a:ext cx="8424863" cy="57785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Educational website – </a:t>
            </a:r>
            <a:r>
              <a:rPr lang="en-GB" altLang="en-US" sz="2800" dirty="0" err="1">
                <a:solidFill>
                  <a:srgbClr val="558ED5"/>
                </a:solidFill>
                <a:latin typeface="Segoe UI" panose="020B0502040204020203" pitchFamily="34" charset="0"/>
                <a:ea typeface="ＭＳ Ｐゴシック" panose="020B0600070205080204" pitchFamily="34" charset="-128"/>
              </a:rPr>
              <a:t>www.fungaleducation.org</a:t>
            </a:r>
            <a:endParaRPr lang="en-GB" altLang="en-US" sz="2800" dirty="0">
              <a:solidFill>
                <a:srgbClr val="558ED5"/>
              </a:solidFill>
              <a:latin typeface="Segoe UI" panose="020B0502040204020203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95586" name="Picture 2">
            <a:extLst>
              <a:ext uri="{FF2B5EF4-FFF2-40B4-BE49-F238E27FC236}">
                <a16:creationId xmlns:a16="http://schemas.microsoft.com/office/drawing/2014/main" id="{3293E057-996D-0D4A-2C80-6A7A9D38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32400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>
            <a:extLst>
              <a:ext uri="{FF2B5EF4-FFF2-40B4-BE49-F238E27FC236}">
                <a16:creationId xmlns:a16="http://schemas.microsoft.com/office/drawing/2014/main" id="{6944CF35-CB2B-1FD6-4A18-2165212D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3963"/>
            <a:ext cx="3384550" cy="345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C641B-B4E9-D9B0-4756-9BD03AD6F7A8}"/>
              </a:ext>
            </a:extLst>
          </p:cNvPr>
          <p:cNvSpPr txBox="1"/>
          <p:nvPr/>
        </p:nvSpPr>
        <p:spPr>
          <a:xfrm>
            <a:off x="3939783" y="2447925"/>
            <a:ext cx="4321175" cy="4103663"/>
          </a:xfrm>
          <a:prstGeom prst="rect">
            <a:avLst/>
          </a:prstGeom>
          <a:noFill/>
        </p:spPr>
        <p:txBody>
          <a:bodyPr lIns="91415" tIns="45708" rIns="91415" bIns="45708">
            <a:spAutoFit/>
          </a:bodyPr>
          <a:lstStyle/>
          <a:p>
            <a:pPr marL="285675" marR="0" lvl="0" indent="-285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Free to use</a:t>
            </a:r>
          </a:p>
          <a:p>
            <a:pPr marL="285675" marR="0" lvl="0" indent="-285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Improved navigation</a:t>
            </a:r>
          </a:p>
          <a:p>
            <a:pPr marL="285675" marR="0" lvl="0" indent="-285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Easy access organism, condition and treatment factsheets</a:t>
            </a:r>
          </a:p>
          <a:p>
            <a:pPr marL="285675" marR="0" lvl="0" indent="-285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library, featuring content on procedures and lab techniques</a:t>
            </a:r>
          </a:p>
          <a:p>
            <a:pPr marL="285675" marR="0" lvl="0" indent="-285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Tailored to students and early-career healthcare professionals</a:t>
            </a:r>
          </a:p>
          <a:p>
            <a:pPr marL="285675" marR="0" lvl="0" indent="-285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Comprehensive and up-to-date guidelines</a:t>
            </a:r>
          </a:p>
          <a:p>
            <a:pPr marL="285675" marR="0" lvl="0" indent="-285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Drug interactions</a:t>
            </a:r>
          </a:p>
          <a:p>
            <a:pPr marL="285675" marR="0" lvl="0" indent="-285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Links to commercially available tests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MS PGothic" charset="0"/>
            </a:endParaRPr>
          </a:p>
        </p:txBody>
      </p:sp>
      <p:pic>
        <p:nvPicPr>
          <p:cNvPr id="195589" name="Picture 2" descr="FIT white 300 cmyk.jpg">
            <a:extLst>
              <a:ext uri="{FF2B5EF4-FFF2-40B4-BE49-F238E27FC236}">
                <a16:creationId xmlns:a16="http://schemas.microsoft.com/office/drawing/2014/main" id="{3EF8BA0C-0167-AC7A-6A49-CE11D7791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4050"/>
            <a:ext cx="11874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0" name="Picture 4" descr="Screenshot 2021-07-28 at 23.16.10.png">
            <a:extLst>
              <a:ext uri="{FF2B5EF4-FFF2-40B4-BE49-F238E27FC236}">
                <a16:creationId xmlns:a16="http://schemas.microsoft.com/office/drawing/2014/main" id="{939BE7C0-300F-0315-0E4C-26E322221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0"/>
            <a:ext cx="2794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ext Box 2">
            <a:extLst>
              <a:ext uri="{FF2B5EF4-FFF2-40B4-BE49-F238E27FC236}">
                <a16:creationId xmlns:a16="http://schemas.microsoft.com/office/drawing/2014/main" id="{C338241F-0189-1BF5-4F16-2DD438BBB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52400"/>
            <a:ext cx="8367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FFFF00"/>
                </a:solidFill>
                <a:latin typeface="Comic Sans MS" panose="030F0902030302020204" pitchFamily="66" charset="0"/>
              </a:rPr>
              <a:t>CPA - symptoms</a:t>
            </a:r>
          </a:p>
        </p:txBody>
      </p:sp>
      <p:sp>
        <p:nvSpPr>
          <p:cNvPr id="233474" name="Text Box 3">
            <a:extLst>
              <a:ext uri="{FF2B5EF4-FFF2-40B4-BE49-F238E27FC236}">
                <a16:creationId xmlns:a16="http://schemas.microsoft.com/office/drawing/2014/main" id="{A13F298B-73CB-709E-01D6-A6394000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53200"/>
            <a:ext cx="8597900" cy="3048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233475" name="Rectangle 4">
            <a:extLst>
              <a:ext uri="{FF2B5EF4-FFF2-40B4-BE49-F238E27FC236}">
                <a16:creationId xmlns:a16="http://schemas.microsoft.com/office/drawing/2014/main" id="{A209991B-0670-47B0-5931-52959E57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24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3476" name="Picture 5" descr="manc_logonewsmall">
            <a:extLst>
              <a:ext uri="{FF2B5EF4-FFF2-40B4-BE49-F238E27FC236}">
                <a16:creationId xmlns:a16="http://schemas.microsoft.com/office/drawing/2014/main" id="{630D1E8A-8336-5ABE-2CB5-CA80B15F0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7" name="Rectangle 6">
            <a:extLst>
              <a:ext uri="{FF2B5EF4-FFF2-40B4-BE49-F238E27FC236}">
                <a16:creationId xmlns:a16="http://schemas.microsoft.com/office/drawing/2014/main" id="{F1B1F142-3C84-4416-2C1A-862DEAF69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81075"/>
            <a:ext cx="84788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u="sng">
                <a:solidFill>
                  <a:srgbClr val="FFFF00"/>
                </a:solidFill>
                <a:latin typeface="Comic Sans MS" panose="030F0902030302020204" pitchFamily="66" charset="0"/>
              </a:rPr>
              <a:t>Common symptoms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Cough, usually productive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Shortness of breath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Weight loss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Tiredness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Coughing up blood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Chest ache / discomfort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u="sng">
                <a:solidFill>
                  <a:srgbClr val="FFFF00"/>
                </a:solidFill>
                <a:latin typeface="Comic Sans MS" panose="030F0902030302020204" pitchFamily="66" charset="0"/>
              </a:rPr>
              <a:t>Occasionally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Fever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Severe chest pain from rib fracture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Additional chest infections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38710-8B2F-51E5-12A5-7526A78FE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636838"/>
            <a:ext cx="3816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>
                <a:solidFill>
                  <a:srgbClr val="FFFFFF"/>
                </a:solidFill>
                <a:latin typeface="Comic Sans MS" panose="030F0902030302020204" pitchFamily="66" charset="0"/>
              </a:rPr>
              <a:t>Co-morbidity common</a:t>
            </a:r>
          </a:p>
        </p:txBody>
      </p:sp>
    </p:spTree>
    <p:extLst>
      <p:ext uri="{BB962C8B-B14F-4D97-AF65-F5344CB8AC3E}">
        <p14:creationId xmlns:p14="http://schemas.microsoft.com/office/powerpoint/2010/main" val="3998044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ext Box 2">
            <a:extLst>
              <a:ext uri="{FF2B5EF4-FFF2-40B4-BE49-F238E27FC236}">
                <a16:creationId xmlns:a16="http://schemas.microsoft.com/office/drawing/2014/main" id="{7D51FE0E-832F-D72E-9E19-E74686E4E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52400"/>
            <a:ext cx="8367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FFFF00"/>
                </a:solidFill>
                <a:latin typeface="Comic Sans MS" panose="030F0902030302020204" pitchFamily="66" charset="0"/>
              </a:rPr>
              <a:t>CPA - symptoms</a:t>
            </a:r>
          </a:p>
        </p:txBody>
      </p:sp>
      <p:sp>
        <p:nvSpPr>
          <p:cNvPr id="234498" name="Text Box 3">
            <a:extLst>
              <a:ext uri="{FF2B5EF4-FFF2-40B4-BE49-F238E27FC236}">
                <a16:creationId xmlns:a16="http://schemas.microsoft.com/office/drawing/2014/main" id="{5D83E373-0F75-86F7-6AF5-10BF1C2F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553200"/>
            <a:ext cx="8597900" cy="3048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234499" name="Rectangle 4">
            <a:extLst>
              <a:ext uri="{FF2B5EF4-FFF2-40B4-BE49-F238E27FC236}">
                <a16:creationId xmlns:a16="http://schemas.microsoft.com/office/drawing/2014/main" id="{F0518890-C1BA-26C1-25C0-47FE3D69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24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4500" name="Picture 5" descr="manc_logonewsmall">
            <a:extLst>
              <a:ext uri="{FF2B5EF4-FFF2-40B4-BE49-F238E27FC236}">
                <a16:creationId xmlns:a16="http://schemas.microsoft.com/office/drawing/2014/main" id="{F9ACFDFC-646D-1B74-6DA6-7714D72CE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1" name="Rectangle 6">
            <a:extLst>
              <a:ext uri="{FF2B5EF4-FFF2-40B4-BE49-F238E27FC236}">
                <a16:creationId xmlns:a16="http://schemas.microsoft.com/office/drawing/2014/main" id="{D78F288E-B7FA-E337-B43F-9E88AC4E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81075"/>
            <a:ext cx="84788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u="sng">
                <a:solidFill>
                  <a:srgbClr val="FFFF00"/>
                </a:solidFill>
                <a:latin typeface="Comic Sans MS" panose="030F0902030302020204" pitchFamily="66" charset="0"/>
              </a:rPr>
              <a:t>Common symptoms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Cough, usually productive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Shortness of breath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Weight loss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Tiredness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Coughing up blood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Chest ache / discomfort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u="sng">
                <a:solidFill>
                  <a:srgbClr val="FFFF00"/>
                </a:solidFill>
                <a:latin typeface="Comic Sans MS" panose="030F0902030302020204" pitchFamily="66" charset="0"/>
              </a:rPr>
              <a:t>Occasionally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Fever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Severe chest pain from rib fracture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Additional chest infections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B88BE-6618-1770-E746-3438CF7A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636838"/>
            <a:ext cx="3816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>
                <a:solidFill>
                  <a:srgbClr val="FFFFFF"/>
                </a:solidFill>
                <a:latin typeface="Comic Sans MS" panose="030F0902030302020204" pitchFamily="66" charset="0"/>
              </a:rPr>
              <a:t>Co-morbidity common</a:t>
            </a:r>
          </a:p>
        </p:txBody>
      </p:sp>
      <p:grpSp>
        <p:nvGrpSpPr>
          <p:cNvPr id="234503" name="Group 9">
            <a:extLst>
              <a:ext uri="{FF2B5EF4-FFF2-40B4-BE49-F238E27FC236}">
                <a16:creationId xmlns:a16="http://schemas.microsoft.com/office/drawing/2014/main" id="{6D3E9A36-61CD-DE5A-2E21-21AF6B6AE48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908050"/>
            <a:ext cx="8640762" cy="4465638"/>
            <a:chOff x="179512" y="908720"/>
            <a:chExt cx="8640960" cy="4464496"/>
          </a:xfrm>
        </p:grpSpPr>
        <p:cxnSp>
          <p:nvCxnSpPr>
            <p:cNvPr id="234504" name="Straight Connector 2">
              <a:extLst>
                <a:ext uri="{FF2B5EF4-FFF2-40B4-BE49-F238E27FC236}">
                  <a16:creationId xmlns:a16="http://schemas.microsoft.com/office/drawing/2014/main" id="{63950711-2567-18F5-E4E0-9267A25655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9512" y="908720"/>
              <a:ext cx="7272808" cy="42484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505" name="Straight Connector 10">
              <a:extLst>
                <a:ext uri="{FF2B5EF4-FFF2-40B4-BE49-F238E27FC236}">
                  <a16:creationId xmlns:a16="http://schemas.microsoft.com/office/drawing/2014/main" id="{9C05827F-1627-9D32-4784-852818C868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3528" y="908720"/>
              <a:ext cx="6984776" cy="446449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4506" name="TextBox 8">
              <a:extLst>
                <a:ext uri="{FF2B5EF4-FFF2-40B4-BE49-F238E27FC236}">
                  <a16:creationId xmlns:a16="http://schemas.microsoft.com/office/drawing/2014/main" id="{E12901D7-3650-76E5-CC11-67FA6951B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2276872"/>
              <a:ext cx="8568952" cy="1584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" panose="020B0604020202020204" pitchFamily="34" charset="0"/>
                </a:rPr>
                <a:t>Some patients have no symptoms or trivial symptoms </a:t>
              </a:r>
              <a:r>
                <a:rPr lang="mr-IN" altLang="en-US">
                  <a:latin typeface="Arial" panose="020B0604020202020204" pitchFamily="34" charset="0"/>
                </a:rPr>
                <a:t>–</a:t>
              </a:r>
              <a:r>
                <a:rPr lang="en-US" altLang="en-US">
                  <a:latin typeface="Arial" panose="020B0604020202020204" pitchFamily="34" charset="0"/>
                </a:rPr>
                <a:t> CPA can be a very ‘quiet’ condition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Text Box 2">
            <a:extLst>
              <a:ext uri="{FF2B5EF4-FFF2-40B4-BE49-F238E27FC236}">
                <a16:creationId xmlns:a16="http://schemas.microsoft.com/office/drawing/2014/main" id="{608A31B1-C764-1B41-BBE3-86ED5647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73025"/>
            <a:ext cx="76311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FFFF00"/>
                </a:solidFill>
                <a:latin typeface="Comic Sans MS" panose="030F0902030302020204" pitchFamily="66" charset="0"/>
              </a:rPr>
              <a:t>Relapse 3 years after stopping antifungal therapy of CPA</a:t>
            </a:r>
          </a:p>
        </p:txBody>
      </p:sp>
      <p:sp>
        <p:nvSpPr>
          <p:cNvPr id="235522" name="Text Box 4">
            <a:extLst>
              <a:ext uri="{FF2B5EF4-FFF2-40B4-BE49-F238E27FC236}">
                <a16:creationId xmlns:a16="http://schemas.microsoft.com/office/drawing/2014/main" id="{F83C1E65-2B1B-281B-C2B2-DE8AD0B80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561138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35523" name="Picture 5" descr="manc_logonewsmall">
            <a:extLst>
              <a:ext uri="{FF2B5EF4-FFF2-40B4-BE49-F238E27FC236}">
                <a16:creationId xmlns:a16="http://schemas.microsoft.com/office/drawing/2014/main" id="{B1871253-ABBB-C5DC-F95A-3FEE30E3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TextBox 1">
            <a:extLst>
              <a:ext uri="{FF2B5EF4-FFF2-40B4-BE49-F238E27FC236}">
                <a16:creationId xmlns:a16="http://schemas.microsoft.com/office/drawing/2014/main" id="{1D290CF1-A764-6702-B3C8-8B1970541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8604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More breathless, no cough, no wheeze, no weight loss, no fatigue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Aspergillus IgG= 120mg/L </a:t>
            </a:r>
          </a:p>
        </p:txBody>
      </p:sp>
      <p:pic>
        <p:nvPicPr>
          <p:cNvPr id="235525" name="Picture 3" descr="Flow volume loop 1-crop.png">
            <a:extLst>
              <a:ext uri="{FF2B5EF4-FFF2-40B4-BE49-F238E27FC236}">
                <a16:creationId xmlns:a16="http://schemas.microsoft.com/office/drawing/2014/main" id="{D8A67F52-E88C-3CA3-E628-EB3606C0C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26749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6" name="Picture 5" descr="Caban Lung function -crop.png">
            <a:extLst>
              <a:ext uri="{FF2B5EF4-FFF2-40B4-BE49-F238E27FC236}">
                <a16:creationId xmlns:a16="http://schemas.microsoft.com/office/drawing/2014/main" id="{273B385F-4B15-9146-96E5-C4BE1B598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565400"/>
            <a:ext cx="3097212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7" name="Picture 6" descr="Caban flow volume loop 2-crop.png">
            <a:extLst>
              <a:ext uri="{FF2B5EF4-FFF2-40B4-BE49-F238E27FC236}">
                <a16:creationId xmlns:a16="http://schemas.microsoft.com/office/drawing/2014/main" id="{03E30F42-2638-CF37-B2BC-0546D6DDF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2808288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8" name="TextBox 1">
            <a:extLst>
              <a:ext uri="{FF2B5EF4-FFF2-40B4-BE49-F238E27FC236}">
                <a16:creationId xmlns:a16="http://schemas.microsoft.com/office/drawing/2014/main" id="{1FB0B7EB-46EA-75C4-2ECA-3318B0F9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4076700"/>
            <a:ext cx="6985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FEV1</a:t>
            </a:r>
          </a:p>
        </p:txBody>
      </p:sp>
      <p:sp>
        <p:nvSpPr>
          <p:cNvPr id="235529" name="TextBox 9">
            <a:extLst>
              <a:ext uri="{FF2B5EF4-FFF2-40B4-BE49-F238E27FC236}">
                <a16:creationId xmlns:a16="http://schemas.microsoft.com/office/drawing/2014/main" id="{10227EBC-644C-6C27-3D0E-0EADAE78B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4365625"/>
            <a:ext cx="720725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FVC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ext Box 2">
            <a:extLst>
              <a:ext uri="{FF2B5EF4-FFF2-40B4-BE49-F238E27FC236}">
                <a16:creationId xmlns:a16="http://schemas.microsoft.com/office/drawing/2014/main" id="{47CBFAE5-3DD8-43A6-91E7-A36042A8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575"/>
            <a:ext cx="84248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Objectives of antifungal therapy for CPA</a:t>
            </a:r>
          </a:p>
        </p:txBody>
      </p:sp>
      <p:sp>
        <p:nvSpPr>
          <p:cNvPr id="266242" name="Text Box 3">
            <a:extLst>
              <a:ext uri="{FF2B5EF4-FFF2-40B4-BE49-F238E27FC236}">
                <a16:creationId xmlns:a16="http://schemas.microsoft.com/office/drawing/2014/main" id="{257B1780-DA5A-C3CD-8E00-218FD0D06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855663"/>
            <a:ext cx="799147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Very ill patients: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	Save their lives with (usually) IV and then 		oral therapy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Quite ill patients: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	Improve quality of life by minimising symptoms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	Prevent further haemoptysis (coughing blood)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	Stop progression of scarring in the lung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	Prevent the emergence of antifungal resistance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	Avoid antifungal toxicity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Patients with few symptoms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	Stop progression of scarring in the lung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	Prevent the emergence of antifungal resistance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	Avoid antifungal toxicity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902030302020204" pitchFamily="66" charset="0"/>
              </a:rPr>
              <a:t>	</a:t>
            </a:r>
          </a:p>
        </p:txBody>
      </p:sp>
      <p:sp>
        <p:nvSpPr>
          <p:cNvPr id="266243" name="Text Box 4">
            <a:extLst>
              <a:ext uri="{FF2B5EF4-FFF2-40B4-BE49-F238E27FC236}">
                <a16:creationId xmlns:a16="http://schemas.microsoft.com/office/drawing/2014/main" id="{017DA60B-1B4A-6CF2-2B21-258DCFB64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550025"/>
            <a:ext cx="8597900" cy="307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66244" name="Picture 5" descr="manc_logonewsmall">
            <a:extLst>
              <a:ext uri="{FF2B5EF4-FFF2-40B4-BE49-F238E27FC236}">
                <a16:creationId xmlns:a16="http://schemas.microsoft.com/office/drawing/2014/main" id="{1D50BFA3-700A-C4B2-F2F8-8DB1E281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715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9C97319-C74F-D04D-35DA-403CE7AF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8" y="1412875"/>
            <a:ext cx="9144000" cy="7858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Oral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  <a:cs typeface="+mj-cs"/>
              </a:rPr>
              <a:t>triazole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 therapy for CPA</a:t>
            </a:r>
          </a:p>
        </p:txBody>
      </p:sp>
      <p:pic>
        <p:nvPicPr>
          <p:cNvPr id="268290" name="Picture 2">
            <a:extLst>
              <a:ext uri="{FF2B5EF4-FFF2-40B4-BE49-F238E27FC236}">
                <a16:creationId xmlns:a16="http://schemas.microsoft.com/office/drawing/2014/main" id="{FB7A1756-2F08-C30E-5008-90C55E6F1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349500"/>
            <a:ext cx="1223645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1" name="TextBox 6">
            <a:extLst>
              <a:ext uri="{FF2B5EF4-FFF2-40B4-BE49-F238E27FC236}">
                <a16:creationId xmlns:a16="http://schemas.microsoft.com/office/drawing/2014/main" id="{9E3A9F6E-4BB4-383F-59D3-49AD1A94B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24400"/>
            <a:ext cx="84978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omic Sans MS" panose="030F0902030302020204" pitchFamily="66" charset="0"/>
              </a:rPr>
              <a:t>a Lower doses advised in those over 70 years, low weight, significant liver disease and those of NE Asian descent who may be slow metabolisers</a:t>
            </a:r>
            <a:endParaRPr lang="en-GB" altLang="en-US" sz="220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omic Sans MS" panose="030F0902030302020204" pitchFamily="66" charset="0"/>
              </a:rPr>
              <a:t>TDM = therapeutic drug monitoring</a:t>
            </a:r>
            <a:endParaRPr lang="en-GB" altLang="en-US" sz="220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68292" name="Text Box 4">
            <a:extLst>
              <a:ext uri="{FF2B5EF4-FFF2-40B4-BE49-F238E27FC236}">
                <a16:creationId xmlns:a16="http://schemas.microsoft.com/office/drawing/2014/main" id="{D25A58E4-ABCA-FCCD-6FA2-EC8ADA71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77013"/>
            <a:ext cx="9137650" cy="33855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  <a:latin typeface="Comic Sans MS" panose="030F0902030302020204" pitchFamily="66" charset="0"/>
              </a:rPr>
              <a:t>					</a:t>
            </a:r>
            <a:r>
              <a:rPr lang="en-GB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Denning et al, </a:t>
            </a:r>
            <a:r>
              <a:rPr lang="en-US" altLang="en-US" sz="1600" dirty="0" err="1">
                <a:solidFill>
                  <a:srgbClr val="FFFFFF"/>
                </a:solidFill>
                <a:latin typeface="Comic Sans MS" panose="030F0902030302020204" pitchFamily="66" charset="0"/>
              </a:rPr>
              <a:t>Eur</a:t>
            </a:r>
            <a:r>
              <a:rPr lang="en-US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 Resp J 2016;47:45 </a:t>
            </a:r>
            <a:r>
              <a:rPr lang="en-GB" altLang="en-US" sz="1600" dirty="0">
                <a:solidFill>
                  <a:srgbClr val="FFFFFF"/>
                </a:solidFill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268293" name="Picture 5" descr="manc_logonewsmall">
            <a:extLst>
              <a:ext uri="{FF2B5EF4-FFF2-40B4-BE49-F238E27FC236}">
                <a16:creationId xmlns:a16="http://schemas.microsoft.com/office/drawing/2014/main" id="{BB4DE01F-0C6A-515B-E5D7-421A30A6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715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4" name="Picture 7">
            <a:extLst>
              <a:ext uri="{FF2B5EF4-FFF2-40B4-BE49-F238E27FC236}">
                <a16:creationId xmlns:a16="http://schemas.microsoft.com/office/drawing/2014/main" id="{34FE61B0-12A5-2E96-41AC-ABBAB3180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938"/>
            <a:ext cx="309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>
            <a:extLst>
              <a:ext uri="{FF2B5EF4-FFF2-40B4-BE49-F238E27FC236}">
                <a16:creationId xmlns:a16="http://schemas.microsoft.com/office/drawing/2014/main" id="{E51F8BE0-2AC9-FF88-78C0-579C3C00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4652963"/>
            <a:ext cx="8731250" cy="161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defTabSz="187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87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87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87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87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87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87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87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87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97C82999-2D36-21F4-6C35-59DBDD656E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15888"/>
            <a:ext cx="6624637" cy="1143000"/>
          </a:xfrm>
        </p:spPr>
        <p:txBody>
          <a:bodyPr/>
          <a:lstStyle/>
          <a:p>
            <a:r>
              <a:rPr lang="en-GB" altLang="en-US" sz="3600">
                <a:solidFill>
                  <a:srgbClr val="FFFF00"/>
                </a:solidFill>
                <a:latin typeface="Comic Sans MS" panose="030F0902030302020204" pitchFamily="66" charset="0"/>
              </a:rPr>
              <a:t>Antifungal drug interactions</a:t>
            </a:r>
            <a:endParaRPr lang="en-US" altLang="en-US" sz="3600" i="1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279555" name="Text Box 4">
            <a:extLst>
              <a:ext uri="{FF2B5EF4-FFF2-40B4-BE49-F238E27FC236}">
                <a16:creationId xmlns:a16="http://schemas.microsoft.com/office/drawing/2014/main" id="{6179FD1D-CCF0-0B4D-1A2F-DBCE3B47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6546850"/>
            <a:ext cx="8597900" cy="33813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Comic Sans MS" panose="030F0902030302020204" pitchFamily="66" charset="0"/>
              </a:rPr>
              <a:t>Niazi-Ali S, Ther AdvInfect Dis 2021;8:1-9             www.aspergillus.org.uk</a:t>
            </a:r>
          </a:p>
        </p:txBody>
      </p:sp>
      <p:pic>
        <p:nvPicPr>
          <p:cNvPr id="279556" name="Picture 5" descr="manc_logonewsmall">
            <a:extLst>
              <a:ext uri="{FF2B5EF4-FFF2-40B4-BE49-F238E27FC236}">
                <a16:creationId xmlns:a16="http://schemas.microsoft.com/office/drawing/2014/main" id="{C657AFE3-CF99-A705-4AA8-DD8565AF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6850"/>
            <a:ext cx="1042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7" name="Rectangle 1">
            <a:extLst>
              <a:ext uri="{FF2B5EF4-FFF2-40B4-BE49-F238E27FC236}">
                <a16:creationId xmlns:a16="http://schemas.microsoft.com/office/drawing/2014/main" id="{10347EA6-7467-6D4B-F3F4-51DA1252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4611688"/>
            <a:ext cx="881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Section on drug interactions which you can search very quickly - www.aspergillus.org.uk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3366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+ app for android (search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antifungal interaction</a:t>
            </a:r>
            <a:r>
              <a:rPr lang="en-GB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279558" name="Picture 1">
            <a:extLst>
              <a:ext uri="{FF2B5EF4-FFF2-40B4-BE49-F238E27FC236}">
                <a16:creationId xmlns:a16="http://schemas.microsoft.com/office/drawing/2014/main" id="{DC7732E2-E341-7112-D4E7-246ED715D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ermedio">
  <a:themeElements>
    <a:clrScheme name="Opos13">
      <a:dk1>
        <a:srgbClr val="425EA9"/>
      </a:dk1>
      <a:lt1>
        <a:sysClr val="window" lastClr="FFFFFF"/>
      </a:lt1>
      <a:dk2>
        <a:srgbClr val="425EA9"/>
      </a:dk2>
      <a:lt2>
        <a:srgbClr val="D6ECFF"/>
      </a:lt2>
      <a:accent1>
        <a:srgbClr val="B2E389"/>
      </a:accent1>
      <a:accent2>
        <a:srgbClr val="CCCCFF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pos13">
    <a:dk1>
      <a:srgbClr val="425EA9"/>
    </a:dk1>
    <a:lt1>
      <a:sysClr val="window" lastClr="FFFFFF"/>
    </a:lt1>
    <a:dk2>
      <a:srgbClr val="425EA9"/>
    </a:dk2>
    <a:lt2>
      <a:srgbClr val="D6ECFF"/>
    </a:lt2>
    <a:accent1>
      <a:srgbClr val="B2E389"/>
    </a:accent1>
    <a:accent2>
      <a:srgbClr val="CCCCFF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1862</Words>
  <Application>Microsoft Macintosh PowerPoint</Application>
  <PresentationFormat>On-screen Show (4:3)</PresentationFormat>
  <Paragraphs>333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60" baseType="lpstr">
      <vt:lpstr>ＭＳ Ｐゴシック</vt:lpstr>
      <vt:lpstr>AdvOT1c339561</vt:lpstr>
      <vt:lpstr>AdvTT5235d5a9</vt:lpstr>
      <vt:lpstr>AdvTT5235d5a9+20</vt:lpstr>
      <vt:lpstr>AdvTT5235d5a9+fb</vt:lpstr>
      <vt:lpstr>AdvTT94c8263f.I</vt:lpstr>
      <vt:lpstr>Arial</vt:lpstr>
      <vt:lpstr>Calibri</vt:lpstr>
      <vt:lpstr>Cambria</vt:lpstr>
      <vt:lpstr>Comic Sans MS</vt:lpstr>
      <vt:lpstr>ScalaLancetPro</vt:lpstr>
      <vt:lpstr>Segoe UI</vt:lpstr>
      <vt:lpstr>Times New Roman</vt:lpstr>
      <vt:lpstr>Trebuchet MS</vt:lpstr>
      <vt:lpstr>Tw Cen MT</vt:lpstr>
      <vt:lpstr>Wingdings</vt:lpstr>
      <vt:lpstr>Wingdings 2</vt:lpstr>
      <vt:lpstr>1_Default Design</vt:lpstr>
      <vt:lpstr>Intermedio</vt:lpstr>
      <vt:lpstr>8_Default Design</vt:lpstr>
      <vt:lpstr>1_Larissa-Design</vt:lpstr>
      <vt:lpstr>12_Default Design</vt:lpstr>
      <vt:lpstr>18_Default Design</vt:lpstr>
      <vt:lpstr>3_Default Design</vt:lpstr>
      <vt:lpstr>1_Office Theme</vt:lpstr>
      <vt:lpstr>2_Default Design</vt:lpstr>
      <vt:lpstr>2_Office Theme</vt:lpstr>
      <vt:lpstr>Current treatment options for CPA and future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triazole therapy for CPA</vt:lpstr>
      <vt:lpstr>Antifungal drug interactions</vt:lpstr>
      <vt:lpstr>Duration of therapy for CPA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Duration of therapy for CPA</vt:lpstr>
      <vt:lpstr>Duration of therapy for CPA</vt:lpstr>
      <vt:lpstr>32 yr old from Malawi, on HAART Rx - haemoptysis - Aspergillus precipitin titre 1/16  CT scan shows 2 large cavities with aspergillomas, with additional lesions (October 2005) </vt:lpstr>
      <vt:lpstr>On HAART Rx, with low viral load, CD4 count &gt;200 - New haemoptysis - Aspergillus precipitin titre    1/32  CXR &amp; CT scan showed expansion of inferior cavity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T, B and NK cell subsets in CPA</vt:lpstr>
      <vt:lpstr>PowerPoint Presentation</vt:lpstr>
      <vt:lpstr>PowerPoint Presentation</vt:lpstr>
      <vt:lpstr>PowerPoint Presentation</vt:lpstr>
      <vt:lpstr>Gamma interferon is often deficient in CPA patients</vt:lpstr>
      <vt:lpstr>Gamma interferon reduces bacterial exacerbations in CPA patients</vt:lpstr>
      <vt:lpstr>PowerPoint Presentation</vt:lpstr>
      <vt:lpstr>Conclusions</vt:lpstr>
      <vt:lpstr>Educational website – www.fungaleducation.org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and treatment of candidaemia and aspergillosis</dc:title>
  <dc:creator>Toshiba Portege</dc:creator>
  <cp:lastModifiedBy>David Denning</cp:lastModifiedBy>
  <cp:revision>417</cp:revision>
  <dcterms:created xsi:type="dcterms:W3CDTF">2010-10-23T09:56:01Z</dcterms:created>
  <dcterms:modified xsi:type="dcterms:W3CDTF">2022-09-18T09:27:48Z</dcterms:modified>
</cp:coreProperties>
</file>