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5" r:id="rId4"/>
    <p:sldMasterId id="2147483656" r:id="rId5"/>
    <p:sldMasterId id="2147483712" r:id="rId6"/>
    <p:sldMasterId id="2147484017" r:id="rId7"/>
  </p:sldMasterIdLst>
  <p:notesMasterIdLst>
    <p:notesMasterId r:id="rId38"/>
  </p:notesMasterIdLst>
  <p:handoutMasterIdLst>
    <p:handoutMasterId r:id="rId39"/>
  </p:handoutMasterIdLst>
  <p:sldIdLst>
    <p:sldId id="303" r:id="rId8"/>
    <p:sldId id="1288" r:id="rId9"/>
    <p:sldId id="2077" r:id="rId10"/>
    <p:sldId id="2908" r:id="rId11"/>
    <p:sldId id="2765" r:id="rId12"/>
    <p:sldId id="2040" r:id="rId13"/>
    <p:sldId id="2039" r:id="rId14"/>
    <p:sldId id="2812" r:id="rId15"/>
    <p:sldId id="1619" r:id="rId16"/>
    <p:sldId id="2907" r:id="rId17"/>
    <p:sldId id="2906" r:id="rId18"/>
    <p:sldId id="2904" r:id="rId19"/>
    <p:sldId id="2910" r:id="rId20"/>
    <p:sldId id="2911" r:id="rId21"/>
    <p:sldId id="2909" r:id="rId22"/>
    <p:sldId id="2915" r:id="rId23"/>
    <p:sldId id="2823" r:id="rId24"/>
    <p:sldId id="2100" r:id="rId25"/>
    <p:sldId id="2678" r:id="rId26"/>
    <p:sldId id="2086" r:id="rId27"/>
    <p:sldId id="2917" r:id="rId28"/>
    <p:sldId id="2103" r:id="rId29"/>
    <p:sldId id="2106" r:id="rId30"/>
    <p:sldId id="2107" r:id="rId31"/>
    <p:sldId id="2104" r:id="rId32"/>
    <p:sldId id="2091" r:id="rId33"/>
    <p:sldId id="2796" r:id="rId34"/>
    <p:sldId id="2630" r:id="rId35"/>
    <p:sldId id="2112" r:id="rId36"/>
    <p:sldId id="2093" r:id="rId3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kern="1200">
        <a:solidFill>
          <a:schemeClr val="tx1"/>
        </a:solidFill>
        <a:latin typeface="Times New Roman"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FFCC"/>
    <a:srgbClr val="99CCFF"/>
    <a:srgbClr val="0000FF"/>
    <a:srgbClr val="FFFF00"/>
    <a:srgbClr val="333399"/>
    <a:srgbClr val="FF0000"/>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34" autoAdjust="0"/>
    <p:restoredTop sz="86697" autoAdjust="0"/>
  </p:normalViewPr>
  <p:slideViewPr>
    <p:cSldViewPr showGuides="1">
      <p:cViewPr varScale="1">
        <p:scale>
          <a:sx n="95" d="100"/>
          <a:sy n="95" d="100"/>
        </p:scale>
        <p:origin x="2034" y="66"/>
      </p:cViewPr>
      <p:guideLst>
        <p:guide orient="horz" pos="2160"/>
        <p:guide pos="2880"/>
      </p:guideLst>
    </p:cSldViewPr>
  </p:slideViewPr>
  <p:outlineViewPr>
    <p:cViewPr>
      <p:scale>
        <a:sx n="33" d="100"/>
        <a:sy n="33" d="100"/>
      </p:scale>
      <p:origin x="0" y="-4272"/>
    </p:cViewPr>
  </p:outlineViewPr>
  <p:notesTextViewPr>
    <p:cViewPr>
      <p:scale>
        <a:sx n="100" d="100"/>
        <a:sy n="100" d="100"/>
      </p:scale>
      <p:origin x="0" y="0"/>
    </p:cViewPr>
  </p:notesTextViewPr>
  <p:sorterViewPr>
    <p:cViewPr varScale="1">
      <p:scale>
        <a:sx n="1" d="1"/>
        <a:sy n="1" d="1"/>
      </p:scale>
      <p:origin x="0" y="-1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ja-JP" dirty="0"/>
          </a:p>
        </p:txBody>
      </p:sp>
      <p:sp>
        <p:nvSpPr>
          <p:cNvPr id="110595" name="Rectangle 3"/>
          <p:cNvSpPr>
            <a:spLocks noGrp="1" noChangeArrowheads="1"/>
          </p:cNvSpPr>
          <p:nvPr>
            <p:ph type="dt" sz="quarter"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ltLang="ja-JP" dirty="0"/>
          </a:p>
        </p:txBody>
      </p:sp>
      <p:sp>
        <p:nvSpPr>
          <p:cNvPr id="110596" name="Rectangle 4"/>
          <p:cNvSpPr>
            <a:spLocks noGrp="1" noChangeArrowheads="1"/>
          </p:cNvSpPr>
          <p:nvPr>
            <p:ph type="ftr" sz="quarter" idx="2"/>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ja-JP" dirty="0"/>
          </a:p>
        </p:txBody>
      </p:sp>
      <p:sp>
        <p:nvSpPr>
          <p:cNvPr id="110597" name="Rectangle 5"/>
          <p:cNvSpPr>
            <a:spLocks noGrp="1" noChangeArrowheads="1"/>
          </p:cNvSpPr>
          <p:nvPr>
            <p:ph type="sldNum" sz="quarter" idx="3"/>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52A8EF3F-17B4-472C-8DCF-A9825AC13E21}" type="slidenum">
              <a:rPr lang="en-US" altLang="ja-JP"/>
              <a:pPr>
                <a:defRPr/>
              </a:pPr>
              <a:t>‹#›</a:t>
            </a:fld>
            <a:endParaRPr lang="en-US" altLang="ja-JP" dirty="0"/>
          </a:p>
        </p:txBody>
      </p:sp>
    </p:spTree>
    <p:extLst>
      <p:ext uri="{BB962C8B-B14F-4D97-AF65-F5344CB8AC3E}">
        <p14:creationId xmlns:p14="http://schemas.microsoft.com/office/powerpoint/2010/main" val="461639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ja-JP" dirty="0"/>
          </a:p>
        </p:txBody>
      </p:sp>
      <p:sp>
        <p:nvSpPr>
          <p:cNvPr id="8195" name="Rectangle 3"/>
          <p:cNvSpPr>
            <a:spLocks noGrp="1" noChangeArrowheads="1"/>
          </p:cNvSpPr>
          <p:nvPr>
            <p:ph type="dt" idx="1"/>
          </p:nvPr>
        </p:nvSpPr>
        <p:spPr bwMode="auto">
          <a:xfrm>
            <a:off x="3815373" y="0"/>
            <a:ext cx="2918831" cy="4933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ltLang="ja-JP" dirty="0"/>
          </a:p>
        </p:txBody>
      </p:sp>
      <p:sp>
        <p:nvSpPr>
          <p:cNvPr id="3891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3577" y="4686499"/>
            <a:ext cx="5388610" cy="4439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0"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ltLang="ja-JP" dirty="0"/>
          </a:p>
        </p:txBody>
      </p:sp>
      <p:sp>
        <p:nvSpPr>
          <p:cNvPr id="8199" name="Rectangle 7"/>
          <p:cNvSpPr>
            <a:spLocks noGrp="1" noChangeArrowheads="1"/>
          </p:cNvSpPr>
          <p:nvPr>
            <p:ph type="sldNum" sz="quarter" idx="5"/>
          </p:nvPr>
        </p:nvSpPr>
        <p:spPr bwMode="auto">
          <a:xfrm>
            <a:off x="3815373" y="9371285"/>
            <a:ext cx="2918831" cy="4933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E9A2DCEB-ABDF-46ED-AD5A-8DFCAA802D52}" type="slidenum">
              <a:rPr lang="en-US" altLang="ja-JP"/>
              <a:pPr>
                <a:defRPr/>
              </a:pPr>
              <a:t>‹#›</a:t>
            </a:fld>
            <a:endParaRPr lang="en-US" altLang="ja-JP" dirty="0"/>
          </a:p>
        </p:txBody>
      </p:sp>
    </p:spTree>
    <p:extLst>
      <p:ext uri="{BB962C8B-B14F-4D97-AF65-F5344CB8AC3E}">
        <p14:creationId xmlns:p14="http://schemas.microsoft.com/office/powerpoint/2010/main" val="33366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4B974C6F-E4DF-43C7-8F99-1D637A87413F}" type="slidenum">
              <a:rPr lang="en-US" altLang="ja-JP" smtClean="0">
                <a:latin typeface="Arial" pitchFamily="34" charset="0"/>
              </a:rPr>
              <a:pPr eaLnBrk="1" hangingPunct="1"/>
              <a:t>1</a:t>
            </a:fld>
            <a:endParaRPr lang="en-US" altLang="ja-JP" dirty="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dirty="0">
                <a:latin typeface="Arial" pitchFamily="34" charset="0"/>
              </a:rPr>
              <a:t>Good afternoon, ladies and gentlemen,</a:t>
            </a:r>
            <a:r>
              <a:rPr lang="en-US" altLang="ja-JP" baseline="0" dirty="0">
                <a:latin typeface="Arial" pitchFamily="34" charset="0"/>
              </a:rPr>
              <a:t> it is my great honor to have a talk in this symposium. Thank you for inviting me for this. </a:t>
            </a:r>
            <a:r>
              <a:rPr lang="en-US" altLang="ja-JP" dirty="0">
                <a:latin typeface="Arial" pitchFamily="34" charset="0"/>
              </a:rPr>
              <a:t>I would like to talk about </a:t>
            </a:r>
            <a:r>
              <a:rPr lang="en-US" altLang="ja-JP" sz="1200" dirty="0">
                <a:solidFill>
                  <a:srgbClr val="0000FF"/>
                </a:solidFill>
                <a:cs typeface="Times New Roman" pitchFamily="18" charset="0"/>
              </a:rPr>
              <a:t>Pathophysiology, Diagnosis, and Management of Chronic Pulmonary Aspergillosis </a:t>
            </a:r>
            <a:r>
              <a:rPr lang="en-US" altLang="ja-JP" baseline="0" dirty="0">
                <a:latin typeface="Arial" pitchFamily="34" charset="0"/>
              </a:rPr>
              <a:t>and azole resistance related to CPA </a:t>
            </a:r>
            <a:endParaRPr lang="en-US" altLang="ja-JP" dirty="0">
              <a:latin typeface="Arial" pitchFamily="34" charset="0"/>
            </a:endParaRPr>
          </a:p>
        </p:txBody>
      </p:sp>
    </p:spTree>
    <p:extLst>
      <p:ext uri="{BB962C8B-B14F-4D97-AF65-F5344CB8AC3E}">
        <p14:creationId xmlns:p14="http://schemas.microsoft.com/office/powerpoint/2010/main" val="235388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New</a:t>
            </a:r>
            <a:r>
              <a:rPr kumimoji="1" lang="en-US" altLang="ja-JP" baseline="0" dirty="0"/>
              <a:t> ERS/ESCMID GL indicated ideal duration of CPA treatment with oral antifungals. as you can see at least 6 months treatment is recommended.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20</a:t>
            </a:fld>
            <a:endParaRPr lang="en-US" altLang="ja-JP" dirty="0"/>
          </a:p>
        </p:txBody>
      </p:sp>
    </p:spTree>
    <p:extLst>
      <p:ext uri="{BB962C8B-B14F-4D97-AF65-F5344CB8AC3E}">
        <p14:creationId xmlns:p14="http://schemas.microsoft.com/office/powerpoint/2010/main" val="309143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New</a:t>
            </a:r>
            <a:r>
              <a:rPr kumimoji="1" lang="en-US" altLang="ja-JP" baseline="0" dirty="0"/>
              <a:t> ERS/ESCMID GL indicated ideal duration of CPA treatment with oral antifungals. as you can see at least 6 months treatment is recommended.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21</a:t>
            </a:fld>
            <a:endParaRPr lang="en-US" altLang="ja-JP" dirty="0"/>
          </a:p>
        </p:txBody>
      </p:sp>
    </p:spTree>
    <p:extLst>
      <p:ext uri="{BB962C8B-B14F-4D97-AF65-F5344CB8AC3E}">
        <p14:creationId xmlns:p14="http://schemas.microsoft.com/office/powerpoint/2010/main" val="186283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We</a:t>
            </a:r>
            <a:r>
              <a:rPr kumimoji="1" lang="en-US" altLang="ja-JP" baseline="0" dirty="0"/>
              <a:t> investigated administration of ITCZ and MIC correlation. As you can see here, The longer administration of ITCZ causes higher MIC of ITCZ. The possible reason for this is that ITCZ was used at 200mg/day in many cases in Japan and such lower conc of ITCZ may cause Cyp51A mutation.</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22</a:t>
            </a:fld>
            <a:endParaRPr lang="en-US" altLang="ja-JP" dirty="0"/>
          </a:p>
        </p:txBody>
      </p:sp>
    </p:spTree>
    <p:extLst>
      <p:ext uri="{BB962C8B-B14F-4D97-AF65-F5344CB8AC3E}">
        <p14:creationId xmlns:p14="http://schemas.microsoft.com/office/powerpoint/2010/main" val="65741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structure of CYP51A and azoles. These azoles binds to CYP51A</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23</a:t>
            </a:fld>
            <a:endParaRPr lang="en-US" altLang="ja-JP" dirty="0"/>
          </a:p>
        </p:txBody>
      </p:sp>
    </p:spTree>
    <p:extLst>
      <p:ext uri="{BB962C8B-B14F-4D97-AF65-F5344CB8AC3E}">
        <p14:creationId xmlns:p14="http://schemas.microsoft.com/office/powerpoint/2010/main" val="283108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Again, G54 mutation</a:t>
            </a:r>
            <a:r>
              <a:rPr kumimoji="1" lang="en-US" altLang="ja-JP" baseline="0" dirty="0"/>
              <a:t> is not related to VRCZ. This reminds that  we should know that detailed drug-susceptibility especially for CPA treatment, which requires ling term administration of azoles.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24</a:t>
            </a:fld>
            <a:endParaRPr lang="en-US" altLang="ja-JP" dirty="0"/>
          </a:p>
        </p:txBody>
      </p:sp>
    </p:spTree>
    <p:extLst>
      <p:ext uri="{BB962C8B-B14F-4D97-AF65-F5344CB8AC3E}">
        <p14:creationId xmlns:p14="http://schemas.microsoft.com/office/powerpoint/2010/main" val="336692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This is the interesting report from Dr. Camps. They</a:t>
            </a:r>
            <a:r>
              <a:rPr kumimoji="1" lang="en-US" altLang="ja-JP" baseline="0" dirty="0"/>
              <a:t> studied the cyp51a mutation during treatment. And the conclusion is that </a:t>
            </a:r>
            <a:r>
              <a:rPr lang="en-US" altLang="ja-JP" sz="1200" dirty="0">
                <a:solidFill>
                  <a:srgbClr val="FF0000"/>
                </a:solidFill>
              </a:rPr>
              <a:t>multiple SNPs are acquired in 4 months (median) during treatment</a:t>
            </a:r>
          </a:p>
          <a:p>
            <a:r>
              <a:rPr kumimoji="1" lang="en-US" altLang="ja-JP" dirty="0"/>
              <a:t>This</a:t>
            </a:r>
            <a:r>
              <a:rPr kumimoji="1" lang="en-US" altLang="ja-JP" baseline="0" dirty="0"/>
              <a:t> data indicates that long use of azoles are one of risk factors for azole-resistance.</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25</a:t>
            </a:fld>
            <a:endParaRPr lang="en-US" altLang="ja-JP" dirty="0"/>
          </a:p>
        </p:txBody>
      </p:sp>
    </p:spTree>
    <p:extLst>
      <p:ext uri="{BB962C8B-B14F-4D97-AF65-F5344CB8AC3E}">
        <p14:creationId xmlns:p14="http://schemas.microsoft.com/office/powerpoint/2010/main" val="31746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is</a:t>
            </a:r>
            <a:r>
              <a:rPr kumimoji="1" lang="en-US" altLang="ja-JP" baseline="0" dirty="0"/>
              <a:t> the opinion for CPA. only L-^Amb or echinocandins are option for the treatment. In order to isolate azole resistant strain, following tips are important for practice.</a:t>
            </a:r>
          </a:p>
          <a:p>
            <a:pPr marL="342900" indent="-342900">
              <a:buFont typeface="Wingdings" panose="05000000000000000000" pitchFamily="2" charset="2"/>
              <a:buChar char="ü"/>
            </a:pPr>
            <a:r>
              <a:rPr lang="en-US" altLang="ja-JP" sz="1200" dirty="0"/>
              <a:t>periodic culture and susceptibility testing of all isolates from patients on long-term azole therapy</a:t>
            </a:r>
          </a:p>
          <a:p>
            <a:pPr marL="342900" indent="-342900">
              <a:buFont typeface="Wingdings" panose="05000000000000000000" pitchFamily="2" charset="2"/>
              <a:buChar char="ü"/>
            </a:pPr>
            <a:r>
              <a:rPr lang="en-US" altLang="ja-JP" sz="1200" dirty="0"/>
              <a:t>the standard use of high volume sputum culture with early screening of resistance using azole-containing agar plates testing of multiple colonies from sputum cultures and using primary plates to detect resistance</a:t>
            </a:r>
          </a:p>
          <a:p>
            <a:pPr marL="342900" indent="-342900">
              <a:buFont typeface="Wingdings" panose="05000000000000000000" pitchFamily="2" charset="2"/>
              <a:buChar char="ü"/>
            </a:pPr>
            <a:r>
              <a:rPr lang="en-US" altLang="ja-JP" sz="1200" dirty="0"/>
              <a:t>ensuring that identified isolates are sent to a reference center for confirmation of the resistance mechanism</a:t>
            </a:r>
            <a:endParaRPr lang="ja-JP" altLang="en-US" sz="1200" dirty="0">
              <a:solidFill>
                <a:srgbClr val="000000"/>
              </a:solidFill>
            </a:endParaRPr>
          </a:p>
          <a:p>
            <a:r>
              <a:rPr kumimoji="1" lang="en-US" altLang="ja-JP" dirty="0"/>
              <a:t> Finally,</a:t>
            </a:r>
            <a:r>
              <a:rPr kumimoji="1" lang="en-US" altLang="ja-JP" baseline="0" dirty="0"/>
              <a:t> we should follow these tend of resistant in order to optimize treatment. Additionally, we should improve treatment strategy not inducing resistant during CPA treatment.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26</a:t>
            </a:fld>
            <a:endParaRPr lang="en-US" altLang="ja-JP" dirty="0"/>
          </a:p>
        </p:txBody>
      </p:sp>
    </p:spTree>
    <p:extLst>
      <p:ext uri="{BB962C8B-B14F-4D97-AF65-F5344CB8AC3E}">
        <p14:creationId xmlns:p14="http://schemas.microsoft.com/office/powerpoint/2010/main" val="315278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a:solidFill>
                  <a:schemeClr val="tx1"/>
                </a:solidFill>
                <a:latin typeface="Arial" pitchFamily="34" charset="0"/>
                <a:ea typeface="ＭＳ Ｐ明朝" pitchFamily="18" charset="-128"/>
                <a:cs typeface="+mn-cs"/>
              </a:rPr>
              <a:t>Fig. 2. Aspergillus culture. (A) Image of Aspergillus </a:t>
            </a:r>
            <a:r>
              <a:rPr kumimoji="1" lang="en-US" altLang="ja-JP" sz="1200" b="0" i="0" u="none" strike="noStrike" kern="1200" baseline="0" dirty="0" err="1">
                <a:solidFill>
                  <a:schemeClr val="tx1"/>
                </a:solidFill>
                <a:latin typeface="Arial" pitchFamily="34" charset="0"/>
                <a:ea typeface="ＭＳ Ｐ明朝" pitchFamily="18" charset="-128"/>
                <a:cs typeface="+mn-cs"/>
              </a:rPr>
              <a:t>felis</a:t>
            </a:r>
            <a:r>
              <a:rPr kumimoji="1" lang="en-US" altLang="ja-JP" sz="1200" b="0" i="0" u="none" strike="noStrike" kern="1200" baseline="0" dirty="0">
                <a:solidFill>
                  <a:schemeClr val="tx1"/>
                </a:solidFill>
                <a:latin typeface="Arial" pitchFamily="34" charset="0"/>
                <a:ea typeface="ＭＳ Ｐ明朝" pitchFamily="18" charset="-128"/>
                <a:cs typeface="+mn-cs"/>
              </a:rPr>
              <a:t> culture in </a:t>
            </a:r>
            <a:r>
              <a:rPr kumimoji="1" lang="en-US" altLang="ja-JP" sz="1200" b="0" i="0" u="none" strike="noStrike" kern="1200" baseline="0" dirty="0" err="1">
                <a:solidFill>
                  <a:schemeClr val="tx1"/>
                </a:solidFill>
                <a:latin typeface="Arial" pitchFamily="34" charset="0"/>
                <a:ea typeface="ＭＳ Ｐ明朝" pitchFamily="18" charset="-128"/>
                <a:cs typeface="+mn-cs"/>
              </a:rPr>
              <a:t>Sabouraud</a:t>
            </a:r>
            <a:r>
              <a:rPr kumimoji="1" lang="en-US" altLang="ja-JP" sz="1200" b="0" i="0" u="none" strike="noStrike" kern="1200" baseline="0" dirty="0">
                <a:solidFill>
                  <a:schemeClr val="tx1"/>
                </a:solidFill>
                <a:latin typeface="Arial" pitchFamily="34" charset="0"/>
                <a:ea typeface="ＭＳ Ｐ明朝" pitchFamily="18" charset="-128"/>
                <a:cs typeface="+mn-cs"/>
              </a:rPr>
              <a:t> Dextrose agar at 30 C on day 9. (B) </a:t>
            </a:r>
            <a:r>
              <a:rPr kumimoji="1" lang="en-US" altLang="ja-JP" sz="1200" b="0" i="0" u="none" strike="noStrike" kern="1200" baseline="0" dirty="0" err="1">
                <a:solidFill>
                  <a:schemeClr val="tx1"/>
                </a:solidFill>
                <a:latin typeface="Arial" pitchFamily="34" charset="0"/>
                <a:ea typeface="ＭＳ Ｐ明朝" pitchFamily="18" charset="-128"/>
                <a:cs typeface="+mn-cs"/>
              </a:rPr>
              <a:t>Microscopical</a:t>
            </a:r>
            <a:r>
              <a:rPr kumimoji="1" lang="en-US" altLang="ja-JP" sz="1200" b="0" i="0" u="none" strike="noStrike" kern="1200" baseline="0" dirty="0">
                <a:solidFill>
                  <a:schemeClr val="tx1"/>
                </a:solidFill>
                <a:latin typeface="Arial" pitchFamily="34" charset="0"/>
                <a:ea typeface="ＭＳ Ｐ明朝" pitchFamily="18" charset="-128"/>
                <a:cs typeface="+mn-cs"/>
              </a:rPr>
              <a:t> examination of </a:t>
            </a:r>
            <a:r>
              <a:rPr kumimoji="1" lang="en-US" altLang="ja-JP" sz="1200" b="0" i="0" u="none" strike="noStrike" kern="1200" baseline="0" dirty="0" err="1">
                <a:solidFill>
                  <a:schemeClr val="tx1"/>
                </a:solidFill>
                <a:latin typeface="Arial" pitchFamily="34" charset="0"/>
                <a:ea typeface="ＭＳ Ｐ明朝" pitchFamily="18" charset="-128"/>
                <a:cs typeface="+mn-cs"/>
              </a:rPr>
              <a:t>lactophenol</a:t>
            </a:r>
            <a:r>
              <a:rPr kumimoji="1" lang="en-US" altLang="ja-JP" sz="1200" b="0" i="0" u="none" strike="noStrike" kern="1200" baseline="0" dirty="0">
                <a:solidFill>
                  <a:schemeClr val="tx1"/>
                </a:solidFill>
                <a:latin typeface="Arial" pitchFamily="34" charset="0"/>
                <a:ea typeface="ＭＳ Ｐ明朝" pitchFamily="18" charset="-128"/>
                <a:cs typeface="+mn-cs"/>
              </a:rPr>
              <a:t> cotton blue stain of</a:t>
            </a:r>
          </a:p>
          <a:p>
            <a:r>
              <a:rPr kumimoji="1" lang="en-US" altLang="ja-JP" sz="1200" b="0" i="0" u="none" strike="noStrike" kern="1200" baseline="0" dirty="0">
                <a:solidFill>
                  <a:schemeClr val="tx1"/>
                </a:solidFill>
                <a:latin typeface="Arial" pitchFamily="34" charset="0"/>
                <a:ea typeface="ＭＳ Ｐ明朝" pitchFamily="18" charset="-128"/>
                <a:cs typeface="+mn-cs"/>
              </a:rPr>
              <a:t>Aspergillus </a:t>
            </a:r>
            <a:r>
              <a:rPr kumimoji="1" lang="en-US" altLang="ja-JP" sz="1200" b="0" i="0" u="none" strike="noStrike" kern="1200" baseline="0" dirty="0" err="1">
                <a:solidFill>
                  <a:schemeClr val="tx1"/>
                </a:solidFill>
                <a:latin typeface="Arial" pitchFamily="34" charset="0"/>
                <a:ea typeface="ＭＳ Ｐ明朝" pitchFamily="18" charset="-128"/>
                <a:cs typeface="+mn-cs"/>
              </a:rPr>
              <a:t>felis</a:t>
            </a:r>
            <a:r>
              <a:rPr kumimoji="1" lang="en-US" altLang="ja-JP" sz="1200" b="0" i="0" u="none" strike="noStrike" kern="1200" baseline="0" dirty="0">
                <a:solidFill>
                  <a:schemeClr val="tx1"/>
                </a:solidFill>
                <a:latin typeface="Arial" pitchFamily="34" charset="0"/>
                <a:ea typeface="ＭＳ Ｐ明朝" pitchFamily="18" charset="-128"/>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4C5B2D6-C1B9-47D1-8671-0165AFBA67D2}" type="slidenum">
              <a:rPr lang="en-US" altLang="ja-JP" smtClean="0">
                <a:solidFill>
                  <a:srgbClr val="000000"/>
                </a:solidFill>
              </a:rPr>
              <a:pPr>
                <a:defRPr/>
              </a:pPr>
              <a:t>27</a:t>
            </a:fld>
            <a:endParaRPr lang="en-US" altLang="ja-JP">
              <a:solidFill>
                <a:srgbClr val="000000"/>
              </a:solidFill>
            </a:endParaRPr>
          </a:p>
        </p:txBody>
      </p:sp>
    </p:spTree>
    <p:extLst>
      <p:ext uri="{BB962C8B-B14F-4D97-AF65-F5344CB8AC3E}">
        <p14:creationId xmlns:p14="http://schemas.microsoft.com/office/powerpoint/2010/main" val="3585598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29</a:t>
            </a:fld>
            <a:endParaRPr lang="en-US" altLang="ja-JP" dirty="0"/>
          </a:p>
        </p:txBody>
      </p:sp>
    </p:spTree>
    <p:extLst>
      <p:ext uri="{BB962C8B-B14F-4D97-AF65-F5344CB8AC3E}">
        <p14:creationId xmlns:p14="http://schemas.microsoft.com/office/powerpoint/2010/main" val="222106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30</a:t>
            </a:fld>
            <a:endParaRPr lang="en-US" altLang="ja-JP" dirty="0"/>
          </a:p>
        </p:txBody>
      </p:sp>
    </p:spTree>
    <p:extLst>
      <p:ext uri="{BB962C8B-B14F-4D97-AF65-F5344CB8AC3E}">
        <p14:creationId xmlns:p14="http://schemas.microsoft.com/office/powerpoint/2010/main" val="21992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baseline="0" dirty="0"/>
              <a:t>CPA can be defined as </a:t>
            </a:r>
            <a:r>
              <a:rPr lang="en-US" altLang="ja-JP" sz="1200" dirty="0"/>
              <a:t>slowly progressive inflammatory pulmonary syndrome due to </a:t>
            </a:r>
            <a:r>
              <a:rPr lang="en-US" altLang="ja-JP" sz="1200" i="1" dirty="0"/>
              <a:t>Aspergillus</a:t>
            </a:r>
            <a:r>
              <a:rPr lang="en-US" altLang="ja-JP" sz="1200" dirty="0"/>
              <a:t> spp. </a:t>
            </a:r>
          </a:p>
          <a:p>
            <a:r>
              <a:rPr kumimoji="1" lang="en-US" altLang="ja-JP" dirty="0"/>
              <a:t>These</a:t>
            </a:r>
            <a:r>
              <a:rPr kumimoji="1" lang="en-US" altLang="ja-JP" baseline="0" dirty="0"/>
              <a:t> are typical chronic pulmonary aspergillosis cases seen in father and his son in same residence. This is very interesting and we have been to their house to research the environment.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2</a:t>
            </a:fld>
            <a:endParaRPr lang="en-US" altLang="ja-JP" dirty="0"/>
          </a:p>
        </p:txBody>
      </p:sp>
    </p:spTree>
    <p:extLst>
      <p:ext uri="{BB962C8B-B14F-4D97-AF65-F5344CB8AC3E}">
        <p14:creationId xmlns:p14="http://schemas.microsoft.com/office/powerpoint/2010/main" val="68835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E1FBE4ED-75AC-4ED6-AAA2-1BD5FB3B141B}" type="slidenum">
              <a:rPr lang="en-US" altLang="ja-JP" smtClean="0">
                <a:latin typeface="Arial" pitchFamily="34" charset="0"/>
              </a:rPr>
              <a:pPr eaLnBrk="1" hangingPunct="1"/>
              <a:t>3</a:t>
            </a:fld>
            <a:endParaRPr lang="en-US" altLang="ja-JP" dirty="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dirty="0">
                <a:latin typeface="Arial" pitchFamily="34" charset="0"/>
              </a:rPr>
              <a:t>This</a:t>
            </a:r>
            <a:r>
              <a:rPr lang="en-US" altLang="ja-JP" baseline="0" dirty="0">
                <a:latin typeface="Arial" pitchFamily="34" charset="0"/>
              </a:rPr>
              <a:t> is the typical CCPA cases. This cavitary lesion was produced by tuberculosis prior infection, so that pre-existed cavity was existed. </a:t>
            </a:r>
            <a:r>
              <a:rPr lang="en-US" altLang="ja-JP" dirty="0">
                <a:latin typeface="Arial" pitchFamily="34" charset="0"/>
              </a:rPr>
              <a:t>The patient is 65 years old with tuberculosis treatment history including right upper lobectomy in past history. He complained hemosputum, and cough. The chest x-ray and laboratory findings showed </a:t>
            </a:r>
            <a:r>
              <a:rPr kumimoji="0" lang="en-US" altLang="ja-JP" dirty="0">
                <a:solidFill>
                  <a:srgbClr val="FF0000"/>
                </a:solidFill>
                <a:latin typeface="Arial" pitchFamily="34" charset="0"/>
              </a:rPr>
              <a:t>fungus ball like shadows in right upper lung field. And serum tests showed positive of antigen and antibody and β-D-glucan also elevated.</a:t>
            </a:r>
            <a:endParaRPr kumimoji="0" lang="en-US" altLang="ja-JP" dirty="0">
              <a:solidFill>
                <a:srgbClr val="000000"/>
              </a:solidFill>
              <a:latin typeface="Arial" pitchFamily="34" charset="0"/>
            </a:endParaRPr>
          </a:p>
          <a:p>
            <a:pPr eaLnBrk="1" hangingPunct="1">
              <a:spcBef>
                <a:spcPct val="0"/>
              </a:spcBef>
            </a:pPr>
            <a:endParaRPr lang="en-US" altLang="ja-JP" dirty="0">
              <a:latin typeface="Arial" pitchFamily="34" charset="0"/>
            </a:endParaRPr>
          </a:p>
        </p:txBody>
      </p:sp>
    </p:spTree>
    <p:extLst>
      <p:ext uri="{BB962C8B-B14F-4D97-AF65-F5344CB8AC3E}">
        <p14:creationId xmlns:p14="http://schemas.microsoft.com/office/powerpoint/2010/main" val="114442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Dr. Denning</a:t>
            </a:r>
            <a:r>
              <a:rPr kumimoji="1" lang="en-US" altLang="ja-JP" baseline="0" dirty="0"/>
              <a:t> from Manchester, UK said that </a:t>
            </a:r>
            <a:r>
              <a:rPr lang="en-US" altLang="ja-JP" sz="1200" kern="100" dirty="0">
                <a:ea typeface="ＭＳ 明朝" panose="02020609040205080304" pitchFamily="17" charset="-128"/>
              </a:rPr>
              <a:t>CPA has lately been recognized as a </a:t>
            </a:r>
            <a:r>
              <a:rPr lang="en-US" altLang="ja-JP" sz="1200" u="sng" kern="100" dirty="0">
                <a:solidFill>
                  <a:srgbClr val="FF0000"/>
                </a:solidFill>
                <a:ea typeface="ＭＳ 明朝" panose="02020609040205080304" pitchFamily="17" charset="-128"/>
              </a:rPr>
              <a:t>significant global health burden.  it is high </a:t>
            </a:r>
            <a:r>
              <a:rPr lang="en-US" altLang="ja-JP" sz="1200" dirty="0"/>
              <a:t>Rate of existence of Tuberculosis as complication 15% (U.K.)</a:t>
            </a:r>
            <a:r>
              <a:rPr lang="ja-JP" altLang="en-US" sz="1200" dirty="0"/>
              <a:t>　～ </a:t>
            </a:r>
            <a:r>
              <a:rPr lang="en-US" altLang="ja-JP" sz="1200" dirty="0"/>
              <a:t>93% (Korea</a:t>
            </a:r>
            <a:r>
              <a:rPr lang="ja-JP" altLang="en-US" sz="1200" dirty="0"/>
              <a:t>）</a:t>
            </a:r>
            <a:endParaRPr lang="en-US" altLang="ja-JP"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u="sng" kern="0" dirty="0">
                <a:solidFill>
                  <a:srgbClr val="FF0000"/>
                </a:solidFill>
                <a:latin typeface="ＭＳ Ｐゴシック" pitchFamily="50" charset="-128"/>
              </a:rPr>
              <a:t>Approx.</a:t>
            </a:r>
            <a:r>
              <a:rPr lang="en-US" altLang="ja-JP" sz="1200" u="sng" kern="0" baseline="0" dirty="0">
                <a:solidFill>
                  <a:srgbClr val="FF0000"/>
                </a:solidFill>
                <a:latin typeface="ＭＳ Ｐゴシック" pitchFamily="50" charset="-128"/>
              </a:rPr>
              <a:t> one point two million CPA patients after Tbc infection is recognized. </a:t>
            </a:r>
            <a:endParaRPr lang="ja-JP" altLang="en-US" sz="1200" u="sng" kern="0" dirty="0">
              <a:solidFill>
                <a:srgbClr val="FF0000"/>
              </a:solidFill>
              <a:latin typeface="ＭＳ Ｐゴシック"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4</a:t>
            </a:fld>
            <a:endParaRPr lang="en-US" altLang="ja-JP" dirty="0"/>
          </a:p>
        </p:txBody>
      </p:sp>
    </p:spTree>
    <p:extLst>
      <p:ext uri="{BB962C8B-B14F-4D97-AF65-F5344CB8AC3E}">
        <p14:creationId xmlns:p14="http://schemas.microsoft.com/office/powerpoint/2010/main" val="2191678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These</a:t>
            </a:r>
            <a:r>
              <a:rPr kumimoji="1" lang="en-US" altLang="ja-JP" baseline="0" dirty="0"/>
              <a:t> are typical radiography for each four CPA group. I will explain one by one briefly.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6</a:t>
            </a:fld>
            <a:endParaRPr lang="en-US" altLang="ja-JP" dirty="0"/>
          </a:p>
        </p:txBody>
      </p:sp>
    </p:spTree>
    <p:extLst>
      <p:ext uri="{BB962C8B-B14F-4D97-AF65-F5344CB8AC3E}">
        <p14:creationId xmlns:p14="http://schemas.microsoft.com/office/powerpoint/2010/main" val="55816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GL, CPA has been divided</a:t>
            </a:r>
            <a:r>
              <a:rPr kumimoji="1" lang="en-US" altLang="ja-JP" baseline="0" dirty="0"/>
              <a:t> into 5 major groups, Aspergillus nodule, SA, SIA (CNPA), CCPA and CFPA/ As you can see here, </a:t>
            </a:r>
          </a:p>
          <a:p>
            <a:r>
              <a:rPr kumimoji="1" lang="en-US" altLang="ja-JP" baseline="0" dirty="0"/>
              <a:t>All forms except CFPA are overlapped somehow.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9A2DCEB-ABDF-46ED-AD5A-8DFCAA802D52}" type="slidenum">
              <a:rPr lang="en-US" altLang="ja-JP" smtClean="0"/>
              <a:pPr>
                <a:defRPr/>
              </a:pPr>
              <a:t>7</a:t>
            </a:fld>
            <a:endParaRPr lang="en-US" altLang="ja-JP" dirty="0"/>
          </a:p>
        </p:txBody>
      </p:sp>
    </p:spTree>
    <p:extLst>
      <p:ext uri="{BB962C8B-B14F-4D97-AF65-F5344CB8AC3E}">
        <p14:creationId xmlns:p14="http://schemas.microsoft.com/office/powerpoint/2010/main" val="8146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15460" y="9370927"/>
            <a:ext cx="2919225" cy="49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CCED160E-DAAD-4A99-BB4E-96EA39605A96}" type="slidenum">
              <a:rPr lang="en-US" altLang="ja-JP" sz="1200">
                <a:latin typeface="Arial" pitchFamily="34" charset="0"/>
              </a:rPr>
              <a:pPr algn="r" eaLnBrk="1" hangingPunct="1"/>
              <a:t>9</a:t>
            </a:fld>
            <a:endParaRPr lang="en-US" altLang="ja-JP" sz="1200" dirty="0">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06275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From a couple years ago,</a:t>
            </a:r>
            <a:r>
              <a:rPr kumimoji="1" lang="ja-JP" altLang="en-US" dirty="0"/>
              <a:t> </a:t>
            </a:r>
            <a:r>
              <a:rPr kumimoji="1" lang="en-US" altLang="ja-JP" dirty="0"/>
              <a:t>several issues have been raised such as RCT data? Off course we need definitely newer drugs and prevalence especially in developing countries.</a:t>
            </a:r>
          </a:p>
        </p:txBody>
      </p:sp>
      <p:sp>
        <p:nvSpPr>
          <p:cNvPr id="4" name="スライド番号プレースホルダー 3"/>
          <p:cNvSpPr>
            <a:spLocks noGrp="1"/>
          </p:cNvSpPr>
          <p:nvPr>
            <p:ph type="sldNum" sz="quarter" idx="5"/>
          </p:nvPr>
        </p:nvSpPr>
        <p:spPr/>
        <p:txBody>
          <a:bodyPr/>
          <a:lstStyle/>
          <a:p>
            <a:pPr>
              <a:defRPr/>
            </a:pPr>
            <a:fld id="{E9A2DCEB-ABDF-46ED-AD5A-8DFCAA802D52}" type="slidenum">
              <a:rPr lang="en-US" altLang="ja-JP" smtClean="0"/>
              <a:pPr>
                <a:defRPr/>
              </a:pPr>
              <a:t>12</a:t>
            </a:fld>
            <a:endParaRPr lang="en-US" altLang="ja-JP" dirty="0"/>
          </a:p>
        </p:txBody>
      </p:sp>
    </p:spTree>
    <p:extLst>
      <p:ext uri="{BB962C8B-B14F-4D97-AF65-F5344CB8AC3E}">
        <p14:creationId xmlns:p14="http://schemas.microsoft.com/office/powerpoint/2010/main" val="765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Times New Roman" pitchFamily="18" charset="0"/>
                <a:ea typeface="ＭＳ Ｐ明朝" pitchFamily="18" charset="-128"/>
                <a:cs typeface="+mn-cs"/>
              </a:rPr>
              <a:t>Fifty patients with chronic pulmonary aspergillosis and 65 patients with respiratory disease, as a control, were enrolled in this study. The majority of the CPA disease entities were chronic pulmonary aspergillosis (64.0%, </a:t>
            </a:r>
            <a:r>
              <a:rPr kumimoji="1" lang="en-US" altLang="ja-JP" sz="1200" b="0" i="1" kern="1200" dirty="0">
                <a:solidFill>
                  <a:schemeClr val="tx1"/>
                </a:solidFill>
                <a:effectLst/>
                <a:latin typeface="Times New Roman" pitchFamily="18" charset="0"/>
                <a:ea typeface="ＭＳ Ｐ明朝" pitchFamily="18" charset="-128"/>
                <a:cs typeface="+mn-cs"/>
              </a:rPr>
              <a:t>n</a:t>
            </a:r>
            <a:r>
              <a:rPr kumimoji="1" lang="en-US" altLang="ja-JP" sz="1200" b="0" i="0" kern="1200" dirty="0">
                <a:solidFill>
                  <a:schemeClr val="tx1"/>
                </a:solidFill>
                <a:effectLst/>
                <a:latin typeface="Times New Roman" pitchFamily="18" charset="0"/>
                <a:ea typeface="ＭＳ Ｐ明朝" pitchFamily="18" charset="-128"/>
                <a:cs typeface="+mn-cs"/>
              </a:rPr>
              <a:t> = 32), followed by subacute invasive pulmonary aspergillosis (IPA) (20.0%, </a:t>
            </a:r>
            <a:r>
              <a:rPr kumimoji="1" lang="en-US" altLang="ja-JP" sz="1200" b="0" i="1" kern="1200" dirty="0">
                <a:solidFill>
                  <a:schemeClr val="tx1"/>
                </a:solidFill>
                <a:effectLst/>
                <a:latin typeface="Times New Roman" pitchFamily="18" charset="0"/>
                <a:ea typeface="ＭＳ Ｐ明朝" pitchFamily="18" charset="-128"/>
                <a:cs typeface="+mn-cs"/>
              </a:rPr>
              <a:t>n</a:t>
            </a:r>
            <a:r>
              <a:rPr kumimoji="1" lang="en-US" altLang="ja-JP" sz="1200" b="0" i="0" kern="1200" dirty="0">
                <a:solidFill>
                  <a:schemeClr val="tx1"/>
                </a:solidFill>
                <a:effectLst/>
                <a:latin typeface="Times New Roman" pitchFamily="18" charset="0"/>
                <a:ea typeface="ＭＳ Ｐ明朝" pitchFamily="18" charset="-128"/>
                <a:cs typeface="+mn-cs"/>
              </a:rPr>
              <a:t> = 10) and simple pulmonary aspergilloma (SPA) (16.0%, </a:t>
            </a:r>
            <a:r>
              <a:rPr kumimoji="1" lang="en-US" altLang="ja-JP" sz="1200" b="0" i="1" kern="1200" dirty="0">
                <a:solidFill>
                  <a:schemeClr val="tx1"/>
                </a:solidFill>
                <a:effectLst/>
                <a:latin typeface="Times New Roman" pitchFamily="18" charset="0"/>
                <a:ea typeface="ＭＳ Ｐ明朝" pitchFamily="18" charset="-128"/>
                <a:cs typeface="+mn-cs"/>
              </a:rPr>
              <a:t>n</a:t>
            </a:r>
            <a:r>
              <a:rPr kumimoji="1" lang="en-US" altLang="ja-JP" sz="1200" b="0" i="0" kern="1200" dirty="0">
                <a:solidFill>
                  <a:schemeClr val="tx1"/>
                </a:solidFill>
                <a:effectLst/>
                <a:latin typeface="Times New Roman" pitchFamily="18" charset="0"/>
                <a:ea typeface="ＭＳ Ｐ明朝" pitchFamily="18" charset="-128"/>
                <a:cs typeface="+mn-cs"/>
              </a:rPr>
              <a:t> = 8). The sensitivity and specificity of the </a:t>
            </a:r>
            <a:r>
              <a:rPr kumimoji="1" lang="en-US" altLang="ja-JP" sz="1200" b="0" i="0" kern="1200" dirty="0" err="1">
                <a:solidFill>
                  <a:schemeClr val="tx1"/>
                </a:solidFill>
                <a:effectLst/>
                <a:latin typeface="Times New Roman" pitchFamily="18" charset="0"/>
                <a:ea typeface="ＭＳ Ｐ明朝" pitchFamily="18" charset="-128"/>
                <a:cs typeface="+mn-cs"/>
              </a:rPr>
              <a:t>AspLFD</a:t>
            </a:r>
            <a:r>
              <a:rPr kumimoji="1" lang="en-US" altLang="ja-JP" sz="1200" b="0" i="0" kern="1200" dirty="0">
                <a:solidFill>
                  <a:schemeClr val="tx1"/>
                </a:solidFill>
                <a:effectLst/>
                <a:latin typeface="Times New Roman" pitchFamily="18" charset="0"/>
                <a:ea typeface="ＭＳ Ｐ明朝" pitchFamily="18" charset="-128"/>
                <a:cs typeface="+mn-cs"/>
              </a:rPr>
              <a:t> test in serum samples were 62.0% and 67.7%, respectively. The GM test (cutoff index, 1.54) showed a sensitivity of 22% and a specificity of 92.3%, while the sensitivity and specificity of the BDG test (cutoff, 19.3 pg/ml) were 48% and 90.8%, respectively. In bronchoalveolar lavage fluid samples, the </a:t>
            </a:r>
            <a:r>
              <a:rPr kumimoji="1" lang="en-US" altLang="ja-JP" sz="1200" b="0" i="0" kern="1200" dirty="0" err="1">
                <a:solidFill>
                  <a:schemeClr val="tx1"/>
                </a:solidFill>
                <a:effectLst/>
                <a:latin typeface="Times New Roman" pitchFamily="18" charset="0"/>
                <a:ea typeface="ＭＳ Ｐ明朝" pitchFamily="18" charset="-128"/>
                <a:cs typeface="+mn-cs"/>
              </a:rPr>
              <a:t>AspLFD</a:t>
            </a:r>
            <a:r>
              <a:rPr kumimoji="1" lang="en-US" altLang="ja-JP" sz="1200" b="0" i="0" kern="1200" dirty="0">
                <a:solidFill>
                  <a:schemeClr val="tx1"/>
                </a:solidFill>
                <a:effectLst/>
                <a:latin typeface="Times New Roman" pitchFamily="18" charset="0"/>
                <a:ea typeface="ＭＳ Ｐ明朝" pitchFamily="18" charset="-128"/>
                <a:cs typeface="+mn-cs"/>
              </a:rPr>
              <a:t> test showed a sensitivity of 66.7% and a specificity of 69.2%, while those of the GM test (cutoff index, 0.6) were 72.7% and 83.1%, respectively. The </a:t>
            </a:r>
            <a:r>
              <a:rPr kumimoji="1" lang="en-US" altLang="ja-JP" sz="1200" b="0" i="1" kern="1200" dirty="0">
                <a:solidFill>
                  <a:schemeClr val="tx1"/>
                </a:solidFill>
                <a:effectLst/>
                <a:latin typeface="Times New Roman" pitchFamily="18" charset="0"/>
                <a:ea typeface="ＭＳ Ｐ明朝" pitchFamily="18" charset="-128"/>
                <a:cs typeface="+mn-cs"/>
              </a:rPr>
              <a:t>Aspergillus</a:t>
            </a:r>
            <a:r>
              <a:rPr kumimoji="1" lang="en-US" altLang="ja-JP" sz="1200" b="0" i="0" kern="1200" dirty="0">
                <a:solidFill>
                  <a:schemeClr val="tx1"/>
                </a:solidFill>
                <a:effectLst/>
                <a:latin typeface="Times New Roman" pitchFamily="18" charset="0"/>
                <a:ea typeface="ＭＳ Ｐ明朝" pitchFamily="18" charset="-128"/>
                <a:cs typeface="+mn-cs"/>
              </a:rPr>
              <a:t> precipitating antibody test had 70% sensitivity. Unlike the </a:t>
            </a:r>
            <a:r>
              <a:rPr kumimoji="1" lang="en-US" altLang="ja-JP" sz="1200" b="0" i="1" kern="1200" dirty="0">
                <a:solidFill>
                  <a:schemeClr val="tx1"/>
                </a:solidFill>
                <a:effectLst/>
                <a:latin typeface="Times New Roman" pitchFamily="18" charset="0"/>
                <a:ea typeface="ＭＳ Ｐ明朝" pitchFamily="18" charset="-128"/>
                <a:cs typeface="+mn-cs"/>
              </a:rPr>
              <a:t>Aspergillus</a:t>
            </a:r>
            <a:r>
              <a:rPr kumimoji="1" lang="en-US" altLang="ja-JP" sz="1200" b="0" i="0" kern="1200" dirty="0">
                <a:solidFill>
                  <a:schemeClr val="tx1"/>
                </a:solidFill>
                <a:effectLst/>
                <a:latin typeface="Times New Roman" pitchFamily="18" charset="0"/>
                <a:ea typeface="ＭＳ Ｐ明朝" pitchFamily="18" charset="-128"/>
                <a:cs typeface="+mn-cs"/>
              </a:rPr>
              <a:t> precipitating antibody test, the </a:t>
            </a:r>
            <a:r>
              <a:rPr kumimoji="1" lang="en-US" altLang="ja-JP" sz="1200" b="0" i="0" kern="1200" dirty="0" err="1">
                <a:solidFill>
                  <a:schemeClr val="tx1"/>
                </a:solidFill>
                <a:effectLst/>
                <a:latin typeface="Times New Roman" pitchFamily="18" charset="0"/>
                <a:ea typeface="ＭＳ Ｐ明朝" pitchFamily="18" charset="-128"/>
                <a:cs typeface="+mn-cs"/>
              </a:rPr>
              <a:t>AspLFD</a:t>
            </a:r>
            <a:r>
              <a:rPr kumimoji="1" lang="en-US" altLang="ja-JP" sz="1200" b="0" i="0" kern="1200" dirty="0">
                <a:solidFill>
                  <a:schemeClr val="tx1"/>
                </a:solidFill>
                <a:effectLst/>
                <a:latin typeface="Times New Roman" pitchFamily="18" charset="0"/>
                <a:ea typeface="ＭＳ Ｐ明朝" pitchFamily="18" charset="-128"/>
                <a:cs typeface="+mn-cs"/>
              </a:rPr>
              <a:t> on serum samples showed similar sensitivity to non-</a:t>
            </a:r>
            <a:r>
              <a:rPr kumimoji="1" lang="en-US" altLang="ja-JP" sz="1200" b="0" i="1" kern="1200" dirty="0">
                <a:solidFill>
                  <a:schemeClr val="tx1"/>
                </a:solidFill>
                <a:effectLst/>
                <a:latin typeface="Times New Roman" pitchFamily="18" charset="0"/>
                <a:ea typeface="ＭＳ Ｐ明朝" pitchFamily="18" charset="-128"/>
                <a:cs typeface="+mn-cs"/>
              </a:rPr>
              <a:t>fumigatus Aspergillus</a:t>
            </a:r>
            <a:r>
              <a:rPr kumimoji="1" lang="en-US" altLang="ja-JP" sz="1200" b="0" i="0" kern="1200" dirty="0">
                <a:solidFill>
                  <a:schemeClr val="tx1"/>
                </a:solidFill>
                <a:effectLst/>
                <a:latin typeface="Times New Roman" pitchFamily="18" charset="0"/>
                <a:ea typeface="ＭＳ Ｐ明朝" pitchFamily="18" charset="-128"/>
                <a:cs typeface="+mn-cs"/>
              </a:rPr>
              <a:t> species. Patients with false-positive results for the </a:t>
            </a:r>
            <a:r>
              <a:rPr kumimoji="1" lang="en-US" altLang="ja-JP" sz="1200" b="0" i="0" kern="1200" dirty="0" err="1">
                <a:solidFill>
                  <a:schemeClr val="tx1"/>
                </a:solidFill>
                <a:effectLst/>
                <a:latin typeface="Times New Roman" pitchFamily="18" charset="0"/>
                <a:ea typeface="ＭＳ Ｐ明朝" pitchFamily="18" charset="-128"/>
                <a:cs typeface="+mn-cs"/>
              </a:rPr>
              <a:t>AspLFD</a:t>
            </a:r>
            <a:r>
              <a:rPr kumimoji="1" lang="en-US" altLang="ja-JP" sz="1200" b="0" i="0" kern="1200" dirty="0">
                <a:solidFill>
                  <a:schemeClr val="tx1"/>
                </a:solidFill>
                <a:effectLst/>
                <a:latin typeface="Times New Roman" pitchFamily="18" charset="0"/>
                <a:ea typeface="ＭＳ Ｐ明朝" pitchFamily="18" charset="-128"/>
                <a:cs typeface="+mn-cs"/>
              </a:rPr>
              <a:t> on serum samples were of a significantly higher age and had a higher prevalence of cavitary lesions in chest computed tomography than patients with negative results in the control group. Given the results in this study, the performance of the </a:t>
            </a:r>
            <a:r>
              <a:rPr kumimoji="1" lang="en-US" altLang="ja-JP" sz="1200" b="0" i="0" kern="1200" dirty="0" err="1">
                <a:solidFill>
                  <a:schemeClr val="tx1"/>
                </a:solidFill>
                <a:effectLst/>
                <a:latin typeface="Times New Roman" pitchFamily="18" charset="0"/>
                <a:ea typeface="ＭＳ Ｐ明朝" pitchFamily="18" charset="-128"/>
                <a:cs typeface="+mn-cs"/>
              </a:rPr>
              <a:t>AspLFD</a:t>
            </a:r>
            <a:r>
              <a:rPr kumimoji="1" lang="en-US" altLang="ja-JP" sz="1200" b="0" i="0" kern="1200" dirty="0">
                <a:solidFill>
                  <a:schemeClr val="tx1"/>
                </a:solidFill>
                <a:effectLst/>
                <a:latin typeface="Times New Roman" pitchFamily="18" charset="0"/>
                <a:ea typeface="ＭＳ Ｐ明朝" pitchFamily="18" charset="-128"/>
                <a:cs typeface="+mn-cs"/>
              </a:rPr>
              <a:t> using serum was acceptable as a point-of-care test for the diagnosis of CPA.</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E2E1625-8CE8-4DAC-B047-80500E2ECEBA}" type="slidenum">
              <a:rPr lang="en-US" altLang="ja-JP" smtClean="0"/>
              <a:pPr>
                <a:defRPr/>
              </a:pPr>
              <a:t>16</a:t>
            </a:fld>
            <a:endParaRPr lang="en-US" altLang="ja-JP"/>
          </a:p>
        </p:txBody>
      </p:sp>
    </p:spTree>
    <p:extLst>
      <p:ext uri="{BB962C8B-B14F-4D97-AF65-F5344CB8AC3E}">
        <p14:creationId xmlns:p14="http://schemas.microsoft.com/office/powerpoint/2010/main" val="248314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39"/>
          <p:cNvSpPr>
            <a:spLocks noGrp="1" noChangeArrowheads="1"/>
          </p:cNvSpPr>
          <p:nvPr>
            <p:ph type="sldNum" sz="quarter" idx="11"/>
          </p:nvPr>
        </p:nvSpPr>
        <p:spPr>
          <a:ln/>
        </p:spPr>
        <p:txBody>
          <a:bodyPr/>
          <a:lstStyle>
            <a:lvl1pPr>
              <a:defRPr/>
            </a:lvl1pPr>
          </a:lstStyle>
          <a:p>
            <a:pPr>
              <a:defRPr/>
            </a:pPr>
            <a:fld id="{BC6106FB-660C-4C61-9E88-66CDF54F8EE2}" type="slidenum">
              <a:rPr lang="en-US" altLang="ja-JP"/>
              <a:pPr>
                <a:defRPr/>
              </a:pPr>
              <a:t>‹#›</a:t>
            </a:fld>
            <a:endParaRPr lang="en-US" altLang="ja-JP" dirty="0"/>
          </a:p>
        </p:txBody>
      </p:sp>
    </p:spTree>
    <p:extLst>
      <p:ext uri="{BB962C8B-B14F-4D97-AF65-F5344CB8AC3E}">
        <p14:creationId xmlns:p14="http://schemas.microsoft.com/office/powerpoint/2010/main" val="1147702167"/>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39"/>
          <p:cNvSpPr>
            <a:spLocks noGrp="1" noChangeArrowheads="1"/>
          </p:cNvSpPr>
          <p:nvPr>
            <p:ph type="sldNum" sz="quarter" idx="11"/>
          </p:nvPr>
        </p:nvSpPr>
        <p:spPr>
          <a:ln/>
        </p:spPr>
        <p:txBody>
          <a:bodyPr/>
          <a:lstStyle>
            <a:lvl1pPr>
              <a:defRPr/>
            </a:lvl1pPr>
          </a:lstStyle>
          <a:p>
            <a:pPr>
              <a:defRPr/>
            </a:pPr>
            <a:fld id="{84D22DD6-D966-44CA-8A26-C3261B90F59C}" type="slidenum">
              <a:rPr lang="en-US" altLang="ja-JP"/>
              <a:pPr>
                <a:defRPr/>
              </a:pPr>
              <a:t>‹#›</a:t>
            </a:fld>
            <a:endParaRPr lang="en-US" altLang="ja-JP" dirty="0"/>
          </a:p>
        </p:txBody>
      </p:sp>
    </p:spTree>
    <p:extLst>
      <p:ext uri="{BB962C8B-B14F-4D97-AF65-F5344CB8AC3E}">
        <p14:creationId xmlns:p14="http://schemas.microsoft.com/office/powerpoint/2010/main" val="3519972457"/>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39"/>
          <p:cNvSpPr>
            <a:spLocks noGrp="1" noChangeArrowheads="1"/>
          </p:cNvSpPr>
          <p:nvPr>
            <p:ph type="sldNum" sz="quarter" idx="11"/>
          </p:nvPr>
        </p:nvSpPr>
        <p:spPr>
          <a:ln/>
        </p:spPr>
        <p:txBody>
          <a:bodyPr/>
          <a:lstStyle>
            <a:lvl1pPr>
              <a:defRPr/>
            </a:lvl1pPr>
          </a:lstStyle>
          <a:p>
            <a:pPr>
              <a:defRPr/>
            </a:pPr>
            <a:fld id="{DA9C0C33-168D-4AC5-9B5E-720DBEC611B6}" type="slidenum">
              <a:rPr lang="en-US" altLang="ja-JP"/>
              <a:pPr>
                <a:defRPr/>
              </a:pPr>
              <a:t>‹#›</a:t>
            </a:fld>
            <a:endParaRPr lang="en-US" altLang="ja-JP" dirty="0"/>
          </a:p>
        </p:txBody>
      </p:sp>
    </p:spTree>
    <p:extLst>
      <p:ext uri="{BB962C8B-B14F-4D97-AF65-F5344CB8AC3E}">
        <p14:creationId xmlns:p14="http://schemas.microsoft.com/office/powerpoint/2010/main" val="4261667517"/>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8"/>
          <p:cNvSpPr>
            <a:spLocks noGrp="1" noChangeArrowheads="1"/>
          </p:cNvSpPr>
          <p:nvPr>
            <p:ph type="sldNum" sz="quarter" idx="11"/>
          </p:nvPr>
        </p:nvSpPr>
        <p:spPr>
          <a:ln/>
        </p:spPr>
        <p:txBody>
          <a:bodyPr/>
          <a:lstStyle>
            <a:lvl1pPr>
              <a:defRPr/>
            </a:lvl1pPr>
          </a:lstStyle>
          <a:p>
            <a:pPr>
              <a:defRPr/>
            </a:pPr>
            <a:fld id="{0A24E3B5-3CC5-49A3-B07E-8E311170222D}" type="slidenum">
              <a:rPr lang="en-US" altLang="ja-JP"/>
              <a:pPr>
                <a:defRPr/>
              </a:pPr>
              <a:t>‹#›</a:t>
            </a:fld>
            <a:endParaRPr lang="en-US" altLang="ja-JP" dirty="0"/>
          </a:p>
        </p:txBody>
      </p:sp>
    </p:spTree>
    <p:extLst>
      <p:ext uri="{BB962C8B-B14F-4D97-AF65-F5344CB8AC3E}">
        <p14:creationId xmlns:p14="http://schemas.microsoft.com/office/powerpoint/2010/main" val="82185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8"/>
          <p:cNvSpPr>
            <a:spLocks noGrp="1" noChangeArrowheads="1"/>
          </p:cNvSpPr>
          <p:nvPr>
            <p:ph type="sldNum" sz="quarter" idx="11"/>
          </p:nvPr>
        </p:nvSpPr>
        <p:spPr>
          <a:ln/>
        </p:spPr>
        <p:txBody>
          <a:bodyPr/>
          <a:lstStyle>
            <a:lvl1pPr>
              <a:defRPr/>
            </a:lvl1pPr>
          </a:lstStyle>
          <a:p>
            <a:pPr>
              <a:defRPr/>
            </a:pPr>
            <a:fld id="{6034B83F-5F19-464B-888D-ADE50548909D}" type="slidenum">
              <a:rPr lang="en-US" altLang="ja-JP"/>
              <a:pPr>
                <a:defRPr/>
              </a:pPr>
              <a:t>‹#›</a:t>
            </a:fld>
            <a:endParaRPr lang="en-US" altLang="ja-JP" dirty="0"/>
          </a:p>
        </p:txBody>
      </p:sp>
    </p:spTree>
    <p:extLst>
      <p:ext uri="{BB962C8B-B14F-4D97-AF65-F5344CB8AC3E}">
        <p14:creationId xmlns:p14="http://schemas.microsoft.com/office/powerpoint/2010/main" val="2404433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8"/>
          <p:cNvSpPr>
            <a:spLocks noGrp="1" noChangeArrowheads="1"/>
          </p:cNvSpPr>
          <p:nvPr>
            <p:ph type="sldNum" sz="quarter" idx="11"/>
          </p:nvPr>
        </p:nvSpPr>
        <p:spPr>
          <a:ln/>
        </p:spPr>
        <p:txBody>
          <a:bodyPr/>
          <a:lstStyle>
            <a:lvl1pPr>
              <a:defRPr/>
            </a:lvl1pPr>
          </a:lstStyle>
          <a:p>
            <a:pPr>
              <a:defRPr/>
            </a:pPr>
            <a:fld id="{1D82D85C-EC67-49CD-8F6B-CC3FC8400BFF}" type="slidenum">
              <a:rPr lang="en-US" altLang="ja-JP"/>
              <a:pPr>
                <a:defRPr/>
              </a:pPr>
              <a:t>‹#›</a:t>
            </a:fld>
            <a:endParaRPr lang="en-US" altLang="ja-JP" dirty="0"/>
          </a:p>
        </p:txBody>
      </p:sp>
    </p:spTree>
    <p:extLst>
      <p:ext uri="{BB962C8B-B14F-4D97-AF65-F5344CB8AC3E}">
        <p14:creationId xmlns:p14="http://schemas.microsoft.com/office/powerpoint/2010/main" val="3118178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8"/>
          <p:cNvSpPr>
            <a:spLocks noGrp="1" noChangeArrowheads="1"/>
          </p:cNvSpPr>
          <p:nvPr>
            <p:ph type="sldNum" sz="quarter" idx="11"/>
          </p:nvPr>
        </p:nvSpPr>
        <p:spPr>
          <a:ln/>
        </p:spPr>
        <p:txBody>
          <a:bodyPr/>
          <a:lstStyle>
            <a:lvl1pPr>
              <a:defRPr/>
            </a:lvl1pPr>
          </a:lstStyle>
          <a:p>
            <a:pPr>
              <a:defRPr/>
            </a:pPr>
            <a:fld id="{10DB52A0-F419-428D-9248-49AF639C7036}" type="slidenum">
              <a:rPr lang="en-US" altLang="ja-JP"/>
              <a:pPr>
                <a:defRPr/>
              </a:pPr>
              <a:t>‹#›</a:t>
            </a:fld>
            <a:endParaRPr lang="en-US" altLang="ja-JP" dirty="0"/>
          </a:p>
        </p:txBody>
      </p:sp>
    </p:spTree>
    <p:extLst>
      <p:ext uri="{BB962C8B-B14F-4D97-AF65-F5344CB8AC3E}">
        <p14:creationId xmlns:p14="http://schemas.microsoft.com/office/powerpoint/2010/main" val="46886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8" name="Rectangle 8"/>
          <p:cNvSpPr>
            <a:spLocks noGrp="1" noChangeArrowheads="1"/>
          </p:cNvSpPr>
          <p:nvPr>
            <p:ph type="sldNum" sz="quarter" idx="11"/>
          </p:nvPr>
        </p:nvSpPr>
        <p:spPr>
          <a:ln/>
        </p:spPr>
        <p:txBody>
          <a:bodyPr/>
          <a:lstStyle>
            <a:lvl1pPr>
              <a:defRPr/>
            </a:lvl1pPr>
          </a:lstStyle>
          <a:p>
            <a:pPr>
              <a:defRPr/>
            </a:pPr>
            <a:fld id="{33FCBD01-E6F4-40A0-ADB2-93C595E48E88}" type="slidenum">
              <a:rPr lang="en-US" altLang="ja-JP"/>
              <a:pPr>
                <a:defRPr/>
              </a:pPr>
              <a:t>‹#›</a:t>
            </a:fld>
            <a:endParaRPr lang="en-US" altLang="ja-JP" dirty="0"/>
          </a:p>
        </p:txBody>
      </p:sp>
    </p:spTree>
    <p:extLst>
      <p:ext uri="{BB962C8B-B14F-4D97-AF65-F5344CB8AC3E}">
        <p14:creationId xmlns:p14="http://schemas.microsoft.com/office/powerpoint/2010/main" val="3685856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4" name="Rectangle 8"/>
          <p:cNvSpPr>
            <a:spLocks noGrp="1" noChangeArrowheads="1"/>
          </p:cNvSpPr>
          <p:nvPr>
            <p:ph type="sldNum" sz="quarter" idx="11"/>
          </p:nvPr>
        </p:nvSpPr>
        <p:spPr>
          <a:ln/>
        </p:spPr>
        <p:txBody>
          <a:bodyPr/>
          <a:lstStyle>
            <a:lvl1pPr>
              <a:defRPr/>
            </a:lvl1pPr>
          </a:lstStyle>
          <a:p>
            <a:pPr>
              <a:defRPr/>
            </a:pPr>
            <a:fld id="{FF5D7F95-5A17-40D9-9083-FB74E13F86DF}" type="slidenum">
              <a:rPr lang="en-US" altLang="ja-JP"/>
              <a:pPr>
                <a:defRPr/>
              </a:pPr>
              <a:t>‹#›</a:t>
            </a:fld>
            <a:endParaRPr lang="en-US" altLang="ja-JP" dirty="0"/>
          </a:p>
        </p:txBody>
      </p:sp>
    </p:spTree>
    <p:extLst>
      <p:ext uri="{BB962C8B-B14F-4D97-AF65-F5344CB8AC3E}">
        <p14:creationId xmlns:p14="http://schemas.microsoft.com/office/powerpoint/2010/main" val="370408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8"/>
          <p:cNvSpPr>
            <a:spLocks noGrp="1" noChangeArrowheads="1"/>
          </p:cNvSpPr>
          <p:nvPr>
            <p:ph type="sldNum" sz="quarter" idx="11"/>
          </p:nvPr>
        </p:nvSpPr>
        <p:spPr>
          <a:ln/>
        </p:spPr>
        <p:txBody>
          <a:bodyPr/>
          <a:lstStyle>
            <a:lvl1pPr>
              <a:defRPr/>
            </a:lvl1pPr>
          </a:lstStyle>
          <a:p>
            <a:pPr>
              <a:defRPr/>
            </a:pPr>
            <a:fld id="{CABB88FC-FE3D-4F85-891E-0A7F41962716}" type="slidenum">
              <a:rPr lang="en-US" altLang="ja-JP"/>
              <a:pPr>
                <a:defRPr/>
              </a:pPr>
              <a:t>‹#›</a:t>
            </a:fld>
            <a:endParaRPr lang="en-US" altLang="ja-JP" dirty="0"/>
          </a:p>
        </p:txBody>
      </p:sp>
    </p:spTree>
    <p:extLst>
      <p:ext uri="{BB962C8B-B14F-4D97-AF65-F5344CB8AC3E}">
        <p14:creationId xmlns:p14="http://schemas.microsoft.com/office/powerpoint/2010/main" val="138295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8"/>
          <p:cNvSpPr>
            <a:spLocks noGrp="1" noChangeArrowheads="1"/>
          </p:cNvSpPr>
          <p:nvPr>
            <p:ph type="sldNum" sz="quarter" idx="11"/>
          </p:nvPr>
        </p:nvSpPr>
        <p:spPr>
          <a:ln/>
        </p:spPr>
        <p:txBody>
          <a:bodyPr/>
          <a:lstStyle>
            <a:lvl1pPr>
              <a:defRPr/>
            </a:lvl1pPr>
          </a:lstStyle>
          <a:p>
            <a:pPr>
              <a:defRPr/>
            </a:pPr>
            <a:fld id="{ECC1BD0C-6749-4A31-9BB0-EF930981D58A}" type="slidenum">
              <a:rPr lang="en-US" altLang="ja-JP"/>
              <a:pPr>
                <a:defRPr/>
              </a:pPr>
              <a:t>‹#›</a:t>
            </a:fld>
            <a:endParaRPr lang="en-US" altLang="ja-JP" dirty="0"/>
          </a:p>
        </p:txBody>
      </p:sp>
    </p:spTree>
    <p:extLst>
      <p:ext uri="{BB962C8B-B14F-4D97-AF65-F5344CB8AC3E}">
        <p14:creationId xmlns:p14="http://schemas.microsoft.com/office/powerpoint/2010/main" val="3459761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39"/>
          <p:cNvSpPr>
            <a:spLocks noGrp="1" noChangeArrowheads="1"/>
          </p:cNvSpPr>
          <p:nvPr>
            <p:ph type="sldNum" sz="quarter" idx="11"/>
          </p:nvPr>
        </p:nvSpPr>
        <p:spPr>
          <a:ln/>
        </p:spPr>
        <p:txBody>
          <a:bodyPr/>
          <a:lstStyle>
            <a:lvl1pPr>
              <a:defRPr/>
            </a:lvl1pPr>
          </a:lstStyle>
          <a:p>
            <a:pPr>
              <a:defRPr/>
            </a:pPr>
            <a:fld id="{92D1FAAE-B919-4BBF-ADFC-8FCF30A1CE64}" type="slidenum">
              <a:rPr lang="en-US" altLang="ja-JP"/>
              <a:pPr>
                <a:defRPr/>
              </a:pPr>
              <a:t>‹#›</a:t>
            </a:fld>
            <a:endParaRPr lang="en-US" altLang="ja-JP" dirty="0"/>
          </a:p>
        </p:txBody>
      </p:sp>
    </p:spTree>
    <p:extLst>
      <p:ext uri="{BB962C8B-B14F-4D97-AF65-F5344CB8AC3E}">
        <p14:creationId xmlns:p14="http://schemas.microsoft.com/office/powerpoint/2010/main" val="2699944677"/>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8"/>
          <p:cNvSpPr>
            <a:spLocks noGrp="1" noChangeArrowheads="1"/>
          </p:cNvSpPr>
          <p:nvPr>
            <p:ph type="sldNum" sz="quarter" idx="11"/>
          </p:nvPr>
        </p:nvSpPr>
        <p:spPr>
          <a:ln/>
        </p:spPr>
        <p:txBody>
          <a:bodyPr/>
          <a:lstStyle>
            <a:lvl1pPr>
              <a:defRPr/>
            </a:lvl1pPr>
          </a:lstStyle>
          <a:p>
            <a:pPr>
              <a:defRPr/>
            </a:pPr>
            <a:fld id="{4876EDB3-5E57-4866-ACFD-F78C94ED01F8}" type="slidenum">
              <a:rPr lang="en-US" altLang="ja-JP"/>
              <a:pPr>
                <a:defRPr/>
              </a:pPr>
              <a:t>‹#›</a:t>
            </a:fld>
            <a:endParaRPr lang="en-US" altLang="ja-JP" dirty="0"/>
          </a:p>
        </p:txBody>
      </p:sp>
    </p:spTree>
    <p:extLst>
      <p:ext uri="{BB962C8B-B14F-4D97-AF65-F5344CB8AC3E}">
        <p14:creationId xmlns:p14="http://schemas.microsoft.com/office/powerpoint/2010/main" val="114962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8"/>
          <p:cNvSpPr>
            <a:spLocks noGrp="1" noChangeArrowheads="1"/>
          </p:cNvSpPr>
          <p:nvPr>
            <p:ph type="sldNum" sz="quarter" idx="11"/>
          </p:nvPr>
        </p:nvSpPr>
        <p:spPr>
          <a:ln/>
        </p:spPr>
        <p:txBody>
          <a:bodyPr/>
          <a:lstStyle>
            <a:lvl1pPr>
              <a:defRPr/>
            </a:lvl1pPr>
          </a:lstStyle>
          <a:p>
            <a:pPr>
              <a:defRPr/>
            </a:pPr>
            <a:fld id="{56B36747-1FF8-490D-87F6-BA637E8E4FA9}" type="slidenum">
              <a:rPr lang="en-US" altLang="ja-JP"/>
              <a:pPr>
                <a:defRPr/>
              </a:pPr>
              <a:t>‹#›</a:t>
            </a:fld>
            <a:endParaRPr lang="en-US" altLang="ja-JP" dirty="0"/>
          </a:p>
        </p:txBody>
      </p:sp>
    </p:spTree>
    <p:extLst>
      <p:ext uri="{BB962C8B-B14F-4D97-AF65-F5344CB8AC3E}">
        <p14:creationId xmlns:p14="http://schemas.microsoft.com/office/powerpoint/2010/main" val="2278906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8"/>
          <p:cNvSpPr>
            <a:spLocks noGrp="1" noChangeArrowheads="1"/>
          </p:cNvSpPr>
          <p:nvPr>
            <p:ph type="sldNum" sz="quarter" idx="11"/>
          </p:nvPr>
        </p:nvSpPr>
        <p:spPr>
          <a:ln/>
        </p:spPr>
        <p:txBody>
          <a:bodyPr/>
          <a:lstStyle>
            <a:lvl1pPr>
              <a:defRPr/>
            </a:lvl1pPr>
          </a:lstStyle>
          <a:p>
            <a:pPr>
              <a:defRPr/>
            </a:pPr>
            <a:fld id="{70BF1E74-E338-4D91-B602-6519D4E37CF2}" type="slidenum">
              <a:rPr lang="en-US" altLang="ja-JP"/>
              <a:pPr>
                <a:defRPr/>
              </a:pPr>
              <a:t>‹#›</a:t>
            </a:fld>
            <a:endParaRPr lang="en-US" altLang="ja-JP" dirty="0"/>
          </a:p>
        </p:txBody>
      </p:sp>
    </p:spTree>
    <p:extLst>
      <p:ext uri="{BB962C8B-B14F-4D97-AF65-F5344CB8AC3E}">
        <p14:creationId xmlns:p14="http://schemas.microsoft.com/office/powerpoint/2010/main" val="2545838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2B0CC315-D462-4230-94C1-32F252A3EA51}" type="slidenum">
              <a:rPr lang="en-US" altLang="ja-JP"/>
              <a:pPr>
                <a:defRPr/>
              </a:pPr>
              <a:t>‹#›</a:t>
            </a:fld>
            <a:endParaRPr lang="en-US" altLang="ja-JP" dirty="0"/>
          </a:p>
        </p:txBody>
      </p:sp>
    </p:spTree>
    <p:extLst>
      <p:ext uri="{BB962C8B-B14F-4D97-AF65-F5344CB8AC3E}">
        <p14:creationId xmlns:p14="http://schemas.microsoft.com/office/powerpoint/2010/main" val="479449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221E3831-BD18-48AA-AB64-D6B88257BD44}" type="slidenum">
              <a:rPr lang="en-US" altLang="ja-JP"/>
              <a:pPr>
                <a:defRPr/>
              </a:pPr>
              <a:t>‹#›</a:t>
            </a:fld>
            <a:endParaRPr lang="en-US" altLang="ja-JP" dirty="0"/>
          </a:p>
        </p:txBody>
      </p:sp>
    </p:spTree>
    <p:extLst>
      <p:ext uri="{BB962C8B-B14F-4D97-AF65-F5344CB8AC3E}">
        <p14:creationId xmlns:p14="http://schemas.microsoft.com/office/powerpoint/2010/main" val="61593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00428B88-8E59-496C-9449-D5B2604951BF}" type="slidenum">
              <a:rPr lang="en-US" altLang="ja-JP"/>
              <a:pPr>
                <a:defRPr/>
              </a:pPr>
              <a:t>‹#›</a:t>
            </a:fld>
            <a:endParaRPr lang="en-US" altLang="ja-JP" dirty="0"/>
          </a:p>
        </p:txBody>
      </p:sp>
    </p:spTree>
    <p:extLst>
      <p:ext uri="{BB962C8B-B14F-4D97-AF65-F5344CB8AC3E}">
        <p14:creationId xmlns:p14="http://schemas.microsoft.com/office/powerpoint/2010/main" val="2746453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a:ln/>
        </p:spPr>
        <p:txBody>
          <a:bodyPr/>
          <a:lstStyle>
            <a:lvl1pPr>
              <a:defRPr/>
            </a:lvl1pPr>
          </a:lstStyle>
          <a:p>
            <a:pPr>
              <a:defRPr/>
            </a:pPr>
            <a:fld id="{FA968AD0-CDD6-4674-AE8F-9E455C9F94B5}" type="slidenum">
              <a:rPr lang="en-US" altLang="ja-JP"/>
              <a:pPr>
                <a:defRPr/>
              </a:pPr>
              <a:t>‹#›</a:t>
            </a:fld>
            <a:endParaRPr lang="en-US" altLang="ja-JP" dirty="0"/>
          </a:p>
        </p:txBody>
      </p:sp>
    </p:spTree>
    <p:extLst>
      <p:ext uri="{BB962C8B-B14F-4D97-AF65-F5344CB8AC3E}">
        <p14:creationId xmlns:p14="http://schemas.microsoft.com/office/powerpoint/2010/main" val="1891588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8" name="Rectangle 6"/>
          <p:cNvSpPr>
            <a:spLocks noGrp="1" noChangeArrowheads="1"/>
          </p:cNvSpPr>
          <p:nvPr>
            <p:ph type="sldNum" sz="quarter" idx="11"/>
          </p:nvPr>
        </p:nvSpPr>
        <p:spPr>
          <a:ln/>
        </p:spPr>
        <p:txBody>
          <a:bodyPr/>
          <a:lstStyle>
            <a:lvl1pPr>
              <a:defRPr/>
            </a:lvl1pPr>
          </a:lstStyle>
          <a:p>
            <a:pPr>
              <a:defRPr/>
            </a:pPr>
            <a:fld id="{0EF8F6FA-417D-43DF-A55D-B59199FC8FC1}" type="slidenum">
              <a:rPr lang="en-US" altLang="ja-JP"/>
              <a:pPr>
                <a:defRPr/>
              </a:pPr>
              <a:t>‹#›</a:t>
            </a:fld>
            <a:endParaRPr lang="en-US" altLang="ja-JP" dirty="0"/>
          </a:p>
        </p:txBody>
      </p:sp>
    </p:spTree>
    <p:extLst>
      <p:ext uri="{BB962C8B-B14F-4D97-AF65-F5344CB8AC3E}">
        <p14:creationId xmlns:p14="http://schemas.microsoft.com/office/powerpoint/2010/main" val="41821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4" name="Rectangle 6"/>
          <p:cNvSpPr>
            <a:spLocks noGrp="1" noChangeArrowheads="1"/>
          </p:cNvSpPr>
          <p:nvPr>
            <p:ph type="sldNum" sz="quarter" idx="11"/>
          </p:nvPr>
        </p:nvSpPr>
        <p:spPr>
          <a:ln/>
        </p:spPr>
        <p:txBody>
          <a:bodyPr/>
          <a:lstStyle>
            <a:lvl1pPr>
              <a:defRPr/>
            </a:lvl1pPr>
          </a:lstStyle>
          <a:p>
            <a:pPr>
              <a:defRPr/>
            </a:pPr>
            <a:fld id="{0ADA3D79-300A-45CA-9D22-389F0ADADA5D}" type="slidenum">
              <a:rPr lang="en-US" altLang="ja-JP"/>
              <a:pPr>
                <a:defRPr/>
              </a:pPr>
              <a:t>‹#›</a:t>
            </a:fld>
            <a:endParaRPr lang="en-US" altLang="ja-JP" dirty="0"/>
          </a:p>
        </p:txBody>
      </p:sp>
    </p:spTree>
    <p:extLst>
      <p:ext uri="{BB962C8B-B14F-4D97-AF65-F5344CB8AC3E}">
        <p14:creationId xmlns:p14="http://schemas.microsoft.com/office/powerpoint/2010/main" val="1394747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6"/>
          <p:cNvSpPr>
            <a:spLocks noGrp="1" noChangeArrowheads="1"/>
          </p:cNvSpPr>
          <p:nvPr>
            <p:ph type="sldNum" sz="quarter" idx="11"/>
          </p:nvPr>
        </p:nvSpPr>
        <p:spPr>
          <a:ln/>
        </p:spPr>
        <p:txBody>
          <a:bodyPr/>
          <a:lstStyle>
            <a:lvl1pPr>
              <a:defRPr/>
            </a:lvl1pPr>
          </a:lstStyle>
          <a:p>
            <a:pPr>
              <a:defRPr/>
            </a:pPr>
            <a:fld id="{35AF9778-A8F2-4AF8-B794-97F137687C9D}" type="slidenum">
              <a:rPr lang="en-US" altLang="ja-JP"/>
              <a:pPr>
                <a:defRPr/>
              </a:pPr>
              <a:t>‹#›</a:t>
            </a:fld>
            <a:endParaRPr lang="en-US" altLang="ja-JP" dirty="0"/>
          </a:p>
        </p:txBody>
      </p:sp>
    </p:spTree>
    <p:extLst>
      <p:ext uri="{BB962C8B-B14F-4D97-AF65-F5344CB8AC3E}">
        <p14:creationId xmlns:p14="http://schemas.microsoft.com/office/powerpoint/2010/main" val="100517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39"/>
          <p:cNvSpPr>
            <a:spLocks noGrp="1" noChangeArrowheads="1"/>
          </p:cNvSpPr>
          <p:nvPr>
            <p:ph type="sldNum" sz="quarter" idx="11"/>
          </p:nvPr>
        </p:nvSpPr>
        <p:spPr>
          <a:ln/>
        </p:spPr>
        <p:txBody>
          <a:bodyPr/>
          <a:lstStyle>
            <a:lvl1pPr>
              <a:defRPr/>
            </a:lvl1pPr>
          </a:lstStyle>
          <a:p>
            <a:pPr>
              <a:defRPr/>
            </a:pPr>
            <a:fld id="{C1C2CE95-A52B-4868-A0C1-0067DD0647CC}" type="slidenum">
              <a:rPr lang="en-US" altLang="ja-JP"/>
              <a:pPr>
                <a:defRPr/>
              </a:pPr>
              <a:t>‹#›</a:t>
            </a:fld>
            <a:endParaRPr lang="en-US" altLang="ja-JP" dirty="0"/>
          </a:p>
        </p:txBody>
      </p:sp>
    </p:spTree>
    <p:extLst>
      <p:ext uri="{BB962C8B-B14F-4D97-AF65-F5344CB8AC3E}">
        <p14:creationId xmlns:p14="http://schemas.microsoft.com/office/powerpoint/2010/main" val="4256311640"/>
      </p:ext>
    </p:extLst>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a:ln/>
        </p:spPr>
        <p:txBody>
          <a:bodyPr/>
          <a:lstStyle>
            <a:lvl1pPr>
              <a:defRPr/>
            </a:lvl1pPr>
          </a:lstStyle>
          <a:p>
            <a:pPr>
              <a:defRPr/>
            </a:pPr>
            <a:fld id="{59B9DB78-D865-4A62-91B4-3942B5FA79E6}" type="slidenum">
              <a:rPr lang="en-US" altLang="ja-JP"/>
              <a:pPr>
                <a:defRPr/>
              </a:pPr>
              <a:t>‹#›</a:t>
            </a:fld>
            <a:endParaRPr lang="en-US" altLang="ja-JP" dirty="0"/>
          </a:p>
        </p:txBody>
      </p:sp>
    </p:spTree>
    <p:extLst>
      <p:ext uri="{BB962C8B-B14F-4D97-AF65-F5344CB8AC3E}">
        <p14:creationId xmlns:p14="http://schemas.microsoft.com/office/powerpoint/2010/main" val="2501688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a:ln/>
        </p:spPr>
        <p:txBody>
          <a:bodyPr/>
          <a:lstStyle>
            <a:lvl1pPr>
              <a:defRPr/>
            </a:lvl1pPr>
          </a:lstStyle>
          <a:p>
            <a:pPr>
              <a:defRPr/>
            </a:pPr>
            <a:fld id="{403C3EEB-7A74-4218-9099-C03283BE6A38}" type="slidenum">
              <a:rPr lang="en-US" altLang="ja-JP"/>
              <a:pPr>
                <a:defRPr/>
              </a:pPr>
              <a:t>‹#›</a:t>
            </a:fld>
            <a:endParaRPr lang="en-US" altLang="ja-JP" dirty="0"/>
          </a:p>
        </p:txBody>
      </p:sp>
    </p:spTree>
    <p:extLst>
      <p:ext uri="{BB962C8B-B14F-4D97-AF65-F5344CB8AC3E}">
        <p14:creationId xmlns:p14="http://schemas.microsoft.com/office/powerpoint/2010/main" val="266571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B2BC84A8-A660-47CF-BBD1-B2887E215EC0}" type="slidenum">
              <a:rPr lang="en-US" altLang="ja-JP"/>
              <a:pPr>
                <a:defRPr/>
              </a:pPr>
              <a:t>‹#›</a:t>
            </a:fld>
            <a:endParaRPr lang="en-US" altLang="ja-JP" dirty="0"/>
          </a:p>
        </p:txBody>
      </p:sp>
    </p:spTree>
    <p:extLst>
      <p:ext uri="{BB962C8B-B14F-4D97-AF65-F5344CB8AC3E}">
        <p14:creationId xmlns:p14="http://schemas.microsoft.com/office/powerpoint/2010/main" val="4225985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641F2EE7-AC37-4D51-83A5-07DAF6757C91}" type="slidenum">
              <a:rPr lang="en-US" altLang="ja-JP"/>
              <a:pPr>
                <a:defRPr/>
              </a:pPr>
              <a:t>‹#›</a:t>
            </a:fld>
            <a:endParaRPr lang="en-US" altLang="ja-JP" dirty="0"/>
          </a:p>
        </p:txBody>
      </p:sp>
    </p:spTree>
    <p:extLst>
      <p:ext uri="{BB962C8B-B14F-4D97-AF65-F5344CB8AC3E}">
        <p14:creationId xmlns:p14="http://schemas.microsoft.com/office/powerpoint/2010/main" val="54956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E1B75277-1011-474B-9436-DE1733340C9C}" type="slidenum">
              <a:rPr lang="en-US" altLang="ja-JP"/>
              <a:pPr>
                <a:defRPr/>
              </a:pPr>
              <a:t>‹#›</a:t>
            </a:fld>
            <a:endParaRPr lang="en-US" altLang="ja-JP" dirty="0"/>
          </a:p>
        </p:txBody>
      </p:sp>
    </p:spTree>
    <p:extLst>
      <p:ext uri="{BB962C8B-B14F-4D97-AF65-F5344CB8AC3E}">
        <p14:creationId xmlns:p14="http://schemas.microsoft.com/office/powerpoint/2010/main" val="350132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E395ACB3-4C22-4A52-8702-C9B50FCA1EA0}" type="slidenum">
              <a:rPr lang="en-US" altLang="ja-JP"/>
              <a:pPr>
                <a:defRPr/>
              </a:pPr>
              <a:t>‹#›</a:t>
            </a:fld>
            <a:endParaRPr lang="en-US" altLang="ja-JP" dirty="0"/>
          </a:p>
        </p:txBody>
      </p:sp>
    </p:spTree>
    <p:extLst>
      <p:ext uri="{BB962C8B-B14F-4D97-AF65-F5344CB8AC3E}">
        <p14:creationId xmlns:p14="http://schemas.microsoft.com/office/powerpoint/2010/main" val="1369518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F5F0B969-BA9C-4A60-8343-3C24C437907B}" type="slidenum">
              <a:rPr lang="en-US" altLang="ja-JP"/>
              <a:pPr>
                <a:defRPr/>
              </a:pPr>
              <a:t>‹#›</a:t>
            </a:fld>
            <a:endParaRPr lang="en-US" altLang="ja-JP" dirty="0"/>
          </a:p>
        </p:txBody>
      </p:sp>
    </p:spTree>
    <p:extLst>
      <p:ext uri="{BB962C8B-B14F-4D97-AF65-F5344CB8AC3E}">
        <p14:creationId xmlns:p14="http://schemas.microsoft.com/office/powerpoint/2010/main" val="1794023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a:ln/>
        </p:spPr>
        <p:txBody>
          <a:bodyPr/>
          <a:lstStyle>
            <a:lvl1pPr>
              <a:defRPr/>
            </a:lvl1pPr>
          </a:lstStyle>
          <a:p>
            <a:pPr>
              <a:defRPr/>
            </a:pPr>
            <a:fld id="{63D5ACC5-5638-467C-9C82-F03E00C1F9B1}" type="slidenum">
              <a:rPr lang="en-US" altLang="ja-JP"/>
              <a:pPr>
                <a:defRPr/>
              </a:pPr>
              <a:t>‹#›</a:t>
            </a:fld>
            <a:endParaRPr lang="en-US" altLang="ja-JP" dirty="0"/>
          </a:p>
        </p:txBody>
      </p:sp>
    </p:spTree>
    <p:extLst>
      <p:ext uri="{BB962C8B-B14F-4D97-AF65-F5344CB8AC3E}">
        <p14:creationId xmlns:p14="http://schemas.microsoft.com/office/powerpoint/2010/main" val="1551153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8" name="Rectangle 6"/>
          <p:cNvSpPr>
            <a:spLocks noGrp="1" noChangeArrowheads="1"/>
          </p:cNvSpPr>
          <p:nvPr>
            <p:ph type="sldNum" sz="quarter" idx="11"/>
          </p:nvPr>
        </p:nvSpPr>
        <p:spPr>
          <a:ln/>
        </p:spPr>
        <p:txBody>
          <a:bodyPr/>
          <a:lstStyle>
            <a:lvl1pPr>
              <a:defRPr/>
            </a:lvl1pPr>
          </a:lstStyle>
          <a:p>
            <a:pPr>
              <a:defRPr/>
            </a:pPr>
            <a:fld id="{B81EB554-F54D-4E01-81FE-C02F47F037A1}" type="slidenum">
              <a:rPr lang="en-US" altLang="ja-JP"/>
              <a:pPr>
                <a:defRPr/>
              </a:pPr>
              <a:t>‹#›</a:t>
            </a:fld>
            <a:endParaRPr lang="en-US" altLang="ja-JP" dirty="0"/>
          </a:p>
        </p:txBody>
      </p:sp>
    </p:spTree>
    <p:extLst>
      <p:ext uri="{BB962C8B-B14F-4D97-AF65-F5344CB8AC3E}">
        <p14:creationId xmlns:p14="http://schemas.microsoft.com/office/powerpoint/2010/main" val="1256357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4" name="Rectangle 6"/>
          <p:cNvSpPr>
            <a:spLocks noGrp="1" noChangeArrowheads="1"/>
          </p:cNvSpPr>
          <p:nvPr>
            <p:ph type="sldNum" sz="quarter" idx="11"/>
          </p:nvPr>
        </p:nvSpPr>
        <p:spPr>
          <a:ln/>
        </p:spPr>
        <p:txBody>
          <a:bodyPr/>
          <a:lstStyle>
            <a:lvl1pPr>
              <a:defRPr/>
            </a:lvl1pPr>
          </a:lstStyle>
          <a:p>
            <a:pPr>
              <a:defRPr/>
            </a:pPr>
            <a:fld id="{2EA53CC4-63A8-4B5B-A72D-64AD6BC0329D}" type="slidenum">
              <a:rPr lang="en-US" altLang="ja-JP"/>
              <a:pPr>
                <a:defRPr/>
              </a:pPr>
              <a:t>‹#›</a:t>
            </a:fld>
            <a:endParaRPr lang="en-US" altLang="ja-JP" dirty="0"/>
          </a:p>
        </p:txBody>
      </p:sp>
    </p:spTree>
    <p:extLst>
      <p:ext uri="{BB962C8B-B14F-4D97-AF65-F5344CB8AC3E}">
        <p14:creationId xmlns:p14="http://schemas.microsoft.com/office/powerpoint/2010/main" val="320886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39"/>
          <p:cNvSpPr>
            <a:spLocks noGrp="1" noChangeArrowheads="1"/>
          </p:cNvSpPr>
          <p:nvPr>
            <p:ph type="sldNum" sz="quarter" idx="11"/>
          </p:nvPr>
        </p:nvSpPr>
        <p:spPr>
          <a:ln/>
        </p:spPr>
        <p:txBody>
          <a:bodyPr/>
          <a:lstStyle>
            <a:lvl1pPr>
              <a:defRPr/>
            </a:lvl1pPr>
          </a:lstStyle>
          <a:p>
            <a:pPr>
              <a:defRPr/>
            </a:pPr>
            <a:fld id="{AD456D6A-6224-48FE-8D32-D382CF34C690}" type="slidenum">
              <a:rPr lang="en-US" altLang="ja-JP"/>
              <a:pPr>
                <a:defRPr/>
              </a:pPr>
              <a:t>‹#›</a:t>
            </a:fld>
            <a:endParaRPr lang="en-US" altLang="ja-JP" dirty="0"/>
          </a:p>
        </p:txBody>
      </p:sp>
    </p:spTree>
    <p:extLst>
      <p:ext uri="{BB962C8B-B14F-4D97-AF65-F5344CB8AC3E}">
        <p14:creationId xmlns:p14="http://schemas.microsoft.com/office/powerpoint/2010/main" val="1248537039"/>
      </p:ext>
    </p:extLst>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6"/>
          <p:cNvSpPr>
            <a:spLocks noGrp="1" noChangeArrowheads="1"/>
          </p:cNvSpPr>
          <p:nvPr>
            <p:ph type="sldNum" sz="quarter" idx="11"/>
          </p:nvPr>
        </p:nvSpPr>
        <p:spPr>
          <a:ln/>
        </p:spPr>
        <p:txBody>
          <a:bodyPr/>
          <a:lstStyle>
            <a:lvl1pPr>
              <a:defRPr/>
            </a:lvl1pPr>
          </a:lstStyle>
          <a:p>
            <a:pPr>
              <a:defRPr/>
            </a:pPr>
            <a:fld id="{38F33F8B-1FF9-447C-80BA-CE125F47870F}" type="slidenum">
              <a:rPr lang="en-US" altLang="ja-JP"/>
              <a:pPr>
                <a:defRPr/>
              </a:pPr>
              <a:t>‹#›</a:t>
            </a:fld>
            <a:endParaRPr lang="en-US" altLang="ja-JP" dirty="0"/>
          </a:p>
        </p:txBody>
      </p:sp>
    </p:spTree>
    <p:extLst>
      <p:ext uri="{BB962C8B-B14F-4D97-AF65-F5344CB8AC3E}">
        <p14:creationId xmlns:p14="http://schemas.microsoft.com/office/powerpoint/2010/main" val="2031965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a:ln/>
        </p:spPr>
        <p:txBody>
          <a:bodyPr/>
          <a:lstStyle>
            <a:lvl1pPr>
              <a:defRPr/>
            </a:lvl1pPr>
          </a:lstStyle>
          <a:p>
            <a:pPr>
              <a:defRPr/>
            </a:pPr>
            <a:fld id="{2A8DB302-D36A-423A-9563-11E63F1FCD59}" type="slidenum">
              <a:rPr lang="en-US" altLang="ja-JP"/>
              <a:pPr>
                <a:defRPr/>
              </a:pPr>
              <a:t>‹#›</a:t>
            </a:fld>
            <a:endParaRPr lang="en-US" altLang="ja-JP" dirty="0"/>
          </a:p>
        </p:txBody>
      </p:sp>
    </p:spTree>
    <p:extLst>
      <p:ext uri="{BB962C8B-B14F-4D97-AF65-F5344CB8AC3E}">
        <p14:creationId xmlns:p14="http://schemas.microsoft.com/office/powerpoint/2010/main" val="2198500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a:ln/>
        </p:spPr>
        <p:txBody>
          <a:bodyPr/>
          <a:lstStyle>
            <a:lvl1pPr>
              <a:defRPr/>
            </a:lvl1pPr>
          </a:lstStyle>
          <a:p>
            <a:pPr>
              <a:defRPr/>
            </a:pPr>
            <a:fld id="{B7602D6E-382F-4590-BCA2-0F9FBEC8CFB3}" type="slidenum">
              <a:rPr lang="en-US" altLang="ja-JP"/>
              <a:pPr>
                <a:defRPr/>
              </a:pPr>
              <a:t>‹#›</a:t>
            </a:fld>
            <a:endParaRPr lang="en-US" altLang="ja-JP" dirty="0"/>
          </a:p>
        </p:txBody>
      </p:sp>
    </p:spTree>
    <p:extLst>
      <p:ext uri="{BB962C8B-B14F-4D97-AF65-F5344CB8AC3E}">
        <p14:creationId xmlns:p14="http://schemas.microsoft.com/office/powerpoint/2010/main" val="309921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8BE42F37-A4A4-45BC-9F3B-1B2F1767B458}" type="slidenum">
              <a:rPr lang="en-US" altLang="ja-JP"/>
              <a:pPr>
                <a:defRPr/>
              </a:pPr>
              <a:t>‹#›</a:t>
            </a:fld>
            <a:endParaRPr lang="en-US" altLang="ja-JP" dirty="0"/>
          </a:p>
        </p:txBody>
      </p:sp>
    </p:spTree>
    <p:extLst>
      <p:ext uri="{BB962C8B-B14F-4D97-AF65-F5344CB8AC3E}">
        <p14:creationId xmlns:p14="http://schemas.microsoft.com/office/powerpoint/2010/main" val="1922458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a:ln/>
        </p:spPr>
        <p:txBody>
          <a:bodyPr/>
          <a:lstStyle>
            <a:lvl1pPr>
              <a:defRPr/>
            </a:lvl1pPr>
          </a:lstStyle>
          <a:p>
            <a:pPr>
              <a:defRPr/>
            </a:pPr>
            <a:fld id="{9C48FD6E-2DA9-40A3-A3AD-645F33011018}" type="slidenum">
              <a:rPr lang="en-US" altLang="ja-JP"/>
              <a:pPr>
                <a:defRPr/>
              </a:pPr>
              <a:t>‹#›</a:t>
            </a:fld>
            <a:endParaRPr lang="en-US" altLang="ja-JP" dirty="0"/>
          </a:p>
        </p:txBody>
      </p:sp>
    </p:spTree>
    <p:extLst>
      <p:ext uri="{BB962C8B-B14F-4D97-AF65-F5344CB8AC3E}">
        <p14:creationId xmlns:p14="http://schemas.microsoft.com/office/powerpoint/2010/main" val="10323147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109363787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7764718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374283669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151002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287068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8" name="Rectangle 39"/>
          <p:cNvSpPr>
            <a:spLocks noGrp="1" noChangeArrowheads="1"/>
          </p:cNvSpPr>
          <p:nvPr>
            <p:ph type="sldNum" sz="quarter" idx="11"/>
          </p:nvPr>
        </p:nvSpPr>
        <p:spPr>
          <a:ln/>
        </p:spPr>
        <p:txBody>
          <a:bodyPr/>
          <a:lstStyle>
            <a:lvl1pPr>
              <a:defRPr/>
            </a:lvl1pPr>
          </a:lstStyle>
          <a:p>
            <a:pPr>
              <a:defRPr/>
            </a:pPr>
            <a:fld id="{FDB5BC68-2B80-42AC-8F83-7A2F9CE2821B}" type="slidenum">
              <a:rPr lang="en-US" altLang="ja-JP"/>
              <a:pPr>
                <a:defRPr/>
              </a:pPr>
              <a:t>‹#›</a:t>
            </a:fld>
            <a:endParaRPr lang="en-US" altLang="ja-JP" dirty="0"/>
          </a:p>
        </p:txBody>
      </p:sp>
    </p:spTree>
    <p:extLst>
      <p:ext uri="{BB962C8B-B14F-4D97-AF65-F5344CB8AC3E}">
        <p14:creationId xmlns:p14="http://schemas.microsoft.com/office/powerpoint/2010/main" val="440285861"/>
      </p:ext>
    </p:extLst>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124748984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24780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29761800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402911948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636222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77050" y="295275"/>
            <a:ext cx="2138363" cy="583088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95275"/>
            <a:ext cx="6267450" cy="5830888"/>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2174656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p:txBody>
          <a:bodyPr/>
          <a:lstStyle>
            <a:lvl1pPr>
              <a:defRPr b="1"/>
            </a:lvl1pPr>
          </a:lstStyle>
          <a:p>
            <a:pPr>
              <a:defRPr/>
            </a:pPr>
            <a:fld id="{346D1E60-C4A7-4295-BD4D-4FAEE65CEE0C}" type="slidenum">
              <a:rPr lang="en-US" altLang="ja-JP"/>
              <a:pPr>
                <a:defRPr/>
              </a:pPr>
              <a:t>‹#›</a:t>
            </a:fld>
            <a:endParaRPr lang="en-US" altLang="ja-JP" dirty="0"/>
          </a:p>
        </p:txBody>
      </p:sp>
    </p:spTree>
    <p:extLst>
      <p:ext uri="{BB962C8B-B14F-4D97-AF65-F5344CB8AC3E}">
        <p14:creationId xmlns:p14="http://schemas.microsoft.com/office/powerpoint/2010/main" val="4119438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p:txBody>
          <a:bodyPr/>
          <a:lstStyle>
            <a:lvl1pPr>
              <a:defRPr b="1"/>
            </a:lvl1pPr>
          </a:lstStyle>
          <a:p>
            <a:pPr>
              <a:defRPr/>
            </a:pPr>
            <a:fld id="{82CF00C7-8F5A-4F68-8234-DB71EC302267}" type="slidenum">
              <a:rPr lang="en-US" altLang="ja-JP"/>
              <a:pPr>
                <a:defRPr/>
              </a:pPr>
              <a:t>‹#›</a:t>
            </a:fld>
            <a:endParaRPr lang="en-US" altLang="ja-JP" dirty="0"/>
          </a:p>
        </p:txBody>
      </p:sp>
    </p:spTree>
    <p:extLst>
      <p:ext uri="{BB962C8B-B14F-4D97-AF65-F5344CB8AC3E}">
        <p14:creationId xmlns:p14="http://schemas.microsoft.com/office/powerpoint/2010/main" val="541345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p:txBody>
          <a:bodyPr/>
          <a:lstStyle>
            <a:lvl1pPr>
              <a:defRPr b="1"/>
            </a:lvl1pPr>
          </a:lstStyle>
          <a:p>
            <a:pPr>
              <a:defRPr/>
            </a:pPr>
            <a:fld id="{049225F0-4E86-419F-8178-8ABBCD56C347}" type="slidenum">
              <a:rPr lang="en-US" altLang="ja-JP"/>
              <a:pPr>
                <a:defRPr/>
              </a:pPr>
              <a:t>‹#›</a:t>
            </a:fld>
            <a:endParaRPr lang="en-US" altLang="ja-JP" dirty="0"/>
          </a:p>
        </p:txBody>
      </p:sp>
    </p:spTree>
    <p:extLst>
      <p:ext uri="{BB962C8B-B14F-4D97-AF65-F5344CB8AC3E}">
        <p14:creationId xmlns:p14="http://schemas.microsoft.com/office/powerpoint/2010/main" val="7473386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p:txBody>
          <a:bodyPr/>
          <a:lstStyle>
            <a:lvl1pPr>
              <a:defRPr b="1"/>
            </a:lvl1pPr>
          </a:lstStyle>
          <a:p>
            <a:pPr>
              <a:defRPr/>
            </a:pPr>
            <a:fld id="{B1416CCD-1C31-4F5F-82EA-3D2C81F37B24}" type="slidenum">
              <a:rPr lang="en-US" altLang="ja-JP"/>
              <a:pPr>
                <a:defRPr/>
              </a:pPr>
              <a:t>‹#›</a:t>
            </a:fld>
            <a:endParaRPr lang="en-US" altLang="ja-JP" dirty="0"/>
          </a:p>
        </p:txBody>
      </p:sp>
    </p:spTree>
    <p:extLst>
      <p:ext uri="{BB962C8B-B14F-4D97-AF65-F5344CB8AC3E}">
        <p14:creationId xmlns:p14="http://schemas.microsoft.com/office/powerpoint/2010/main" val="240610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4" name="Rectangle 39"/>
          <p:cNvSpPr>
            <a:spLocks noGrp="1" noChangeArrowheads="1"/>
          </p:cNvSpPr>
          <p:nvPr>
            <p:ph type="sldNum" sz="quarter" idx="11"/>
          </p:nvPr>
        </p:nvSpPr>
        <p:spPr>
          <a:ln/>
        </p:spPr>
        <p:txBody>
          <a:bodyPr/>
          <a:lstStyle>
            <a:lvl1pPr>
              <a:defRPr/>
            </a:lvl1pPr>
          </a:lstStyle>
          <a:p>
            <a:pPr>
              <a:defRPr/>
            </a:pPr>
            <a:fld id="{218F999E-3EFE-47BB-9DAA-5BD75BAEC0F8}" type="slidenum">
              <a:rPr lang="en-US" altLang="ja-JP"/>
              <a:pPr>
                <a:defRPr/>
              </a:pPr>
              <a:t>‹#›</a:t>
            </a:fld>
            <a:endParaRPr lang="en-US" altLang="ja-JP" dirty="0"/>
          </a:p>
        </p:txBody>
      </p:sp>
    </p:spTree>
    <p:extLst>
      <p:ext uri="{BB962C8B-B14F-4D97-AF65-F5344CB8AC3E}">
        <p14:creationId xmlns:p14="http://schemas.microsoft.com/office/powerpoint/2010/main" val="1790123680"/>
      </p:ext>
    </p:extLst>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8" name="Rectangle 6"/>
          <p:cNvSpPr>
            <a:spLocks noGrp="1" noChangeArrowheads="1"/>
          </p:cNvSpPr>
          <p:nvPr>
            <p:ph type="sldNum" sz="quarter" idx="11"/>
          </p:nvPr>
        </p:nvSpPr>
        <p:spPr/>
        <p:txBody>
          <a:bodyPr/>
          <a:lstStyle>
            <a:lvl1pPr>
              <a:defRPr b="1"/>
            </a:lvl1pPr>
          </a:lstStyle>
          <a:p>
            <a:pPr>
              <a:defRPr/>
            </a:pPr>
            <a:fld id="{13C69549-493E-4DE5-B12F-5EC337D800B3}" type="slidenum">
              <a:rPr lang="en-US" altLang="ja-JP"/>
              <a:pPr>
                <a:defRPr/>
              </a:pPr>
              <a:t>‹#›</a:t>
            </a:fld>
            <a:endParaRPr lang="en-US" altLang="ja-JP" dirty="0"/>
          </a:p>
        </p:txBody>
      </p:sp>
    </p:spTree>
    <p:extLst>
      <p:ext uri="{BB962C8B-B14F-4D97-AF65-F5344CB8AC3E}">
        <p14:creationId xmlns:p14="http://schemas.microsoft.com/office/powerpoint/2010/main" val="913583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4" name="Rectangle 6"/>
          <p:cNvSpPr>
            <a:spLocks noGrp="1" noChangeArrowheads="1"/>
          </p:cNvSpPr>
          <p:nvPr>
            <p:ph type="sldNum" sz="quarter" idx="11"/>
          </p:nvPr>
        </p:nvSpPr>
        <p:spPr/>
        <p:txBody>
          <a:bodyPr/>
          <a:lstStyle>
            <a:lvl1pPr>
              <a:defRPr b="1"/>
            </a:lvl1pPr>
          </a:lstStyle>
          <a:p>
            <a:pPr>
              <a:defRPr/>
            </a:pPr>
            <a:fld id="{592D15E7-0E78-4827-B5E1-C7A85C123077}" type="slidenum">
              <a:rPr lang="en-US" altLang="ja-JP"/>
              <a:pPr>
                <a:defRPr/>
              </a:pPr>
              <a:t>‹#›</a:t>
            </a:fld>
            <a:endParaRPr lang="en-US" altLang="ja-JP" dirty="0"/>
          </a:p>
        </p:txBody>
      </p:sp>
    </p:spTree>
    <p:extLst>
      <p:ext uri="{BB962C8B-B14F-4D97-AF65-F5344CB8AC3E}">
        <p14:creationId xmlns:p14="http://schemas.microsoft.com/office/powerpoint/2010/main" val="4267097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6"/>
          <p:cNvSpPr>
            <a:spLocks noGrp="1" noChangeArrowheads="1"/>
          </p:cNvSpPr>
          <p:nvPr>
            <p:ph type="sldNum" sz="quarter" idx="11"/>
          </p:nvPr>
        </p:nvSpPr>
        <p:spPr>
          <a:ln/>
        </p:spPr>
        <p:txBody>
          <a:bodyPr/>
          <a:lstStyle>
            <a:lvl1pPr>
              <a:defRPr/>
            </a:lvl1pPr>
          </a:lstStyle>
          <a:p>
            <a:pPr>
              <a:defRPr/>
            </a:pPr>
            <a:fld id="{0D035BD7-88E9-40A6-A854-306746697F11}" type="slidenum">
              <a:rPr lang="en-US" altLang="ja-JP"/>
              <a:pPr>
                <a:defRPr/>
              </a:pPr>
              <a:t>‹#›</a:t>
            </a:fld>
            <a:endParaRPr lang="en-US" altLang="ja-JP" dirty="0"/>
          </a:p>
        </p:txBody>
      </p:sp>
    </p:spTree>
    <p:extLst>
      <p:ext uri="{BB962C8B-B14F-4D97-AF65-F5344CB8AC3E}">
        <p14:creationId xmlns:p14="http://schemas.microsoft.com/office/powerpoint/2010/main" val="2239785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p:txBody>
          <a:bodyPr/>
          <a:lstStyle>
            <a:lvl1pPr>
              <a:defRPr b="1"/>
            </a:lvl1pPr>
          </a:lstStyle>
          <a:p>
            <a:pPr>
              <a:defRPr/>
            </a:pPr>
            <a:fld id="{AC177638-2885-4105-941A-BB6FD49420ED}" type="slidenum">
              <a:rPr lang="en-US" altLang="ja-JP"/>
              <a:pPr>
                <a:defRPr/>
              </a:pPr>
              <a:t>‹#›</a:t>
            </a:fld>
            <a:endParaRPr lang="en-US" altLang="ja-JP" dirty="0"/>
          </a:p>
        </p:txBody>
      </p:sp>
    </p:spTree>
    <p:extLst>
      <p:ext uri="{BB962C8B-B14F-4D97-AF65-F5344CB8AC3E}">
        <p14:creationId xmlns:p14="http://schemas.microsoft.com/office/powerpoint/2010/main" val="446915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p:txBody>
          <a:bodyPr/>
          <a:lstStyle>
            <a:lvl1pPr>
              <a:defRPr b="1"/>
            </a:lvl1pPr>
          </a:lstStyle>
          <a:p>
            <a:pPr>
              <a:defRPr/>
            </a:pPr>
            <a:fld id="{8C71ABF9-6DA6-4732-8E71-E6F34223238F}" type="slidenum">
              <a:rPr lang="en-US" altLang="ja-JP"/>
              <a:pPr>
                <a:defRPr/>
              </a:pPr>
              <a:t>‹#›</a:t>
            </a:fld>
            <a:endParaRPr lang="en-US" altLang="ja-JP" dirty="0"/>
          </a:p>
        </p:txBody>
      </p:sp>
    </p:spTree>
    <p:extLst>
      <p:ext uri="{BB962C8B-B14F-4D97-AF65-F5344CB8AC3E}">
        <p14:creationId xmlns:p14="http://schemas.microsoft.com/office/powerpoint/2010/main" val="84020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p:txBody>
          <a:bodyPr/>
          <a:lstStyle>
            <a:lvl1pPr>
              <a:defRPr b="1"/>
            </a:lvl1pPr>
          </a:lstStyle>
          <a:p>
            <a:pPr>
              <a:defRPr/>
            </a:pPr>
            <a:fld id="{6D90E1A1-47AB-4F30-8CCA-DCFAF95DE107}" type="slidenum">
              <a:rPr lang="en-US" altLang="ja-JP"/>
              <a:pPr>
                <a:defRPr/>
              </a:pPr>
              <a:t>‹#›</a:t>
            </a:fld>
            <a:endParaRPr lang="en-US" altLang="ja-JP" dirty="0"/>
          </a:p>
        </p:txBody>
      </p:sp>
    </p:spTree>
    <p:extLst>
      <p:ext uri="{BB962C8B-B14F-4D97-AF65-F5344CB8AC3E}">
        <p14:creationId xmlns:p14="http://schemas.microsoft.com/office/powerpoint/2010/main" val="3205514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p:txBody>
          <a:bodyPr/>
          <a:lstStyle>
            <a:lvl1pPr>
              <a:defRPr b="1"/>
            </a:lvl1pPr>
          </a:lstStyle>
          <a:p>
            <a:pPr>
              <a:defRPr/>
            </a:pPr>
            <a:fld id="{C2BFF918-748B-4F6A-8385-4721B95D8BC4}" type="slidenum">
              <a:rPr lang="en-US" altLang="ja-JP"/>
              <a:pPr>
                <a:defRPr/>
              </a:pPr>
              <a:t>‹#›</a:t>
            </a:fld>
            <a:endParaRPr lang="en-US" altLang="ja-JP" dirty="0"/>
          </a:p>
        </p:txBody>
      </p:sp>
    </p:spTree>
    <p:extLst>
      <p:ext uri="{BB962C8B-B14F-4D97-AF65-F5344CB8AC3E}">
        <p14:creationId xmlns:p14="http://schemas.microsoft.com/office/powerpoint/2010/main" val="95550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4648200" y="1600200"/>
            <a:ext cx="4038600" cy="4525963"/>
          </a:xfrm>
          <a:prstGeom prst="rect">
            <a:avLst/>
          </a:prstGeom>
        </p:spPr>
        <p:txBody>
          <a:bodyPr/>
          <a:lstStyle/>
          <a:p>
            <a:pPr lvl="0"/>
            <a:endParaRPr lang="ja-JP" altLang="en-US" noProof="0" dirty="0"/>
          </a:p>
        </p:txBody>
      </p:sp>
      <p:sp>
        <p:nvSpPr>
          <p:cNvPr id="5"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6" name="Rectangle 6"/>
          <p:cNvSpPr>
            <a:spLocks noGrp="1" noChangeArrowheads="1"/>
          </p:cNvSpPr>
          <p:nvPr>
            <p:ph type="sldNum" sz="quarter" idx="11"/>
          </p:nvPr>
        </p:nvSpPr>
        <p:spPr/>
        <p:txBody>
          <a:bodyPr/>
          <a:lstStyle>
            <a:lvl1pPr>
              <a:defRPr b="1"/>
            </a:lvl1pPr>
          </a:lstStyle>
          <a:p>
            <a:pPr>
              <a:defRPr/>
            </a:pPr>
            <a:fld id="{C57602D6-8520-4FD9-83F4-DCB559B9B0C3}" type="slidenum">
              <a:rPr lang="en-US" altLang="ja-JP"/>
              <a:pPr>
                <a:defRPr/>
              </a:pPr>
              <a:t>‹#›</a:t>
            </a:fld>
            <a:endParaRPr lang="en-US" altLang="ja-JP" dirty="0"/>
          </a:p>
        </p:txBody>
      </p:sp>
    </p:spTree>
    <p:extLst>
      <p:ext uri="{BB962C8B-B14F-4D97-AF65-F5344CB8AC3E}">
        <p14:creationId xmlns:p14="http://schemas.microsoft.com/office/powerpoint/2010/main" val="35337155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4" name="Rectangle 6"/>
          <p:cNvSpPr>
            <a:spLocks noGrp="1" noChangeArrowheads="1"/>
          </p:cNvSpPr>
          <p:nvPr>
            <p:ph type="sldNum" sz="quarter" idx="11"/>
          </p:nvPr>
        </p:nvSpPr>
        <p:spPr/>
        <p:txBody>
          <a:bodyPr/>
          <a:lstStyle>
            <a:lvl1pPr>
              <a:defRPr b="1"/>
            </a:lvl1pPr>
          </a:lstStyle>
          <a:p>
            <a:pPr>
              <a:defRPr/>
            </a:pPr>
            <a:fld id="{31F0677F-0E6B-429B-9644-E34BD1AC9874}" type="slidenum">
              <a:rPr lang="en-US" altLang="ja-JP"/>
              <a:pPr>
                <a:defRPr/>
              </a:pPr>
              <a:t>‹#›</a:t>
            </a:fld>
            <a:endParaRPr lang="en-US" altLang="ja-JP" dirty="0"/>
          </a:p>
        </p:txBody>
      </p:sp>
    </p:spTree>
    <p:extLst>
      <p:ext uri="{BB962C8B-B14F-4D97-AF65-F5344CB8AC3E}">
        <p14:creationId xmlns:p14="http://schemas.microsoft.com/office/powerpoint/2010/main" val="18230174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a:prstGeom prst="rect">
            <a:avLst/>
          </a:prstGeom>
        </p:spPr>
        <p:txBody>
          <a:bodyPr/>
          <a:lstStyle/>
          <a:p>
            <a:pPr lvl="0"/>
            <a:endParaRPr lang="ja-JP" altLang="en-US" noProof="0" dirty="0"/>
          </a:p>
        </p:txBody>
      </p:sp>
      <p:sp>
        <p:nvSpPr>
          <p:cNvPr id="4" name="Rectangle 5"/>
          <p:cNvSpPr>
            <a:spLocks noGrp="1" noChangeArrowheads="1"/>
          </p:cNvSpPr>
          <p:nvPr>
            <p:ph type="dt" sz="half" idx="10"/>
          </p:nvPr>
        </p:nvSpPr>
        <p:spPr/>
        <p:txBody>
          <a:bodyPr/>
          <a:lstStyle>
            <a:lvl1pPr>
              <a:defRPr b="1"/>
            </a:lvl1pPr>
          </a:lstStyle>
          <a:p>
            <a:pPr>
              <a:defRPr/>
            </a:pPr>
            <a:r>
              <a:rPr lang="en-US" altLang="ja-JP"/>
              <a:t>2022/9/24</a:t>
            </a:r>
            <a:endParaRPr lang="en-US" altLang="ja-JP" dirty="0"/>
          </a:p>
        </p:txBody>
      </p:sp>
      <p:sp>
        <p:nvSpPr>
          <p:cNvPr id="5" name="Rectangle 6"/>
          <p:cNvSpPr>
            <a:spLocks noGrp="1" noChangeArrowheads="1"/>
          </p:cNvSpPr>
          <p:nvPr>
            <p:ph type="sldNum" sz="quarter" idx="11"/>
          </p:nvPr>
        </p:nvSpPr>
        <p:spPr/>
        <p:txBody>
          <a:bodyPr/>
          <a:lstStyle>
            <a:lvl1pPr>
              <a:defRPr b="1"/>
            </a:lvl1pPr>
          </a:lstStyle>
          <a:p>
            <a:pPr>
              <a:defRPr/>
            </a:pPr>
            <a:fld id="{7C8C1438-1524-431A-81BD-8975EEA279FC}" type="slidenum">
              <a:rPr lang="en-US" altLang="ja-JP"/>
              <a:pPr>
                <a:defRPr/>
              </a:pPr>
              <a:t>‹#›</a:t>
            </a:fld>
            <a:endParaRPr lang="en-US" altLang="ja-JP" dirty="0"/>
          </a:p>
        </p:txBody>
      </p:sp>
    </p:spTree>
    <p:extLst>
      <p:ext uri="{BB962C8B-B14F-4D97-AF65-F5344CB8AC3E}">
        <p14:creationId xmlns:p14="http://schemas.microsoft.com/office/powerpoint/2010/main" val="252240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39"/>
          <p:cNvSpPr>
            <a:spLocks noGrp="1" noChangeArrowheads="1"/>
          </p:cNvSpPr>
          <p:nvPr>
            <p:ph type="sldNum" sz="quarter" idx="11"/>
          </p:nvPr>
        </p:nvSpPr>
        <p:spPr>
          <a:ln/>
        </p:spPr>
        <p:txBody>
          <a:bodyPr/>
          <a:lstStyle>
            <a:lvl1pPr>
              <a:defRPr/>
            </a:lvl1pPr>
          </a:lstStyle>
          <a:p>
            <a:pPr>
              <a:defRPr/>
            </a:pPr>
            <a:fld id="{BCA86522-2443-4FD9-A5E5-EF456B6B8058}" type="slidenum">
              <a:rPr lang="en-US" altLang="ja-JP"/>
              <a:pPr>
                <a:defRPr/>
              </a:pPr>
              <a:t>‹#›</a:t>
            </a:fld>
            <a:endParaRPr lang="en-US" altLang="ja-JP" dirty="0"/>
          </a:p>
        </p:txBody>
      </p:sp>
    </p:spTree>
    <p:extLst>
      <p:ext uri="{BB962C8B-B14F-4D97-AF65-F5344CB8AC3E}">
        <p14:creationId xmlns:p14="http://schemas.microsoft.com/office/powerpoint/2010/main" val="4039451421"/>
      </p:ext>
    </p:extLst>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quarter" idx="1"/>
          </p:nvPr>
        </p:nvSpPr>
        <p:spPr>
          <a:xfrm>
            <a:off x="457200" y="1600200"/>
            <a:ext cx="4038600" cy="21859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57200" y="3938588"/>
            <a:ext cx="4038600" cy="21875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ー 5"/>
          <p:cNvSpPr>
            <a:spLocks noGrp="1"/>
          </p:cNvSpPr>
          <p:nvPr>
            <p:ph sz="quarter" idx="4"/>
          </p:nvPr>
        </p:nvSpPr>
        <p:spPr>
          <a:xfrm>
            <a:off x="4648200" y="3938588"/>
            <a:ext cx="4038600" cy="21875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8" name="Rectangle 6"/>
          <p:cNvSpPr>
            <a:spLocks noGrp="1" noChangeArrowheads="1"/>
          </p:cNvSpPr>
          <p:nvPr>
            <p:ph type="sldNum" sz="quarter" idx="11"/>
          </p:nvPr>
        </p:nvSpPr>
        <p:spPr>
          <a:ln/>
        </p:spPr>
        <p:txBody>
          <a:bodyPr/>
          <a:lstStyle>
            <a:lvl1pPr>
              <a:defRPr/>
            </a:lvl1pPr>
          </a:lstStyle>
          <a:p>
            <a:pPr>
              <a:defRPr/>
            </a:pPr>
            <a:fld id="{CC07E4D7-DBFA-4ADA-89A5-1D3DE94F0BF3}" type="slidenum">
              <a:rPr lang="en-US" altLang="ja-JP"/>
              <a:pPr>
                <a:defRPr/>
              </a:pPr>
              <a:t>‹#›</a:t>
            </a:fld>
            <a:endParaRPr lang="en-US" altLang="ja-JP" dirty="0"/>
          </a:p>
        </p:txBody>
      </p:sp>
    </p:spTree>
    <p:extLst>
      <p:ext uri="{BB962C8B-B14F-4D97-AF65-F5344CB8AC3E}">
        <p14:creationId xmlns:p14="http://schemas.microsoft.com/office/powerpoint/2010/main" val="18503934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グラフ プレースホルダー 2"/>
          <p:cNvSpPr>
            <a:spLocks noGrp="1"/>
          </p:cNvSpPr>
          <p:nvPr>
            <p:ph type="chart" idx="1"/>
          </p:nvPr>
        </p:nvSpPr>
        <p:spPr>
          <a:xfrm>
            <a:off x="457200" y="1600201"/>
            <a:ext cx="8229600" cy="4525963"/>
          </a:xfrm>
          <a:prstGeom prst="rect">
            <a:avLst/>
          </a:prstGeom>
        </p:spPr>
        <p:txBody>
          <a:bodyPr/>
          <a:lstStyle/>
          <a:p>
            <a:pPr lvl="0"/>
            <a:endParaRPr lang="ja-JP" altLang="en-US" noProof="0" dirty="0"/>
          </a:p>
        </p:txBody>
      </p:sp>
      <p:sp>
        <p:nvSpPr>
          <p:cNvPr id="4" name="スライド番号プレースホルダー 3"/>
          <p:cNvSpPr>
            <a:spLocks noGrp="1"/>
          </p:cNvSpPr>
          <p:nvPr>
            <p:ph type="sldNum" sz="quarter" idx="10"/>
          </p:nvPr>
        </p:nvSpPr>
        <p:spPr/>
        <p:txBody>
          <a:bodyPr/>
          <a:lstStyle>
            <a:lvl1pPr eaLnBrk="1" hangingPunct="1">
              <a:defRPr b="1"/>
            </a:lvl1pPr>
          </a:lstStyle>
          <a:p>
            <a:pPr>
              <a:defRPr/>
            </a:pPr>
            <a:fld id="{7464F7B9-0622-4C0B-B336-F12BA12D1E79}" type="slidenum">
              <a:rPr lang="en-US" altLang="ja-JP"/>
              <a:pPr>
                <a:defRPr/>
              </a:pPr>
              <a:t>‹#›</a:t>
            </a:fld>
            <a:endParaRPr lang="en-US" altLang="ja-JP" dirty="0"/>
          </a:p>
        </p:txBody>
      </p:sp>
    </p:spTree>
    <p:extLst>
      <p:ext uri="{BB962C8B-B14F-4D97-AF65-F5344CB8AC3E}">
        <p14:creationId xmlns:p14="http://schemas.microsoft.com/office/powerpoint/2010/main" val="1195942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5" name="Rectangle 6"/>
          <p:cNvSpPr>
            <a:spLocks noGrp="1" noChangeArrowheads="1"/>
          </p:cNvSpPr>
          <p:nvPr>
            <p:ph type="sldNum" sz="quarter" idx="11"/>
          </p:nvPr>
        </p:nvSpPr>
        <p:spPr>
          <a:ln/>
        </p:spPr>
        <p:txBody>
          <a:bodyPr/>
          <a:lstStyle>
            <a:lvl1pPr>
              <a:defRPr/>
            </a:lvl1pPr>
          </a:lstStyle>
          <a:p>
            <a:pPr>
              <a:defRPr/>
            </a:pPr>
            <a:fld id="{FBF7869B-C8A9-47FC-BC3D-F46B641A3BF7}" type="slidenum">
              <a:rPr lang="en-US" altLang="ja-JP"/>
              <a:pPr>
                <a:defRPr/>
              </a:pPr>
              <a:t>‹#›</a:t>
            </a:fld>
            <a:endParaRPr lang="en-US" altLang="ja-JP"/>
          </a:p>
        </p:txBody>
      </p:sp>
    </p:spTree>
    <p:extLst>
      <p:ext uri="{BB962C8B-B14F-4D97-AF65-F5344CB8AC3E}">
        <p14:creationId xmlns:p14="http://schemas.microsoft.com/office/powerpoint/2010/main" val="969410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5" name="Rectangle 6"/>
          <p:cNvSpPr>
            <a:spLocks noGrp="1" noChangeArrowheads="1"/>
          </p:cNvSpPr>
          <p:nvPr>
            <p:ph type="sldNum" sz="quarter" idx="11"/>
          </p:nvPr>
        </p:nvSpPr>
        <p:spPr>
          <a:ln/>
        </p:spPr>
        <p:txBody>
          <a:bodyPr/>
          <a:lstStyle>
            <a:lvl1pPr>
              <a:defRPr/>
            </a:lvl1pPr>
          </a:lstStyle>
          <a:p>
            <a:pPr>
              <a:defRPr/>
            </a:pPr>
            <a:fld id="{93BF5BB3-1A4A-4FE0-AE6C-B31B6BF6C535}" type="slidenum">
              <a:rPr lang="en-US" altLang="ja-JP"/>
              <a:pPr>
                <a:defRPr/>
              </a:pPr>
              <a:t>‹#›</a:t>
            </a:fld>
            <a:endParaRPr lang="en-US" altLang="ja-JP"/>
          </a:p>
        </p:txBody>
      </p:sp>
    </p:spTree>
    <p:extLst>
      <p:ext uri="{BB962C8B-B14F-4D97-AF65-F5344CB8AC3E}">
        <p14:creationId xmlns:p14="http://schemas.microsoft.com/office/powerpoint/2010/main" val="1670687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5" name="Rectangle 6"/>
          <p:cNvSpPr>
            <a:spLocks noGrp="1" noChangeArrowheads="1"/>
          </p:cNvSpPr>
          <p:nvPr>
            <p:ph type="sldNum" sz="quarter" idx="11"/>
          </p:nvPr>
        </p:nvSpPr>
        <p:spPr>
          <a:ln/>
        </p:spPr>
        <p:txBody>
          <a:bodyPr/>
          <a:lstStyle>
            <a:lvl1pPr>
              <a:defRPr/>
            </a:lvl1pPr>
          </a:lstStyle>
          <a:p>
            <a:pPr>
              <a:defRPr/>
            </a:pPr>
            <a:fld id="{F4411FD5-B5F1-4063-B9E0-917664A745C2}" type="slidenum">
              <a:rPr lang="en-US" altLang="ja-JP"/>
              <a:pPr>
                <a:defRPr/>
              </a:pPr>
              <a:t>‹#›</a:t>
            </a:fld>
            <a:endParaRPr lang="en-US" altLang="ja-JP"/>
          </a:p>
        </p:txBody>
      </p:sp>
    </p:spTree>
    <p:extLst>
      <p:ext uri="{BB962C8B-B14F-4D97-AF65-F5344CB8AC3E}">
        <p14:creationId xmlns:p14="http://schemas.microsoft.com/office/powerpoint/2010/main" val="9006372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6" name="Rectangle 6"/>
          <p:cNvSpPr>
            <a:spLocks noGrp="1" noChangeArrowheads="1"/>
          </p:cNvSpPr>
          <p:nvPr>
            <p:ph type="sldNum" sz="quarter" idx="11"/>
          </p:nvPr>
        </p:nvSpPr>
        <p:spPr>
          <a:ln/>
        </p:spPr>
        <p:txBody>
          <a:bodyPr/>
          <a:lstStyle>
            <a:lvl1pPr>
              <a:defRPr/>
            </a:lvl1pPr>
          </a:lstStyle>
          <a:p>
            <a:pPr>
              <a:defRPr/>
            </a:pPr>
            <a:fld id="{84834BC3-E53A-41AC-A66A-999E023B0050}" type="slidenum">
              <a:rPr lang="en-US" altLang="ja-JP"/>
              <a:pPr>
                <a:defRPr/>
              </a:pPr>
              <a:t>‹#›</a:t>
            </a:fld>
            <a:endParaRPr lang="en-US" altLang="ja-JP"/>
          </a:p>
        </p:txBody>
      </p:sp>
    </p:spTree>
    <p:extLst>
      <p:ext uri="{BB962C8B-B14F-4D97-AF65-F5344CB8AC3E}">
        <p14:creationId xmlns:p14="http://schemas.microsoft.com/office/powerpoint/2010/main" val="3337001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8" name="Rectangle 6"/>
          <p:cNvSpPr>
            <a:spLocks noGrp="1" noChangeArrowheads="1"/>
          </p:cNvSpPr>
          <p:nvPr>
            <p:ph type="sldNum" sz="quarter" idx="11"/>
          </p:nvPr>
        </p:nvSpPr>
        <p:spPr>
          <a:ln/>
        </p:spPr>
        <p:txBody>
          <a:bodyPr/>
          <a:lstStyle>
            <a:lvl1pPr>
              <a:defRPr/>
            </a:lvl1pPr>
          </a:lstStyle>
          <a:p>
            <a:pPr>
              <a:defRPr/>
            </a:pPr>
            <a:fld id="{E90AE00E-44B1-4976-AF85-8EB706E85392}" type="slidenum">
              <a:rPr lang="en-US" altLang="ja-JP"/>
              <a:pPr>
                <a:defRPr/>
              </a:pPr>
              <a:t>‹#›</a:t>
            </a:fld>
            <a:endParaRPr lang="en-US" altLang="ja-JP"/>
          </a:p>
        </p:txBody>
      </p:sp>
    </p:spTree>
    <p:extLst>
      <p:ext uri="{BB962C8B-B14F-4D97-AF65-F5344CB8AC3E}">
        <p14:creationId xmlns:p14="http://schemas.microsoft.com/office/powerpoint/2010/main" val="3861692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4" name="Rectangle 6"/>
          <p:cNvSpPr>
            <a:spLocks noGrp="1" noChangeArrowheads="1"/>
          </p:cNvSpPr>
          <p:nvPr>
            <p:ph type="sldNum" sz="quarter" idx="11"/>
          </p:nvPr>
        </p:nvSpPr>
        <p:spPr>
          <a:ln/>
        </p:spPr>
        <p:txBody>
          <a:bodyPr/>
          <a:lstStyle>
            <a:lvl1pPr>
              <a:defRPr/>
            </a:lvl1pPr>
          </a:lstStyle>
          <a:p>
            <a:pPr>
              <a:defRPr/>
            </a:pPr>
            <a:fld id="{7CE2C4A1-75A9-404E-98D1-88F7E986E147}" type="slidenum">
              <a:rPr lang="en-US" altLang="ja-JP"/>
              <a:pPr>
                <a:defRPr/>
              </a:pPr>
              <a:t>‹#›</a:t>
            </a:fld>
            <a:endParaRPr lang="en-US" altLang="ja-JP"/>
          </a:p>
        </p:txBody>
      </p:sp>
    </p:spTree>
    <p:extLst>
      <p:ext uri="{BB962C8B-B14F-4D97-AF65-F5344CB8AC3E}">
        <p14:creationId xmlns:p14="http://schemas.microsoft.com/office/powerpoint/2010/main" val="4088970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a:p>
        </p:txBody>
      </p:sp>
    </p:spTree>
    <p:extLst>
      <p:ext uri="{BB962C8B-B14F-4D97-AF65-F5344CB8AC3E}">
        <p14:creationId xmlns:p14="http://schemas.microsoft.com/office/powerpoint/2010/main" val="27641044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a:p>
        </p:txBody>
      </p:sp>
      <p:pic>
        <p:nvPicPr>
          <p:cNvPr id="5122" name="Picture 2" descr="NI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0469" y="6454338"/>
            <a:ext cx="576064" cy="38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7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39"/>
          <p:cNvSpPr>
            <a:spLocks noGrp="1" noChangeArrowheads="1"/>
          </p:cNvSpPr>
          <p:nvPr>
            <p:ph type="sldNum" sz="quarter" idx="11"/>
          </p:nvPr>
        </p:nvSpPr>
        <p:spPr>
          <a:ln/>
        </p:spPr>
        <p:txBody>
          <a:bodyPr/>
          <a:lstStyle>
            <a:lvl1pPr>
              <a:defRPr/>
            </a:lvl1pPr>
          </a:lstStyle>
          <a:p>
            <a:pPr>
              <a:defRPr/>
            </a:pPr>
            <a:fld id="{A2E10492-411B-4A05-AA6D-B4CE8DA343FE}" type="slidenum">
              <a:rPr lang="en-US" altLang="ja-JP"/>
              <a:pPr>
                <a:defRPr/>
              </a:pPr>
              <a:t>‹#›</a:t>
            </a:fld>
            <a:endParaRPr lang="en-US" altLang="ja-JP" dirty="0"/>
          </a:p>
        </p:txBody>
      </p:sp>
    </p:spTree>
    <p:extLst>
      <p:ext uri="{BB962C8B-B14F-4D97-AF65-F5344CB8AC3E}">
        <p14:creationId xmlns:p14="http://schemas.microsoft.com/office/powerpoint/2010/main" val="2607770900"/>
      </p:ext>
    </p:extLst>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6" name="Rectangle 6"/>
          <p:cNvSpPr>
            <a:spLocks noGrp="1" noChangeArrowheads="1"/>
          </p:cNvSpPr>
          <p:nvPr>
            <p:ph type="sldNum" sz="quarter" idx="11"/>
          </p:nvPr>
        </p:nvSpPr>
        <p:spPr>
          <a:ln/>
        </p:spPr>
        <p:txBody>
          <a:bodyPr/>
          <a:lstStyle>
            <a:lvl1pPr>
              <a:defRPr/>
            </a:lvl1pPr>
          </a:lstStyle>
          <a:p>
            <a:pPr>
              <a:defRPr/>
            </a:pPr>
            <a:fld id="{70553CF8-05CF-49A4-9504-298C90C020F4}" type="slidenum">
              <a:rPr lang="en-US" altLang="ja-JP"/>
              <a:pPr>
                <a:defRPr/>
              </a:pPr>
              <a:t>‹#›</a:t>
            </a:fld>
            <a:endParaRPr lang="en-US" altLang="ja-JP"/>
          </a:p>
        </p:txBody>
      </p:sp>
    </p:spTree>
    <p:extLst>
      <p:ext uri="{BB962C8B-B14F-4D97-AF65-F5344CB8AC3E}">
        <p14:creationId xmlns:p14="http://schemas.microsoft.com/office/powerpoint/2010/main" val="2924681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6" name="Rectangle 6"/>
          <p:cNvSpPr>
            <a:spLocks noGrp="1" noChangeArrowheads="1"/>
          </p:cNvSpPr>
          <p:nvPr>
            <p:ph type="sldNum" sz="quarter" idx="11"/>
          </p:nvPr>
        </p:nvSpPr>
        <p:spPr>
          <a:ln/>
        </p:spPr>
        <p:txBody>
          <a:bodyPr/>
          <a:lstStyle>
            <a:lvl1pPr>
              <a:defRPr/>
            </a:lvl1pPr>
          </a:lstStyle>
          <a:p>
            <a:pPr>
              <a:defRPr/>
            </a:pPr>
            <a:fld id="{0B69BB5D-7C69-4EED-879F-7EE3BA0E42A3}" type="slidenum">
              <a:rPr lang="en-US" altLang="ja-JP"/>
              <a:pPr>
                <a:defRPr/>
              </a:pPr>
              <a:t>‹#›</a:t>
            </a:fld>
            <a:endParaRPr lang="en-US" altLang="ja-JP"/>
          </a:p>
        </p:txBody>
      </p:sp>
    </p:spTree>
    <p:extLst>
      <p:ext uri="{BB962C8B-B14F-4D97-AF65-F5344CB8AC3E}">
        <p14:creationId xmlns:p14="http://schemas.microsoft.com/office/powerpoint/2010/main" val="40035449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5" name="Rectangle 6"/>
          <p:cNvSpPr>
            <a:spLocks noGrp="1" noChangeArrowheads="1"/>
          </p:cNvSpPr>
          <p:nvPr>
            <p:ph type="sldNum" sz="quarter" idx="11"/>
          </p:nvPr>
        </p:nvSpPr>
        <p:spPr>
          <a:ln/>
        </p:spPr>
        <p:txBody>
          <a:bodyPr/>
          <a:lstStyle>
            <a:lvl1pPr>
              <a:defRPr/>
            </a:lvl1pPr>
          </a:lstStyle>
          <a:p>
            <a:pPr>
              <a:defRPr/>
            </a:pPr>
            <a:fld id="{E3EC2594-F1AF-405C-832D-E66587D8CB85}" type="slidenum">
              <a:rPr lang="en-US" altLang="ja-JP"/>
              <a:pPr>
                <a:defRPr/>
              </a:pPr>
              <a:t>‹#›</a:t>
            </a:fld>
            <a:endParaRPr lang="en-US" altLang="ja-JP"/>
          </a:p>
        </p:txBody>
      </p:sp>
    </p:spTree>
    <p:extLst>
      <p:ext uri="{BB962C8B-B14F-4D97-AF65-F5344CB8AC3E}">
        <p14:creationId xmlns:p14="http://schemas.microsoft.com/office/powerpoint/2010/main" val="17774702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5" name="Rectangle 6"/>
          <p:cNvSpPr>
            <a:spLocks noGrp="1" noChangeArrowheads="1"/>
          </p:cNvSpPr>
          <p:nvPr>
            <p:ph type="sldNum" sz="quarter" idx="11"/>
          </p:nvPr>
        </p:nvSpPr>
        <p:spPr>
          <a:ln/>
        </p:spPr>
        <p:txBody>
          <a:bodyPr/>
          <a:lstStyle>
            <a:lvl1pPr>
              <a:defRPr/>
            </a:lvl1pPr>
          </a:lstStyle>
          <a:p>
            <a:pPr>
              <a:defRPr/>
            </a:pPr>
            <a:fld id="{BE73E851-3092-44B3-A4BF-DEE8802C1A7D}" type="slidenum">
              <a:rPr lang="en-US" altLang="ja-JP"/>
              <a:pPr>
                <a:defRPr/>
              </a:pPr>
              <a:t>‹#›</a:t>
            </a:fld>
            <a:endParaRPr lang="en-US" altLang="ja-JP"/>
          </a:p>
        </p:txBody>
      </p:sp>
    </p:spTree>
    <p:extLst>
      <p:ext uri="{BB962C8B-B14F-4D97-AF65-F5344CB8AC3E}">
        <p14:creationId xmlns:p14="http://schemas.microsoft.com/office/powerpoint/2010/main" val="2412941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クリップアート プレースホルダ 3"/>
          <p:cNvSpPr>
            <a:spLocks noGrp="1"/>
          </p:cNvSpPr>
          <p:nvPr>
            <p:ph type="clipArt" sz="half" idx="2"/>
          </p:nvPr>
        </p:nvSpPr>
        <p:spPr>
          <a:xfrm>
            <a:off x="4648200" y="1600200"/>
            <a:ext cx="4038600" cy="4525963"/>
          </a:xfrm>
          <a:prstGeom prst="rect">
            <a:avLst/>
          </a:prstGeom>
        </p:spPr>
        <p:txBody>
          <a:bodyPr/>
          <a:lstStyle/>
          <a:p>
            <a:pPr lvl="0"/>
            <a:endParaRPr lang="ja-JP" altLang="en-US" noProof="0"/>
          </a:p>
        </p:txBody>
      </p:sp>
      <p:sp>
        <p:nvSpPr>
          <p:cNvPr id="5"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6" name="Rectangle 6"/>
          <p:cNvSpPr>
            <a:spLocks noGrp="1" noChangeArrowheads="1"/>
          </p:cNvSpPr>
          <p:nvPr>
            <p:ph type="sldNum" sz="quarter" idx="11"/>
          </p:nvPr>
        </p:nvSpPr>
        <p:spPr>
          <a:ln/>
        </p:spPr>
        <p:txBody>
          <a:bodyPr/>
          <a:lstStyle>
            <a:lvl1pPr>
              <a:defRPr/>
            </a:lvl1pPr>
          </a:lstStyle>
          <a:p>
            <a:pPr>
              <a:defRPr/>
            </a:pPr>
            <a:fld id="{DC01410A-AE77-4CC6-A57F-43362B18F2E2}" type="slidenum">
              <a:rPr lang="en-US" altLang="ja-JP"/>
              <a:pPr>
                <a:defRPr/>
              </a:pPr>
              <a:t>‹#›</a:t>
            </a:fld>
            <a:endParaRPr lang="en-US" altLang="ja-JP"/>
          </a:p>
        </p:txBody>
      </p:sp>
    </p:spTree>
    <p:extLst>
      <p:ext uri="{BB962C8B-B14F-4D97-AF65-F5344CB8AC3E}">
        <p14:creationId xmlns:p14="http://schemas.microsoft.com/office/powerpoint/2010/main" val="27124726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4" name="Rectangle 6"/>
          <p:cNvSpPr>
            <a:spLocks noGrp="1" noChangeArrowheads="1"/>
          </p:cNvSpPr>
          <p:nvPr>
            <p:ph type="sldNum" sz="quarter" idx="11"/>
          </p:nvPr>
        </p:nvSpPr>
        <p:spPr>
          <a:ln/>
        </p:spPr>
        <p:txBody>
          <a:bodyPr/>
          <a:lstStyle>
            <a:lvl1pPr>
              <a:defRPr/>
            </a:lvl1pPr>
          </a:lstStyle>
          <a:p>
            <a:pPr>
              <a:defRPr/>
            </a:pPr>
            <a:fld id="{FD85E75A-8DEE-4A69-BFC1-953841F20B98}" type="slidenum">
              <a:rPr lang="en-US" altLang="ja-JP"/>
              <a:pPr>
                <a:defRPr/>
              </a:pPr>
              <a:t>‹#›</a:t>
            </a:fld>
            <a:endParaRPr lang="en-US" altLang="ja-JP"/>
          </a:p>
        </p:txBody>
      </p:sp>
    </p:spTree>
    <p:extLst>
      <p:ext uri="{BB962C8B-B14F-4D97-AF65-F5344CB8AC3E}">
        <p14:creationId xmlns:p14="http://schemas.microsoft.com/office/powerpoint/2010/main" val="39354743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25963"/>
          </a:xfrm>
          <a:prstGeom prst="rect">
            <a:avLst/>
          </a:prstGeo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5" name="Rectangle 6"/>
          <p:cNvSpPr>
            <a:spLocks noGrp="1" noChangeArrowheads="1"/>
          </p:cNvSpPr>
          <p:nvPr>
            <p:ph type="sldNum" sz="quarter" idx="11"/>
          </p:nvPr>
        </p:nvSpPr>
        <p:spPr>
          <a:ln/>
        </p:spPr>
        <p:txBody>
          <a:bodyPr/>
          <a:lstStyle>
            <a:lvl1pPr>
              <a:defRPr/>
            </a:lvl1pPr>
          </a:lstStyle>
          <a:p>
            <a:pPr>
              <a:defRPr/>
            </a:pPr>
            <a:fld id="{AF93D079-152D-43CF-ACD3-41EB87A60F86}" type="slidenum">
              <a:rPr lang="en-US" altLang="ja-JP"/>
              <a:pPr>
                <a:defRPr/>
              </a:pPr>
              <a:t>‹#›</a:t>
            </a:fld>
            <a:endParaRPr lang="en-US" altLang="ja-JP"/>
          </a:p>
        </p:txBody>
      </p:sp>
    </p:spTree>
    <p:extLst>
      <p:ext uri="{BB962C8B-B14F-4D97-AF65-F5344CB8AC3E}">
        <p14:creationId xmlns:p14="http://schemas.microsoft.com/office/powerpoint/2010/main" val="2955299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4648200" y="1600200"/>
            <a:ext cx="4038600" cy="21859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4648200" y="3938588"/>
            <a:ext cx="4038600" cy="21875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3892332"/>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a:p>
        </p:txBody>
      </p:sp>
    </p:spTree>
    <p:extLst>
      <p:ext uri="{BB962C8B-B14F-4D97-AF65-F5344CB8AC3E}">
        <p14:creationId xmlns:p14="http://schemas.microsoft.com/office/powerpoint/2010/main" val="4200361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a:p>
        </p:txBody>
      </p:sp>
      <p:pic>
        <p:nvPicPr>
          <p:cNvPr id="5122" name="Picture 2" descr="NI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0469" y="6454338"/>
            <a:ext cx="576064" cy="38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83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8"/>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6" name="Rectangle 39"/>
          <p:cNvSpPr>
            <a:spLocks noGrp="1" noChangeArrowheads="1"/>
          </p:cNvSpPr>
          <p:nvPr>
            <p:ph type="sldNum" sz="quarter" idx="11"/>
          </p:nvPr>
        </p:nvSpPr>
        <p:spPr>
          <a:ln/>
        </p:spPr>
        <p:txBody>
          <a:bodyPr/>
          <a:lstStyle>
            <a:lvl1pPr>
              <a:defRPr/>
            </a:lvl1pPr>
          </a:lstStyle>
          <a:p>
            <a:pPr>
              <a:defRPr/>
            </a:pPr>
            <a:fld id="{ECA755D6-41B3-4C6D-9F56-950F626A212C}" type="slidenum">
              <a:rPr lang="en-US" altLang="ja-JP"/>
              <a:pPr>
                <a:defRPr/>
              </a:pPr>
              <a:t>‹#›</a:t>
            </a:fld>
            <a:endParaRPr lang="en-US" altLang="ja-JP" dirty="0"/>
          </a:p>
        </p:txBody>
      </p:sp>
    </p:spTree>
    <p:extLst>
      <p:ext uri="{BB962C8B-B14F-4D97-AF65-F5344CB8AC3E}">
        <p14:creationId xmlns:p14="http://schemas.microsoft.com/office/powerpoint/2010/main" val="833892834"/>
      </p:ext>
    </p:extLst>
  </p:cSld>
  <p:clrMapOvr>
    <a:masterClrMapping/>
  </p:clrMapOvr>
  <p:transitio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a:p>
        </p:txBody>
      </p:sp>
    </p:spTree>
    <p:extLst>
      <p:ext uri="{BB962C8B-B14F-4D97-AF65-F5344CB8AC3E}">
        <p14:creationId xmlns:p14="http://schemas.microsoft.com/office/powerpoint/2010/main" val="38024878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a:p>
        </p:txBody>
      </p:sp>
      <p:pic>
        <p:nvPicPr>
          <p:cNvPr id="5122" name="Picture 2" descr="NI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0469" y="6454338"/>
            <a:ext cx="576064" cy="38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2043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dirty="0"/>
          </a:p>
        </p:txBody>
      </p:sp>
    </p:spTree>
    <p:extLst>
      <p:ext uri="{BB962C8B-B14F-4D97-AF65-F5344CB8AC3E}">
        <p14:creationId xmlns:p14="http://schemas.microsoft.com/office/powerpoint/2010/main" val="32763553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ja-JP"/>
              <a:t>2022/9/24</a:t>
            </a:r>
            <a:endParaRPr lang="en-US" altLang="ja-JP" dirty="0"/>
          </a:p>
        </p:txBody>
      </p:sp>
      <p:sp>
        <p:nvSpPr>
          <p:cNvPr id="3" name="Rectangle 6"/>
          <p:cNvSpPr>
            <a:spLocks noGrp="1" noChangeArrowheads="1"/>
          </p:cNvSpPr>
          <p:nvPr>
            <p:ph type="sldNum" sz="quarter" idx="11"/>
          </p:nvPr>
        </p:nvSpPr>
        <p:spPr>
          <a:ln/>
        </p:spPr>
        <p:txBody>
          <a:bodyPr/>
          <a:lstStyle>
            <a:lvl1pPr>
              <a:defRPr/>
            </a:lvl1pPr>
          </a:lstStyle>
          <a:p>
            <a:pPr>
              <a:defRPr/>
            </a:pPr>
            <a:fld id="{BE708F0F-C8D6-40B2-B728-B93C0BEDD43C}" type="slidenum">
              <a:rPr lang="en-US" altLang="ja-JP"/>
              <a:pPr>
                <a:defRPr/>
              </a:pPr>
              <a:t>‹#›</a:t>
            </a:fld>
            <a:endParaRPr lang="en-US" altLang="ja-JP" dirty="0"/>
          </a:p>
        </p:txBody>
      </p:sp>
      <p:pic>
        <p:nvPicPr>
          <p:cNvPr id="5122" name="Picture 2" descr="NI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0469" y="6454338"/>
            <a:ext cx="576064" cy="38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2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6.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7.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image" Target="../media/image6.png"/><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image" Target="../media/image8.jpeg"/><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image" Target="../media/image7.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heme" Target="../theme/theme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9"/>
          <p:cNvGrpSpPr>
            <a:grpSpLocks/>
          </p:cNvGrpSpPr>
          <p:nvPr userDrawn="1"/>
        </p:nvGrpSpPr>
        <p:grpSpPr bwMode="auto">
          <a:xfrm>
            <a:off x="6451600" y="6456363"/>
            <a:ext cx="2692400" cy="404812"/>
            <a:chOff x="4043" y="4065"/>
            <a:chExt cx="1696" cy="255"/>
          </a:xfrm>
        </p:grpSpPr>
        <p:pic>
          <p:nvPicPr>
            <p:cNvPr id="1033" name="Picture 30" descr="2naiLogo"/>
            <p:cNvPicPr preferRelativeResize="0">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043" y="4065"/>
              <a:ext cx="25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31"/>
            <p:cNvSpPr txBox="1">
              <a:spLocks noChangeArrowheads="1"/>
            </p:cNvSpPr>
            <p:nvPr userDrawn="1"/>
          </p:nvSpPr>
          <p:spPr bwMode="auto">
            <a:xfrm>
              <a:off x="4265" y="4070"/>
              <a:ext cx="14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kumimoji="0" lang="en-US" altLang="ja-JP" sz="1000" i="1" dirty="0"/>
                <a:t>Second Department of Internal Medicine</a:t>
              </a:r>
            </a:p>
            <a:p>
              <a:pPr>
                <a:defRPr/>
              </a:pPr>
              <a:r>
                <a:rPr kumimoji="0" lang="en-US" altLang="ja-JP" sz="1000" i="1" dirty="0"/>
                <a:t>Division of Infectious Diseases</a:t>
              </a:r>
            </a:p>
          </p:txBody>
        </p:sp>
      </p:grpSp>
      <p:grpSp>
        <p:nvGrpSpPr>
          <p:cNvPr id="1027" name="Group 32"/>
          <p:cNvGrpSpPr>
            <a:grpSpLocks/>
          </p:cNvGrpSpPr>
          <p:nvPr userDrawn="1"/>
        </p:nvGrpSpPr>
        <p:grpSpPr bwMode="auto">
          <a:xfrm>
            <a:off x="0" y="6457950"/>
            <a:ext cx="1974850" cy="403225"/>
            <a:chOff x="0" y="4066"/>
            <a:chExt cx="1244" cy="254"/>
          </a:xfrm>
        </p:grpSpPr>
        <p:pic>
          <p:nvPicPr>
            <p:cNvPr id="1030" name="Picture 33" descr="長崎大学医学部章"/>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3" y="4066"/>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4"/>
            <p:cNvSpPr txBox="1">
              <a:spLocks noChangeArrowheads="1"/>
            </p:cNvSpPr>
            <p:nvPr userDrawn="1"/>
          </p:nvSpPr>
          <p:spPr bwMode="auto">
            <a:xfrm>
              <a:off x="472" y="4070"/>
              <a:ext cx="7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kumimoji="0" lang="en-US" altLang="ja-JP" sz="1000" i="1" dirty="0"/>
                <a:t>Nagasaki University</a:t>
              </a:r>
            </a:p>
            <a:p>
              <a:pPr>
                <a:defRPr/>
              </a:pPr>
              <a:r>
                <a:rPr kumimoji="0" lang="en-US" altLang="ja-JP" sz="1000" i="1" dirty="0"/>
                <a:t>School of Medicine</a:t>
              </a:r>
            </a:p>
          </p:txBody>
        </p:sp>
        <p:pic>
          <p:nvPicPr>
            <p:cNvPr id="1032" name="Picture 35" descr="長崎大学マーク"/>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066"/>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34" name="Rectangle 38"/>
          <p:cNvSpPr>
            <a:spLocks noGrp="1" noChangeArrowheads="1"/>
          </p:cNvSpPr>
          <p:nvPr>
            <p:ph type="dt" sz="half" idx="2"/>
          </p:nvPr>
        </p:nvSpPr>
        <p:spPr bwMode="auto">
          <a:xfrm>
            <a:off x="0" y="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34" charset="-128"/>
              </a:defRPr>
            </a:lvl1pPr>
          </a:lstStyle>
          <a:p>
            <a:pPr>
              <a:defRPr/>
            </a:pPr>
            <a:r>
              <a:rPr lang="en-US" altLang="ja-JP"/>
              <a:t>2022/9/24</a:t>
            </a:r>
            <a:endParaRPr lang="en-US" altLang="ja-JP" dirty="0"/>
          </a:p>
        </p:txBody>
      </p:sp>
      <p:sp>
        <p:nvSpPr>
          <p:cNvPr id="4135" name="Rectangle 39"/>
          <p:cNvSpPr>
            <a:spLocks noGrp="1" noChangeArrowheads="1"/>
          </p:cNvSpPr>
          <p:nvPr>
            <p:ph type="sldNum" sz="quarter" idx="4"/>
          </p:nvPr>
        </p:nvSpPr>
        <p:spPr bwMode="auto">
          <a:xfrm>
            <a:off x="8540750" y="0"/>
            <a:ext cx="603250"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64ADBD11-7693-4474-B673-0B5AF7715F6D}" type="slidenum">
              <a:rPr lang="en-US" altLang="ja-JP"/>
              <a:pPr>
                <a:defRPr/>
              </a:pPr>
              <a:t>‹#›</a:t>
            </a:fld>
            <a:endParaRPr lang="en-US" altLang="ja-JP" dirty="0"/>
          </a:p>
        </p:txBody>
      </p:sp>
    </p:spTree>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wipe dir="d"/>
  </p:transition>
  <p:hf hdr="0" ftr="0"/>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ＭＳ Ｐゴシック" pitchFamily="34" charset="-128"/>
          <a:ea typeface="ＭＳ Ｐゴシック" pitchFamily="34" charset="-128"/>
        </a:defRPr>
      </a:lvl2pPr>
      <a:lvl3pPr algn="ctr" rtl="0" eaLnBrk="0" fontAlgn="base" hangingPunct="0">
        <a:spcBef>
          <a:spcPct val="0"/>
        </a:spcBef>
        <a:spcAft>
          <a:spcPct val="0"/>
        </a:spcAft>
        <a:defRPr kumimoji="1" sz="3600">
          <a:solidFill>
            <a:schemeClr val="tx2"/>
          </a:solidFill>
          <a:latin typeface="ＭＳ Ｐゴシック" pitchFamily="34" charset="-128"/>
          <a:ea typeface="ＭＳ Ｐゴシック" pitchFamily="34" charset="-128"/>
        </a:defRPr>
      </a:lvl3pPr>
      <a:lvl4pPr algn="ctr" rtl="0" eaLnBrk="0" fontAlgn="base" hangingPunct="0">
        <a:spcBef>
          <a:spcPct val="0"/>
        </a:spcBef>
        <a:spcAft>
          <a:spcPct val="0"/>
        </a:spcAft>
        <a:defRPr kumimoji="1" sz="3600">
          <a:solidFill>
            <a:schemeClr val="tx2"/>
          </a:solidFill>
          <a:latin typeface="ＭＳ Ｐゴシック" pitchFamily="34" charset="-128"/>
          <a:ea typeface="ＭＳ Ｐゴシック" pitchFamily="34" charset="-128"/>
        </a:defRPr>
      </a:lvl4pPr>
      <a:lvl5pPr algn="ctr" rtl="0" eaLnBrk="0" fontAlgn="base" hangingPunct="0">
        <a:spcBef>
          <a:spcPct val="0"/>
        </a:spcBef>
        <a:spcAft>
          <a:spcPct val="0"/>
        </a:spcAft>
        <a:defRPr kumimoji="1" sz="3600">
          <a:solidFill>
            <a:schemeClr val="tx2"/>
          </a:solidFill>
          <a:latin typeface="ＭＳ Ｐゴシック" pitchFamily="34" charset="-128"/>
          <a:ea typeface="ＭＳ Ｐゴシック" pitchFamily="34" charset="-128"/>
        </a:defRPr>
      </a:lvl5pPr>
      <a:lvl6pPr marL="457200" algn="ctr" rtl="0" fontAlgn="base">
        <a:spcBef>
          <a:spcPct val="0"/>
        </a:spcBef>
        <a:spcAft>
          <a:spcPct val="0"/>
        </a:spcAft>
        <a:defRPr kumimoji="1" sz="3600">
          <a:solidFill>
            <a:schemeClr val="tx2"/>
          </a:solidFill>
          <a:latin typeface="ＭＳ Ｐゴシック" pitchFamily="34" charset="-128"/>
          <a:ea typeface="ＭＳ Ｐゴシック" pitchFamily="34" charset="-128"/>
        </a:defRPr>
      </a:lvl6pPr>
      <a:lvl7pPr marL="914400" algn="ctr" rtl="0" fontAlgn="base">
        <a:spcBef>
          <a:spcPct val="0"/>
        </a:spcBef>
        <a:spcAft>
          <a:spcPct val="0"/>
        </a:spcAft>
        <a:defRPr kumimoji="1" sz="3600">
          <a:solidFill>
            <a:schemeClr val="tx2"/>
          </a:solidFill>
          <a:latin typeface="ＭＳ Ｐゴシック" pitchFamily="34" charset="-128"/>
          <a:ea typeface="ＭＳ Ｐゴシック" pitchFamily="34" charset="-128"/>
        </a:defRPr>
      </a:lvl7pPr>
      <a:lvl8pPr marL="1371600" algn="ctr" rtl="0" fontAlgn="base">
        <a:spcBef>
          <a:spcPct val="0"/>
        </a:spcBef>
        <a:spcAft>
          <a:spcPct val="0"/>
        </a:spcAft>
        <a:defRPr kumimoji="1" sz="3600">
          <a:solidFill>
            <a:schemeClr val="tx2"/>
          </a:solidFill>
          <a:latin typeface="ＭＳ Ｐゴシック" pitchFamily="34" charset="-128"/>
          <a:ea typeface="ＭＳ Ｐゴシック" pitchFamily="34" charset="-128"/>
        </a:defRPr>
      </a:lvl8pPr>
      <a:lvl9pPr marL="1828800" algn="ctr" rtl="0" fontAlgn="base">
        <a:spcBef>
          <a:spcPct val="0"/>
        </a:spcBef>
        <a:spcAft>
          <a:spcPct val="0"/>
        </a:spcAft>
        <a:defRPr kumimoji="1" sz="3600">
          <a:solidFill>
            <a:schemeClr val="tx2"/>
          </a:solidFill>
          <a:latin typeface="ＭＳ Ｐゴシック" pitchFamily="34" charset="-128"/>
          <a:ea typeface="ＭＳ Ｐゴシック"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b="1">
          <a:solidFill>
            <a:schemeClr val="tx1"/>
          </a:solidFill>
          <a:latin typeface="+mn-lt"/>
          <a:ea typeface="+mn-ea"/>
        </a:defRPr>
      </a:lvl6pPr>
      <a:lvl7pPr marL="2971800" indent="-228600" algn="l" rtl="0" fontAlgn="base">
        <a:spcBef>
          <a:spcPct val="20000"/>
        </a:spcBef>
        <a:spcAft>
          <a:spcPct val="0"/>
        </a:spcAft>
        <a:buChar char="»"/>
        <a:defRPr kumimoji="1" sz="2000" b="1">
          <a:solidFill>
            <a:schemeClr val="tx1"/>
          </a:solidFill>
          <a:latin typeface="+mn-lt"/>
          <a:ea typeface="+mn-ea"/>
        </a:defRPr>
      </a:lvl7pPr>
      <a:lvl8pPr marL="3429000" indent="-228600" algn="l" rtl="0" fontAlgn="base">
        <a:spcBef>
          <a:spcPct val="20000"/>
        </a:spcBef>
        <a:spcAft>
          <a:spcPct val="0"/>
        </a:spcAft>
        <a:buChar char="»"/>
        <a:defRPr kumimoji="1" sz="2000" b="1">
          <a:solidFill>
            <a:schemeClr val="tx1"/>
          </a:solidFill>
          <a:latin typeface="+mn-lt"/>
          <a:ea typeface="+mn-ea"/>
        </a:defRPr>
      </a:lvl8pPr>
      <a:lvl9pPr marL="3886200" indent="-228600" algn="l" rtl="0" fontAlgn="base">
        <a:spcBef>
          <a:spcPct val="20000"/>
        </a:spcBef>
        <a:spcAft>
          <a:spcPct val="0"/>
        </a:spcAft>
        <a:buChar char="»"/>
        <a:defRPr kumimoji="1" sz="2000" b="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FFF3"/>
        </a:solidFill>
        <a:effectLst/>
      </p:bgPr>
    </p:bg>
    <p:spTree>
      <p:nvGrpSpPr>
        <p:cNvPr id="1" name=""/>
        <p:cNvGrpSpPr/>
        <p:nvPr/>
      </p:nvGrpSpPr>
      <p:grpSpPr>
        <a:xfrm>
          <a:off x="0" y="0"/>
          <a:ext cx="0" cy="0"/>
          <a:chOff x="0" y="0"/>
          <a:chExt cx="0" cy="0"/>
        </a:xfrm>
      </p:grpSpPr>
      <p:pic>
        <p:nvPicPr>
          <p:cNvPr id="2050" name="Picture 2" descr="2naiLogo"/>
          <p:cNvPicPr preferRelativeResize="0">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6888" y="6448425"/>
            <a:ext cx="4032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userDrawn="1"/>
        </p:nvSpPr>
        <p:spPr bwMode="auto">
          <a:xfrm>
            <a:off x="7208838" y="6394450"/>
            <a:ext cx="18732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kumimoji="0" lang="en-US" altLang="ja-JP" sz="800" i="1" dirty="0"/>
              <a:t>Division of Infectious Diseases</a:t>
            </a:r>
          </a:p>
          <a:p>
            <a:pPr>
              <a:defRPr/>
            </a:pPr>
            <a:r>
              <a:rPr kumimoji="0" lang="en-US" altLang="ja-JP" sz="800" i="1" dirty="0"/>
              <a:t>Second Department of Internal Medicine</a:t>
            </a:r>
          </a:p>
          <a:p>
            <a:pPr>
              <a:defRPr/>
            </a:pPr>
            <a:r>
              <a:rPr kumimoji="0" lang="en-US" altLang="ja-JP" sz="800" i="1" dirty="0"/>
              <a:t>Nagasaki University School of Medicine</a:t>
            </a:r>
          </a:p>
        </p:txBody>
      </p:sp>
      <p:pic>
        <p:nvPicPr>
          <p:cNvPr id="2052" name="Picture 4" descr="長崎大学医学部章"/>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450013" y="6450013"/>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Rectangle 7"/>
          <p:cNvSpPr>
            <a:spLocks noGrp="1" noChangeArrowheads="1"/>
          </p:cNvSpPr>
          <p:nvPr>
            <p:ph type="dt" sz="half" idx="2"/>
          </p:nvPr>
        </p:nvSpPr>
        <p:spPr bwMode="auto">
          <a:xfrm>
            <a:off x="0" y="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34" charset="-128"/>
              </a:defRPr>
            </a:lvl1pPr>
          </a:lstStyle>
          <a:p>
            <a:pPr>
              <a:defRPr/>
            </a:pPr>
            <a:r>
              <a:rPr lang="en-US" altLang="ja-JP"/>
              <a:t>2022/9/24</a:t>
            </a:r>
            <a:endParaRPr lang="en-US" altLang="ja-JP" dirty="0"/>
          </a:p>
        </p:txBody>
      </p:sp>
      <p:sp>
        <p:nvSpPr>
          <p:cNvPr id="131080" name="Rectangle 8"/>
          <p:cNvSpPr>
            <a:spLocks noGrp="1" noChangeArrowheads="1"/>
          </p:cNvSpPr>
          <p:nvPr>
            <p:ph type="sldNum" sz="quarter" idx="4"/>
          </p:nvPr>
        </p:nvSpPr>
        <p:spPr bwMode="auto">
          <a:xfrm>
            <a:off x="8540750" y="0"/>
            <a:ext cx="603250"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31317EDF-7924-4BB8-AE1D-F518458F6499}"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p:txStyles>
    <p:title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2pPr>
      <a:lvl3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3pPr>
      <a:lvl4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4pPr>
      <a:lvl5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5pPr>
      <a:lvl6pPr marL="457200" algn="ctr" rtl="0" fontAlgn="base">
        <a:spcBef>
          <a:spcPct val="0"/>
        </a:spcBef>
        <a:spcAft>
          <a:spcPct val="0"/>
        </a:spcAft>
        <a:defRPr kumimoji="1" sz="4400">
          <a:solidFill>
            <a:srgbClr val="0000FF"/>
          </a:solidFill>
          <a:latin typeface="Times" pitchFamily="18" charset="0"/>
          <a:ea typeface="ＭＳ Ｐゴシック" pitchFamily="34" charset="-128"/>
        </a:defRPr>
      </a:lvl6pPr>
      <a:lvl7pPr marL="914400" algn="ctr" rtl="0" fontAlgn="base">
        <a:spcBef>
          <a:spcPct val="0"/>
        </a:spcBef>
        <a:spcAft>
          <a:spcPct val="0"/>
        </a:spcAft>
        <a:defRPr kumimoji="1" sz="4400">
          <a:solidFill>
            <a:srgbClr val="0000FF"/>
          </a:solidFill>
          <a:latin typeface="Times" pitchFamily="18" charset="0"/>
          <a:ea typeface="ＭＳ Ｐゴシック" pitchFamily="34" charset="-128"/>
        </a:defRPr>
      </a:lvl7pPr>
      <a:lvl8pPr marL="1371600" algn="ctr" rtl="0" fontAlgn="base">
        <a:spcBef>
          <a:spcPct val="0"/>
        </a:spcBef>
        <a:spcAft>
          <a:spcPct val="0"/>
        </a:spcAft>
        <a:defRPr kumimoji="1" sz="4400">
          <a:solidFill>
            <a:srgbClr val="0000FF"/>
          </a:solidFill>
          <a:latin typeface="Times" pitchFamily="18" charset="0"/>
          <a:ea typeface="ＭＳ Ｐゴシック" pitchFamily="34" charset="-128"/>
        </a:defRPr>
      </a:lvl8pPr>
      <a:lvl9pPr marL="1828800" algn="ctr" rtl="0" fontAlgn="base">
        <a:spcBef>
          <a:spcPct val="0"/>
        </a:spcBef>
        <a:spcAft>
          <a:spcPct val="0"/>
        </a:spcAft>
        <a:defRPr kumimoji="1" sz="4400">
          <a:solidFill>
            <a:srgbClr val="0000FF"/>
          </a:solidFill>
          <a:latin typeface="Times"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1E85E"/>
            </a:gs>
            <a:gs pos="100000">
              <a:srgbClr val="EEF6C0"/>
            </a:gs>
          </a:gsLst>
          <a:lin ang="5400000" scaled="1"/>
        </a:gradFill>
        <a:effectLst/>
      </p:bgPr>
    </p:bg>
    <p:spTree>
      <p:nvGrpSpPr>
        <p:cNvPr id="1" name=""/>
        <p:cNvGrpSpPr/>
        <p:nvPr/>
      </p:nvGrpSpPr>
      <p:grpSpPr>
        <a:xfrm>
          <a:off x="0" y="0"/>
          <a:ext cx="0" cy="0"/>
          <a:chOff x="0" y="0"/>
          <a:chExt cx="0" cy="0"/>
        </a:xfrm>
      </p:grpSpPr>
      <p:grpSp>
        <p:nvGrpSpPr>
          <p:cNvPr id="3074" name="Group 8"/>
          <p:cNvGrpSpPr>
            <a:grpSpLocks/>
          </p:cNvGrpSpPr>
          <p:nvPr userDrawn="1"/>
        </p:nvGrpSpPr>
        <p:grpSpPr bwMode="auto">
          <a:xfrm>
            <a:off x="6403975" y="6542088"/>
            <a:ext cx="2740025" cy="315912"/>
            <a:chOff x="3332" y="4120"/>
            <a:chExt cx="1726" cy="199"/>
          </a:xfrm>
        </p:grpSpPr>
        <p:sp>
          <p:nvSpPr>
            <p:cNvPr id="3077" name="Text Box 3"/>
            <p:cNvSpPr txBox="1">
              <a:spLocks noChangeArrowheads="1"/>
            </p:cNvSpPr>
            <p:nvPr userDrawn="1"/>
          </p:nvSpPr>
          <p:spPr bwMode="auto">
            <a:xfrm>
              <a:off x="3742" y="4133"/>
              <a:ext cx="131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kumimoji="0" lang="en-US" altLang="ja-JP" sz="600" i="1" dirty="0"/>
                <a:t>Department of Molecular Microbiology and Immunology</a:t>
              </a:r>
            </a:p>
            <a:p>
              <a:pPr>
                <a:defRPr/>
              </a:pPr>
              <a:r>
                <a:rPr kumimoji="0" lang="en-US" altLang="ja-JP" sz="600" i="1" dirty="0"/>
                <a:t>Nagasaki University Graduate School of Biomedical Sciences</a:t>
              </a:r>
            </a:p>
          </p:txBody>
        </p:sp>
        <p:grpSp>
          <p:nvGrpSpPr>
            <p:cNvPr id="3078" name="Group 7"/>
            <p:cNvGrpSpPr>
              <a:grpSpLocks/>
            </p:cNvGrpSpPr>
            <p:nvPr userDrawn="1"/>
          </p:nvGrpSpPr>
          <p:grpSpPr bwMode="auto">
            <a:xfrm>
              <a:off x="3332" y="4120"/>
              <a:ext cx="410" cy="199"/>
              <a:chOff x="3332" y="4063"/>
              <a:chExt cx="526" cy="255"/>
            </a:xfrm>
          </p:grpSpPr>
          <p:pic>
            <p:nvPicPr>
              <p:cNvPr id="3079" name="Picture 2" descr="2naiLogo"/>
              <p:cNvPicPr preferRelativeResize="0">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604" y="4063"/>
                <a:ext cx="25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長崎大学医学部章"/>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332" y="4064"/>
                <a:ext cx="2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63941" name="Rectangle 5"/>
          <p:cNvSpPr>
            <a:spLocks noGrp="1" noChangeArrowheads="1"/>
          </p:cNvSpPr>
          <p:nvPr>
            <p:ph type="dt" sz="half" idx="2"/>
          </p:nvPr>
        </p:nvSpPr>
        <p:spPr bwMode="auto">
          <a:xfrm>
            <a:off x="0" y="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34" charset="-128"/>
              </a:defRPr>
            </a:lvl1pPr>
          </a:lstStyle>
          <a:p>
            <a:pPr>
              <a:defRPr/>
            </a:pPr>
            <a:r>
              <a:rPr lang="en-US" altLang="ja-JP"/>
              <a:t>2022/9/24</a:t>
            </a:r>
            <a:endParaRPr lang="en-US" altLang="ja-JP" dirty="0"/>
          </a:p>
        </p:txBody>
      </p:sp>
      <p:sp>
        <p:nvSpPr>
          <p:cNvPr id="1063942" name="Rectangle 6"/>
          <p:cNvSpPr>
            <a:spLocks noGrp="1" noChangeArrowheads="1"/>
          </p:cNvSpPr>
          <p:nvPr>
            <p:ph type="sldNum" sz="quarter" idx="4"/>
          </p:nvPr>
        </p:nvSpPr>
        <p:spPr bwMode="auto">
          <a:xfrm>
            <a:off x="8540750" y="0"/>
            <a:ext cx="603250"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F5160C44-A822-445E-A0D3-514845F793F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p:txStyles>
    <p:title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2pPr>
      <a:lvl3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3pPr>
      <a:lvl4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4pPr>
      <a:lvl5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5pPr>
      <a:lvl6pPr marL="457200" algn="ctr" rtl="0" fontAlgn="base">
        <a:spcBef>
          <a:spcPct val="0"/>
        </a:spcBef>
        <a:spcAft>
          <a:spcPct val="0"/>
        </a:spcAft>
        <a:defRPr kumimoji="1" sz="4400">
          <a:solidFill>
            <a:srgbClr val="0000FF"/>
          </a:solidFill>
          <a:latin typeface="Times" pitchFamily="18" charset="0"/>
          <a:ea typeface="ＭＳ Ｐゴシック" pitchFamily="34" charset="-128"/>
        </a:defRPr>
      </a:lvl6pPr>
      <a:lvl7pPr marL="914400" algn="ctr" rtl="0" fontAlgn="base">
        <a:spcBef>
          <a:spcPct val="0"/>
        </a:spcBef>
        <a:spcAft>
          <a:spcPct val="0"/>
        </a:spcAft>
        <a:defRPr kumimoji="1" sz="4400">
          <a:solidFill>
            <a:srgbClr val="0000FF"/>
          </a:solidFill>
          <a:latin typeface="Times" pitchFamily="18" charset="0"/>
          <a:ea typeface="ＭＳ Ｐゴシック" pitchFamily="34" charset="-128"/>
        </a:defRPr>
      </a:lvl7pPr>
      <a:lvl8pPr marL="1371600" algn="ctr" rtl="0" fontAlgn="base">
        <a:spcBef>
          <a:spcPct val="0"/>
        </a:spcBef>
        <a:spcAft>
          <a:spcPct val="0"/>
        </a:spcAft>
        <a:defRPr kumimoji="1" sz="4400">
          <a:solidFill>
            <a:srgbClr val="0000FF"/>
          </a:solidFill>
          <a:latin typeface="Times" pitchFamily="18" charset="0"/>
          <a:ea typeface="ＭＳ Ｐゴシック" pitchFamily="34" charset="-128"/>
        </a:defRPr>
      </a:lvl8pPr>
      <a:lvl9pPr marL="1828800" algn="ctr" rtl="0" fontAlgn="base">
        <a:spcBef>
          <a:spcPct val="0"/>
        </a:spcBef>
        <a:spcAft>
          <a:spcPct val="0"/>
        </a:spcAft>
        <a:defRPr kumimoji="1" sz="4400">
          <a:solidFill>
            <a:srgbClr val="0000FF"/>
          </a:solidFill>
          <a:latin typeface="Times"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1E85E"/>
            </a:gs>
            <a:gs pos="100000">
              <a:srgbClr val="EEF6C0"/>
            </a:gs>
          </a:gsLst>
          <a:lin ang="5400000" scaled="1"/>
        </a:gradFill>
        <a:effectLst/>
      </p:bgPr>
    </p:bg>
    <p:spTree>
      <p:nvGrpSpPr>
        <p:cNvPr id="1" name=""/>
        <p:cNvGrpSpPr/>
        <p:nvPr/>
      </p:nvGrpSpPr>
      <p:grpSpPr>
        <a:xfrm>
          <a:off x="0" y="0"/>
          <a:ext cx="0" cy="0"/>
          <a:chOff x="0" y="0"/>
          <a:chExt cx="0" cy="0"/>
        </a:xfrm>
      </p:grpSpPr>
      <p:pic>
        <p:nvPicPr>
          <p:cNvPr id="4098" name="Picture 2" descr="2naiLogo"/>
          <p:cNvPicPr preferRelativeResize="0">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6888" y="6448425"/>
            <a:ext cx="4032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userDrawn="1"/>
        </p:nvSpPr>
        <p:spPr bwMode="auto">
          <a:xfrm>
            <a:off x="7208838" y="6394450"/>
            <a:ext cx="18732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kumimoji="0" lang="en-US" altLang="ja-JP" sz="800" i="1" dirty="0"/>
              <a:t>Division of Infectious Diseases</a:t>
            </a:r>
          </a:p>
          <a:p>
            <a:pPr>
              <a:defRPr/>
            </a:pPr>
            <a:r>
              <a:rPr kumimoji="0" lang="en-US" altLang="ja-JP" sz="800" i="1" dirty="0"/>
              <a:t>Second Department of Internal Medicine</a:t>
            </a:r>
          </a:p>
          <a:p>
            <a:pPr>
              <a:defRPr/>
            </a:pPr>
            <a:r>
              <a:rPr kumimoji="0" lang="en-US" altLang="ja-JP" sz="800" i="1" dirty="0"/>
              <a:t>Nagasaki University School of Medicine</a:t>
            </a:r>
          </a:p>
        </p:txBody>
      </p:sp>
      <p:pic>
        <p:nvPicPr>
          <p:cNvPr id="4100" name="Picture 4" descr="長崎大学医学部章"/>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450013" y="6450013"/>
            <a:ext cx="403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5061" name="Rectangle 5"/>
          <p:cNvSpPr>
            <a:spLocks noGrp="1" noChangeArrowheads="1"/>
          </p:cNvSpPr>
          <p:nvPr>
            <p:ph type="dt" sz="half" idx="2"/>
          </p:nvPr>
        </p:nvSpPr>
        <p:spPr bwMode="auto">
          <a:xfrm>
            <a:off x="0" y="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34" charset="-128"/>
              </a:defRPr>
            </a:lvl1pPr>
          </a:lstStyle>
          <a:p>
            <a:pPr>
              <a:defRPr/>
            </a:pPr>
            <a:r>
              <a:rPr lang="en-US" altLang="ja-JP"/>
              <a:t>2022/9/24</a:t>
            </a:r>
            <a:endParaRPr lang="en-US" altLang="ja-JP" dirty="0"/>
          </a:p>
        </p:txBody>
      </p:sp>
      <p:sp>
        <p:nvSpPr>
          <p:cNvPr id="1325062" name="Rectangle 6"/>
          <p:cNvSpPr>
            <a:spLocks noGrp="1" noChangeArrowheads="1"/>
          </p:cNvSpPr>
          <p:nvPr>
            <p:ph type="sldNum" sz="quarter" idx="4"/>
          </p:nvPr>
        </p:nvSpPr>
        <p:spPr bwMode="auto">
          <a:xfrm>
            <a:off x="8540750" y="0"/>
            <a:ext cx="603250"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13C47C7C-DC06-4C62-AE59-1DB963CDAAF4}"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ftr="0"/>
  <p:txStyles>
    <p:title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2pPr>
      <a:lvl3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3pPr>
      <a:lvl4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4pPr>
      <a:lvl5pPr algn="ctr" rtl="0" eaLnBrk="0" fontAlgn="base" hangingPunct="0">
        <a:spcBef>
          <a:spcPct val="0"/>
        </a:spcBef>
        <a:spcAft>
          <a:spcPct val="0"/>
        </a:spcAft>
        <a:defRPr kumimoji="1" sz="4400">
          <a:solidFill>
            <a:srgbClr val="0000FF"/>
          </a:solidFill>
          <a:latin typeface="Times" pitchFamily="18" charset="0"/>
          <a:ea typeface="ＭＳ Ｐゴシック" pitchFamily="34" charset="-128"/>
        </a:defRPr>
      </a:lvl5pPr>
      <a:lvl6pPr marL="457200" algn="ctr" rtl="0" fontAlgn="base">
        <a:spcBef>
          <a:spcPct val="0"/>
        </a:spcBef>
        <a:spcAft>
          <a:spcPct val="0"/>
        </a:spcAft>
        <a:defRPr kumimoji="1" sz="4400">
          <a:solidFill>
            <a:srgbClr val="0000FF"/>
          </a:solidFill>
          <a:latin typeface="Times" pitchFamily="18" charset="0"/>
          <a:ea typeface="ＭＳ Ｐゴシック" pitchFamily="34" charset="-128"/>
        </a:defRPr>
      </a:lvl6pPr>
      <a:lvl7pPr marL="914400" algn="ctr" rtl="0" fontAlgn="base">
        <a:spcBef>
          <a:spcPct val="0"/>
        </a:spcBef>
        <a:spcAft>
          <a:spcPct val="0"/>
        </a:spcAft>
        <a:defRPr kumimoji="1" sz="4400">
          <a:solidFill>
            <a:srgbClr val="0000FF"/>
          </a:solidFill>
          <a:latin typeface="Times" pitchFamily="18" charset="0"/>
          <a:ea typeface="ＭＳ Ｐゴシック" pitchFamily="34" charset="-128"/>
        </a:defRPr>
      </a:lvl7pPr>
      <a:lvl8pPr marL="1371600" algn="ctr" rtl="0" fontAlgn="base">
        <a:spcBef>
          <a:spcPct val="0"/>
        </a:spcBef>
        <a:spcAft>
          <a:spcPct val="0"/>
        </a:spcAft>
        <a:defRPr kumimoji="1" sz="4400">
          <a:solidFill>
            <a:srgbClr val="0000FF"/>
          </a:solidFill>
          <a:latin typeface="Times" pitchFamily="18" charset="0"/>
          <a:ea typeface="ＭＳ Ｐゴシック" pitchFamily="34" charset="-128"/>
        </a:defRPr>
      </a:lvl8pPr>
      <a:lvl9pPr marL="1828800" algn="ctr" rtl="0" fontAlgn="base">
        <a:spcBef>
          <a:spcPct val="0"/>
        </a:spcBef>
        <a:spcAft>
          <a:spcPct val="0"/>
        </a:spcAft>
        <a:defRPr kumimoji="1" sz="4400">
          <a:solidFill>
            <a:srgbClr val="0000FF"/>
          </a:solidFill>
          <a:latin typeface="Times" pitchFamily="18"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pic>
        <p:nvPicPr>
          <p:cNvPr id="5122" name="Picture 10" descr="2nd_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0"/>
          <p:cNvSpPr>
            <a:spLocks noGrp="1" noChangeArrowheads="1"/>
          </p:cNvSpPr>
          <p:nvPr>
            <p:ph type="title"/>
          </p:nvPr>
        </p:nvSpPr>
        <p:spPr bwMode="auto">
          <a:xfrm>
            <a:off x="2205038" y="295275"/>
            <a:ext cx="6810375" cy="6715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4" name="Rectangle 9"/>
          <p:cNvSpPr>
            <a:spLocks noChangeArrowheads="1"/>
          </p:cNvSpPr>
          <p:nvPr userDrawn="1"/>
        </p:nvSpPr>
        <p:spPr bwMode="auto">
          <a:xfrm>
            <a:off x="234950" y="1119188"/>
            <a:ext cx="8672513"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1" tIns="45716" rIns="91431" bIns="45716" anchor="ctr"/>
          <a:lstStyle/>
          <a:p>
            <a:pPr algn="ctr"/>
            <a:endParaRPr lang="ja-JP" altLang="en-US"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ransition/>
  <p:hf hdr="0" ftr="0"/>
  <p:txStyles>
    <p:titleStyle>
      <a:lvl1pPr algn="ctr" rtl="0" eaLnBrk="0" fontAlgn="base" hangingPunct="0">
        <a:lnSpc>
          <a:spcPct val="90000"/>
        </a:lnSpc>
        <a:spcBef>
          <a:spcPct val="0"/>
        </a:spcBef>
        <a:spcAft>
          <a:spcPct val="0"/>
        </a:spcAft>
        <a:defRPr kumimoji="1" sz="3200">
          <a:solidFill>
            <a:srgbClr val="FFC800"/>
          </a:solidFill>
          <a:latin typeface="+mj-lt"/>
          <a:ea typeface="+mj-ea"/>
          <a:cs typeface="+mj-cs"/>
        </a:defRPr>
      </a:lvl1pPr>
      <a:lvl2pPr algn="ctr" rtl="0" eaLnBrk="0" fontAlgn="base" hangingPunct="0">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2pPr>
      <a:lvl3pPr algn="ctr" rtl="0" eaLnBrk="0" fontAlgn="base" hangingPunct="0">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3pPr>
      <a:lvl4pPr algn="ctr" rtl="0" eaLnBrk="0" fontAlgn="base" hangingPunct="0">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4pPr>
      <a:lvl5pPr algn="ctr" rtl="0" eaLnBrk="0" fontAlgn="base" hangingPunct="0">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5pPr>
      <a:lvl6pPr marL="457200" algn="ctr" rtl="0" fontAlgn="base">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6pPr>
      <a:lvl7pPr marL="914400" algn="ctr" rtl="0" fontAlgn="base">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7pPr>
      <a:lvl8pPr marL="1371600" algn="ctr" rtl="0" fontAlgn="base">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8pPr>
      <a:lvl9pPr marL="1828800" algn="ctr" rtl="0" fontAlgn="base">
        <a:lnSpc>
          <a:spcPct val="90000"/>
        </a:lnSpc>
        <a:spcBef>
          <a:spcPct val="0"/>
        </a:spcBef>
        <a:spcAft>
          <a:spcPct val="0"/>
        </a:spcAft>
        <a:defRPr kumimoji="1" sz="3200">
          <a:solidFill>
            <a:srgbClr val="FFC800"/>
          </a:solidFill>
          <a:latin typeface="HGPｺﾞｼｯｸE" pitchFamily="50" charset="-128"/>
          <a:ea typeface="HGPｺﾞｼｯｸE"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1E85E"/>
            </a:gs>
            <a:gs pos="100000">
              <a:srgbClr val="EEF6C0"/>
            </a:gs>
          </a:gsLst>
          <a:lin ang="5400000" scaled="1"/>
        </a:gradFill>
        <a:effectLst/>
      </p:bgPr>
    </p:bg>
    <p:spTree>
      <p:nvGrpSpPr>
        <p:cNvPr id="1" name=""/>
        <p:cNvGrpSpPr/>
        <p:nvPr/>
      </p:nvGrpSpPr>
      <p:grpSpPr>
        <a:xfrm>
          <a:off x="0" y="0"/>
          <a:ext cx="0" cy="0"/>
          <a:chOff x="0" y="0"/>
          <a:chExt cx="0" cy="0"/>
        </a:xfrm>
      </p:grpSpPr>
      <p:sp>
        <p:nvSpPr>
          <p:cNvPr id="1045509" name="Rectangle 5"/>
          <p:cNvSpPr>
            <a:spLocks noGrp="1" noChangeArrowheads="1"/>
          </p:cNvSpPr>
          <p:nvPr>
            <p:ph type="dt" sz="half" idx="2"/>
          </p:nvPr>
        </p:nvSpPr>
        <p:spPr bwMode="auto">
          <a:xfrm>
            <a:off x="0" y="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00"/>
                </a:solidFill>
                <a:ea typeface="ＭＳ Ｐゴシック" pitchFamily="50" charset="-128"/>
              </a:defRPr>
            </a:lvl1pPr>
          </a:lstStyle>
          <a:p>
            <a:pPr>
              <a:defRPr/>
            </a:pPr>
            <a:r>
              <a:rPr lang="en-US" altLang="ja-JP"/>
              <a:t>2022/9/24</a:t>
            </a:r>
            <a:endParaRPr lang="en-US" altLang="ja-JP" dirty="0"/>
          </a:p>
        </p:txBody>
      </p:sp>
      <p:sp>
        <p:nvSpPr>
          <p:cNvPr id="1045510" name="Rectangle 6"/>
          <p:cNvSpPr>
            <a:spLocks noGrp="1" noChangeArrowheads="1"/>
          </p:cNvSpPr>
          <p:nvPr>
            <p:ph type="sldNum" sz="quarter" idx="4"/>
          </p:nvPr>
        </p:nvSpPr>
        <p:spPr bwMode="auto">
          <a:xfrm>
            <a:off x="8540750" y="0"/>
            <a:ext cx="603250"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000000"/>
                </a:solidFill>
                <a:ea typeface="ＭＳ Ｐゴシック" pitchFamily="50" charset="-128"/>
              </a:defRPr>
            </a:lvl1pPr>
          </a:lstStyle>
          <a:p>
            <a:pPr>
              <a:defRPr/>
            </a:pPr>
            <a:fld id="{43492101-AA48-4AC9-91FA-A5BE1BD57248}" type="slidenum">
              <a:rPr lang="en-US" altLang="ja-JP"/>
              <a:pPr>
                <a:defRPr/>
              </a:pPr>
              <a:t>‹#›</a:t>
            </a:fld>
            <a:endParaRPr lang="en-US" altLang="ja-JP" dirty="0"/>
          </a:p>
        </p:txBody>
      </p:sp>
      <p:grpSp>
        <p:nvGrpSpPr>
          <p:cNvPr id="6148" name="グループ化 6"/>
          <p:cNvGrpSpPr>
            <a:grpSpLocks/>
          </p:cNvGrpSpPr>
          <p:nvPr userDrawn="1"/>
        </p:nvGrpSpPr>
        <p:grpSpPr bwMode="auto">
          <a:xfrm>
            <a:off x="4773613" y="6440488"/>
            <a:ext cx="4370387" cy="417512"/>
            <a:chOff x="4745174" y="6440488"/>
            <a:chExt cx="4369693" cy="417512"/>
          </a:xfrm>
        </p:grpSpPr>
        <p:sp>
          <p:nvSpPr>
            <p:cNvPr id="1045507" name="Text Box 3"/>
            <p:cNvSpPr txBox="1">
              <a:spLocks noChangeArrowheads="1"/>
            </p:cNvSpPr>
            <p:nvPr userDrawn="1"/>
          </p:nvSpPr>
          <p:spPr bwMode="auto">
            <a:xfrm>
              <a:off x="5403881" y="6450013"/>
              <a:ext cx="3364966" cy="398462"/>
            </a:xfrm>
            <a:prstGeom prst="rect">
              <a:avLst/>
            </a:prstGeom>
            <a:noFill/>
            <a:ln w="9525">
              <a:noFill/>
              <a:miter lim="800000"/>
              <a:headEnd/>
              <a:tailEnd/>
            </a:ln>
            <a:effec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defRPr/>
              </a:pPr>
              <a:r>
                <a:rPr kumimoji="0" lang="en-US" altLang="ja-JP" sz="1000" i="1" dirty="0">
                  <a:solidFill>
                    <a:srgbClr val="000000"/>
                  </a:solidFill>
                </a:rPr>
                <a:t>Department of Respiratory Medicine</a:t>
              </a:r>
            </a:p>
            <a:p>
              <a:pPr>
                <a:defRPr/>
              </a:pPr>
              <a:r>
                <a:rPr kumimoji="0" lang="en-US" altLang="ja-JP" sz="1000" i="1" dirty="0">
                  <a:solidFill>
                    <a:srgbClr val="000000"/>
                  </a:solidFill>
                </a:rPr>
                <a:t>Nagasaki University Graduate School of Biomedical Sciences</a:t>
              </a:r>
            </a:p>
          </p:txBody>
        </p:sp>
        <p:pic>
          <p:nvPicPr>
            <p:cNvPr id="6150" name="図 3"/>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45174" y="6466594"/>
              <a:ext cx="748840" cy="3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図 4"/>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697355" y="6440488"/>
              <a:ext cx="4175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68" r:id="rId7"/>
    <p:sldLayoutId id="2147483976" r:id="rId8"/>
    <p:sldLayoutId id="2147483977" r:id="rId9"/>
    <p:sldLayoutId id="2147483978" r:id="rId10"/>
    <p:sldLayoutId id="2147483979" r:id="rId11"/>
    <p:sldLayoutId id="2147483980" r:id="rId12"/>
    <p:sldLayoutId id="2147483981" r:id="rId13"/>
    <p:sldLayoutId id="2147483982" r:id="rId14"/>
    <p:sldLayoutId id="2147483969" r:id="rId15"/>
    <p:sldLayoutId id="2147483983" r:id="rId16"/>
  </p:sldLayoutIdLst>
  <p:hf hdr="0" ftr="0"/>
  <p:txStyles>
    <p:title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1E85E"/>
            </a:gs>
            <a:gs pos="100000">
              <a:srgbClr val="EEF6C0"/>
            </a:gs>
          </a:gsLst>
          <a:lin ang="5400000" scaled="1"/>
        </a:gradFill>
        <a:effectLst/>
      </p:bgPr>
    </p:bg>
    <p:spTree>
      <p:nvGrpSpPr>
        <p:cNvPr id="1" name=""/>
        <p:cNvGrpSpPr/>
        <p:nvPr/>
      </p:nvGrpSpPr>
      <p:grpSpPr>
        <a:xfrm>
          <a:off x="0" y="0"/>
          <a:ext cx="0" cy="0"/>
          <a:chOff x="0" y="0"/>
          <a:chExt cx="0" cy="0"/>
        </a:xfrm>
      </p:grpSpPr>
      <p:sp>
        <p:nvSpPr>
          <p:cNvPr id="1045509" name="Rectangle 5"/>
          <p:cNvSpPr>
            <a:spLocks noGrp="1" noChangeArrowheads="1"/>
          </p:cNvSpPr>
          <p:nvPr>
            <p:ph type="dt" sz="half" idx="2"/>
          </p:nvPr>
        </p:nvSpPr>
        <p:spPr bwMode="auto">
          <a:xfrm>
            <a:off x="0" y="0"/>
            <a:ext cx="2133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ea typeface="ＭＳ Ｐゴシック" pitchFamily="50" charset="-128"/>
              </a:defRPr>
            </a:lvl1pPr>
          </a:lstStyle>
          <a:p>
            <a:pPr>
              <a:defRPr/>
            </a:pPr>
            <a:r>
              <a:rPr lang="en-US" altLang="ja-JP"/>
              <a:t>2022/9/24</a:t>
            </a:r>
          </a:p>
        </p:txBody>
      </p:sp>
      <p:sp>
        <p:nvSpPr>
          <p:cNvPr id="1045510" name="Rectangle 6"/>
          <p:cNvSpPr>
            <a:spLocks noGrp="1" noChangeArrowheads="1"/>
          </p:cNvSpPr>
          <p:nvPr>
            <p:ph type="sldNum" sz="quarter" idx="4"/>
          </p:nvPr>
        </p:nvSpPr>
        <p:spPr bwMode="auto">
          <a:xfrm>
            <a:off x="8540750" y="0"/>
            <a:ext cx="603250"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ea typeface="ＭＳ Ｐゴシック" pitchFamily="50" charset="-128"/>
              </a:defRPr>
            </a:lvl1pPr>
          </a:lstStyle>
          <a:p>
            <a:pPr>
              <a:defRPr/>
            </a:pPr>
            <a:fld id="{15C797D8-5F19-49DF-805C-12AD928C6390}" type="slidenum">
              <a:rPr lang="en-US" altLang="ja-JP"/>
              <a:pPr>
                <a:defRPr/>
              </a:pPr>
              <a:t>‹#›</a:t>
            </a:fld>
            <a:endParaRPr lang="en-US" altLang="ja-JP"/>
          </a:p>
        </p:txBody>
      </p:sp>
      <p:grpSp>
        <p:nvGrpSpPr>
          <p:cNvPr id="6" name="グループ化 5"/>
          <p:cNvGrpSpPr/>
          <p:nvPr userDrawn="1"/>
        </p:nvGrpSpPr>
        <p:grpSpPr>
          <a:xfrm>
            <a:off x="0" y="6440400"/>
            <a:ext cx="1079259" cy="417600"/>
            <a:chOff x="55886" y="6384732"/>
            <a:chExt cx="1079259" cy="417600"/>
          </a:xfrm>
        </p:grpSpPr>
        <p:pic>
          <p:nvPicPr>
            <p:cNvPr id="9223" name="図 4"/>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5886" y="6384820"/>
              <a:ext cx="41757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2" descr="NICE"/>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02419" y="6384732"/>
              <a:ext cx="632726" cy="417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グループ化 4"/>
          <p:cNvGrpSpPr/>
          <p:nvPr userDrawn="1"/>
        </p:nvGrpSpPr>
        <p:grpSpPr>
          <a:xfrm>
            <a:off x="7870213" y="6440400"/>
            <a:ext cx="1273787" cy="417600"/>
            <a:chOff x="7854709" y="6424896"/>
            <a:chExt cx="1273787" cy="417600"/>
          </a:xfrm>
        </p:grpSpPr>
        <p:pic>
          <p:nvPicPr>
            <p:cNvPr id="9222" name="図 3"/>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854709" y="6424896"/>
              <a:ext cx="856187" cy="4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710896" y="6424896"/>
              <a:ext cx="417600" cy="417600"/>
            </a:xfrm>
            <a:prstGeom prst="rect">
              <a:avLst/>
            </a:prstGeom>
          </p:spPr>
        </p:pic>
      </p:grpSp>
    </p:spTree>
    <p:extLst>
      <p:ext uri="{BB962C8B-B14F-4D97-AF65-F5344CB8AC3E}">
        <p14:creationId xmlns:p14="http://schemas.microsoft.com/office/powerpoint/2010/main" val="315100113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07" r:id="rId21"/>
    <p:sldLayoutId id="2147484008" r:id="rId22"/>
  </p:sldLayoutIdLst>
  <p:hf hdr="0" ftr="0"/>
  <p:txStyles>
    <p:title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upload.wikimedia.org/wikipedia/commons/1/11/Posaconazole.sv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3.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3.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3.xml"/><Relationship Id="rId1" Type="http://schemas.openxmlformats.org/officeDocument/2006/relationships/tags" Target="../tags/tag1.xm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24194" y="566678"/>
            <a:ext cx="909561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3600" dirty="0">
                <a:solidFill>
                  <a:srgbClr val="0000FF"/>
                </a:solidFill>
                <a:cs typeface="Times New Roman" pitchFamily="18" charset="0"/>
              </a:rPr>
              <a:t>Symposium,</a:t>
            </a:r>
            <a:r>
              <a:rPr lang="ja-JP" altLang="en-US" sz="3600" dirty="0">
                <a:solidFill>
                  <a:srgbClr val="0000FF"/>
                </a:solidFill>
                <a:cs typeface="Times New Roman" pitchFamily="18" charset="0"/>
              </a:rPr>
              <a:t> </a:t>
            </a:r>
            <a:r>
              <a:rPr lang="en-US" altLang="ja-JP" sz="3600" dirty="0">
                <a:solidFill>
                  <a:srgbClr val="0000FF"/>
                </a:solidFill>
                <a:cs typeface="Times New Roman" pitchFamily="18" charset="0"/>
              </a:rPr>
              <a:t>S10.4 </a:t>
            </a:r>
          </a:p>
          <a:p>
            <a:pPr algn="ctr" eaLnBrk="1" hangingPunct="1"/>
            <a:r>
              <a:rPr lang="en-US" altLang="ja-JP" sz="3600" dirty="0">
                <a:solidFill>
                  <a:srgbClr val="0000FF"/>
                </a:solidFill>
                <a:cs typeface="Times New Roman" pitchFamily="18" charset="0"/>
              </a:rPr>
              <a:t>Emerging antifungal resistant fungi</a:t>
            </a:r>
          </a:p>
          <a:p>
            <a:pPr algn="ctr" eaLnBrk="1" hangingPunct="1"/>
            <a:endParaRPr lang="en-US" altLang="ja-JP" sz="3600" dirty="0">
              <a:solidFill>
                <a:srgbClr val="0000FF"/>
              </a:solidFill>
              <a:cs typeface="Times New Roman" pitchFamily="18" charset="0"/>
            </a:endParaRPr>
          </a:p>
          <a:p>
            <a:pPr algn="ctr" eaLnBrk="1" hangingPunct="1"/>
            <a:r>
              <a:rPr lang="en-US" altLang="ja-JP" sz="3600" dirty="0">
                <a:solidFill>
                  <a:srgbClr val="0000FF"/>
                </a:solidFill>
                <a:cs typeface="Times New Roman" pitchFamily="18" charset="0"/>
              </a:rPr>
              <a:t>Pathophysiology, Diagnosis, and Management of Chronic Pulmonary Aspergillosis </a:t>
            </a:r>
            <a:endParaRPr lang="en-US" altLang="ja-JP" sz="3600" i="1" dirty="0">
              <a:solidFill>
                <a:srgbClr val="0000FF"/>
              </a:solidFill>
              <a:cs typeface="Times New Roman" pitchFamily="18" charset="0"/>
            </a:endParaRPr>
          </a:p>
        </p:txBody>
      </p:sp>
      <p:sp>
        <p:nvSpPr>
          <p:cNvPr id="21507" name="Rectangle 7"/>
          <p:cNvSpPr>
            <a:spLocks noChangeArrowheads="1"/>
          </p:cNvSpPr>
          <p:nvPr/>
        </p:nvSpPr>
        <p:spPr bwMode="auto">
          <a:xfrm>
            <a:off x="34924" y="5517232"/>
            <a:ext cx="9147175" cy="122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altLang="ja-JP" sz="2000" i="1" dirty="0">
                <a:solidFill>
                  <a:srgbClr val="000000"/>
                </a:solidFill>
                <a:ea typeface="ＭＳ ゴシック" pitchFamily="49" charset="-128"/>
                <a:cs typeface="Times New Roman" pitchFamily="18" charset="0"/>
              </a:rPr>
              <a:t>Department of Infectious Diseases</a:t>
            </a:r>
          </a:p>
          <a:p>
            <a:pPr algn="ctr">
              <a:lnSpc>
                <a:spcPct val="80000"/>
              </a:lnSpc>
              <a:spcBef>
                <a:spcPct val="20000"/>
              </a:spcBef>
            </a:pPr>
            <a:r>
              <a:rPr lang="en-US" altLang="ja-JP" sz="2000" i="1" dirty="0">
                <a:solidFill>
                  <a:srgbClr val="000000"/>
                </a:solidFill>
                <a:ea typeface="ＭＳ ゴシック" pitchFamily="49" charset="-128"/>
                <a:cs typeface="Times New Roman" pitchFamily="18" charset="0"/>
              </a:rPr>
              <a:t>Nagasaki University Graduate School of Biomedical Sciences</a:t>
            </a:r>
          </a:p>
          <a:p>
            <a:pPr algn="ctr">
              <a:lnSpc>
                <a:spcPct val="80000"/>
              </a:lnSpc>
              <a:spcBef>
                <a:spcPct val="20000"/>
              </a:spcBef>
            </a:pPr>
            <a:endParaRPr lang="en-US" altLang="ja-JP" sz="2000" i="1" dirty="0">
              <a:solidFill>
                <a:srgbClr val="000000"/>
              </a:solidFill>
              <a:ea typeface="ＭＳ ゴシック" pitchFamily="49" charset="-128"/>
              <a:cs typeface="Times New Roman" pitchFamily="18" charset="0"/>
            </a:endParaRPr>
          </a:p>
          <a:p>
            <a:pPr algn="ctr">
              <a:lnSpc>
                <a:spcPct val="80000"/>
              </a:lnSpc>
              <a:spcBef>
                <a:spcPct val="20000"/>
              </a:spcBef>
            </a:pPr>
            <a:r>
              <a:rPr lang="en-US" altLang="ja-JP" sz="2000" dirty="0">
                <a:solidFill>
                  <a:srgbClr val="000000"/>
                </a:solidFill>
                <a:ea typeface="ＭＳ ゴシック" pitchFamily="49" charset="-128"/>
                <a:cs typeface="Times New Roman" pitchFamily="18" charset="0"/>
              </a:rPr>
              <a:t>Koichi IZUMIKAWA, M.D., Ph.D.</a:t>
            </a:r>
          </a:p>
        </p:txBody>
      </p:sp>
      <p:grpSp>
        <p:nvGrpSpPr>
          <p:cNvPr id="21508" name="Group 22"/>
          <p:cNvGrpSpPr>
            <a:grpSpLocks/>
          </p:cNvGrpSpPr>
          <p:nvPr/>
        </p:nvGrpSpPr>
        <p:grpSpPr bwMode="auto">
          <a:xfrm>
            <a:off x="1890271" y="3758523"/>
            <a:ext cx="5363457" cy="1332791"/>
            <a:chOff x="587" y="2250"/>
            <a:chExt cx="3654" cy="908"/>
          </a:xfrm>
        </p:grpSpPr>
        <p:pic>
          <p:nvPicPr>
            <p:cNvPr id="21510" name="Picture 4" descr="makict020521b"/>
            <p:cNvPicPr>
              <a:picLocks noChangeAspect="1" noChangeArrowheads="1"/>
            </p:cNvPicPr>
            <p:nvPr/>
          </p:nvPicPr>
          <p:blipFill>
            <a:blip r:embed="rId3">
              <a:extLst>
                <a:ext uri="{28A0092B-C50C-407E-A947-70E740481C1C}">
                  <a14:useLocalDpi xmlns:a14="http://schemas.microsoft.com/office/drawing/2010/main" val="0"/>
                </a:ext>
              </a:extLst>
            </a:blip>
            <a:srcRect t="28966" r="12918" b="13484"/>
            <a:stretch>
              <a:fillRect/>
            </a:stretch>
          </p:blipFill>
          <p:spPr bwMode="auto">
            <a:xfrm>
              <a:off x="2971" y="2253"/>
              <a:ext cx="127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図 3" descr="10.02.15 15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9" y="2251"/>
              <a:ext cx="1213"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pic>
        <p:pic>
          <p:nvPicPr>
            <p:cNvPr id="21512" name="Picture 6" descr="D-2付着床"/>
            <p:cNvPicPr>
              <a:picLocks noChangeAspect="1" noChangeArrowheads="1"/>
            </p:cNvPicPr>
            <p:nvPr/>
          </p:nvPicPr>
          <p:blipFill>
            <a:blip r:embed="rId5" cstate="print">
              <a:extLst>
                <a:ext uri="{28A0092B-C50C-407E-A947-70E740481C1C}">
                  <a14:useLocalDpi xmlns:a14="http://schemas.microsoft.com/office/drawing/2010/main" val="0"/>
                </a:ext>
              </a:extLst>
            </a:blip>
            <a:srcRect b="20218"/>
            <a:stretch>
              <a:fillRect/>
            </a:stretch>
          </p:blipFill>
          <p:spPr bwMode="auto">
            <a:xfrm>
              <a:off x="1247" y="2250"/>
              <a:ext cx="855"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3" descr="maki0206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 y="2251"/>
              <a:ext cx="660"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日付プレースホルダー 1"/>
          <p:cNvSpPr>
            <a:spLocks noGrp="1"/>
          </p:cNvSpPr>
          <p:nvPr>
            <p:ph type="dt" sz="half" idx="10"/>
          </p:nvPr>
        </p:nvSpPr>
        <p:spPr/>
        <p:txBody>
          <a:bodyPr/>
          <a:lstStyle/>
          <a:p>
            <a:pPr>
              <a:defRPr/>
            </a:pPr>
            <a:r>
              <a:rPr lang="en-US" altLang="ja-JP" dirty="0"/>
              <a:t>2022/9/24</a:t>
            </a:r>
          </a:p>
        </p:txBody>
      </p:sp>
      <p:sp>
        <p:nvSpPr>
          <p:cNvPr id="21509" name="スライド番号プレースホルダー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B3CCE477-2D76-4990-B215-2CCFF56ADBA2}" type="slidenum">
              <a:rPr lang="en-US" altLang="ja-JP" smtClean="0"/>
              <a:pPr eaLnBrk="1" hangingPunct="1"/>
              <a:t>1</a:t>
            </a:fld>
            <a:endParaRPr lang="en-US" altLang="ja-JP" dirty="0"/>
          </a:p>
        </p:txBody>
      </p:sp>
      <p:sp>
        <p:nvSpPr>
          <p:cNvPr id="10" name="Text Box 2"/>
          <p:cNvSpPr txBox="1">
            <a:spLocks noChangeArrowheads="1"/>
          </p:cNvSpPr>
          <p:nvPr/>
        </p:nvSpPr>
        <p:spPr bwMode="auto">
          <a:xfrm>
            <a:off x="34924" y="303213"/>
            <a:ext cx="9109076" cy="338554"/>
          </a:xfrm>
          <a:prstGeom prst="rect">
            <a:avLst/>
          </a:prstGeom>
          <a:noFill/>
          <a:ln w="9525">
            <a:noFill/>
            <a:miter lim="800000"/>
            <a:headEnd/>
            <a:tailEnd/>
          </a:ln>
          <a:effectLst/>
        </p:spPr>
        <p:txBody>
          <a:bodyPr wrap="square">
            <a:spAutoFit/>
          </a:bodyPr>
          <a:lstStyle/>
          <a:p>
            <a:pPr>
              <a:defRPr/>
            </a:pPr>
            <a:r>
              <a:rPr lang="en-US" altLang="ja-JP" sz="1600" dirty="0">
                <a:ea typeface="ＭＳ Ｐゴシック" pitchFamily="34" charset="-128"/>
                <a:cs typeface="Times New Roman" pitchFamily="18" charset="0"/>
              </a:rPr>
              <a:t>ISHAM</a:t>
            </a:r>
            <a:r>
              <a:rPr lang="ja-JP" altLang="en-US" sz="1600" dirty="0">
                <a:ea typeface="ＭＳ Ｐゴシック" pitchFamily="34" charset="-128"/>
                <a:cs typeface="Times New Roman" pitchFamily="18" charset="0"/>
              </a:rPr>
              <a:t> </a:t>
            </a:r>
            <a:r>
              <a:rPr lang="en-US" altLang="ja-JP" sz="1600" dirty="0">
                <a:ea typeface="ＭＳ Ｐゴシック" pitchFamily="34" charset="-128"/>
                <a:cs typeface="Times New Roman" pitchFamily="18" charset="0"/>
              </a:rPr>
              <a:t>2022</a:t>
            </a:r>
            <a:r>
              <a:rPr lang="ja-JP" altLang="en-US" sz="1600" dirty="0">
                <a:ea typeface="ＭＳ Ｐゴシック" pitchFamily="34" charset="-128"/>
                <a:cs typeface="Times New Roman" pitchFamily="18" charset="0"/>
              </a:rPr>
              <a:t>・</a:t>
            </a:r>
            <a:r>
              <a:rPr lang="en-US" altLang="ja-JP" sz="1600" dirty="0">
                <a:ea typeface="ＭＳ Ｐゴシック" pitchFamily="34" charset="-128"/>
                <a:cs typeface="Times New Roman" pitchFamily="18" charset="0"/>
              </a:rPr>
              <a:t>New Delhi, India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a:t>2022/9/24</a:t>
            </a:r>
          </a:p>
        </p:txBody>
      </p:sp>
      <p:sp>
        <p:nvSpPr>
          <p:cNvPr id="3" name="スライド番号プレースホルダー 2"/>
          <p:cNvSpPr>
            <a:spLocks noGrp="1"/>
          </p:cNvSpPr>
          <p:nvPr>
            <p:ph type="sldNum" sz="quarter" idx="11"/>
          </p:nvPr>
        </p:nvSpPr>
        <p:spPr/>
        <p:txBody>
          <a:bodyPr/>
          <a:lstStyle/>
          <a:p>
            <a:pPr>
              <a:defRPr/>
            </a:pPr>
            <a:fld id="{BE708F0F-C8D6-40B2-B728-B93C0BEDD43C}" type="slidenum">
              <a:rPr lang="en-US" altLang="ja-JP" smtClean="0"/>
              <a:pPr>
                <a:defRPr/>
              </a:pPr>
              <a:t>10</a:t>
            </a:fld>
            <a:endParaRPr lang="en-US" altLang="ja-JP"/>
          </a:p>
        </p:txBody>
      </p:sp>
      <p:sp>
        <p:nvSpPr>
          <p:cNvPr id="6" name="テキスト ボックス 5"/>
          <p:cNvSpPr txBox="1"/>
          <p:nvPr/>
        </p:nvSpPr>
        <p:spPr>
          <a:xfrm>
            <a:off x="2306122" y="8370"/>
            <a:ext cx="4531753" cy="584775"/>
          </a:xfrm>
          <a:prstGeom prst="rect">
            <a:avLst/>
          </a:prstGeom>
          <a:noFill/>
        </p:spPr>
        <p:txBody>
          <a:bodyPr wrap="none" rtlCol="0">
            <a:spAutoFit/>
          </a:bodyPr>
          <a:lstStyle/>
          <a:p>
            <a:pPr algn="ctr" eaLnBrk="1" hangingPunct="1"/>
            <a:r>
              <a:rPr kumimoji="1" lang="en-US" altLang="ja-JP" sz="3200" dirty="0">
                <a:solidFill>
                  <a:srgbClr val="0000FF"/>
                </a:solidFill>
                <a:latin typeface="Times"/>
                <a:ea typeface="ＭＳ Ｐゴシック"/>
                <a:cs typeface="メイリオ"/>
              </a:rPr>
              <a:t>CPA</a:t>
            </a:r>
            <a:r>
              <a:rPr kumimoji="1" lang="ja-JP" altLang="en-US" sz="3200" dirty="0">
                <a:solidFill>
                  <a:srgbClr val="0000FF"/>
                </a:solidFill>
                <a:latin typeface="Times"/>
                <a:ea typeface="ＭＳ Ｐゴシック"/>
                <a:cs typeface="メイリオ"/>
              </a:rPr>
              <a:t> </a:t>
            </a:r>
            <a:r>
              <a:rPr kumimoji="1" lang="en-US" altLang="ja-JP" sz="3200" dirty="0">
                <a:solidFill>
                  <a:srgbClr val="0000FF"/>
                </a:solidFill>
                <a:latin typeface="Times"/>
                <a:ea typeface="ＭＳ Ｐゴシック"/>
                <a:cs typeface="メイリオ"/>
              </a:rPr>
              <a:t>community</a:t>
            </a:r>
            <a:r>
              <a:rPr kumimoji="1" lang="ja-JP" altLang="en-US" sz="3200" dirty="0">
                <a:solidFill>
                  <a:srgbClr val="0000FF"/>
                </a:solidFill>
                <a:latin typeface="Times"/>
                <a:ea typeface="ＭＳ Ｐゴシック"/>
                <a:cs typeface="メイリオ"/>
              </a:rPr>
              <a:t> </a:t>
            </a:r>
            <a:r>
              <a:rPr kumimoji="1" lang="en-US" altLang="ja-JP" sz="3200" dirty="0">
                <a:solidFill>
                  <a:srgbClr val="0000FF"/>
                </a:solidFill>
                <a:latin typeface="Times"/>
                <a:ea typeface="ＭＳ Ｐゴシック"/>
                <a:cs typeface="メイリオ"/>
              </a:rPr>
              <a:t>(</a:t>
            </a:r>
            <a:r>
              <a:rPr kumimoji="1" lang="en-US" altLang="ja-JP" sz="3200" dirty="0" err="1">
                <a:solidFill>
                  <a:srgbClr val="0000FF"/>
                </a:solidFill>
                <a:latin typeface="Times"/>
                <a:ea typeface="ＭＳ Ｐゴシック"/>
                <a:cs typeface="メイリオ"/>
              </a:rPr>
              <a:t>CPAnet</a:t>
            </a:r>
            <a:r>
              <a:rPr kumimoji="1" lang="en-US" altLang="ja-JP" sz="3200" dirty="0">
                <a:solidFill>
                  <a:srgbClr val="0000FF"/>
                </a:solidFill>
                <a:latin typeface="Times"/>
                <a:ea typeface="ＭＳ Ｐゴシック"/>
                <a:cs typeface="メイリオ"/>
              </a:rPr>
              <a:t>)</a:t>
            </a:r>
            <a:endParaRPr kumimoji="1" lang="ja-JP" altLang="en-US" sz="3200" dirty="0">
              <a:solidFill>
                <a:srgbClr val="0000FF"/>
              </a:solidFill>
              <a:latin typeface="Times"/>
              <a:ea typeface="ＭＳ Ｐゴシック"/>
              <a:cs typeface="メイリオ"/>
            </a:endParaRPr>
          </a:p>
        </p:txBody>
      </p:sp>
      <p:pic>
        <p:nvPicPr>
          <p:cNvPr id="7" name="図 6">
            <a:extLst>
              <a:ext uri="{FF2B5EF4-FFF2-40B4-BE49-F238E27FC236}">
                <a16:creationId xmlns:a16="http://schemas.microsoft.com/office/drawing/2014/main" id="{38BB45D7-6C11-0F48-6247-B2B5B202E75C}"/>
              </a:ext>
            </a:extLst>
          </p:cNvPr>
          <p:cNvPicPr>
            <a:picLocks noChangeAspect="1"/>
          </p:cNvPicPr>
          <p:nvPr/>
        </p:nvPicPr>
        <p:blipFill rotWithShape="1">
          <a:blip r:embed="rId2"/>
          <a:srcRect l="3538" t="13460" r="5113" b="12201"/>
          <a:stretch/>
        </p:blipFill>
        <p:spPr>
          <a:xfrm>
            <a:off x="465324" y="1304764"/>
            <a:ext cx="8352928" cy="4248472"/>
          </a:xfrm>
          <a:prstGeom prst="rect">
            <a:avLst/>
          </a:prstGeom>
        </p:spPr>
      </p:pic>
    </p:spTree>
    <p:extLst>
      <p:ext uri="{BB962C8B-B14F-4D97-AF65-F5344CB8AC3E}">
        <p14:creationId xmlns:p14="http://schemas.microsoft.com/office/powerpoint/2010/main" val="133349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dirty="0"/>
              <a:t>2022/9/24</a:t>
            </a:r>
          </a:p>
        </p:txBody>
      </p:sp>
      <p:sp>
        <p:nvSpPr>
          <p:cNvPr id="3" name="スライド番号プレースホルダー 2"/>
          <p:cNvSpPr>
            <a:spLocks noGrp="1"/>
          </p:cNvSpPr>
          <p:nvPr>
            <p:ph type="sldNum" sz="quarter" idx="11"/>
          </p:nvPr>
        </p:nvSpPr>
        <p:spPr/>
        <p:txBody>
          <a:bodyPr/>
          <a:lstStyle/>
          <a:p>
            <a:pPr>
              <a:defRPr/>
            </a:pPr>
            <a:fld id="{BE708F0F-C8D6-40B2-B728-B93C0BEDD43C}" type="slidenum">
              <a:rPr lang="en-US" altLang="ja-JP" smtClean="0"/>
              <a:pPr>
                <a:defRPr/>
              </a:pPr>
              <a:t>11</a:t>
            </a:fld>
            <a:endParaRPr lang="en-US" altLang="ja-JP" dirty="0"/>
          </a:p>
        </p:txBody>
      </p:sp>
      <p:sp>
        <p:nvSpPr>
          <p:cNvPr id="6" name="テキスト ボックス 5"/>
          <p:cNvSpPr txBox="1"/>
          <p:nvPr/>
        </p:nvSpPr>
        <p:spPr>
          <a:xfrm>
            <a:off x="2306122" y="8370"/>
            <a:ext cx="4531753" cy="584775"/>
          </a:xfrm>
          <a:prstGeom prst="rect">
            <a:avLst/>
          </a:prstGeom>
          <a:noFill/>
        </p:spPr>
        <p:txBody>
          <a:bodyPr wrap="none" rtlCol="0">
            <a:spAutoFit/>
          </a:bodyPr>
          <a:lstStyle/>
          <a:p>
            <a:pPr algn="ctr" eaLnBrk="1" hangingPunct="1"/>
            <a:r>
              <a:rPr kumimoji="1" lang="en-US" altLang="ja-JP" sz="3200" dirty="0">
                <a:solidFill>
                  <a:srgbClr val="0000FF"/>
                </a:solidFill>
                <a:latin typeface="Times"/>
                <a:ea typeface="ＭＳ Ｐゴシック"/>
                <a:cs typeface="メイリオ"/>
              </a:rPr>
              <a:t>CPA</a:t>
            </a:r>
            <a:r>
              <a:rPr kumimoji="1" lang="ja-JP" altLang="en-US" sz="3200" dirty="0">
                <a:solidFill>
                  <a:srgbClr val="0000FF"/>
                </a:solidFill>
                <a:latin typeface="Times"/>
                <a:ea typeface="ＭＳ Ｐゴシック"/>
                <a:cs typeface="メイリオ"/>
              </a:rPr>
              <a:t> </a:t>
            </a:r>
            <a:r>
              <a:rPr kumimoji="1" lang="en-US" altLang="ja-JP" sz="3200" dirty="0">
                <a:solidFill>
                  <a:srgbClr val="0000FF"/>
                </a:solidFill>
                <a:latin typeface="Times"/>
                <a:ea typeface="ＭＳ Ｐゴシック"/>
                <a:cs typeface="メイリオ"/>
              </a:rPr>
              <a:t>community</a:t>
            </a:r>
            <a:r>
              <a:rPr kumimoji="1" lang="ja-JP" altLang="en-US" sz="3200" dirty="0">
                <a:solidFill>
                  <a:srgbClr val="0000FF"/>
                </a:solidFill>
                <a:latin typeface="Times"/>
                <a:ea typeface="ＭＳ Ｐゴシック"/>
                <a:cs typeface="メイリオ"/>
              </a:rPr>
              <a:t> </a:t>
            </a:r>
            <a:r>
              <a:rPr kumimoji="1" lang="en-US" altLang="ja-JP" sz="3200" dirty="0">
                <a:solidFill>
                  <a:srgbClr val="0000FF"/>
                </a:solidFill>
                <a:latin typeface="Times"/>
                <a:ea typeface="ＭＳ Ｐゴシック"/>
                <a:cs typeface="メイリオ"/>
              </a:rPr>
              <a:t>(CPAnet)</a:t>
            </a:r>
            <a:endParaRPr kumimoji="1" lang="ja-JP" altLang="en-US" sz="3200" dirty="0">
              <a:solidFill>
                <a:srgbClr val="0000FF"/>
              </a:solidFill>
              <a:latin typeface="Times"/>
              <a:ea typeface="ＭＳ Ｐゴシック"/>
              <a:cs typeface="メイリオ"/>
            </a:endParaRPr>
          </a:p>
        </p:txBody>
      </p:sp>
      <p:pic>
        <p:nvPicPr>
          <p:cNvPr id="7" name="図 6"/>
          <p:cNvPicPr>
            <a:picLocks noChangeAspect="1"/>
          </p:cNvPicPr>
          <p:nvPr/>
        </p:nvPicPr>
        <p:blipFill>
          <a:blip r:embed="rId2"/>
          <a:stretch>
            <a:fillRect/>
          </a:stretch>
        </p:blipFill>
        <p:spPr>
          <a:xfrm>
            <a:off x="43428" y="900428"/>
            <a:ext cx="9057143" cy="5057143"/>
          </a:xfrm>
          <a:prstGeom prst="rect">
            <a:avLst/>
          </a:prstGeom>
        </p:spPr>
      </p:pic>
    </p:spTree>
    <p:extLst>
      <p:ext uri="{BB962C8B-B14F-4D97-AF65-F5344CB8AC3E}">
        <p14:creationId xmlns:p14="http://schemas.microsoft.com/office/powerpoint/2010/main" val="78384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dirty="0"/>
              <a:t>2022/9/24</a:t>
            </a:r>
          </a:p>
        </p:txBody>
      </p:sp>
      <p:sp>
        <p:nvSpPr>
          <p:cNvPr id="3" name="スライド番号プレースホルダー 2"/>
          <p:cNvSpPr>
            <a:spLocks noGrp="1"/>
          </p:cNvSpPr>
          <p:nvPr>
            <p:ph type="sldNum" sz="quarter" idx="11"/>
          </p:nvPr>
        </p:nvSpPr>
        <p:spPr/>
        <p:txBody>
          <a:bodyPr/>
          <a:lstStyle/>
          <a:p>
            <a:pPr>
              <a:defRPr/>
            </a:pPr>
            <a:fld id="{BE708F0F-C8D6-40B2-B728-B93C0BEDD43C}" type="slidenum">
              <a:rPr lang="en-US" altLang="ja-JP" smtClean="0"/>
              <a:pPr>
                <a:defRPr/>
              </a:pPr>
              <a:t>12</a:t>
            </a:fld>
            <a:endParaRPr lang="en-US" altLang="ja-JP" dirty="0"/>
          </a:p>
        </p:txBody>
      </p:sp>
      <p:pic>
        <p:nvPicPr>
          <p:cNvPr id="4" name="図 3"/>
          <p:cNvPicPr>
            <a:picLocks noChangeAspect="1"/>
          </p:cNvPicPr>
          <p:nvPr/>
        </p:nvPicPr>
        <p:blipFill>
          <a:blip r:embed="rId3"/>
          <a:stretch>
            <a:fillRect/>
          </a:stretch>
        </p:blipFill>
        <p:spPr>
          <a:xfrm>
            <a:off x="1331639" y="947824"/>
            <a:ext cx="6480722" cy="3022678"/>
          </a:xfrm>
          <a:prstGeom prst="rect">
            <a:avLst/>
          </a:prstGeom>
        </p:spPr>
      </p:pic>
      <p:sp>
        <p:nvSpPr>
          <p:cNvPr id="5" name="Rectangle 8"/>
          <p:cNvSpPr>
            <a:spLocks noChangeArrowheads="1"/>
          </p:cNvSpPr>
          <p:nvPr/>
        </p:nvSpPr>
        <p:spPr bwMode="auto">
          <a:xfrm>
            <a:off x="0" y="-1821"/>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kumimoji="1" lang="en-US" altLang="ja-JP" sz="2800" dirty="0">
                <a:solidFill>
                  <a:srgbClr val="0000FF"/>
                </a:solidFill>
                <a:latin typeface="Times New Roman" pitchFamily="18" charset="0"/>
                <a:ea typeface="ＭＳ Ｐゴシック"/>
                <a:cs typeface="Times New Roman" pitchFamily="18" charset="0"/>
              </a:rPr>
              <a:t>The Lancet Respiratory Medicine, Editorial</a:t>
            </a:r>
          </a:p>
          <a:p>
            <a:pPr algn="ctr" eaLnBrk="1" hangingPunct="1"/>
            <a:r>
              <a:rPr kumimoji="1" lang="en-US" altLang="ja-JP" sz="2800" dirty="0">
                <a:solidFill>
                  <a:srgbClr val="0000FF"/>
                </a:solidFill>
                <a:latin typeface="Times New Roman" pitchFamily="18" charset="0"/>
                <a:ea typeface="ＭＳ Ｐゴシック"/>
                <a:cs typeface="Times New Roman" pitchFamily="18" charset="0"/>
              </a:rPr>
              <a:t>February, 2016</a:t>
            </a:r>
            <a:endParaRPr kumimoji="1" lang="ja-JP" altLang="en-US" sz="2800" dirty="0">
              <a:solidFill>
                <a:srgbClr val="0000FF"/>
              </a:solidFill>
              <a:latin typeface="Times New Roman" pitchFamily="18" charset="0"/>
              <a:ea typeface="ＭＳ Ｐゴシック"/>
              <a:cs typeface="Times New Roman" pitchFamily="18" charset="0"/>
            </a:endParaRPr>
          </a:p>
        </p:txBody>
      </p:sp>
      <p:sp>
        <p:nvSpPr>
          <p:cNvPr id="6" name="テキスト ボックス 5"/>
          <p:cNvSpPr txBox="1"/>
          <p:nvPr/>
        </p:nvSpPr>
        <p:spPr>
          <a:xfrm>
            <a:off x="1757768" y="4149080"/>
            <a:ext cx="5610831" cy="2308324"/>
          </a:xfrm>
          <a:prstGeom prst="rect">
            <a:avLst/>
          </a:prstGeom>
          <a:solidFill>
            <a:srgbClr val="FFFF00"/>
          </a:solidFill>
        </p:spPr>
        <p:txBody>
          <a:bodyPr wrap="none" rtlCol="0">
            <a:spAutoFit/>
          </a:bodyPr>
          <a:lstStyle/>
          <a:p>
            <a:pPr marL="285750" indent="-285750" eaLnBrk="1" hangingPunct="1">
              <a:buFont typeface="Wingdings" panose="05000000000000000000" pitchFamily="2" charset="2"/>
              <a:buChar char="ü"/>
            </a:pPr>
            <a:r>
              <a:rPr kumimoji="1" lang="en-US" altLang="ja-JP" sz="2400" dirty="0">
                <a:solidFill>
                  <a:srgbClr val="000000"/>
                </a:solidFill>
                <a:latin typeface="Times New Roman" pitchFamily="18" charset="0"/>
              </a:rPr>
              <a:t>Requiring more strong RCT data</a:t>
            </a:r>
          </a:p>
          <a:p>
            <a:pPr eaLnBrk="1" hangingPunct="1"/>
            <a:r>
              <a:rPr kumimoji="1" lang="en-US" altLang="ja-JP" sz="2400" dirty="0">
                <a:solidFill>
                  <a:srgbClr val="000000"/>
                </a:solidFill>
                <a:latin typeface="Times New Roman" pitchFamily="18" charset="0"/>
              </a:rPr>
              <a:t>	</a:t>
            </a:r>
            <a:r>
              <a:rPr kumimoji="1" lang="ja-JP" altLang="en-US" sz="2400" dirty="0">
                <a:solidFill>
                  <a:srgbClr val="000000"/>
                </a:solidFill>
                <a:latin typeface="Times New Roman" pitchFamily="18" charset="0"/>
              </a:rPr>
              <a:t>⇒</a:t>
            </a:r>
            <a:r>
              <a:rPr lang="en-US" altLang="ja-JP" sz="2400" dirty="0">
                <a:solidFill>
                  <a:srgbClr val="000000"/>
                </a:solidFill>
              </a:rPr>
              <a:t>set up ‘treatment definition’</a:t>
            </a:r>
            <a:endParaRPr kumimoji="1" lang="en-US" altLang="ja-JP" sz="2400" dirty="0">
              <a:solidFill>
                <a:srgbClr val="000000"/>
              </a:solidFill>
              <a:latin typeface="Times New Roman" pitchFamily="18" charset="0"/>
            </a:endParaRPr>
          </a:p>
          <a:p>
            <a:pPr marL="285750" indent="-285750" eaLnBrk="1" hangingPunct="1">
              <a:buFont typeface="Wingdings" panose="05000000000000000000" pitchFamily="2" charset="2"/>
              <a:buChar char="ü"/>
            </a:pPr>
            <a:endParaRPr kumimoji="1" lang="en-US" altLang="ja-JP" sz="2400" dirty="0">
              <a:solidFill>
                <a:srgbClr val="000000"/>
              </a:solidFill>
              <a:latin typeface="Times New Roman" pitchFamily="18" charset="0"/>
            </a:endParaRPr>
          </a:p>
          <a:p>
            <a:pPr marL="285750" indent="-285750" eaLnBrk="1" hangingPunct="1">
              <a:buFont typeface="Wingdings" panose="05000000000000000000" pitchFamily="2" charset="2"/>
              <a:buChar char="ü"/>
            </a:pPr>
            <a:r>
              <a:rPr kumimoji="1" lang="en-US" altLang="ja-JP" sz="2400" dirty="0">
                <a:solidFill>
                  <a:srgbClr val="000000"/>
                </a:solidFill>
                <a:latin typeface="Times New Roman" pitchFamily="18" charset="0"/>
              </a:rPr>
              <a:t>Needs new drugs</a:t>
            </a:r>
          </a:p>
          <a:p>
            <a:pPr marL="285750" indent="-285750" eaLnBrk="1" hangingPunct="1">
              <a:buFont typeface="Wingdings" panose="05000000000000000000" pitchFamily="2" charset="2"/>
              <a:buChar char="ü"/>
            </a:pPr>
            <a:endParaRPr kumimoji="1" lang="en-US" altLang="ja-JP" sz="2400" dirty="0">
              <a:solidFill>
                <a:srgbClr val="000000"/>
              </a:solidFill>
              <a:latin typeface="Times New Roman" pitchFamily="18" charset="0"/>
            </a:endParaRPr>
          </a:p>
          <a:p>
            <a:pPr marL="285750" indent="-285750" eaLnBrk="1" hangingPunct="1">
              <a:buFont typeface="Wingdings" panose="05000000000000000000" pitchFamily="2" charset="2"/>
              <a:buChar char="ü"/>
            </a:pPr>
            <a:r>
              <a:rPr kumimoji="1" lang="en-US" altLang="ja-JP" sz="2400" dirty="0">
                <a:solidFill>
                  <a:srgbClr val="000000"/>
                </a:solidFill>
                <a:latin typeface="Times New Roman" pitchFamily="18" charset="0"/>
              </a:rPr>
              <a:t> Prevalence rate ? in developing countries</a:t>
            </a:r>
          </a:p>
        </p:txBody>
      </p:sp>
    </p:spTree>
    <p:extLst>
      <p:ext uri="{BB962C8B-B14F-4D97-AF65-F5344CB8AC3E}">
        <p14:creationId xmlns:p14="http://schemas.microsoft.com/office/powerpoint/2010/main" val="412668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dirty="0"/>
              <a:t>2022/9/24</a:t>
            </a:r>
          </a:p>
        </p:txBody>
      </p:sp>
      <p:sp>
        <p:nvSpPr>
          <p:cNvPr id="3" name="スライド番号プレースホルダー 2"/>
          <p:cNvSpPr>
            <a:spLocks noGrp="1"/>
          </p:cNvSpPr>
          <p:nvPr>
            <p:ph type="sldNum" sz="quarter" idx="11"/>
          </p:nvPr>
        </p:nvSpPr>
        <p:spPr/>
        <p:txBody>
          <a:bodyPr/>
          <a:lstStyle/>
          <a:p>
            <a:pPr>
              <a:defRPr/>
            </a:pPr>
            <a:fld id="{BE708F0F-C8D6-40B2-B728-B93C0BEDD43C}" type="slidenum">
              <a:rPr lang="en-US" altLang="ja-JP" smtClean="0"/>
              <a:pPr>
                <a:defRPr/>
              </a:pPr>
              <a:t>13</a:t>
            </a:fld>
            <a:endParaRPr lang="en-US" altLang="ja-JP" dirty="0"/>
          </a:p>
        </p:txBody>
      </p:sp>
      <p:sp>
        <p:nvSpPr>
          <p:cNvPr id="6" name="テキスト ボックス 5"/>
          <p:cNvSpPr txBox="1"/>
          <p:nvPr/>
        </p:nvSpPr>
        <p:spPr>
          <a:xfrm>
            <a:off x="1314163" y="8370"/>
            <a:ext cx="6515694" cy="1077218"/>
          </a:xfrm>
          <a:prstGeom prst="rect">
            <a:avLst/>
          </a:prstGeom>
          <a:noFill/>
        </p:spPr>
        <p:txBody>
          <a:bodyPr wrap="none" rtlCol="0">
            <a:spAutoFit/>
          </a:bodyPr>
          <a:lstStyle/>
          <a:p>
            <a:pPr algn="ctr" eaLnBrk="1" hangingPunct="1"/>
            <a:r>
              <a:rPr kumimoji="1" lang="en-US" altLang="ja-JP" sz="3200" dirty="0">
                <a:solidFill>
                  <a:srgbClr val="0000FF"/>
                </a:solidFill>
                <a:latin typeface="Times"/>
                <a:ea typeface="ＭＳ Ｐゴシック"/>
                <a:cs typeface="メイリオ"/>
              </a:rPr>
              <a:t>Activity of CPAnet</a:t>
            </a:r>
          </a:p>
          <a:p>
            <a:pPr algn="ctr" eaLnBrk="1" hangingPunct="1"/>
            <a:r>
              <a:rPr lang="en-US" altLang="ja-JP" sz="3200" dirty="0">
                <a:solidFill>
                  <a:srgbClr val="0000FF"/>
                </a:solidFill>
                <a:latin typeface="Times"/>
                <a:ea typeface="ＭＳ Ｐゴシック"/>
                <a:cs typeface="メイリオ"/>
              </a:rPr>
              <a:t>Treatment outcome definitions in CPA</a:t>
            </a:r>
            <a:endParaRPr kumimoji="1" lang="ja-JP" altLang="en-US" sz="3200" dirty="0">
              <a:solidFill>
                <a:srgbClr val="0000FF"/>
              </a:solidFill>
              <a:latin typeface="Times"/>
              <a:ea typeface="ＭＳ Ｐゴシック"/>
              <a:cs typeface="メイリオ"/>
            </a:endParaRPr>
          </a:p>
        </p:txBody>
      </p:sp>
      <p:pic>
        <p:nvPicPr>
          <p:cNvPr id="9" name="図 8">
            <a:extLst>
              <a:ext uri="{FF2B5EF4-FFF2-40B4-BE49-F238E27FC236}">
                <a16:creationId xmlns:a16="http://schemas.microsoft.com/office/drawing/2014/main" id="{26A4D680-D1EE-B72F-3613-B3C3F370A33A}"/>
              </a:ext>
            </a:extLst>
          </p:cNvPr>
          <p:cNvPicPr>
            <a:picLocks noChangeAspect="1"/>
          </p:cNvPicPr>
          <p:nvPr/>
        </p:nvPicPr>
        <p:blipFill>
          <a:blip r:embed="rId2"/>
          <a:stretch>
            <a:fillRect/>
          </a:stretch>
        </p:blipFill>
        <p:spPr>
          <a:xfrm>
            <a:off x="176762" y="1268760"/>
            <a:ext cx="8790476" cy="4895238"/>
          </a:xfrm>
          <a:prstGeom prst="rect">
            <a:avLst/>
          </a:prstGeom>
        </p:spPr>
      </p:pic>
    </p:spTree>
    <p:extLst>
      <p:ext uri="{BB962C8B-B14F-4D97-AF65-F5344CB8AC3E}">
        <p14:creationId xmlns:p14="http://schemas.microsoft.com/office/powerpoint/2010/main" val="272044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B355D6-9697-104A-6ED5-441000FCF546}"/>
              </a:ext>
            </a:extLst>
          </p:cNvPr>
          <p:cNvSpPr>
            <a:spLocks noGrp="1"/>
          </p:cNvSpPr>
          <p:nvPr>
            <p:ph type="dt" sz="half" idx="10"/>
          </p:nvPr>
        </p:nvSpPr>
        <p:spPr/>
        <p:txBody>
          <a:bodyPr/>
          <a:lstStyle/>
          <a:p>
            <a:pPr>
              <a:defRPr/>
            </a:pPr>
            <a:r>
              <a:rPr lang="en-US" altLang="ja-JP" dirty="0"/>
              <a:t>2022/9/24</a:t>
            </a:r>
          </a:p>
        </p:txBody>
      </p:sp>
      <p:sp>
        <p:nvSpPr>
          <p:cNvPr id="3" name="スライド番号プレースホルダー 2">
            <a:extLst>
              <a:ext uri="{FF2B5EF4-FFF2-40B4-BE49-F238E27FC236}">
                <a16:creationId xmlns:a16="http://schemas.microsoft.com/office/drawing/2014/main" id="{37A163FC-FB75-40FF-A229-045A0FF1087D}"/>
              </a:ext>
            </a:extLst>
          </p:cNvPr>
          <p:cNvSpPr>
            <a:spLocks noGrp="1"/>
          </p:cNvSpPr>
          <p:nvPr>
            <p:ph type="sldNum" sz="quarter" idx="11"/>
          </p:nvPr>
        </p:nvSpPr>
        <p:spPr/>
        <p:txBody>
          <a:bodyPr/>
          <a:lstStyle/>
          <a:p>
            <a:pPr>
              <a:defRPr/>
            </a:pPr>
            <a:fld id="{BE708F0F-C8D6-40B2-B728-B93C0BEDD43C}" type="slidenum">
              <a:rPr lang="en-US" altLang="ja-JP" smtClean="0"/>
              <a:pPr>
                <a:defRPr/>
              </a:pPr>
              <a:t>14</a:t>
            </a:fld>
            <a:endParaRPr lang="en-US" altLang="ja-JP" dirty="0"/>
          </a:p>
        </p:txBody>
      </p:sp>
      <p:pic>
        <p:nvPicPr>
          <p:cNvPr id="5" name="図 4">
            <a:extLst>
              <a:ext uri="{FF2B5EF4-FFF2-40B4-BE49-F238E27FC236}">
                <a16:creationId xmlns:a16="http://schemas.microsoft.com/office/drawing/2014/main" id="{70B4367D-5FA4-2A52-A4CE-73BD37804354}"/>
              </a:ext>
            </a:extLst>
          </p:cNvPr>
          <p:cNvPicPr>
            <a:picLocks noChangeAspect="1"/>
          </p:cNvPicPr>
          <p:nvPr/>
        </p:nvPicPr>
        <p:blipFill rotWithShape="1">
          <a:blip r:embed="rId2"/>
          <a:srcRect b="8947"/>
          <a:stretch/>
        </p:blipFill>
        <p:spPr>
          <a:xfrm>
            <a:off x="55153" y="1179512"/>
            <a:ext cx="4444839" cy="5129808"/>
          </a:xfrm>
          <a:prstGeom prst="rect">
            <a:avLst/>
          </a:prstGeom>
        </p:spPr>
      </p:pic>
      <p:pic>
        <p:nvPicPr>
          <p:cNvPr id="7" name="図 6">
            <a:extLst>
              <a:ext uri="{FF2B5EF4-FFF2-40B4-BE49-F238E27FC236}">
                <a16:creationId xmlns:a16="http://schemas.microsoft.com/office/drawing/2014/main" id="{9584F952-F951-21F3-4957-9D88CB05491D}"/>
              </a:ext>
            </a:extLst>
          </p:cNvPr>
          <p:cNvPicPr>
            <a:picLocks noChangeAspect="1"/>
          </p:cNvPicPr>
          <p:nvPr/>
        </p:nvPicPr>
        <p:blipFill>
          <a:blip r:embed="rId3"/>
          <a:stretch>
            <a:fillRect/>
          </a:stretch>
        </p:blipFill>
        <p:spPr>
          <a:xfrm>
            <a:off x="4652452" y="1179512"/>
            <a:ext cx="4444839" cy="4600470"/>
          </a:xfrm>
          <a:prstGeom prst="rect">
            <a:avLst/>
          </a:prstGeom>
        </p:spPr>
      </p:pic>
      <p:sp>
        <p:nvSpPr>
          <p:cNvPr id="4" name="テキスト ボックス 3">
            <a:extLst>
              <a:ext uri="{FF2B5EF4-FFF2-40B4-BE49-F238E27FC236}">
                <a16:creationId xmlns:a16="http://schemas.microsoft.com/office/drawing/2014/main" id="{8E546D4F-E000-FDA7-7A7E-3BEED019D4BF}"/>
              </a:ext>
            </a:extLst>
          </p:cNvPr>
          <p:cNvSpPr txBox="1"/>
          <p:nvPr/>
        </p:nvSpPr>
        <p:spPr>
          <a:xfrm>
            <a:off x="1314153" y="71626"/>
            <a:ext cx="6515694" cy="1077218"/>
          </a:xfrm>
          <a:prstGeom prst="rect">
            <a:avLst/>
          </a:prstGeom>
          <a:noFill/>
        </p:spPr>
        <p:txBody>
          <a:bodyPr wrap="none" rtlCol="0">
            <a:spAutoFit/>
          </a:bodyPr>
          <a:lstStyle/>
          <a:p>
            <a:pPr algn="ctr" eaLnBrk="1" hangingPunct="1"/>
            <a:r>
              <a:rPr lang="en-US" altLang="ja-JP" sz="3200" dirty="0">
                <a:solidFill>
                  <a:srgbClr val="0000FF"/>
                </a:solidFill>
                <a:latin typeface="Times"/>
                <a:ea typeface="ＭＳ Ｐゴシック"/>
                <a:cs typeface="メイリオ"/>
              </a:rPr>
              <a:t>Treatment outcome definitions in CPA</a:t>
            </a:r>
          </a:p>
          <a:p>
            <a:pPr algn="ctr" eaLnBrk="1" hangingPunct="1"/>
            <a:r>
              <a:rPr lang="en-US" altLang="ja-JP" sz="3200" dirty="0">
                <a:solidFill>
                  <a:srgbClr val="0000FF"/>
                </a:solidFill>
                <a:latin typeface="Times"/>
                <a:ea typeface="ＭＳ Ｐゴシック"/>
                <a:cs typeface="メイリオ"/>
              </a:rPr>
              <a:t>e</a:t>
            </a:r>
            <a:r>
              <a:rPr kumimoji="1" lang="en-US" altLang="ja-JP" sz="3200" dirty="0">
                <a:solidFill>
                  <a:srgbClr val="0000FF"/>
                </a:solidFill>
                <a:latin typeface="Times"/>
                <a:ea typeface="ＭＳ Ｐゴシック"/>
                <a:cs typeface="メイリオ"/>
              </a:rPr>
              <a:t>xpert opinion basis</a:t>
            </a:r>
            <a:endParaRPr kumimoji="1" lang="ja-JP" altLang="en-US" sz="3200" dirty="0">
              <a:solidFill>
                <a:srgbClr val="0000FF"/>
              </a:solidFill>
              <a:latin typeface="Times"/>
              <a:ea typeface="ＭＳ Ｐゴシック"/>
              <a:cs typeface="メイリオ"/>
            </a:endParaRPr>
          </a:p>
        </p:txBody>
      </p:sp>
    </p:spTree>
    <p:extLst>
      <p:ext uri="{BB962C8B-B14F-4D97-AF65-F5344CB8AC3E}">
        <p14:creationId xmlns:p14="http://schemas.microsoft.com/office/powerpoint/2010/main" val="2868108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5FD8DC3-4A93-46A8-9D80-7FEE8539D074}"/>
              </a:ext>
            </a:extLst>
          </p:cNvPr>
          <p:cNvSpPr>
            <a:spLocks noGrp="1"/>
          </p:cNvSpPr>
          <p:nvPr>
            <p:ph type="dt" sz="half" idx="10"/>
          </p:nvPr>
        </p:nvSpPr>
        <p:spPr/>
        <p:txBody>
          <a:bodyPr/>
          <a:lstStyle/>
          <a:p>
            <a:pPr>
              <a:defRPr/>
            </a:pPr>
            <a:r>
              <a:rPr lang="en-US" altLang="ja-JP"/>
              <a:t>2022/9/24</a:t>
            </a:r>
          </a:p>
        </p:txBody>
      </p:sp>
      <p:sp>
        <p:nvSpPr>
          <p:cNvPr id="5" name="スライド番号プレースホルダー 4">
            <a:extLst>
              <a:ext uri="{FF2B5EF4-FFF2-40B4-BE49-F238E27FC236}">
                <a16:creationId xmlns:a16="http://schemas.microsoft.com/office/drawing/2014/main" id="{FCA20336-FA74-424B-B885-815C14A9C136}"/>
              </a:ext>
            </a:extLst>
          </p:cNvPr>
          <p:cNvSpPr>
            <a:spLocks noGrp="1"/>
          </p:cNvSpPr>
          <p:nvPr>
            <p:ph type="sldNum" sz="quarter" idx="11"/>
          </p:nvPr>
        </p:nvSpPr>
        <p:spPr/>
        <p:txBody>
          <a:bodyPr/>
          <a:lstStyle/>
          <a:p>
            <a:pPr>
              <a:defRPr/>
            </a:pPr>
            <a:fld id="{93BF5BB3-1A4A-4FE0-AE6C-B31B6BF6C535}" type="slidenum">
              <a:rPr lang="en-US" altLang="ja-JP" smtClean="0"/>
              <a:pPr>
                <a:defRPr/>
              </a:pPr>
              <a:t>15</a:t>
            </a:fld>
            <a:endParaRPr lang="en-US" altLang="ja-JP"/>
          </a:p>
        </p:txBody>
      </p:sp>
      <p:sp>
        <p:nvSpPr>
          <p:cNvPr id="6" name="Rectangle 2">
            <a:extLst>
              <a:ext uri="{FF2B5EF4-FFF2-40B4-BE49-F238E27FC236}">
                <a16:creationId xmlns:a16="http://schemas.microsoft.com/office/drawing/2014/main" id="{012D79FE-392C-4A61-AD9E-59D3F5BEDBDC}"/>
              </a:ext>
            </a:extLst>
          </p:cNvPr>
          <p:cNvSpPr txBox="1">
            <a:spLocks noChangeArrowheads="1"/>
          </p:cNvSpPr>
          <p:nvPr/>
        </p:nvSpPr>
        <p:spPr bwMode="auto">
          <a:xfrm>
            <a:off x="143668" y="0"/>
            <a:ext cx="8856663" cy="6476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a:lstStyle>
          <a:p>
            <a:r>
              <a:rPr lang="en-US" altLang="ja-JP" sz="3200" kern="0" dirty="0">
                <a:latin typeface="+mn-lt"/>
              </a:rPr>
              <a:t>Diagnostic methods of CPA</a:t>
            </a:r>
          </a:p>
        </p:txBody>
      </p:sp>
      <p:sp>
        <p:nvSpPr>
          <p:cNvPr id="8" name="Text Box 2">
            <a:extLst>
              <a:ext uri="{FF2B5EF4-FFF2-40B4-BE49-F238E27FC236}">
                <a16:creationId xmlns:a16="http://schemas.microsoft.com/office/drawing/2014/main" id="{5432178A-F7C8-46E3-91C5-D8C8871AB915}"/>
              </a:ext>
            </a:extLst>
          </p:cNvPr>
          <p:cNvSpPr txBox="1">
            <a:spLocks noChangeArrowheads="1"/>
          </p:cNvSpPr>
          <p:nvPr/>
        </p:nvSpPr>
        <p:spPr bwMode="auto">
          <a:xfrm>
            <a:off x="1048327" y="6500812"/>
            <a:ext cx="5302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solidFill>
                  <a:srgbClr val="000000"/>
                </a:solidFill>
                <a:latin typeface="+mn-lt"/>
              </a:rPr>
              <a:t>Takazono, Izumikawa: Frontiers in Microbiology, 2018</a:t>
            </a:r>
          </a:p>
        </p:txBody>
      </p:sp>
      <p:graphicFrame>
        <p:nvGraphicFramePr>
          <p:cNvPr id="3" name="表 2">
            <a:extLst>
              <a:ext uri="{FF2B5EF4-FFF2-40B4-BE49-F238E27FC236}">
                <a16:creationId xmlns:a16="http://schemas.microsoft.com/office/drawing/2014/main" id="{24749B1F-740C-41B4-17AA-106316238344}"/>
              </a:ext>
            </a:extLst>
          </p:cNvPr>
          <p:cNvGraphicFramePr>
            <a:graphicFrameLocks noGrp="1"/>
          </p:cNvGraphicFramePr>
          <p:nvPr>
            <p:extLst>
              <p:ext uri="{D42A27DB-BD31-4B8C-83A1-F6EECF244321}">
                <p14:modId xmlns:p14="http://schemas.microsoft.com/office/powerpoint/2010/main" val="790901602"/>
              </p:ext>
            </p:extLst>
          </p:nvPr>
        </p:nvGraphicFramePr>
        <p:xfrm>
          <a:off x="54637" y="586090"/>
          <a:ext cx="9034726" cy="5781928"/>
        </p:xfrm>
        <a:graphic>
          <a:graphicData uri="http://schemas.openxmlformats.org/drawingml/2006/table">
            <a:tbl>
              <a:tblPr/>
              <a:tblGrid>
                <a:gridCol w="1277003">
                  <a:extLst>
                    <a:ext uri="{9D8B030D-6E8A-4147-A177-3AD203B41FA5}">
                      <a16:colId xmlns:a16="http://schemas.microsoft.com/office/drawing/2014/main" val="3276989496"/>
                    </a:ext>
                  </a:extLst>
                </a:gridCol>
                <a:gridCol w="1109913">
                  <a:extLst>
                    <a:ext uri="{9D8B030D-6E8A-4147-A177-3AD203B41FA5}">
                      <a16:colId xmlns:a16="http://schemas.microsoft.com/office/drawing/2014/main" val="1628873177"/>
                    </a:ext>
                  </a:extLst>
                </a:gridCol>
                <a:gridCol w="1109913">
                  <a:extLst>
                    <a:ext uri="{9D8B030D-6E8A-4147-A177-3AD203B41FA5}">
                      <a16:colId xmlns:a16="http://schemas.microsoft.com/office/drawing/2014/main" val="1764217695"/>
                    </a:ext>
                  </a:extLst>
                </a:gridCol>
                <a:gridCol w="1109913">
                  <a:extLst>
                    <a:ext uri="{9D8B030D-6E8A-4147-A177-3AD203B41FA5}">
                      <a16:colId xmlns:a16="http://schemas.microsoft.com/office/drawing/2014/main" val="1405504877"/>
                    </a:ext>
                  </a:extLst>
                </a:gridCol>
                <a:gridCol w="1837814">
                  <a:extLst>
                    <a:ext uri="{9D8B030D-6E8A-4147-A177-3AD203B41FA5}">
                      <a16:colId xmlns:a16="http://schemas.microsoft.com/office/drawing/2014/main" val="3562535144"/>
                    </a:ext>
                  </a:extLst>
                </a:gridCol>
                <a:gridCol w="2590170">
                  <a:extLst>
                    <a:ext uri="{9D8B030D-6E8A-4147-A177-3AD203B41FA5}">
                      <a16:colId xmlns:a16="http://schemas.microsoft.com/office/drawing/2014/main" val="171211697"/>
                    </a:ext>
                  </a:extLst>
                </a:gridCol>
              </a:tblGrid>
              <a:tr h="397618">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Test</a:t>
                      </a:r>
                    </a:p>
                  </a:txBody>
                  <a:tcPr marL="3870" marR="3870" marT="38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Specimen</a:t>
                      </a:r>
                    </a:p>
                  </a:txBody>
                  <a:tcPr marL="3870" marR="3870" marT="38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Sensitivity (%)</a:t>
                      </a:r>
                    </a:p>
                  </a:txBody>
                  <a:tcPr marL="3870" marR="3870" marT="38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Specificity (%)</a:t>
                      </a:r>
                    </a:p>
                  </a:txBody>
                  <a:tcPr marL="3870" marR="3870" marT="38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Note</a:t>
                      </a:r>
                    </a:p>
                  </a:txBody>
                  <a:tcPr marL="3870" marR="3870" marT="38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Ref.</a:t>
                      </a:r>
                    </a:p>
                  </a:txBody>
                  <a:tcPr marL="3870" marR="3870" marT="387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642466"/>
                  </a:ext>
                </a:extLst>
              </a:tr>
              <a:tr h="594640">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Culture</a:t>
                      </a:r>
                    </a:p>
                  </a:txBody>
                  <a:tcPr marL="3870" marR="3870" marT="3870" marB="0" anchor="ctr">
                    <a:lnL>
                      <a:noFill/>
                    </a:lnL>
                    <a:lnR>
                      <a:noFill/>
                    </a:lnR>
                    <a:lnT w="6350" cap="flat" cmpd="sng" algn="ctr">
                      <a:solidFill>
                        <a:srgbClr val="000000"/>
                      </a:solidFill>
                      <a:prstDash val="solid"/>
                      <a:round/>
                      <a:headEnd type="none" w="med" len="med"/>
                      <a:tailEnd type="none" w="med" len="med"/>
                    </a:lnT>
                    <a:lnB>
                      <a:noFill/>
                    </a:lnB>
                    <a:solidFill>
                      <a:srgbClr val="99FFCC"/>
                    </a:solidFill>
                  </a:tcPr>
                </a:tc>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Respiratory specimen</a:t>
                      </a:r>
                    </a:p>
                  </a:txBody>
                  <a:tcPr marL="3870" marR="3870" marT="3870" marB="0" anchor="ctr">
                    <a:lnL>
                      <a:noFill/>
                    </a:lnL>
                    <a:lnR>
                      <a:noFill/>
                    </a:lnR>
                    <a:lnT w="6350" cap="flat" cmpd="sng" algn="ctr">
                      <a:solidFill>
                        <a:srgbClr val="000000"/>
                      </a:solidFill>
                      <a:prstDash val="solid"/>
                      <a:round/>
                      <a:headEnd type="none" w="med" len="med"/>
                      <a:tailEnd type="none" w="med" len="med"/>
                    </a:lnT>
                    <a:lnB>
                      <a:noFill/>
                    </a:lnB>
                    <a:solidFill>
                      <a:srgbClr val="99FFCC"/>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11.8-81.0</a:t>
                      </a:r>
                    </a:p>
                  </a:txBody>
                  <a:tcPr marL="3870" marR="3870" marT="3870" marB="0" anchor="ctr">
                    <a:lnL>
                      <a:noFill/>
                    </a:lnL>
                    <a:lnR>
                      <a:noFill/>
                    </a:lnR>
                    <a:lnT w="6350" cap="flat" cmpd="sng" algn="ctr">
                      <a:solidFill>
                        <a:srgbClr val="000000"/>
                      </a:solidFill>
                      <a:prstDash val="solid"/>
                      <a:round/>
                      <a:headEnd type="none" w="med" len="med"/>
                      <a:tailEnd type="none" w="med" len="med"/>
                    </a:lnT>
                    <a:lnB>
                      <a:noFill/>
                    </a:lnB>
                    <a:solidFill>
                      <a:srgbClr val="99FFCC"/>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a:t>
                      </a:r>
                    </a:p>
                  </a:txBody>
                  <a:tcPr marL="3870" marR="3870" marT="3870" marB="0" anchor="ctr">
                    <a:lnL>
                      <a:noFill/>
                    </a:lnL>
                    <a:lnR>
                      <a:noFill/>
                    </a:lnR>
                    <a:lnT w="6350" cap="flat" cmpd="sng" algn="ctr">
                      <a:solidFill>
                        <a:srgbClr val="000000"/>
                      </a:solidFill>
                      <a:prstDash val="solid"/>
                      <a:round/>
                      <a:headEnd type="none" w="med" len="med"/>
                      <a:tailEnd type="none" w="med" len="med"/>
                    </a:lnT>
                    <a:lnB>
                      <a:noFill/>
                    </a:lnB>
                    <a:solidFill>
                      <a:srgbClr val="99FFCC"/>
                    </a:solidFill>
                  </a:tcPr>
                </a:tc>
                <a:tc>
                  <a:txBody>
                    <a:bodyPr/>
                    <a:lstStyle/>
                    <a:p>
                      <a:pPr algn="l" fontAlgn="ctr"/>
                      <a:endParaRPr lang="ja-JP" altLang="en-US"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w="6350" cap="flat" cmpd="sng" algn="ctr">
                      <a:solidFill>
                        <a:srgbClr val="000000"/>
                      </a:solidFill>
                      <a:prstDash val="solid"/>
                      <a:round/>
                      <a:headEnd type="none" w="med" len="med"/>
                      <a:tailEnd type="none" w="med" len="med"/>
                    </a:lnT>
                    <a:lnB>
                      <a:noFill/>
                    </a:lnB>
                    <a:solidFill>
                      <a:srgbClr val="99FFCC"/>
                    </a:solidFill>
                  </a:tcPr>
                </a:tc>
                <a:tc>
                  <a:txBody>
                    <a:bodyPr/>
                    <a:lstStyle/>
                    <a:p>
                      <a:pPr algn="l" fontAlgn="ct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Kitasato et al, 2009; Kohno et al; 2010, Nam et al, 2010; Shin et al, 2014 </a:t>
                      </a:r>
                    </a:p>
                  </a:txBody>
                  <a:tcPr marL="3870" marR="3870" marT="3870" marB="0" anchor="ctr">
                    <a:lnL>
                      <a:noFill/>
                    </a:lnL>
                    <a:lnR>
                      <a:noFill/>
                    </a:lnR>
                    <a:lnT w="6350" cap="flat" cmpd="sng" algn="ctr">
                      <a:solidFill>
                        <a:srgbClr val="000000"/>
                      </a:solidFill>
                      <a:prstDash val="solid"/>
                      <a:round/>
                      <a:headEnd type="none" w="med" len="med"/>
                      <a:tailEnd type="none" w="med" len="med"/>
                    </a:lnT>
                    <a:lnB>
                      <a:noFill/>
                    </a:lnB>
                    <a:solidFill>
                      <a:srgbClr val="99FFCC"/>
                    </a:solidFill>
                  </a:tcPr>
                </a:tc>
                <a:extLst>
                  <a:ext uri="{0D108BD9-81ED-4DB2-BD59-A6C34878D82A}">
                    <a16:rowId xmlns:a16="http://schemas.microsoft.com/office/drawing/2014/main" val="1957670786"/>
                  </a:ext>
                </a:extLst>
              </a:tr>
              <a:tr h="397618">
                <a:tc>
                  <a:txBody>
                    <a:bodyPr/>
                    <a:lstStyle/>
                    <a:p>
                      <a:pPr algn="l" fontAlgn="ctr"/>
                      <a:r>
                        <a:rPr lang="el-GR" sz="1400" b="0" i="0" u="none" strike="noStrike" dirty="0">
                          <a:solidFill>
                            <a:srgbClr val="000000"/>
                          </a:solidFill>
                          <a:effectLst/>
                          <a:latin typeface="Times New Roman" panose="02020603050405020304" pitchFamily="18" charset="0"/>
                          <a:ea typeface="游ゴシック" panose="020B0400000000000000" pitchFamily="50" charset="-128"/>
                        </a:rPr>
                        <a:t>β-</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D-glucan</a:t>
                      </a: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Serum</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5.4-26.7</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96.8</a:t>
                      </a:r>
                    </a:p>
                  </a:txBody>
                  <a:tcPr marL="3870" marR="3870" marT="3870" marB="0" anchor="ctr">
                    <a:lnL>
                      <a:noFill/>
                    </a:lnL>
                    <a:lnR>
                      <a:noFill/>
                    </a:lnR>
                    <a:lnT>
                      <a:noFill/>
                    </a:lnT>
                    <a:lnB>
                      <a:noFill/>
                    </a:lnB>
                    <a:solidFill>
                      <a:srgbClr val="FFCCFF"/>
                    </a:solidFill>
                  </a:tcPr>
                </a:tc>
                <a:tc>
                  <a:txBody>
                    <a:bodyPr/>
                    <a:lstStyle/>
                    <a:p>
                      <a:pPr algn="l" fontAlgn="ct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dirty="0" err="1">
                          <a:solidFill>
                            <a:srgbClr val="000000"/>
                          </a:solidFill>
                          <a:effectLst/>
                          <a:latin typeface="Times New Roman" panose="02020603050405020304" pitchFamily="18" charset="0"/>
                          <a:ea typeface="游ゴシック" panose="020B0400000000000000" pitchFamily="50" charset="-128"/>
                        </a:rPr>
                        <a:t>Kitasato</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 et al, 2009; Kohno et al, 2010; Urabe et al, 2017</a:t>
                      </a:r>
                    </a:p>
                  </a:txBody>
                  <a:tcPr marL="3870" marR="3870" marT="3870" marB="0" anchor="ctr">
                    <a:lnL>
                      <a:noFill/>
                    </a:lnL>
                    <a:lnR>
                      <a:noFill/>
                    </a:lnR>
                    <a:lnT>
                      <a:noFill/>
                    </a:lnT>
                    <a:lnB>
                      <a:noFill/>
                    </a:lnB>
                    <a:solidFill>
                      <a:srgbClr val="FFCCFF"/>
                    </a:solidFill>
                  </a:tcPr>
                </a:tc>
                <a:extLst>
                  <a:ext uri="{0D108BD9-81ED-4DB2-BD59-A6C34878D82A}">
                    <a16:rowId xmlns:a16="http://schemas.microsoft.com/office/drawing/2014/main" val="1153531661"/>
                  </a:ext>
                </a:extLst>
              </a:tr>
              <a:tr h="397618">
                <a:tc>
                  <a:txBody>
                    <a:bodyPr/>
                    <a:lstStyle/>
                    <a:p>
                      <a:pPr algn="l" fontAlgn="ct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BALF</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77.8</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72.5</a:t>
                      </a: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Cut-off </a:t>
                      </a:r>
                      <a:r>
                        <a:rPr lang="en-US" sz="1400" b="0" i="0" u="none" strike="noStrike">
                          <a:solidFill>
                            <a:srgbClr val="000000"/>
                          </a:solidFill>
                          <a:effectLst/>
                          <a:latin typeface="游ゴシック" panose="020B0400000000000000" pitchFamily="50" charset="-128"/>
                          <a:ea typeface="游ゴシック" panose="020B0400000000000000" pitchFamily="50" charset="-128"/>
                        </a:rPr>
                        <a:t>≧</a:t>
                      </a:r>
                      <a:r>
                        <a:rPr lang="en-US" sz="1400" b="0" i="0" u="none" strike="noStrike">
                          <a:solidFill>
                            <a:srgbClr val="000000"/>
                          </a:solidFill>
                          <a:effectLst/>
                          <a:latin typeface="Times New Roman" panose="02020603050405020304" pitchFamily="18" charset="0"/>
                          <a:ea typeface="游ゴシック" panose="020B0400000000000000" pitchFamily="50" charset="-128"/>
                        </a:rPr>
                        <a:t> 100 (Wako assay)</a:t>
                      </a: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Urabe et al, 2017</a:t>
                      </a:r>
                    </a:p>
                  </a:txBody>
                  <a:tcPr marL="3870" marR="3870" marT="3870" marB="0" anchor="ctr">
                    <a:lnL>
                      <a:noFill/>
                    </a:lnL>
                    <a:lnR>
                      <a:noFill/>
                    </a:lnR>
                    <a:lnT>
                      <a:noFill/>
                    </a:lnT>
                    <a:lnB>
                      <a:noFill/>
                    </a:lnB>
                    <a:solidFill>
                      <a:srgbClr val="FFCCFF"/>
                    </a:solidFill>
                  </a:tcPr>
                </a:tc>
                <a:extLst>
                  <a:ext uri="{0D108BD9-81ED-4DB2-BD59-A6C34878D82A}">
                    <a16:rowId xmlns:a16="http://schemas.microsoft.com/office/drawing/2014/main" val="421922846"/>
                  </a:ext>
                </a:extLst>
              </a:tr>
              <a:tr h="594640">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Galactomannan</a:t>
                      </a: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Serum</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22.6-66.7</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63.5</a:t>
                      </a: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Cut-off values differ in each study between 0.5 to 1.0</a:t>
                      </a:r>
                    </a:p>
                  </a:txBody>
                  <a:tcPr marL="3870" marR="3870" marT="3870" marB="0" anchor="ctr">
                    <a:lnL>
                      <a:noFill/>
                    </a:lnL>
                    <a:lnR>
                      <a:noFill/>
                    </a:lnR>
                    <a:lnT>
                      <a:noFill/>
                    </a:lnT>
                    <a:lnB>
                      <a:noFill/>
                    </a:lnB>
                    <a:solidFill>
                      <a:srgbClr val="FFCCFF"/>
                    </a:solidFill>
                  </a:tcPr>
                </a:tc>
                <a:tc>
                  <a:txBody>
                    <a:bodyPr/>
                    <a:lstStyle/>
                    <a:p>
                      <a:pPr algn="l" fontAlgn="ct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Kitasato et al, 2009; Kohno et al; 2010, Izumikawa et al, 2012; Shin et al, 2014 </a:t>
                      </a:r>
                    </a:p>
                  </a:txBody>
                  <a:tcPr marL="3870" marR="3870" marT="3870" marB="0" anchor="ctr">
                    <a:lnL>
                      <a:noFill/>
                    </a:lnL>
                    <a:lnR>
                      <a:noFill/>
                    </a:lnR>
                    <a:lnT>
                      <a:noFill/>
                    </a:lnT>
                    <a:lnB>
                      <a:noFill/>
                    </a:lnB>
                    <a:solidFill>
                      <a:srgbClr val="FFCCFF"/>
                    </a:solidFill>
                  </a:tcPr>
                </a:tc>
                <a:extLst>
                  <a:ext uri="{0D108BD9-81ED-4DB2-BD59-A6C34878D82A}">
                    <a16:rowId xmlns:a16="http://schemas.microsoft.com/office/drawing/2014/main" val="1677274076"/>
                  </a:ext>
                </a:extLst>
              </a:tr>
              <a:tr h="594640">
                <a:tc>
                  <a:txBody>
                    <a:bodyPr/>
                    <a:lstStyle/>
                    <a:p>
                      <a:pPr algn="l" fontAlgn="ct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BALF</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77.2-77.8</a:t>
                      </a:r>
                    </a:p>
                  </a:txBody>
                  <a:tcPr marL="3870" marR="3870" marT="3870" marB="0" anchor="ctr">
                    <a:lnL>
                      <a:noFill/>
                    </a:lnL>
                    <a:lnR>
                      <a:noFill/>
                    </a:lnR>
                    <a:lnT>
                      <a:noFill/>
                    </a:lnT>
                    <a:lnB>
                      <a:noFill/>
                    </a:lnB>
                    <a:solidFill>
                      <a:srgbClr val="FFCCFF"/>
                    </a:solidFill>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77-90</a:t>
                      </a:r>
                    </a:p>
                  </a:txBody>
                  <a:tcPr marL="3870" marR="3870" marT="3870" marB="0" anchor="ctr">
                    <a:lnL>
                      <a:noFill/>
                    </a:lnL>
                    <a:lnR>
                      <a:noFill/>
                    </a:lnR>
                    <a:lnT>
                      <a:noFill/>
                    </a:lnT>
                    <a:lnB>
                      <a:noFill/>
                    </a:lnB>
                    <a:solidFill>
                      <a:srgbClr val="FFCCFF"/>
                    </a:solidFill>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Cut-off values differ in each study between 0.4 to 0.5</a:t>
                      </a:r>
                    </a:p>
                  </a:txBody>
                  <a:tcPr marL="3870" marR="3870" marT="3870" marB="0" anchor="ctr">
                    <a:lnL>
                      <a:noFill/>
                    </a:lnL>
                    <a:lnR>
                      <a:noFill/>
                    </a:lnR>
                    <a:lnT>
                      <a:noFill/>
                    </a:lnT>
                    <a:lnB>
                      <a:noFill/>
                    </a:lnB>
                    <a:solidFill>
                      <a:srgbClr val="FFCCFF"/>
                    </a:solidFill>
                  </a:tcPr>
                </a:tc>
                <a:tc>
                  <a:txBody>
                    <a:bodyPr/>
                    <a:lstStyle/>
                    <a:p>
                      <a:pPr algn="l" fontAlgn="ct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Izumikawa et al, 2012; Urabe et al, 2017</a:t>
                      </a:r>
                    </a:p>
                  </a:txBody>
                  <a:tcPr marL="3870" marR="3870" marT="3870" marB="0" anchor="ctr">
                    <a:lnL>
                      <a:noFill/>
                    </a:lnL>
                    <a:lnR>
                      <a:noFill/>
                    </a:lnR>
                    <a:lnT>
                      <a:noFill/>
                    </a:lnT>
                    <a:lnB>
                      <a:noFill/>
                    </a:lnB>
                    <a:solidFill>
                      <a:srgbClr val="FFCCFF"/>
                    </a:solidFill>
                  </a:tcPr>
                </a:tc>
                <a:extLst>
                  <a:ext uri="{0D108BD9-81ED-4DB2-BD59-A6C34878D82A}">
                    <a16:rowId xmlns:a16="http://schemas.microsoft.com/office/drawing/2014/main" val="485755603"/>
                  </a:ext>
                </a:extLst>
              </a:tr>
              <a:tr h="594640">
                <a:tc>
                  <a:txBody>
                    <a:bodyPr/>
                    <a:lstStyle/>
                    <a:p>
                      <a:pPr algn="l" fontAlgn="ctr"/>
                      <a:r>
                        <a:rPr lang="en-US" sz="1400" b="0" i="1" u="none" strike="noStrike" dirty="0">
                          <a:solidFill>
                            <a:srgbClr val="FF0000"/>
                          </a:solidFill>
                          <a:effectLst/>
                          <a:latin typeface="Times New Roman" panose="02020603050405020304" pitchFamily="18" charset="0"/>
                          <a:ea typeface="游ゴシック" panose="020B0400000000000000" pitchFamily="50" charset="-128"/>
                        </a:rPr>
                        <a:t>Aspergillus</a:t>
                      </a:r>
                      <a:r>
                        <a:rPr lang="en-US" sz="1400" b="0" i="0" u="none" strike="noStrike" dirty="0">
                          <a:solidFill>
                            <a:srgbClr val="FF0000"/>
                          </a:solidFill>
                          <a:effectLst/>
                          <a:latin typeface="Times New Roman" panose="02020603050405020304" pitchFamily="18" charset="0"/>
                          <a:ea typeface="游ゴシック" panose="020B0400000000000000" pitchFamily="50" charset="-128"/>
                        </a:rPr>
                        <a:t> precipitating antibody</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dirty="0">
                          <a:solidFill>
                            <a:srgbClr val="FF0000"/>
                          </a:solidFill>
                          <a:effectLst/>
                          <a:latin typeface="Times New Roman" panose="02020603050405020304" pitchFamily="18" charset="0"/>
                          <a:ea typeface="游ゴシック" panose="020B0400000000000000" pitchFamily="50" charset="-128"/>
                        </a:rPr>
                        <a:t>Serum</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dirty="0">
                          <a:solidFill>
                            <a:srgbClr val="FF0000"/>
                          </a:solidFill>
                          <a:effectLst/>
                          <a:latin typeface="Times New Roman" panose="02020603050405020304" pitchFamily="18" charset="0"/>
                          <a:ea typeface="游ゴシック" panose="020B0400000000000000" pitchFamily="50" charset="-128"/>
                        </a:rPr>
                        <a:t>56-89.3</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dirty="0">
                          <a:solidFill>
                            <a:srgbClr val="FF0000"/>
                          </a:solidFill>
                          <a:effectLst/>
                          <a:latin typeface="Times New Roman" panose="02020603050405020304" pitchFamily="18" charset="0"/>
                          <a:ea typeface="游ゴシック" panose="020B0400000000000000" pitchFamily="50" charset="-128"/>
                        </a:rPr>
                        <a:t>100</a:t>
                      </a:r>
                    </a:p>
                  </a:txBody>
                  <a:tcPr marL="3870" marR="3870" marT="3870" marB="0" anchor="ctr">
                    <a:lnL>
                      <a:noFill/>
                    </a:lnL>
                    <a:lnR>
                      <a:noFill/>
                    </a:lnR>
                    <a:lnT>
                      <a:noFill/>
                    </a:lnT>
                    <a:lnB>
                      <a:noFill/>
                    </a:lnB>
                    <a:solidFill>
                      <a:srgbClr val="99FFCC"/>
                    </a:solidFill>
                  </a:tcPr>
                </a:tc>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dirty="0" err="1">
                          <a:solidFill>
                            <a:srgbClr val="FF0000"/>
                          </a:solidFill>
                          <a:effectLst/>
                          <a:latin typeface="Times New Roman" panose="02020603050405020304" pitchFamily="18" charset="0"/>
                          <a:ea typeface="游ゴシック" panose="020B0400000000000000" pitchFamily="50" charset="-128"/>
                        </a:rPr>
                        <a:t>Kitasato</a:t>
                      </a:r>
                      <a:r>
                        <a:rPr lang="en-US" sz="1400" b="0" i="0" u="none" strike="noStrike" dirty="0">
                          <a:solidFill>
                            <a:srgbClr val="FF0000"/>
                          </a:solidFill>
                          <a:effectLst/>
                          <a:latin typeface="Times New Roman" panose="02020603050405020304" pitchFamily="18" charset="0"/>
                          <a:ea typeface="游ゴシック" panose="020B0400000000000000" pitchFamily="50" charset="-128"/>
                        </a:rPr>
                        <a:t> et al, 2009; Kohno et al; 2010, Baxter et al, 2013; Page et al, 2016 </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1254503370"/>
                  </a:ext>
                </a:extLst>
              </a:tr>
              <a:tr h="397618">
                <a:tc>
                  <a:txBody>
                    <a:bodyPr/>
                    <a:lstStyle/>
                    <a:p>
                      <a:pPr algn="l" fontAlgn="ctr"/>
                      <a:r>
                        <a:rPr lang="en-US" sz="1400" b="0" i="1" u="none" strike="noStrike">
                          <a:solidFill>
                            <a:srgbClr val="FF0000"/>
                          </a:solidFill>
                          <a:effectLst/>
                          <a:latin typeface="Times New Roman" panose="02020603050405020304" pitchFamily="18" charset="0"/>
                          <a:ea typeface="游ゴシック" panose="020B0400000000000000" pitchFamily="50" charset="-128"/>
                        </a:rPr>
                        <a:t>Aspergillus</a:t>
                      </a:r>
                      <a:r>
                        <a:rPr lang="en-US" sz="1400" b="0" i="0" u="none" strike="noStrike">
                          <a:solidFill>
                            <a:srgbClr val="FF0000"/>
                          </a:solidFill>
                          <a:effectLst/>
                          <a:latin typeface="Times New Roman" panose="02020603050405020304" pitchFamily="18" charset="0"/>
                          <a:ea typeface="游ゴシック" panose="020B0400000000000000" pitchFamily="50" charset="-128"/>
                        </a:rPr>
                        <a:t> IgG antibody</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Serum</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93.2</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dirty="0">
                          <a:solidFill>
                            <a:srgbClr val="FF0000"/>
                          </a:solidFill>
                          <a:effectLst/>
                          <a:latin typeface="Times New Roman" panose="02020603050405020304" pitchFamily="18" charset="0"/>
                          <a:ea typeface="游ゴシック" panose="020B0400000000000000" pitchFamily="50" charset="-128"/>
                        </a:rPr>
                        <a:t>98.2</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Bio-Rad</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Page et al, 2018</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534206214"/>
                  </a:ext>
                </a:extLst>
              </a:tr>
              <a:tr h="397618">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83.8-98</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84-98</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ImmunoCAP</a:t>
                      </a:r>
                    </a:p>
                  </a:txBody>
                  <a:tcPr marL="3870" marR="3870" marT="3870" marB="0" anchor="ctr">
                    <a:lnL>
                      <a:noFill/>
                    </a:lnL>
                    <a:lnR>
                      <a:noFill/>
                    </a:lnR>
                    <a:lnT>
                      <a:noFill/>
                    </a:lnT>
                    <a:lnB>
                      <a:noFill/>
                    </a:lnB>
                    <a:solidFill>
                      <a:srgbClr val="99FFCC"/>
                    </a:solidFill>
                  </a:tcPr>
                </a:tc>
                <a:tc>
                  <a:txBody>
                    <a:bodyPr/>
                    <a:lstStyle/>
                    <a:p>
                      <a:pPr algn="l" fontAlgn="ctr"/>
                      <a:r>
                        <a:rPr lang="da-DK" sz="1400" b="0" i="0" u="none" strike="noStrike">
                          <a:solidFill>
                            <a:srgbClr val="FF0000"/>
                          </a:solidFill>
                          <a:effectLst/>
                          <a:latin typeface="Times New Roman" panose="02020603050405020304" pitchFamily="18" charset="0"/>
                          <a:ea typeface="游ゴシック" panose="020B0400000000000000" pitchFamily="50" charset="-128"/>
                        </a:rPr>
                        <a:t>Fujiuchi et al, 2016; Page et al, 2016, 2018</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3177901647"/>
                  </a:ext>
                </a:extLst>
              </a:tr>
              <a:tr h="213710">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92.9-96</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98-99.3</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Immulite</a:t>
                      </a:r>
                    </a:p>
                  </a:txBody>
                  <a:tcPr marL="3870" marR="3870" marT="3870" marB="0" anchor="ctr">
                    <a:lnL>
                      <a:noFill/>
                    </a:lnL>
                    <a:lnR>
                      <a:noFill/>
                    </a:lnR>
                    <a:lnT>
                      <a:noFill/>
                    </a:lnT>
                    <a:lnB>
                      <a:noFill/>
                    </a:lnB>
                    <a:solidFill>
                      <a:srgbClr val="99FFCC"/>
                    </a:solidFill>
                  </a:tcPr>
                </a:tc>
                <a:tc>
                  <a:txBody>
                    <a:bodyPr/>
                    <a:lstStyle/>
                    <a:p>
                      <a:pPr algn="l" fontAlgn="ctr"/>
                      <a:r>
                        <a:rPr lang="fr-FR" sz="1400" b="0" i="0" u="none" strike="noStrike">
                          <a:solidFill>
                            <a:srgbClr val="FF0000"/>
                          </a:solidFill>
                          <a:effectLst/>
                          <a:latin typeface="Times New Roman" panose="02020603050405020304" pitchFamily="18" charset="0"/>
                          <a:ea typeface="游ゴシック" panose="020B0400000000000000" pitchFamily="50" charset="-128"/>
                        </a:rPr>
                        <a:t>Page et al, 2016, 2018</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516970470"/>
                  </a:ext>
                </a:extLst>
              </a:tr>
              <a:tr h="213710">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84.2-90</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91-98</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Serion</a:t>
                      </a:r>
                    </a:p>
                  </a:txBody>
                  <a:tcPr marL="3870" marR="3870" marT="3870" marB="0" anchor="ctr">
                    <a:lnL>
                      <a:noFill/>
                    </a:lnL>
                    <a:lnR>
                      <a:noFill/>
                    </a:lnR>
                    <a:lnT>
                      <a:noFill/>
                    </a:lnT>
                    <a:lnB>
                      <a:noFill/>
                    </a:lnB>
                    <a:solidFill>
                      <a:srgbClr val="99FFCC"/>
                    </a:solidFill>
                  </a:tcPr>
                </a:tc>
                <a:tc>
                  <a:txBody>
                    <a:bodyPr/>
                    <a:lstStyle/>
                    <a:p>
                      <a:pPr algn="l" fontAlgn="ctr"/>
                      <a:r>
                        <a:rPr lang="fr-FR" sz="1400" b="0" i="0" u="none" strike="noStrike" dirty="0">
                          <a:solidFill>
                            <a:srgbClr val="FF0000"/>
                          </a:solidFill>
                          <a:effectLst/>
                          <a:latin typeface="Times New Roman" panose="02020603050405020304" pitchFamily="18" charset="0"/>
                          <a:ea typeface="游ゴシック" panose="020B0400000000000000" pitchFamily="50" charset="-128"/>
                        </a:rPr>
                        <a:t>Page et al, 2016, 2018</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1785280617"/>
                  </a:ext>
                </a:extLst>
              </a:tr>
              <a:tr h="213710">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77</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97</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Dynamiker</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dirty="0">
                          <a:solidFill>
                            <a:srgbClr val="FF0000"/>
                          </a:solidFill>
                          <a:effectLst/>
                          <a:latin typeface="Times New Roman" panose="02020603050405020304" pitchFamily="18" charset="0"/>
                          <a:ea typeface="游ゴシック" panose="020B0400000000000000" pitchFamily="50" charset="-128"/>
                        </a:rPr>
                        <a:t>Page et al, 2016</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2128951294"/>
                  </a:ext>
                </a:extLst>
              </a:tr>
              <a:tr h="213710">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l" fontAlgn="ctr"/>
                      <a:endParaRPr lang="ja-JP" altLang="en-US" sz="1400" b="0" i="0" u="none" strike="noStrike">
                        <a:solidFill>
                          <a:srgbClr val="FF0000"/>
                        </a:solidFill>
                        <a:effectLst/>
                        <a:latin typeface="Times New Roman" panose="02020603050405020304" pitchFamily="18" charset="0"/>
                        <a:ea typeface="游ゴシック" panose="020B0400000000000000" pitchFamily="50" charset="-128"/>
                      </a:endParaRP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76</a:t>
                      </a:r>
                    </a:p>
                  </a:txBody>
                  <a:tcPr marL="3870" marR="3870" marT="3870" marB="0" anchor="ctr">
                    <a:lnL>
                      <a:noFill/>
                    </a:lnL>
                    <a:lnR>
                      <a:noFill/>
                    </a:lnR>
                    <a:lnT>
                      <a:noFill/>
                    </a:lnT>
                    <a:lnB>
                      <a:noFill/>
                    </a:lnB>
                    <a:solidFill>
                      <a:srgbClr val="99FFCC"/>
                    </a:solidFill>
                  </a:tcPr>
                </a:tc>
                <a:tc>
                  <a:txBody>
                    <a:bodyPr/>
                    <a:lstStyle/>
                    <a:p>
                      <a:pPr algn="ctr" fontAlgn="ctr"/>
                      <a:r>
                        <a:rPr lang="en-US" altLang="ja-JP" sz="1400" b="0" i="0" u="none" strike="noStrike">
                          <a:solidFill>
                            <a:srgbClr val="FF0000"/>
                          </a:solidFill>
                          <a:effectLst/>
                          <a:latin typeface="Times New Roman" panose="02020603050405020304" pitchFamily="18" charset="0"/>
                          <a:ea typeface="游ゴシック" panose="020B0400000000000000" pitchFamily="50" charset="-128"/>
                        </a:rPr>
                        <a:t>99</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a:solidFill>
                            <a:srgbClr val="FF0000"/>
                          </a:solidFill>
                          <a:effectLst/>
                          <a:latin typeface="Times New Roman" panose="02020603050405020304" pitchFamily="18" charset="0"/>
                          <a:ea typeface="游ゴシック" panose="020B0400000000000000" pitchFamily="50" charset="-128"/>
                        </a:rPr>
                        <a:t>Genesis</a:t>
                      </a:r>
                    </a:p>
                  </a:txBody>
                  <a:tcPr marL="3870" marR="3870" marT="3870" marB="0" anchor="ctr">
                    <a:lnL>
                      <a:noFill/>
                    </a:lnL>
                    <a:lnR>
                      <a:noFill/>
                    </a:lnR>
                    <a:lnT>
                      <a:noFill/>
                    </a:lnT>
                    <a:lnB>
                      <a:noFill/>
                    </a:lnB>
                    <a:solidFill>
                      <a:srgbClr val="99FFCC"/>
                    </a:solidFill>
                  </a:tcPr>
                </a:tc>
                <a:tc>
                  <a:txBody>
                    <a:bodyPr/>
                    <a:lstStyle/>
                    <a:p>
                      <a:pPr algn="l" fontAlgn="ctr"/>
                      <a:r>
                        <a:rPr lang="en-US" sz="1400" b="0" i="0" u="none" strike="noStrike" dirty="0">
                          <a:solidFill>
                            <a:srgbClr val="FF0000"/>
                          </a:solidFill>
                          <a:effectLst/>
                          <a:latin typeface="Times New Roman" panose="02020603050405020304" pitchFamily="18" charset="0"/>
                          <a:ea typeface="游ゴシック" panose="020B0400000000000000" pitchFamily="50" charset="-128"/>
                        </a:rPr>
                        <a:t>Page et al, 2016</a:t>
                      </a:r>
                    </a:p>
                  </a:txBody>
                  <a:tcPr marL="3870" marR="3870" marT="3870" marB="0" anchor="ctr">
                    <a:lnL>
                      <a:noFill/>
                    </a:lnL>
                    <a:lnR>
                      <a:noFill/>
                    </a:lnR>
                    <a:lnT>
                      <a:noFill/>
                    </a:lnT>
                    <a:lnB>
                      <a:noFill/>
                    </a:lnB>
                    <a:solidFill>
                      <a:srgbClr val="99FFCC"/>
                    </a:solidFill>
                  </a:tcPr>
                </a:tc>
                <a:extLst>
                  <a:ext uri="{0D108BD9-81ED-4DB2-BD59-A6C34878D82A}">
                    <a16:rowId xmlns:a16="http://schemas.microsoft.com/office/drawing/2014/main" val="2719441979"/>
                  </a:ext>
                </a:extLst>
              </a:tr>
              <a:tr h="213710">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PCR</a:t>
                      </a:r>
                    </a:p>
                  </a:txBody>
                  <a:tcPr marL="3870" marR="3870" marT="38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BALF</a:t>
                      </a:r>
                    </a:p>
                  </a:txBody>
                  <a:tcPr marL="3870" marR="3870" marT="38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Times New Roman" panose="02020603050405020304" pitchFamily="18" charset="0"/>
                          <a:ea typeface="游ゴシック" panose="020B0400000000000000" pitchFamily="50" charset="-128"/>
                        </a:rPr>
                        <a:t>66.7-86.7</a:t>
                      </a:r>
                    </a:p>
                  </a:txBody>
                  <a:tcPr marL="3870" marR="3870" marT="38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Times New Roman" panose="02020603050405020304" pitchFamily="18" charset="0"/>
                          <a:ea typeface="游ゴシック" panose="020B0400000000000000" pitchFamily="50" charset="-128"/>
                        </a:rPr>
                        <a:t>84.2-94.2</a:t>
                      </a:r>
                    </a:p>
                  </a:txBody>
                  <a:tcPr marL="3870" marR="3870" marT="38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non-standarized method</a:t>
                      </a:r>
                    </a:p>
                  </a:txBody>
                  <a:tcPr marL="3870" marR="3870" marT="38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Urabe et al, 2017</a:t>
                      </a:r>
                    </a:p>
                  </a:txBody>
                  <a:tcPr marL="3870" marR="3870" marT="387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45218"/>
                  </a:ext>
                </a:extLst>
              </a:tr>
            </a:tbl>
          </a:graphicData>
        </a:graphic>
      </p:graphicFrame>
    </p:spTree>
    <p:extLst>
      <p:ext uri="{BB962C8B-B14F-4D97-AF65-F5344CB8AC3E}">
        <p14:creationId xmlns:p14="http://schemas.microsoft.com/office/powerpoint/2010/main" val="157973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DDB77121-E38E-9445-B8CB-7E0A4EFCBB95}"/>
              </a:ext>
            </a:extLst>
          </p:cNvPr>
          <p:cNvGraphicFramePr>
            <a:graphicFrameLocks noGrp="1"/>
          </p:cNvGraphicFramePr>
          <p:nvPr/>
        </p:nvGraphicFramePr>
        <p:xfrm>
          <a:off x="78259" y="855467"/>
          <a:ext cx="8987482" cy="5320020"/>
        </p:xfrm>
        <a:graphic>
          <a:graphicData uri="http://schemas.openxmlformats.org/drawingml/2006/table">
            <a:tbl>
              <a:tblPr/>
              <a:tblGrid>
                <a:gridCol w="2621911">
                  <a:extLst>
                    <a:ext uri="{9D8B030D-6E8A-4147-A177-3AD203B41FA5}">
                      <a16:colId xmlns:a16="http://schemas.microsoft.com/office/drawing/2014/main" val="614371735"/>
                    </a:ext>
                  </a:extLst>
                </a:gridCol>
                <a:gridCol w="1864510">
                  <a:extLst>
                    <a:ext uri="{9D8B030D-6E8A-4147-A177-3AD203B41FA5}">
                      <a16:colId xmlns:a16="http://schemas.microsoft.com/office/drawing/2014/main" val="1019648157"/>
                    </a:ext>
                  </a:extLst>
                </a:gridCol>
                <a:gridCol w="1881401">
                  <a:extLst>
                    <a:ext uri="{9D8B030D-6E8A-4147-A177-3AD203B41FA5}">
                      <a16:colId xmlns:a16="http://schemas.microsoft.com/office/drawing/2014/main" val="1910487276"/>
                    </a:ext>
                  </a:extLst>
                </a:gridCol>
                <a:gridCol w="1309830">
                  <a:extLst>
                    <a:ext uri="{9D8B030D-6E8A-4147-A177-3AD203B41FA5}">
                      <a16:colId xmlns:a16="http://schemas.microsoft.com/office/drawing/2014/main" val="182651612"/>
                    </a:ext>
                  </a:extLst>
                </a:gridCol>
                <a:gridCol w="1309830">
                  <a:extLst>
                    <a:ext uri="{9D8B030D-6E8A-4147-A177-3AD203B41FA5}">
                      <a16:colId xmlns:a16="http://schemas.microsoft.com/office/drawing/2014/main" val="2091332916"/>
                    </a:ext>
                  </a:extLst>
                </a:gridCol>
              </a:tblGrid>
              <a:tr h="954617">
                <a:tc>
                  <a:txBody>
                    <a:bodyPr/>
                    <a:lstStyle/>
                    <a:p>
                      <a:pPr algn="ctr" fontAlgn="ctr">
                        <a:spcBef>
                          <a:spcPts val="0"/>
                        </a:spcBef>
                        <a:spcAft>
                          <a:spcPts val="0"/>
                        </a:spcAft>
                      </a:pPr>
                      <a:r>
                        <a:rPr lang="ja-JP" altLang="en-US" sz="2000" b="0" i="0" u="none" strike="noStrike" dirty="0">
                          <a:solidFill>
                            <a:srgbClr val="000000"/>
                          </a:solidFill>
                          <a:effectLst/>
                          <a:latin typeface="Times New Roman" panose="02020603050405020304" pitchFamily="18" charset="0"/>
                          <a:ea typeface="游ゴシック" panose="020B0400000000000000" pitchFamily="34" charset="-128"/>
                        </a:rPr>
                        <a:t>　</a:t>
                      </a:r>
                      <a:endParaRPr lang="ja-JP" altLang="en-US" sz="2800" b="0" i="0" u="none" strike="noStrike" dirty="0">
                        <a:effectLst/>
                        <a:latin typeface="Arial" panose="020B0604020202020204" pitchFamily="34" charset="0"/>
                      </a:endParaRPr>
                    </a:p>
                  </a:txBody>
                  <a:tcPr marL="14029" marR="14029" marT="14029"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Sensitivity (%)</a:t>
                      </a:r>
                      <a:endParaRPr lang="en-US" altLang="ja-JP" sz="2800" b="0" i="0" u="none" strike="noStrike" dirty="0">
                        <a:effectLst/>
                        <a:latin typeface="Arial" panose="020B0604020202020204" pitchFamily="34" charset="0"/>
                      </a:endParaRPr>
                    </a:p>
                  </a:txBody>
                  <a:tcPr marL="14029" marR="14029" marT="14029"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Specificity (%)</a:t>
                      </a:r>
                      <a:endParaRPr lang="en-US" altLang="ja-JP" sz="2800" b="0" i="0" u="none" strike="noStrike" dirty="0">
                        <a:effectLst/>
                        <a:latin typeface="Arial" panose="020B0604020202020204" pitchFamily="34" charset="0"/>
                      </a:endParaRPr>
                    </a:p>
                  </a:txBody>
                  <a:tcPr marL="14029" marR="14029" marT="14029"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Positive predictive value (%)</a:t>
                      </a:r>
                      <a:endParaRPr lang="en-US" altLang="ja-JP" sz="2800" b="0" i="0" u="none" strike="noStrike" dirty="0">
                        <a:effectLst/>
                        <a:latin typeface="Arial" panose="020B0604020202020204" pitchFamily="34" charset="0"/>
                      </a:endParaRPr>
                    </a:p>
                  </a:txBody>
                  <a:tcPr marL="14029" marR="14029" marT="14029"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Negative predictive value (%)</a:t>
                      </a:r>
                      <a:endParaRPr lang="en-US" altLang="ja-JP" sz="2800" b="0" i="0" u="none" strike="noStrike" dirty="0">
                        <a:effectLst/>
                        <a:latin typeface="Arial" panose="020B0604020202020204" pitchFamily="34" charset="0"/>
                      </a:endParaRPr>
                    </a:p>
                  </a:txBody>
                  <a:tcPr marL="14029" marR="14029" marT="14029"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124484"/>
                  </a:ext>
                </a:extLst>
              </a:tr>
              <a:tr h="623629">
                <a:tc>
                  <a:txBody>
                    <a:bodyPr/>
                    <a:lstStyle/>
                    <a:p>
                      <a:pPr algn="ctr" fontAlgn="ctr">
                        <a:spcBef>
                          <a:spcPts val="0"/>
                        </a:spcBef>
                        <a:spcAft>
                          <a:spcPts val="0"/>
                        </a:spcAft>
                      </a:pPr>
                      <a:r>
                        <a:rPr lang="en-US" sz="2000" b="0" i="0" u="none" strike="noStrike" dirty="0" err="1">
                          <a:solidFill>
                            <a:srgbClr val="FF0000"/>
                          </a:solidFill>
                          <a:effectLst/>
                          <a:latin typeface="Times New Roman" panose="02020603050405020304" pitchFamily="18" charset="0"/>
                          <a:ea typeface="游ゴシック" panose="020B0400000000000000" pitchFamily="34" charset="-128"/>
                        </a:rPr>
                        <a:t>AspLFD</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62</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67.7</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59.6</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69.8</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w="12700" cap="flat" cmpd="sng" algn="ctr">
                      <a:solidFill>
                        <a:srgbClr val="000000"/>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977059565"/>
                  </a:ext>
                </a:extLst>
              </a:tr>
              <a:tr h="623629">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GM (C.O.I. 0.5)</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64</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43.1</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Times New Roman" panose="02020603050405020304" pitchFamily="18" charset="0"/>
                          <a:ea typeface="游ゴシック" panose="020B0400000000000000" pitchFamily="34" charset="-128"/>
                        </a:rPr>
                        <a:t>46.3</a:t>
                      </a:r>
                      <a:endParaRPr lang="en-US" altLang="ja-JP" sz="2800" b="0" i="0" u="none" strike="noStrike">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Times New Roman" panose="02020603050405020304" pitchFamily="18" charset="0"/>
                          <a:ea typeface="游ゴシック" panose="020B0400000000000000" pitchFamily="34" charset="-128"/>
                        </a:rPr>
                        <a:t>60.8</a:t>
                      </a:r>
                      <a:endParaRPr lang="en-US" altLang="ja-JP" sz="2800" b="0" i="0" u="none" strike="noStrike">
                        <a:effectLst/>
                        <a:latin typeface="Arial" panose="020B0604020202020204" pitchFamily="34" charset="0"/>
                      </a:endParaRPr>
                    </a:p>
                  </a:txBody>
                  <a:tcPr marL="14029" marR="14029" marT="14029" marB="0" anchor="ctr">
                    <a:lnL>
                      <a:noFill/>
                    </a:lnL>
                    <a:lnR>
                      <a:noFill/>
                    </a:lnR>
                    <a:lnT>
                      <a:noFill/>
                    </a:lnT>
                    <a:lnB>
                      <a:noFill/>
                    </a:lnB>
                  </a:tcPr>
                </a:tc>
                <a:extLst>
                  <a:ext uri="{0D108BD9-81ED-4DB2-BD59-A6C34878D82A}">
                    <a16:rowId xmlns:a16="http://schemas.microsoft.com/office/drawing/2014/main" val="1476991709"/>
                  </a:ext>
                </a:extLst>
              </a:tr>
              <a:tr h="623629">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GM (C.O.I. 1.0)</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34</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72.3</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48.5</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Times New Roman" panose="02020603050405020304" pitchFamily="18" charset="0"/>
                          <a:ea typeface="游ゴシック" panose="020B0400000000000000" pitchFamily="34" charset="-128"/>
                        </a:rPr>
                        <a:t>58.8</a:t>
                      </a:r>
                      <a:endParaRPr lang="en-US" altLang="ja-JP" sz="2800" b="0" i="0" u="none" strike="noStrike">
                        <a:effectLst/>
                        <a:latin typeface="Arial" panose="020B0604020202020204" pitchFamily="34" charset="0"/>
                      </a:endParaRPr>
                    </a:p>
                  </a:txBody>
                  <a:tcPr marL="14029" marR="14029" marT="14029" marB="0" anchor="ctr">
                    <a:lnL>
                      <a:noFill/>
                    </a:lnL>
                    <a:lnR>
                      <a:noFill/>
                    </a:lnR>
                    <a:lnT>
                      <a:noFill/>
                    </a:lnT>
                    <a:lnB>
                      <a:noFill/>
                    </a:lnB>
                  </a:tcPr>
                </a:tc>
                <a:extLst>
                  <a:ext uri="{0D108BD9-81ED-4DB2-BD59-A6C34878D82A}">
                    <a16:rowId xmlns:a16="http://schemas.microsoft.com/office/drawing/2014/main" val="3438457576"/>
                  </a:ext>
                </a:extLst>
              </a:tr>
              <a:tr h="623629">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GM (C.O.I. 1.54)</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Times New Roman" panose="02020603050405020304" pitchFamily="18" charset="0"/>
                          <a:ea typeface="游ゴシック" panose="020B0400000000000000" pitchFamily="34" charset="-128"/>
                        </a:rPr>
                        <a:t>22</a:t>
                      </a:r>
                      <a:endParaRPr lang="en-US" altLang="ja-JP" sz="2800" b="0" i="0" u="none" strike="noStrike">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92.3</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70.6</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61.2</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extLst>
                  <a:ext uri="{0D108BD9-81ED-4DB2-BD59-A6C34878D82A}">
                    <a16:rowId xmlns:a16="http://schemas.microsoft.com/office/drawing/2014/main" val="4184975585"/>
                  </a:ext>
                </a:extLst>
              </a:tr>
              <a:tr h="623629">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BDG</a:t>
                      </a:r>
                    </a:p>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 (cut off 19.3 pg/ml)</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48</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90.8</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80</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69.4</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extLst>
                  <a:ext uri="{0D108BD9-81ED-4DB2-BD59-A6C34878D82A}">
                    <a16:rowId xmlns:a16="http://schemas.microsoft.com/office/drawing/2014/main" val="3407958468"/>
                  </a:ext>
                </a:extLst>
              </a:tr>
              <a:tr h="623629">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BDG</a:t>
                      </a:r>
                    </a:p>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 (cut off 20.0 pg/ml)</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46</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90.7</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dirty="0">
                          <a:solidFill>
                            <a:srgbClr val="000000"/>
                          </a:solidFill>
                          <a:effectLst/>
                          <a:latin typeface="Times New Roman" panose="02020603050405020304" pitchFamily="18" charset="0"/>
                          <a:ea typeface="游ゴシック" panose="020B0400000000000000" pitchFamily="34" charset="-128"/>
                        </a:rPr>
                        <a:t>79.3</a:t>
                      </a:r>
                      <a:endParaRPr lang="en-US" altLang="ja-JP" sz="2800" b="0" i="0" u="none" strike="noStrike" dirty="0">
                        <a:effectLst/>
                        <a:latin typeface="Arial" panose="020B0604020202020204" pitchFamily="34" charset="0"/>
                      </a:endParaRPr>
                    </a:p>
                  </a:txBody>
                  <a:tcPr marL="14029" marR="14029" marT="14029" marB="0" anchor="ctr">
                    <a:lnL>
                      <a:noFill/>
                    </a:lnL>
                    <a:lnR>
                      <a:noFill/>
                    </a:lnR>
                    <a:lnT>
                      <a:noFill/>
                    </a:lnT>
                    <a:lnB>
                      <a:noFill/>
                    </a:lnB>
                  </a:tcPr>
                </a:tc>
                <a:tc>
                  <a:txBody>
                    <a:bodyPr/>
                    <a:lstStyle/>
                    <a:p>
                      <a:pPr algn="ctr" fontAlgn="ctr">
                        <a:spcBef>
                          <a:spcPts val="0"/>
                        </a:spcBef>
                        <a:spcAft>
                          <a:spcPts val="0"/>
                        </a:spcAft>
                      </a:pPr>
                      <a:r>
                        <a:rPr lang="en-US" sz="2000" b="0" i="0" u="none" strike="noStrike">
                          <a:solidFill>
                            <a:srgbClr val="000000"/>
                          </a:solidFill>
                          <a:effectLst/>
                          <a:latin typeface="Times New Roman" panose="02020603050405020304" pitchFamily="18" charset="0"/>
                          <a:ea typeface="游ゴシック" panose="020B0400000000000000" pitchFamily="34" charset="-128"/>
                        </a:rPr>
                        <a:t>68.6</a:t>
                      </a:r>
                      <a:endParaRPr lang="en-US" altLang="ja-JP" sz="2800" b="0" i="0" u="none" strike="noStrike">
                        <a:effectLst/>
                        <a:latin typeface="Arial" panose="020B0604020202020204" pitchFamily="34" charset="0"/>
                      </a:endParaRPr>
                    </a:p>
                  </a:txBody>
                  <a:tcPr marL="14029" marR="14029" marT="14029" marB="0" anchor="ctr">
                    <a:lnL>
                      <a:noFill/>
                    </a:lnL>
                    <a:lnR>
                      <a:noFill/>
                    </a:lnR>
                    <a:lnT>
                      <a:noFill/>
                    </a:lnT>
                    <a:lnB>
                      <a:noFill/>
                    </a:lnB>
                  </a:tcPr>
                </a:tc>
                <a:extLst>
                  <a:ext uri="{0D108BD9-81ED-4DB2-BD59-A6C34878D82A}">
                    <a16:rowId xmlns:a16="http://schemas.microsoft.com/office/drawing/2014/main" val="1126254022"/>
                  </a:ext>
                </a:extLst>
              </a:tr>
              <a:tr h="623629">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Aspergillus precipitating antibody</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70</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2000" b="0" i="0" u="none" strike="noStrike" dirty="0">
                          <a:solidFill>
                            <a:srgbClr val="FF0000"/>
                          </a:solidFill>
                          <a:effectLst/>
                          <a:latin typeface="Times New Roman" panose="02020603050405020304" pitchFamily="18" charset="0"/>
                          <a:ea typeface="游ゴシック" panose="020B0400000000000000" pitchFamily="34" charset="-128"/>
                        </a:rPr>
                        <a:t>81.3</a:t>
                      </a:r>
                      <a:endParaRPr lang="en-US" altLang="ja-JP" sz="2800" b="0" i="0" u="none" strike="noStrike" dirty="0">
                        <a:solidFill>
                          <a:srgbClr val="FF0000"/>
                        </a:solidFill>
                        <a:effectLst/>
                        <a:latin typeface="Arial" panose="020B0604020202020204" pitchFamily="34" charset="0"/>
                      </a:endParaRPr>
                    </a:p>
                  </a:txBody>
                  <a:tcPr marL="14029" marR="14029" marT="14029" marB="0" anchor="ctr">
                    <a:lnL>
                      <a:noFill/>
                    </a:lnL>
                    <a:lnR>
                      <a:noFill/>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01280022"/>
                  </a:ext>
                </a:extLst>
              </a:tr>
            </a:tbl>
          </a:graphicData>
        </a:graphic>
      </p:graphicFrame>
      <p:sp>
        <p:nvSpPr>
          <p:cNvPr id="2" name="日付プレースホルダー 1">
            <a:extLst>
              <a:ext uri="{FF2B5EF4-FFF2-40B4-BE49-F238E27FC236}">
                <a16:creationId xmlns:a16="http://schemas.microsoft.com/office/drawing/2014/main" id="{EA0A767F-0E15-46C4-9102-F87E62FE79B4}"/>
              </a:ext>
            </a:extLst>
          </p:cNvPr>
          <p:cNvSpPr>
            <a:spLocks noGrp="1"/>
          </p:cNvSpPr>
          <p:nvPr>
            <p:ph type="dt" sz="half" idx="10"/>
          </p:nvPr>
        </p:nvSpPr>
        <p:spPr/>
        <p:txBody>
          <a:bodyPr/>
          <a:lstStyle/>
          <a:p>
            <a:pPr>
              <a:defRPr/>
            </a:pPr>
            <a:r>
              <a:rPr lang="en-US" altLang="ja-JP">
                <a:latin typeface="+mj-lt"/>
              </a:rPr>
              <a:t>2022/9/24</a:t>
            </a:r>
          </a:p>
        </p:txBody>
      </p:sp>
      <p:sp>
        <p:nvSpPr>
          <p:cNvPr id="3" name="スライド番号プレースホルダー 2">
            <a:extLst>
              <a:ext uri="{FF2B5EF4-FFF2-40B4-BE49-F238E27FC236}">
                <a16:creationId xmlns:a16="http://schemas.microsoft.com/office/drawing/2014/main" id="{90419BB8-C629-419F-BEC5-33A924090242}"/>
              </a:ext>
            </a:extLst>
          </p:cNvPr>
          <p:cNvSpPr>
            <a:spLocks noGrp="1"/>
          </p:cNvSpPr>
          <p:nvPr>
            <p:ph type="sldNum" sz="quarter" idx="11"/>
          </p:nvPr>
        </p:nvSpPr>
        <p:spPr/>
        <p:txBody>
          <a:bodyPr/>
          <a:lstStyle/>
          <a:p>
            <a:pPr>
              <a:defRPr/>
            </a:pPr>
            <a:fld id="{93BF5BB3-1A4A-4FE0-AE6C-B31B6BF6C535}" type="slidenum">
              <a:rPr lang="en-US" altLang="ja-JP" smtClean="0">
                <a:latin typeface="+mj-lt"/>
              </a:rPr>
              <a:pPr>
                <a:defRPr/>
              </a:pPr>
              <a:t>16</a:t>
            </a:fld>
            <a:endParaRPr lang="en-US" altLang="ja-JP">
              <a:latin typeface="+mj-lt"/>
            </a:endParaRPr>
          </a:p>
        </p:txBody>
      </p:sp>
      <p:sp>
        <p:nvSpPr>
          <p:cNvPr id="9" name="正方形/長方形 8">
            <a:extLst>
              <a:ext uri="{FF2B5EF4-FFF2-40B4-BE49-F238E27FC236}">
                <a16:creationId xmlns:a16="http://schemas.microsoft.com/office/drawing/2014/main" id="{C773480B-1E5A-461B-80F9-4ED06EFA68DD}"/>
              </a:ext>
            </a:extLst>
          </p:cNvPr>
          <p:cNvSpPr/>
          <p:nvPr/>
        </p:nvSpPr>
        <p:spPr>
          <a:xfrm>
            <a:off x="1115616" y="6538771"/>
            <a:ext cx="4680769" cy="307777"/>
          </a:xfrm>
          <a:prstGeom prst="rect">
            <a:avLst/>
          </a:prstGeom>
        </p:spPr>
        <p:txBody>
          <a:bodyPr wrap="none">
            <a:spAutoFit/>
          </a:bodyPr>
          <a:lstStyle/>
          <a:p>
            <a:pPr eaLnBrk="1" hangingPunct="1"/>
            <a:r>
              <a:rPr kumimoji="1" lang="pt" altLang="ja-JP" sz="1400" dirty="0">
                <a:solidFill>
                  <a:srgbClr val="000000"/>
                </a:solidFill>
                <a:latin typeface="+mj-lt"/>
              </a:rPr>
              <a:t>Takazono T, </a:t>
            </a:r>
            <a:r>
              <a:rPr kumimoji="1" lang="en-US" altLang="ja-JP" sz="1400" dirty="0">
                <a:solidFill>
                  <a:srgbClr val="000000"/>
                </a:solidFill>
                <a:latin typeface="+mj-lt"/>
              </a:rPr>
              <a:t>Izumikawa K</a:t>
            </a:r>
            <a:r>
              <a:rPr kumimoji="1" lang="pt" altLang="ja-JP" sz="1400" dirty="0">
                <a:solidFill>
                  <a:srgbClr val="000000"/>
                </a:solidFill>
                <a:latin typeface="+mj-lt"/>
              </a:rPr>
              <a:t>. et al. J </a:t>
            </a:r>
            <a:r>
              <a:rPr kumimoji="1" lang="pt" altLang="ja-JP" sz="1400" dirty="0" err="1">
                <a:solidFill>
                  <a:srgbClr val="000000"/>
                </a:solidFill>
                <a:latin typeface="+mj-lt"/>
              </a:rPr>
              <a:t>Clin</a:t>
            </a:r>
            <a:r>
              <a:rPr kumimoji="1" lang="pt" altLang="ja-JP" sz="1400" dirty="0">
                <a:solidFill>
                  <a:srgbClr val="000000"/>
                </a:solidFill>
                <a:latin typeface="+mj-lt"/>
              </a:rPr>
              <a:t> Microbiol. 2019 Mar 6</a:t>
            </a:r>
            <a:endParaRPr kumimoji="1" lang="ja-JP" altLang="en-US" sz="1400" dirty="0">
              <a:solidFill>
                <a:srgbClr val="000000"/>
              </a:solidFill>
              <a:latin typeface="+mj-lt"/>
            </a:endParaRPr>
          </a:p>
        </p:txBody>
      </p:sp>
      <p:sp>
        <p:nvSpPr>
          <p:cNvPr id="10" name="テキスト ボックス 9">
            <a:extLst>
              <a:ext uri="{FF2B5EF4-FFF2-40B4-BE49-F238E27FC236}">
                <a16:creationId xmlns:a16="http://schemas.microsoft.com/office/drawing/2014/main" id="{F4FB5CC3-5B18-4246-82EC-3491F0AAE350}"/>
              </a:ext>
            </a:extLst>
          </p:cNvPr>
          <p:cNvSpPr txBox="1"/>
          <p:nvPr/>
        </p:nvSpPr>
        <p:spPr>
          <a:xfrm>
            <a:off x="1052317" y="0"/>
            <a:ext cx="6980437" cy="830997"/>
          </a:xfrm>
          <a:prstGeom prst="rect">
            <a:avLst/>
          </a:prstGeom>
          <a:noFill/>
        </p:spPr>
        <p:txBody>
          <a:bodyPr wrap="none" rtlCol="0">
            <a:spAutoFit/>
          </a:bodyPr>
          <a:lstStyle/>
          <a:p>
            <a:pPr algn="ctr" eaLnBrk="1" hangingPunct="1"/>
            <a:r>
              <a:rPr kumimoji="1" lang="en-US" altLang="ja-JP" sz="2400" dirty="0">
                <a:solidFill>
                  <a:srgbClr val="0000FF"/>
                </a:solidFill>
                <a:latin typeface="Times"/>
              </a:rPr>
              <a:t>Performance of </a:t>
            </a:r>
            <a:r>
              <a:rPr kumimoji="1" lang="en-US" altLang="ja-JP" sz="2400" dirty="0" err="1">
                <a:solidFill>
                  <a:srgbClr val="0000FF"/>
                </a:solidFill>
                <a:latin typeface="Times"/>
              </a:rPr>
              <a:t>AspLFD</a:t>
            </a:r>
            <a:r>
              <a:rPr kumimoji="1" lang="en-US" altLang="ja-JP" sz="2400" dirty="0">
                <a:solidFill>
                  <a:srgbClr val="0000FF"/>
                </a:solidFill>
                <a:latin typeface="Times"/>
              </a:rPr>
              <a:t> test (OLM Diagnostics, U.K.)</a:t>
            </a:r>
          </a:p>
          <a:p>
            <a:pPr algn="ctr" eaLnBrk="1" hangingPunct="1"/>
            <a:r>
              <a:rPr kumimoji="1" lang="en-US" altLang="ja-JP" sz="2400" dirty="0">
                <a:solidFill>
                  <a:srgbClr val="0000FF"/>
                </a:solidFill>
                <a:latin typeface="Times"/>
              </a:rPr>
              <a:t>CPA</a:t>
            </a:r>
            <a:r>
              <a:rPr lang="ja-JP" altLang="en-US" sz="2400" dirty="0">
                <a:solidFill>
                  <a:srgbClr val="0000FF"/>
                </a:solidFill>
                <a:latin typeface="Times"/>
              </a:rPr>
              <a:t> </a:t>
            </a:r>
            <a:r>
              <a:rPr lang="en-US" altLang="ja-JP" sz="2400" dirty="0">
                <a:solidFill>
                  <a:srgbClr val="0000FF"/>
                </a:solidFill>
                <a:latin typeface="Times"/>
              </a:rPr>
              <a:t>diagnosed by ERS/ECMID GL</a:t>
            </a:r>
            <a:endParaRPr kumimoji="1" lang="ja-JP" altLang="en-US" sz="2400" dirty="0">
              <a:solidFill>
                <a:srgbClr val="0000FF"/>
              </a:solidFill>
              <a:latin typeface="Times"/>
            </a:endParaRPr>
          </a:p>
        </p:txBody>
      </p:sp>
    </p:spTree>
    <p:extLst>
      <p:ext uri="{BB962C8B-B14F-4D97-AF65-F5344CB8AC3E}">
        <p14:creationId xmlns:p14="http://schemas.microsoft.com/office/powerpoint/2010/main" val="159049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a:latin typeface="+mj-lt"/>
                <a:ea typeface="+mj-ea"/>
              </a:rPr>
              <a:t>2022/9/24</a:t>
            </a:r>
          </a:p>
        </p:txBody>
      </p:sp>
      <p:sp>
        <p:nvSpPr>
          <p:cNvPr id="5" name="スライド番号プレースホルダー 4"/>
          <p:cNvSpPr>
            <a:spLocks noGrp="1"/>
          </p:cNvSpPr>
          <p:nvPr>
            <p:ph type="sldNum" sz="quarter" idx="11"/>
          </p:nvPr>
        </p:nvSpPr>
        <p:spPr/>
        <p:txBody>
          <a:bodyPr/>
          <a:lstStyle/>
          <a:p>
            <a:pPr>
              <a:defRPr/>
            </a:pPr>
            <a:fld id="{BE708F0F-C8D6-40B2-B728-B93C0BEDD43C}" type="slidenum">
              <a:rPr lang="en-US" altLang="ja-JP" smtClean="0">
                <a:latin typeface="+mj-lt"/>
                <a:ea typeface="+mj-ea"/>
              </a:rPr>
              <a:pPr>
                <a:defRPr/>
              </a:pPr>
              <a:t>17</a:t>
            </a:fld>
            <a:endParaRPr lang="en-US" altLang="ja-JP">
              <a:latin typeface="+mj-lt"/>
              <a:ea typeface="+mj-ea"/>
            </a:endParaRPr>
          </a:p>
        </p:txBody>
      </p:sp>
      <p:sp>
        <p:nvSpPr>
          <p:cNvPr id="6" name="テキスト ボックス 5"/>
          <p:cNvSpPr txBox="1"/>
          <p:nvPr/>
        </p:nvSpPr>
        <p:spPr>
          <a:xfrm>
            <a:off x="1259632" y="6457890"/>
            <a:ext cx="5001690" cy="400110"/>
          </a:xfrm>
          <a:prstGeom prst="rect">
            <a:avLst/>
          </a:prstGeom>
          <a:noFill/>
        </p:spPr>
        <p:txBody>
          <a:bodyPr wrap="none" rtlCol="0">
            <a:spAutoFit/>
          </a:bodyPr>
          <a:lstStyle/>
          <a:p>
            <a:r>
              <a:rPr lang="is-IS" altLang="ja-JP" sz="2000" dirty="0">
                <a:latin typeface="+mn-lt"/>
                <a:ea typeface="メイリオ"/>
                <a:cs typeface="メイリオ"/>
              </a:rPr>
              <a:t>Denning et al. Eur Respir J. 2016 Jan;47:45-68</a:t>
            </a:r>
            <a:endParaRPr kumimoji="1" lang="ja-JP" altLang="en-US" sz="2000" dirty="0">
              <a:latin typeface="+mn-lt"/>
              <a:ea typeface="メイリオ"/>
              <a:cs typeface="メイリオ"/>
            </a:endParaRPr>
          </a:p>
        </p:txBody>
      </p:sp>
      <p:sp>
        <p:nvSpPr>
          <p:cNvPr id="7" name="テキスト ボックス 6"/>
          <p:cNvSpPr txBox="1"/>
          <p:nvPr/>
        </p:nvSpPr>
        <p:spPr>
          <a:xfrm>
            <a:off x="981626" y="145256"/>
            <a:ext cx="7180748" cy="1077218"/>
          </a:xfrm>
          <a:prstGeom prst="rect">
            <a:avLst/>
          </a:prstGeom>
          <a:noFill/>
        </p:spPr>
        <p:txBody>
          <a:bodyPr wrap="none" rtlCol="0">
            <a:spAutoFit/>
          </a:bodyPr>
          <a:lstStyle/>
          <a:p>
            <a:pPr algn="ctr"/>
            <a:r>
              <a:rPr kumimoji="1" lang="en-US" altLang="ja-JP" sz="3200" dirty="0">
                <a:solidFill>
                  <a:srgbClr val="0000FF"/>
                </a:solidFill>
                <a:latin typeface="+mj-lt"/>
                <a:ea typeface="+mj-ea"/>
                <a:cs typeface="メイリオ"/>
              </a:rPr>
              <a:t>Aim and discontinuation of CPA treatment</a:t>
            </a:r>
          </a:p>
          <a:p>
            <a:pPr algn="ctr"/>
            <a:r>
              <a:rPr lang="ja-JP" altLang="en-US" sz="3200" dirty="0">
                <a:solidFill>
                  <a:srgbClr val="0000FF"/>
                </a:solidFill>
                <a:latin typeface="+mj-lt"/>
                <a:ea typeface="+mj-ea"/>
                <a:cs typeface="メイリオ"/>
              </a:rPr>
              <a:t>（</a:t>
            </a:r>
            <a:r>
              <a:rPr lang="en-US" altLang="ja-JP" sz="3200" dirty="0">
                <a:solidFill>
                  <a:srgbClr val="0000FF"/>
                </a:solidFill>
                <a:latin typeface="+mj-lt"/>
                <a:ea typeface="+mj-ea"/>
                <a:cs typeface="メイリオ"/>
              </a:rPr>
              <a:t>ERS/ESCMID GL 2016</a:t>
            </a:r>
            <a:r>
              <a:rPr lang="ja-JP" altLang="en-US" sz="3200" dirty="0">
                <a:solidFill>
                  <a:srgbClr val="0000FF"/>
                </a:solidFill>
                <a:latin typeface="+mj-lt"/>
                <a:ea typeface="+mj-ea"/>
                <a:cs typeface="メイリオ"/>
              </a:rPr>
              <a:t>）</a:t>
            </a:r>
            <a:endParaRPr kumimoji="1" lang="ja-JP" altLang="en-US" sz="3200" dirty="0">
              <a:solidFill>
                <a:srgbClr val="0000FF"/>
              </a:solidFill>
              <a:latin typeface="+mj-lt"/>
              <a:ea typeface="+mj-ea"/>
              <a:cs typeface="メイリオ"/>
            </a:endParaRPr>
          </a:p>
        </p:txBody>
      </p:sp>
      <p:sp>
        <p:nvSpPr>
          <p:cNvPr id="2" name="正方形/長方形 1"/>
          <p:cNvSpPr/>
          <p:nvPr/>
        </p:nvSpPr>
        <p:spPr>
          <a:xfrm>
            <a:off x="161509" y="1208693"/>
            <a:ext cx="8820981" cy="5693866"/>
          </a:xfrm>
          <a:prstGeom prst="rect">
            <a:avLst/>
          </a:prstGeom>
        </p:spPr>
        <p:txBody>
          <a:bodyPr wrap="square">
            <a:spAutoFit/>
          </a:bodyPr>
          <a:lstStyle/>
          <a:p>
            <a:pPr marL="457200" indent="-457200">
              <a:buFont typeface="Wingdings" panose="05000000000000000000" pitchFamily="2" charset="2"/>
              <a:buChar char="ü"/>
            </a:pPr>
            <a:r>
              <a:rPr lang="en-US" altLang="ja-JP" sz="2800" dirty="0">
                <a:solidFill>
                  <a:srgbClr val="FF0000"/>
                </a:solidFill>
                <a:latin typeface="+mj-lt"/>
                <a:ea typeface="+mj-ea"/>
              </a:rPr>
              <a:t>Prevention of </a:t>
            </a:r>
            <a:r>
              <a:rPr lang="en-US" altLang="ja-JP" sz="2800" dirty="0" err="1">
                <a:solidFill>
                  <a:srgbClr val="FF0000"/>
                </a:solidFill>
                <a:latin typeface="+mj-lt"/>
                <a:ea typeface="+mj-ea"/>
              </a:rPr>
              <a:t>haemoptysis</a:t>
            </a:r>
            <a:r>
              <a:rPr lang="en-US" altLang="ja-JP" sz="2800" dirty="0">
                <a:solidFill>
                  <a:srgbClr val="FF0000"/>
                </a:solidFill>
                <a:latin typeface="+mj-lt"/>
                <a:ea typeface="+mj-ea"/>
              </a:rPr>
              <a:t> and further fibrosis are key goals </a:t>
            </a:r>
            <a:r>
              <a:rPr lang="en-US" altLang="ja-JP" sz="2800" dirty="0">
                <a:latin typeface="+mj-lt"/>
                <a:ea typeface="+mj-ea"/>
              </a:rPr>
              <a:t>of therapy, even patients with stable disease may benefit by not deteriorating further.</a:t>
            </a:r>
          </a:p>
          <a:p>
            <a:pPr marL="457200" indent="-457200">
              <a:buFont typeface="Wingdings" panose="05000000000000000000" pitchFamily="2" charset="2"/>
              <a:buChar char="ü"/>
            </a:pPr>
            <a:endParaRPr lang="en-US" altLang="ja-JP" sz="2800" dirty="0">
              <a:solidFill>
                <a:srgbClr val="FF0000"/>
              </a:solidFill>
              <a:latin typeface="+mj-lt"/>
              <a:ea typeface="+mj-ea"/>
            </a:endParaRPr>
          </a:p>
          <a:p>
            <a:pPr marL="457200" indent="-457200">
              <a:buFont typeface="Wingdings" panose="05000000000000000000" pitchFamily="2" charset="2"/>
              <a:buChar char="ü"/>
            </a:pPr>
            <a:r>
              <a:rPr lang="en-US" altLang="ja-JP" sz="2800" dirty="0">
                <a:solidFill>
                  <a:srgbClr val="FF0000"/>
                </a:solidFill>
                <a:latin typeface="+mj-lt"/>
                <a:ea typeface="+mj-ea"/>
              </a:rPr>
              <a:t>Relapse is common, but not universal, on discontinuation of therapy. </a:t>
            </a:r>
          </a:p>
          <a:p>
            <a:pPr marL="457200" indent="-457200">
              <a:buFont typeface="Wingdings" panose="05000000000000000000" pitchFamily="2" charset="2"/>
              <a:buChar char="ü"/>
            </a:pPr>
            <a:endParaRPr lang="en-US" altLang="ja-JP" sz="2800" dirty="0">
              <a:solidFill>
                <a:srgbClr val="FF0000"/>
              </a:solidFill>
              <a:latin typeface="+mj-lt"/>
              <a:ea typeface="+mj-ea"/>
            </a:endParaRPr>
          </a:p>
          <a:p>
            <a:pPr marL="457200" indent="-457200">
              <a:buFont typeface="Wingdings" panose="05000000000000000000" pitchFamily="2" charset="2"/>
              <a:buChar char="ü"/>
            </a:pPr>
            <a:r>
              <a:rPr lang="en-US" altLang="ja-JP" sz="2800" dirty="0">
                <a:solidFill>
                  <a:srgbClr val="FF0000"/>
                </a:solidFill>
                <a:latin typeface="+mj-lt"/>
                <a:ea typeface="+mj-ea"/>
              </a:rPr>
              <a:t>Those with only stable disease may not benefit from long-term therapy</a:t>
            </a:r>
            <a:r>
              <a:rPr lang="en-US" altLang="ja-JP" sz="2800" dirty="0">
                <a:latin typeface="+mj-lt"/>
                <a:ea typeface="+mj-ea"/>
              </a:rPr>
              <a:t>, but each case must be assessed on its merits, with factors such as respiratory disability, tolerability of medication, need for alternative interacting medication and cost taken into account.</a:t>
            </a:r>
          </a:p>
          <a:p>
            <a:pPr marL="457200" indent="-457200">
              <a:buFont typeface="Wingdings" panose="05000000000000000000" pitchFamily="2" charset="2"/>
              <a:buChar char="ü"/>
            </a:pPr>
            <a:endParaRPr lang="en-US" altLang="ja-JP" sz="2800" dirty="0">
              <a:latin typeface="+mj-lt"/>
              <a:ea typeface="+mj-ea"/>
            </a:endParaRPr>
          </a:p>
        </p:txBody>
      </p:sp>
    </p:spTree>
    <p:extLst>
      <p:ext uri="{BB962C8B-B14F-4D97-AF65-F5344CB8AC3E}">
        <p14:creationId xmlns:p14="http://schemas.microsoft.com/office/powerpoint/2010/main" val="3372618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a:latin typeface="+mj-lt"/>
                <a:ea typeface="+mj-ea"/>
              </a:rPr>
              <a:t>2022/9/24</a:t>
            </a:r>
          </a:p>
        </p:txBody>
      </p:sp>
      <p:sp>
        <p:nvSpPr>
          <p:cNvPr id="5" name="スライド番号プレースホルダー 4"/>
          <p:cNvSpPr>
            <a:spLocks noGrp="1"/>
          </p:cNvSpPr>
          <p:nvPr>
            <p:ph type="sldNum" sz="quarter" idx="11"/>
          </p:nvPr>
        </p:nvSpPr>
        <p:spPr/>
        <p:txBody>
          <a:bodyPr/>
          <a:lstStyle/>
          <a:p>
            <a:pPr>
              <a:defRPr/>
            </a:pPr>
            <a:fld id="{BE708F0F-C8D6-40B2-B728-B93C0BEDD43C}" type="slidenum">
              <a:rPr lang="en-US" altLang="ja-JP" smtClean="0">
                <a:latin typeface="+mj-lt"/>
                <a:ea typeface="+mj-ea"/>
              </a:rPr>
              <a:pPr>
                <a:defRPr/>
              </a:pPr>
              <a:t>18</a:t>
            </a:fld>
            <a:endParaRPr lang="en-US" altLang="ja-JP">
              <a:latin typeface="+mj-lt"/>
              <a:ea typeface="+mj-ea"/>
            </a:endParaRPr>
          </a:p>
        </p:txBody>
      </p:sp>
      <p:sp>
        <p:nvSpPr>
          <p:cNvPr id="6" name="テキスト ボックス 5"/>
          <p:cNvSpPr txBox="1"/>
          <p:nvPr/>
        </p:nvSpPr>
        <p:spPr>
          <a:xfrm>
            <a:off x="1187624" y="6445112"/>
            <a:ext cx="6660798" cy="369332"/>
          </a:xfrm>
          <a:prstGeom prst="rect">
            <a:avLst/>
          </a:prstGeom>
          <a:noFill/>
        </p:spPr>
        <p:txBody>
          <a:bodyPr wrap="none" rtlCol="0">
            <a:spAutoFit/>
          </a:bodyPr>
          <a:lstStyle/>
          <a:p>
            <a:r>
              <a:rPr lang="is-IS" altLang="ja-JP" dirty="0">
                <a:latin typeface="+mj-lt"/>
                <a:ea typeface="+mj-ea"/>
                <a:cs typeface="メイリオ"/>
              </a:rPr>
              <a:t>Denning et al. Eur Respir J. 2016 Jan;47:45-68 w/ minor modification</a:t>
            </a:r>
          </a:p>
        </p:txBody>
      </p:sp>
      <p:graphicFrame>
        <p:nvGraphicFramePr>
          <p:cNvPr id="8" name="表 7"/>
          <p:cNvGraphicFramePr>
            <a:graphicFrameLocks noGrp="1"/>
          </p:cNvGraphicFramePr>
          <p:nvPr>
            <p:extLst>
              <p:ext uri="{D42A27DB-BD31-4B8C-83A1-F6EECF244321}">
                <p14:modId xmlns:p14="http://schemas.microsoft.com/office/powerpoint/2010/main" val="3725412072"/>
              </p:ext>
            </p:extLst>
          </p:nvPr>
        </p:nvGraphicFramePr>
        <p:xfrm>
          <a:off x="395536" y="1412776"/>
          <a:ext cx="8064896" cy="4392724"/>
        </p:xfrm>
        <a:graphic>
          <a:graphicData uri="http://schemas.openxmlformats.org/drawingml/2006/table">
            <a:tbl>
              <a:tblPr firstRow="1" bandRow="1">
                <a:tableStyleId>{21E4AEA4-8DFA-4A89-87EB-49C32662AFE0}</a:tableStyleId>
              </a:tblPr>
              <a:tblGrid>
                <a:gridCol w="3384376">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97027">
                <a:tc>
                  <a:txBody>
                    <a:bodyPr/>
                    <a:lstStyle/>
                    <a:p>
                      <a:r>
                        <a:rPr kumimoji="1" lang="en-US" altLang="ja-JP" sz="2400" dirty="0"/>
                        <a:t>Treatment</a:t>
                      </a:r>
                    </a:p>
                  </a:txBody>
                  <a:tcPr/>
                </a:tc>
                <a:tc>
                  <a:txBody>
                    <a:bodyPr/>
                    <a:lstStyle/>
                    <a:p>
                      <a:pPr algn="ctr"/>
                      <a:r>
                        <a:rPr kumimoji="1" lang="en-US" altLang="ja-JP" sz="2400" dirty="0" err="1"/>
                        <a:t>SoR</a:t>
                      </a:r>
                      <a:endParaRPr kumimoji="1" lang="ja-JP" altLang="en-US" sz="2400" dirty="0"/>
                    </a:p>
                  </a:txBody>
                  <a:tcPr/>
                </a:tc>
                <a:tc>
                  <a:txBody>
                    <a:bodyPr/>
                    <a:lstStyle/>
                    <a:p>
                      <a:pPr algn="ctr"/>
                      <a:r>
                        <a:rPr kumimoji="1" lang="en-US" altLang="ja-JP" sz="2400" dirty="0" err="1"/>
                        <a:t>QoE</a:t>
                      </a:r>
                      <a:endParaRPr kumimoji="1" lang="ja-JP" altLang="en-US" sz="2400" dirty="0"/>
                    </a:p>
                  </a:txBody>
                  <a:tcPr/>
                </a:tc>
                <a:extLst>
                  <a:ext uri="{0D108BD9-81ED-4DB2-BD59-A6C34878D82A}">
                    <a16:rowId xmlns:a16="http://schemas.microsoft.com/office/drawing/2014/main" val="10000"/>
                  </a:ext>
                </a:extLst>
              </a:tr>
              <a:tr h="983881">
                <a:tc>
                  <a:txBody>
                    <a:bodyPr/>
                    <a:lstStyle/>
                    <a:p>
                      <a:r>
                        <a:rPr kumimoji="1" lang="en-US" altLang="ja-JP" sz="2400" dirty="0"/>
                        <a:t>ITCZ 400mg/day</a:t>
                      </a:r>
                      <a:endParaRPr kumimoji="1" lang="ja-JP" altLang="en-US" sz="2400" dirty="0"/>
                    </a:p>
                  </a:txBody>
                  <a:tcPr>
                    <a:solidFill>
                      <a:srgbClr val="FFD6EB"/>
                    </a:solidFill>
                  </a:tcPr>
                </a:tc>
                <a:tc>
                  <a:txBody>
                    <a:bodyPr/>
                    <a:lstStyle/>
                    <a:p>
                      <a:pPr algn="ctr"/>
                      <a:r>
                        <a:rPr kumimoji="1" lang="en-US" altLang="ja-JP" sz="2400" dirty="0"/>
                        <a:t>A</a:t>
                      </a:r>
                    </a:p>
                    <a:p>
                      <a:pPr algn="ctr"/>
                      <a:r>
                        <a:rPr kumimoji="1" lang="en-US" altLang="ja-JP" sz="2400" dirty="0"/>
                        <a:t>(strongly)</a:t>
                      </a:r>
                      <a:endParaRPr kumimoji="1" lang="ja-JP" altLang="en-US" sz="2400" dirty="0"/>
                    </a:p>
                  </a:txBody>
                  <a:tcPr>
                    <a:solidFill>
                      <a:srgbClr val="FFD6EB"/>
                    </a:solidFill>
                  </a:tcPr>
                </a:tc>
                <a:tc>
                  <a:txBody>
                    <a:bodyPr/>
                    <a:lstStyle/>
                    <a:p>
                      <a:pPr algn="ctr"/>
                      <a:r>
                        <a:rPr kumimoji="1" lang="en-US" altLang="ja-JP" sz="2400" dirty="0"/>
                        <a:t>II</a:t>
                      </a:r>
                      <a:endParaRPr kumimoji="1" lang="ja-JP" altLang="en-US" sz="2400" dirty="0"/>
                    </a:p>
                  </a:txBody>
                  <a:tcPr>
                    <a:solidFill>
                      <a:srgbClr val="FFD6EB"/>
                    </a:solidFill>
                  </a:tcPr>
                </a:tc>
                <a:extLst>
                  <a:ext uri="{0D108BD9-81ED-4DB2-BD59-A6C34878D82A}">
                    <a16:rowId xmlns:a16="http://schemas.microsoft.com/office/drawing/2014/main" val="10001"/>
                  </a:ext>
                </a:extLst>
              </a:tr>
              <a:tr h="983881">
                <a:tc>
                  <a:txBody>
                    <a:bodyPr/>
                    <a:lstStyle/>
                    <a:p>
                      <a:r>
                        <a:rPr kumimoji="1" lang="en-US" altLang="ja-JP" sz="2400" u="none" strike="noStrike" kern="1200" baseline="0" dirty="0"/>
                        <a:t>VRCZ 300-400mg/day</a:t>
                      </a:r>
                      <a:r>
                        <a:rPr kumimoji="1" lang="ja-JP" altLang="en-US" sz="2400" u="none" strike="noStrike" kern="1200" baseline="0" dirty="0"/>
                        <a:t>＊</a:t>
                      </a:r>
                      <a:endParaRPr kumimoji="1" lang="ja-JP" altLang="en-US" sz="2400" dirty="0"/>
                    </a:p>
                  </a:txBody>
                  <a:tcPr>
                    <a:solidFill>
                      <a:srgbClr val="FFD6EB"/>
                    </a:solidFill>
                  </a:tcPr>
                </a:tc>
                <a:tc>
                  <a:txBody>
                    <a:bodyPr/>
                    <a:lstStyle/>
                    <a:p>
                      <a:pPr algn="ctr"/>
                      <a:r>
                        <a:rPr kumimoji="1" lang="en-US" altLang="ja-JP" sz="2400" dirty="0"/>
                        <a:t>A</a:t>
                      </a:r>
                    </a:p>
                    <a:p>
                      <a:pPr algn="ctr"/>
                      <a:r>
                        <a:rPr kumimoji="1" lang="en-US" altLang="ja-JP" sz="2400" dirty="0"/>
                        <a:t>(strongly)</a:t>
                      </a:r>
                      <a:endParaRPr kumimoji="1" lang="ja-JP" altLang="en-US" sz="2400" dirty="0"/>
                    </a:p>
                  </a:txBody>
                  <a:tcPr>
                    <a:solidFill>
                      <a:srgbClr val="FFD6EB"/>
                    </a:solidFill>
                  </a:tcPr>
                </a:tc>
                <a:tc>
                  <a:txBody>
                    <a:bodyPr/>
                    <a:lstStyle/>
                    <a:p>
                      <a:pPr algn="ctr"/>
                      <a:r>
                        <a:rPr kumimoji="1" lang="en-US" altLang="ja-JP" sz="2400" dirty="0"/>
                        <a:t>II</a:t>
                      </a:r>
                      <a:endParaRPr kumimoji="1" lang="ja-JP" altLang="en-US" sz="2400" dirty="0"/>
                    </a:p>
                  </a:txBody>
                  <a:tcPr>
                    <a:solidFill>
                      <a:srgbClr val="FFD6EB"/>
                    </a:solidFill>
                  </a:tcPr>
                </a:tc>
                <a:extLst>
                  <a:ext uri="{0D108BD9-81ED-4DB2-BD59-A6C34878D82A}">
                    <a16:rowId xmlns:a16="http://schemas.microsoft.com/office/drawing/2014/main" val="10002"/>
                  </a:ext>
                </a:extLst>
              </a:tr>
              <a:tr h="983881">
                <a:tc>
                  <a:txBody>
                    <a:bodyPr/>
                    <a:lstStyle/>
                    <a:p>
                      <a:r>
                        <a:rPr kumimoji="1" lang="en-US" altLang="ja-JP" sz="2400" dirty="0"/>
                        <a:t>PSCZ</a:t>
                      </a:r>
                      <a:r>
                        <a:rPr kumimoji="1" lang="en-US" altLang="ja-JP" sz="2400" baseline="0" dirty="0"/>
                        <a:t> 800mg/day</a:t>
                      </a:r>
                    </a:p>
                  </a:txBody>
                  <a:tcPr/>
                </a:tc>
                <a:tc>
                  <a:txBody>
                    <a:bodyPr/>
                    <a:lstStyle/>
                    <a:p>
                      <a:pPr algn="ctr"/>
                      <a:r>
                        <a:rPr kumimoji="1" lang="en-US" altLang="ja-JP" sz="2400" dirty="0"/>
                        <a:t>B</a:t>
                      </a:r>
                    </a:p>
                    <a:p>
                      <a:pPr algn="ctr"/>
                      <a:r>
                        <a:rPr kumimoji="1" lang="en-US" altLang="ja-JP" sz="2400" dirty="0"/>
                        <a:t>(moderate)</a:t>
                      </a:r>
                      <a:endParaRPr kumimoji="1" lang="ja-JP" altLang="en-US" sz="2400" dirty="0"/>
                    </a:p>
                  </a:txBody>
                  <a:tcPr/>
                </a:tc>
                <a:tc>
                  <a:txBody>
                    <a:bodyPr/>
                    <a:lstStyle/>
                    <a:p>
                      <a:pPr algn="ctr"/>
                      <a:r>
                        <a:rPr kumimoji="1" lang="en-US" altLang="ja-JP" sz="2400" dirty="0"/>
                        <a:t>II</a:t>
                      </a:r>
                      <a:endParaRPr kumimoji="1" lang="ja-JP" altLang="en-US" sz="2400" dirty="0"/>
                    </a:p>
                  </a:txBody>
                  <a:tcPr/>
                </a:tc>
                <a:extLst>
                  <a:ext uri="{0D108BD9-81ED-4DB2-BD59-A6C34878D82A}">
                    <a16:rowId xmlns:a16="http://schemas.microsoft.com/office/drawing/2014/main" val="10003"/>
                  </a:ext>
                </a:extLst>
              </a:tr>
              <a:tr h="983881">
                <a:tc>
                  <a:txBody>
                    <a:bodyPr/>
                    <a:lstStyle/>
                    <a:p>
                      <a:r>
                        <a:rPr kumimoji="1" lang="en-US" altLang="ja-JP" sz="2400" baseline="0" dirty="0" err="1"/>
                        <a:t>Isavuconazole</a:t>
                      </a:r>
                      <a:endParaRPr kumimoji="1" lang="en-US" altLang="ja-JP" sz="2400" baseline="0" dirty="0"/>
                    </a:p>
                  </a:txBody>
                  <a:tcPr>
                    <a:solidFill>
                      <a:srgbClr val="FFFF00"/>
                    </a:solidFill>
                  </a:tcPr>
                </a:tc>
                <a:tc>
                  <a:txBody>
                    <a:bodyPr/>
                    <a:lstStyle/>
                    <a:p>
                      <a:pPr algn="ctr"/>
                      <a:r>
                        <a:rPr kumimoji="1" lang="en-US" altLang="ja-JP" sz="2400" dirty="0"/>
                        <a:t>-</a:t>
                      </a:r>
                      <a:endParaRPr kumimoji="1" lang="ja-JP" altLang="en-US" sz="2400" dirty="0"/>
                    </a:p>
                  </a:txBody>
                  <a:tcPr>
                    <a:solidFill>
                      <a:srgbClr val="FFFF00"/>
                    </a:solidFill>
                  </a:tcPr>
                </a:tc>
                <a:tc>
                  <a:txBody>
                    <a:bodyPr/>
                    <a:lstStyle/>
                    <a:p>
                      <a:pPr algn="ctr"/>
                      <a:r>
                        <a:rPr kumimoji="1" lang="en-US" altLang="ja-JP" sz="2400" dirty="0"/>
                        <a:t>-</a:t>
                      </a:r>
                      <a:endParaRPr kumimoji="1" lang="ja-JP" altLang="en-US" sz="2400" dirty="0"/>
                    </a:p>
                  </a:txBody>
                  <a:tcPr>
                    <a:solidFill>
                      <a:srgbClr val="FFFF00"/>
                    </a:solidFill>
                  </a:tcPr>
                </a:tc>
                <a:extLst>
                  <a:ext uri="{0D108BD9-81ED-4DB2-BD59-A6C34878D82A}">
                    <a16:rowId xmlns:a16="http://schemas.microsoft.com/office/drawing/2014/main" val="3713107882"/>
                  </a:ext>
                </a:extLst>
              </a:tr>
            </a:tbl>
          </a:graphicData>
        </a:graphic>
      </p:graphicFrame>
      <p:sp>
        <p:nvSpPr>
          <p:cNvPr id="7" name="テキスト ボックス 6"/>
          <p:cNvSpPr txBox="1"/>
          <p:nvPr/>
        </p:nvSpPr>
        <p:spPr>
          <a:xfrm>
            <a:off x="1927404" y="216402"/>
            <a:ext cx="5289205" cy="1077218"/>
          </a:xfrm>
          <a:prstGeom prst="rect">
            <a:avLst/>
          </a:prstGeom>
          <a:noFill/>
        </p:spPr>
        <p:txBody>
          <a:bodyPr wrap="none" rtlCol="0">
            <a:spAutoFit/>
          </a:bodyPr>
          <a:lstStyle/>
          <a:p>
            <a:pPr algn="ctr"/>
            <a:r>
              <a:rPr kumimoji="1" lang="en-US" altLang="ja-JP" sz="3200" dirty="0">
                <a:solidFill>
                  <a:srgbClr val="0000FF"/>
                </a:solidFill>
                <a:latin typeface="+mj-lt"/>
                <a:ea typeface="+mj-ea"/>
                <a:cs typeface="メイリオ"/>
              </a:rPr>
              <a:t>CPA treatment oral antifungals</a:t>
            </a:r>
          </a:p>
          <a:p>
            <a:pPr algn="ctr"/>
            <a:r>
              <a:rPr lang="ja-JP" altLang="en-US" sz="3200" dirty="0">
                <a:solidFill>
                  <a:srgbClr val="0000FF"/>
                </a:solidFill>
                <a:latin typeface="+mj-lt"/>
                <a:ea typeface="+mj-ea"/>
                <a:cs typeface="メイリオ"/>
              </a:rPr>
              <a:t>（</a:t>
            </a:r>
            <a:r>
              <a:rPr lang="en-US" altLang="ja-JP" sz="3200" dirty="0">
                <a:solidFill>
                  <a:srgbClr val="0000FF"/>
                </a:solidFill>
                <a:latin typeface="+mj-lt"/>
                <a:ea typeface="+mj-ea"/>
                <a:cs typeface="メイリオ"/>
              </a:rPr>
              <a:t>ERS/ESCMID GL 2016</a:t>
            </a:r>
            <a:r>
              <a:rPr lang="ja-JP" altLang="en-US" sz="3200" dirty="0">
                <a:solidFill>
                  <a:srgbClr val="0000FF"/>
                </a:solidFill>
                <a:latin typeface="+mj-lt"/>
                <a:ea typeface="+mj-ea"/>
                <a:cs typeface="メイリオ"/>
              </a:rPr>
              <a:t>）</a:t>
            </a:r>
            <a:endParaRPr kumimoji="1" lang="ja-JP" altLang="en-US" sz="3200" dirty="0">
              <a:solidFill>
                <a:srgbClr val="0000FF"/>
              </a:solidFill>
              <a:latin typeface="+mj-lt"/>
              <a:ea typeface="+mj-ea"/>
              <a:cs typeface="メイリオ"/>
            </a:endParaRPr>
          </a:p>
        </p:txBody>
      </p:sp>
      <p:sp>
        <p:nvSpPr>
          <p:cNvPr id="3" name="テキスト ボックス 2"/>
          <p:cNvSpPr txBox="1"/>
          <p:nvPr/>
        </p:nvSpPr>
        <p:spPr>
          <a:xfrm>
            <a:off x="5511655" y="5949280"/>
            <a:ext cx="3409908" cy="369332"/>
          </a:xfrm>
          <a:prstGeom prst="rect">
            <a:avLst/>
          </a:prstGeom>
          <a:noFill/>
        </p:spPr>
        <p:txBody>
          <a:bodyPr wrap="none" rtlCol="0">
            <a:spAutoFit/>
          </a:bodyPr>
          <a:lstStyle/>
          <a:p>
            <a:r>
              <a:rPr kumimoji="1" lang="ja-JP" altLang="en-US" dirty="0"/>
              <a:t>＊</a:t>
            </a:r>
            <a:r>
              <a:rPr kumimoji="1" lang="en-US" altLang="ja-JP" dirty="0"/>
              <a:t>varied depends on weight or age</a:t>
            </a:r>
            <a:endParaRPr kumimoji="1" lang="ja-JP" altLang="en-US" dirty="0"/>
          </a:p>
        </p:txBody>
      </p:sp>
    </p:spTree>
    <p:extLst>
      <p:ext uri="{BB962C8B-B14F-4D97-AF65-F5344CB8AC3E}">
        <p14:creationId xmlns:p14="http://schemas.microsoft.com/office/powerpoint/2010/main" val="417769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813807354"/>
              </p:ext>
            </p:extLst>
          </p:nvPr>
        </p:nvGraphicFramePr>
        <p:xfrm>
          <a:off x="170791" y="882707"/>
          <a:ext cx="8706093" cy="5316370"/>
        </p:xfrm>
        <a:graphic>
          <a:graphicData uri="http://schemas.openxmlformats.org/drawingml/2006/table">
            <a:tbl>
              <a:tblPr>
                <a:tableStyleId>{5C22544A-7EE6-4342-B048-85BDC9FD1C3A}</a:tableStyleId>
              </a:tblPr>
              <a:tblGrid>
                <a:gridCol w="3564000">
                  <a:extLst>
                    <a:ext uri="{9D8B030D-6E8A-4147-A177-3AD203B41FA5}">
                      <a16:colId xmlns:a16="http://schemas.microsoft.com/office/drawing/2014/main" val="20000"/>
                    </a:ext>
                  </a:extLst>
                </a:gridCol>
                <a:gridCol w="828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gridCol w="942848">
                  <a:extLst>
                    <a:ext uri="{9D8B030D-6E8A-4147-A177-3AD203B41FA5}">
                      <a16:colId xmlns:a16="http://schemas.microsoft.com/office/drawing/2014/main" val="20004"/>
                    </a:ext>
                  </a:extLst>
                </a:gridCol>
                <a:gridCol w="995245">
                  <a:extLst>
                    <a:ext uri="{9D8B030D-6E8A-4147-A177-3AD203B41FA5}">
                      <a16:colId xmlns:a16="http://schemas.microsoft.com/office/drawing/2014/main" val="20005"/>
                    </a:ext>
                  </a:extLst>
                </a:gridCol>
              </a:tblGrid>
              <a:tr h="286523">
                <a:tc rowSpan="2">
                  <a:txBody>
                    <a:bodyPr/>
                    <a:lstStyle/>
                    <a:p>
                      <a:pPr algn="l" fontAlgn="ctr"/>
                      <a:endParaRPr lang="ja-JP" altLang="en-US" sz="1600" b="0" i="0" u="none" strike="noStrike" dirty="0">
                        <a:solidFill>
                          <a:schemeClr val="tx1"/>
                        </a:solidFill>
                        <a:effectLst/>
                        <a:latin typeface="+mj-lt"/>
                        <a:ea typeface="+mj-ea"/>
                      </a:endParaRP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gridSpan="2">
                  <a:txBody>
                    <a:bodyPr/>
                    <a:lstStyle/>
                    <a:p>
                      <a:pPr algn="ctr" fontAlgn="ctr"/>
                      <a:r>
                        <a:rPr lang="en-US" altLang="ja-JP" sz="1600" b="0" i="0" u="none" strike="noStrike" dirty="0">
                          <a:solidFill>
                            <a:schemeClr val="tx1"/>
                          </a:solidFill>
                          <a:effectLst/>
                          <a:latin typeface="+mj-lt"/>
                          <a:ea typeface="+mj-ea"/>
                        </a:rPr>
                        <a:t>Oral ITCZ</a:t>
                      </a:r>
                      <a:endParaRPr lang="en-US" sz="1600" b="0" i="0" u="none" strike="noStrike" dirty="0">
                        <a:solidFill>
                          <a:schemeClr val="tx1"/>
                        </a:solidFill>
                        <a:effectLst/>
                        <a:latin typeface="+mj-lt"/>
                        <a:ea typeface="+mj-ea"/>
                      </a:endParaRP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fontAlgn="ctr"/>
                      <a:endParaRPr lang="en-US" sz="1200" b="0" i="0" u="none" strike="noStrike" dirty="0">
                        <a:solidFill>
                          <a:srgbClr val="000000"/>
                        </a:solidFill>
                        <a:effectLst/>
                        <a:latin typeface="Times New Roman"/>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altLang="ja-JP" sz="1600" b="0" i="0" u="none" strike="noStrike" dirty="0">
                          <a:solidFill>
                            <a:schemeClr val="tx1"/>
                          </a:solidFill>
                          <a:effectLst/>
                          <a:latin typeface="+mj-lt"/>
                          <a:ea typeface="+mj-ea"/>
                        </a:rPr>
                        <a:t>Oral VRCZ</a:t>
                      </a:r>
                      <a:endParaRPr lang="en-US" sz="1600" b="0" i="0" u="none" strike="noStrike" dirty="0">
                        <a:solidFill>
                          <a:schemeClr val="tx1"/>
                        </a:solidFill>
                        <a:effectLst/>
                        <a:latin typeface="+mj-lt"/>
                        <a:ea typeface="+mj-ea"/>
                      </a:endParaRP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fontAlgn="ctr"/>
                      <a:endParaRPr lang="en-US" sz="1200" b="0" i="0" u="none" strike="noStrike" dirty="0">
                        <a:solidFill>
                          <a:srgbClr val="000000"/>
                        </a:solidFill>
                        <a:effectLst/>
                        <a:latin typeface="Times New Roman"/>
                      </a:endParaRP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en-US" sz="1600" i="1" u="none" strike="noStrike" dirty="0">
                          <a:solidFill>
                            <a:schemeClr val="tx1"/>
                          </a:solidFill>
                          <a:effectLst/>
                          <a:latin typeface="+mj-lt"/>
                          <a:ea typeface="+mj-ea"/>
                        </a:rPr>
                        <a:t>P</a:t>
                      </a:r>
                    </a:p>
                    <a:p>
                      <a:pPr algn="ctr" fontAlgn="ctr"/>
                      <a:r>
                        <a:rPr lang="en-US" sz="1600" b="0" i="0" u="none" strike="noStrike" dirty="0">
                          <a:solidFill>
                            <a:schemeClr val="tx1"/>
                          </a:solidFill>
                          <a:effectLst/>
                          <a:latin typeface="+mj-lt"/>
                          <a:ea typeface="+mj-ea"/>
                        </a:rPr>
                        <a:t>Value</a:t>
                      </a: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0000"/>
                  </a:ext>
                </a:extLst>
              </a:tr>
              <a:tr h="286523">
                <a:tc vMerge="1">
                  <a:txBody>
                    <a:bodyPr/>
                    <a:lstStyle/>
                    <a:p>
                      <a:endParaRPr kumimoji="1" lang="ja-JP" altLang="en-US"/>
                    </a:p>
                  </a:txBody>
                  <a:tcPr/>
                </a:tc>
                <a:tc gridSpan="2">
                  <a:txBody>
                    <a:bodyPr/>
                    <a:lstStyle/>
                    <a:p>
                      <a:pPr algn="ctr" fontAlgn="ctr"/>
                      <a:r>
                        <a:rPr lang="en-US" altLang="ja-JP" sz="1600" u="none" strike="noStrike" dirty="0">
                          <a:solidFill>
                            <a:schemeClr val="tx1"/>
                          </a:solidFill>
                          <a:effectLst/>
                          <a:latin typeface="+mj-lt"/>
                          <a:ea typeface="+mj-ea"/>
                        </a:rPr>
                        <a:t>(n=59)</a:t>
                      </a:r>
                      <a:endParaRPr lang="en-US" altLang="ja-JP" sz="1600" b="0" i="0" u="none" strike="noStrike" dirty="0">
                        <a:solidFill>
                          <a:schemeClr val="tx1"/>
                        </a:solidFill>
                        <a:effectLst/>
                        <a:latin typeface="+mj-lt"/>
                        <a:ea typeface="+mj-ea"/>
                      </a:endParaRP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fontAlgn="ctr"/>
                      <a:endParaRPr lang="en-US" altLang="ja-JP" sz="1200" b="0" i="0" u="none" strike="noStrike" dirty="0">
                        <a:solidFill>
                          <a:srgbClr val="000000"/>
                        </a:solidFill>
                        <a:effectLst/>
                        <a:latin typeface="Times New Roman"/>
                      </a:endParaRPr>
                    </a:p>
                  </a:txBody>
                  <a:tcPr marL="3021" marR="3021" marT="30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en-US" altLang="ja-JP" sz="1600" u="none" strike="noStrike" dirty="0">
                          <a:solidFill>
                            <a:schemeClr val="tx1"/>
                          </a:solidFill>
                          <a:effectLst/>
                          <a:latin typeface="+mj-lt"/>
                          <a:ea typeface="+mj-ea"/>
                        </a:rPr>
                        <a:t>(n=101)</a:t>
                      </a:r>
                      <a:endParaRPr lang="en-US" altLang="ja-JP" sz="1600" b="0" i="0" u="none" strike="noStrike" dirty="0">
                        <a:solidFill>
                          <a:schemeClr val="tx1"/>
                        </a:solidFill>
                        <a:effectLst/>
                        <a:latin typeface="+mj-lt"/>
                        <a:ea typeface="+mj-ea"/>
                      </a:endParaRP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pPr algn="ctr" fontAlgn="ctr"/>
                      <a:endParaRPr lang="en-US" altLang="ja-JP" sz="1200" b="0" i="0" u="none" strike="noStrike" dirty="0">
                        <a:solidFill>
                          <a:srgbClr val="000000"/>
                        </a:solidFill>
                        <a:effectLst/>
                        <a:latin typeface="Times New Roman"/>
                      </a:endParaRPr>
                    </a:p>
                  </a:txBody>
                  <a:tcPr marL="3021" marR="3021" marT="30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extLst>
                  <a:ext uri="{0D108BD9-81ED-4DB2-BD59-A6C34878D82A}">
                    <a16:rowId xmlns:a16="http://schemas.microsoft.com/office/drawing/2014/main" val="10001"/>
                  </a:ext>
                </a:extLst>
              </a:tr>
              <a:tr h="468855">
                <a:tc>
                  <a:txBody>
                    <a:bodyPr/>
                    <a:lstStyle/>
                    <a:p>
                      <a:r>
                        <a:rPr kumimoji="1" lang="en-US" altLang="ja-JP" sz="1600" b="0" i="0" u="none" strike="noStrike" kern="1200" baseline="0" dirty="0">
                          <a:solidFill>
                            <a:schemeClr val="dk1"/>
                          </a:solidFill>
                          <a:latin typeface="+mn-lt"/>
                          <a:ea typeface="+mn-ea"/>
                          <a:cs typeface="+mn-cs"/>
                        </a:rPr>
                        <a:t>Duration of initial maintenance therapy, median (2.5%–97.5%), d</a:t>
                      </a:r>
                      <a:endParaRPr lang="en-US" altLang="ja-JP" sz="1600" dirty="0">
                        <a:solidFill>
                          <a:schemeClr val="tx1"/>
                        </a:solidFill>
                        <a:latin typeface="+mj-lt"/>
                        <a:ea typeface="+mj-ea"/>
                      </a:endParaRP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212</a:t>
                      </a: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chemeClr val="tx1"/>
                          </a:solidFill>
                          <a:effectLst/>
                          <a:latin typeface="+mj-lt"/>
                          <a:ea typeface="+mj-ea"/>
                        </a:rPr>
                        <a:t> (15-1713)</a:t>
                      </a: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116</a:t>
                      </a: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(5-841)</a:t>
                      </a: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600" b="0" i="0" u="none" strike="noStrike" dirty="0">
                          <a:solidFill>
                            <a:schemeClr val="tx1"/>
                          </a:solidFill>
                          <a:effectLst/>
                          <a:latin typeface="+mj-lt"/>
                          <a:ea typeface="+mj-ea"/>
                        </a:rPr>
                        <a:t>0.110</a:t>
                      </a:r>
                    </a:p>
                  </a:txBody>
                  <a:tcPr marL="3021" marR="3021" marT="302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527">
                <a:tc>
                  <a:txBody>
                    <a:bodyPr/>
                    <a:lstStyle/>
                    <a:p>
                      <a:pPr algn="l" fontAlgn="ctr"/>
                      <a:r>
                        <a:rPr lang="en-US" altLang="ja-JP" sz="1600" u="none" strike="noStrike" dirty="0">
                          <a:solidFill>
                            <a:schemeClr val="tx1"/>
                          </a:solidFill>
                          <a:effectLst/>
                          <a:latin typeface="+mj-lt"/>
                          <a:ea typeface="+mj-ea"/>
                        </a:rPr>
                        <a:t>Outcome at the end of observation, #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5527">
                <a:tc>
                  <a:txBody>
                    <a:bodyPr/>
                    <a:lstStyle/>
                    <a:p>
                      <a:pPr algn="l" fontAlgn="ctr"/>
                      <a:r>
                        <a:rPr lang="en-US" altLang="ja-JP" sz="1600" b="0" i="0" u="none" strike="noStrike" dirty="0">
                          <a:solidFill>
                            <a:schemeClr val="tx1"/>
                          </a:solidFill>
                          <a:effectLst/>
                          <a:latin typeface="+mj-lt"/>
                          <a:ea typeface="+mj-ea"/>
                        </a:rPr>
                        <a:t>    Improved</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altLang="ja-JP" sz="1600" b="0" i="0" u="none" strike="noStrike" dirty="0">
                          <a:solidFill>
                            <a:schemeClr val="tx1"/>
                          </a:solidFill>
                          <a:effectLst/>
                          <a:latin typeface="+mj-lt"/>
                          <a:ea typeface="+mj-ea"/>
                        </a:rPr>
                        <a:t>10</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u="none" strike="noStrike" baseline="0" dirty="0">
                          <a:solidFill>
                            <a:schemeClr val="tx1"/>
                          </a:solidFill>
                          <a:effectLst/>
                          <a:latin typeface="+mj-lt"/>
                          <a:ea typeface="+mj-ea"/>
                        </a:rPr>
                        <a:t> </a:t>
                      </a:r>
                      <a:r>
                        <a:rPr lang="en-US" altLang="ja-JP" sz="1600" u="none" strike="noStrike" dirty="0">
                          <a:solidFill>
                            <a:schemeClr val="tx1"/>
                          </a:solidFill>
                          <a:effectLst/>
                          <a:latin typeface="+mj-lt"/>
                          <a:ea typeface="+mj-ea"/>
                        </a:rPr>
                        <a:t>(18.2 %)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altLang="ja-JP" sz="1600" b="0" i="0" u="none" strike="noStrike" dirty="0">
                          <a:solidFill>
                            <a:schemeClr val="tx1"/>
                          </a:solidFill>
                          <a:effectLst/>
                          <a:latin typeface="+mj-lt"/>
                          <a:ea typeface="+mj-ea"/>
                        </a:rPr>
                        <a:t>38</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l" fontAlgn="ctr"/>
                      <a:r>
                        <a:rPr lang="en-US" altLang="ja-JP" sz="1600" u="none" strike="noStrike" baseline="0" dirty="0">
                          <a:solidFill>
                            <a:schemeClr val="tx1"/>
                          </a:solidFill>
                          <a:effectLst/>
                          <a:latin typeface="+mj-lt"/>
                          <a:ea typeface="+mj-ea"/>
                        </a:rPr>
                        <a:t> </a:t>
                      </a:r>
                      <a:r>
                        <a:rPr lang="en-US" altLang="ja-JP" sz="1600" u="none" strike="noStrike" dirty="0">
                          <a:solidFill>
                            <a:schemeClr val="tx1"/>
                          </a:solidFill>
                          <a:effectLst/>
                          <a:latin typeface="+mj-lt"/>
                          <a:ea typeface="+mj-ea"/>
                        </a:rPr>
                        <a:t>40.0 %)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ctr" fontAlgn="ctr"/>
                      <a:r>
                        <a:rPr lang="en-US" altLang="ja-JP" sz="1600" b="0" i="0" u="none" strike="noStrike" dirty="0">
                          <a:solidFill>
                            <a:schemeClr val="tx1"/>
                          </a:solidFill>
                          <a:effectLst/>
                          <a:latin typeface="+mj-lt"/>
                          <a:ea typeface="+mj-ea"/>
                        </a:rPr>
                        <a:t>0.174</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10004"/>
                  </a:ext>
                </a:extLst>
              </a:tr>
              <a:tr h="205527">
                <a:tc>
                  <a:txBody>
                    <a:bodyPr/>
                    <a:lstStyle/>
                    <a:p>
                      <a:pPr algn="l" fontAlgn="ctr"/>
                      <a:r>
                        <a:rPr lang="en-US" altLang="ja-JP" sz="1600" b="0" i="0" u="none" strike="noStrike" baseline="0" dirty="0">
                          <a:solidFill>
                            <a:schemeClr val="tx1"/>
                          </a:solidFill>
                          <a:effectLst/>
                          <a:latin typeface="+mj-lt"/>
                          <a:ea typeface="+mj-ea"/>
                        </a:rPr>
                        <a:t>    Stable</a:t>
                      </a:r>
                      <a:endParaRPr lang="ja-JP" altLang="en-US" sz="1600" b="0" i="0" u="none" strike="noStrike" baseline="30000"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sz="1600" b="0" i="0" u="none" strike="noStrike" dirty="0">
                          <a:solidFill>
                            <a:schemeClr val="tx1"/>
                          </a:solidFill>
                          <a:effectLst/>
                          <a:latin typeface="+mj-lt"/>
                          <a:ea typeface="+mj-ea"/>
                        </a:rPr>
                        <a:t>18</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u="none" strike="noStrike" baseline="0" dirty="0">
                          <a:solidFill>
                            <a:schemeClr val="tx1"/>
                          </a:solidFill>
                          <a:effectLst/>
                          <a:latin typeface="+mj-lt"/>
                          <a:ea typeface="+mj-ea"/>
                        </a:rPr>
                        <a:t> </a:t>
                      </a:r>
                      <a:r>
                        <a:rPr lang="en-US" altLang="ja-JP" sz="1600" u="none" strike="noStrike" dirty="0">
                          <a:solidFill>
                            <a:schemeClr val="tx1"/>
                          </a:solidFill>
                          <a:effectLst/>
                          <a:latin typeface="+mj-lt"/>
                          <a:ea typeface="+mj-ea"/>
                        </a:rPr>
                        <a:t>(32.7 %)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sz="1600" b="0" i="0" u="none" strike="noStrike" dirty="0">
                          <a:solidFill>
                            <a:schemeClr val="tx1"/>
                          </a:solidFill>
                          <a:effectLst/>
                          <a:latin typeface="+mj-lt"/>
                          <a:ea typeface="+mj-ea"/>
                        </a:rPr>
                        <a:t>12</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l" fontAlgn="ctr"/>
                      <a:r>
                        <a:rPr lang="en-US" altLang="ja-JP" sz="1600" u="none" strike="noStrike" dirty="0">
                          <a:solidFill>
                            <a:schemeClr val="tx1"/>
                          </a:solidFill>
                          <a:effectLst/>
                          <a:latin typeface="+mj-lt"/>
                          <a:ea typeface="+mj-ea"/>
                        </a:rPr>
                        <a:t>(12.6 %)</a:t>
                      </a:r>
                      <a:endParaRPr lang="en-US"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10005"/>
                  </a:ext>
                </a:extLst>
              </a:tr>
              <a:tr h="205527">
                <a:tc>
                  <a:txBody>
                    <a:bodyPr/>
                    <a:lstStyle/>
                    <a:p>
                      <a:pPr algn="l" fontAlgn="ctr"/>
                      <a:r>
                        <a:rPr lang="en-US" altLang="ja-JP" sz="1600" b="0" i="0" u="none" strike="noStrike" dirty="0">
                          <a:solidFill>
                            <a:schemeClr val="tx1"/>
                          </a:solidFill>
                          <a:effectLst/>
                          <a:latin typeface="+mj-lt"/>
                          <a:ea typeface="+mj-ea"/>
                        </a:rPr>
                        <a:t>    Worsened</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altLang="ja-JP" sz="1600" b="0" i="0" u="none" strike="noStrike" dirty="0">
                          <a:solidFill>
                            <a:schemeClr val="tx1"/>
                          </a:solidFill>
                          <a:effectLst/>
                          <a:latin typeface="+mj-lt"/>
                          <a:ea typeface="+mj-ea"/>
                        </a:rPr>
                        <a:t>3</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l" fontAlgn="ctr"/>
                      <a:r>
                        <a:rPr lang="en-US" altLang="ja-JP" sz="1600" u="none" strike="noStrike" baseline="0" dirty="0">
                          <a:solidFill>
                            <a:schemeClr val="tx1"/>
                          </a:solidFill>
                          <a:effectLst/>
                          <a:latin typeface="+mj-lt"/>
                          <a:ea typeface="+mj-ea"/>
                        </a:rPr>
                        <a:t> </a:t>
                      </a:r>
                      <a:r>
                        <a:rPr lang="en-US" altLang="ja-JP" sz="1600" u="none" strike="noStrike" dirty="0">
                          <a:solidFill>
                            <a:schemeClr val="tx1"/>
                          </a:solidFill>
                          <a:effectLst/>
                          <a:latin typeface="+mj-lt"/>
                          <a:ea typeface="+mj-ea"/>
                        </a:rPr>
                        <a:t>(5.5 %)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altLang="ja-JP" sz="1600" b="0" i="0" u="none" strike="noStrike" dirty="0">
                          <a:solidFill>
                            <a:schemeClr val="tx1"/>
                          </a:solidFill>
                          <a:effectLst/>
                          <a:latin typeface="+mj-lt"/>
                          <a:ea typeface="+mj-ea"/>
                        </a:rPr>
                        <a:t>5</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l" fontAlgn="ctr"/>
                      <a:r>
                        <a:rPr lang="en-US" altLang="ja-JP" sz="1600" u="none" strike="noStrike" baseline="0" dirty="0">
                          <a:solidFill>
                            <a:schemeClr val="tx1"/>
                          </a:solidFill>
                          <a:effectLst/>
                          <a:latin typeface="+mj-lt"/>
                          <a:ea typeface="+mj-ea"/>
                        </a:rPr>
                        <a:t> </a:t>
                      </a:r>
                      <a:r>
                        <a:rPr lang="en-US" altLang="ja-JP" sz="1600" u="none" strike="noStrike" dirty="0">
                          <a:solidFill>
                            <a:schemeClr val="tx1"/>
                          </a:solidFill>
                          <a:effectLst/>
                          <a:latin typeface="+mj-lt"/>
                          <a:ea typeface="+mj-ea"/>
                        </a:rPr>
                        <a:t>(5.3 %)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10006"/>
                  </a:ext>
                </a:extLst>
              </a:tr>
              <a:tr h="205527">
                <a:tc>
                  <a:txBody>
                    <a:bodyPr/>
                    <a:lstStyle/>
                    <a:p>
                      <a:pPr algn="l" fontAlgn="ctr"/>
                      <a:r>
                        <a:rPr lang="en-US" altLang="zh-TW" sz="1600" b="0" i="0" u="none" strike="noStrike" dirty="0">
                          <a:solidFill>
                            <a:schemeClr val="tx1"/>
                          </a:solidFill>
                          <a:effectLst/>
                          <a:latin typeface="+mj-lt"/>
                          <a:ea typeface="+mj-ea"/>
                        </a:rPr>
                        <a:t>    Dead</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altLang="ja-JP" sz="1600" b="0" i="0" u="none" strike="noStrike" dirty="0">
                          <a:solidFill>
                            <a:schemeClr val="tx1"/>
                          </a:solidFill>
                          <a:effectLst/>
                          <a:latin typeface="+mj-lt"/>
                          <a:ea typeface="+mj-ea"/>
                        </a:rPr>
                        <a:t>24</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u="none" strike="noStrike" baseline="0" dirty="0">
                          <a:solidFill>
                            <a:schemeClr val="tx1"/>
                          </a:solidFill>
                          <a:effectLst/>
                          <a:latin typeface="+mj-lt"/>
                          <a:ea typeface="+mj-ea"/>
                        </a:rPr>
                        <a:t> </a:t>
                      </a:r>
                      <a:r>
                        <a:rPr lang="en-US" altLang="ja-JP" sz="1600" u="none" strike="noStrike" dirty="0">
                          <a:solidFill>
                            <a:schemeClr val="tx1"/>
                          </a:solidFill>
                          <a:effectLst/>
                          <a:latin typeface="+mj-lt"/>
                          <a:ea typeface="+mj-ea"/>
                        </a:rPr>
                        <a:t>(43.6 %)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r" fontAlgn="ctr"/>
                      <a:r>
                        <a:rPr lang="en-US" altLang="ja-JP" sz="1600" b="0" i="0" u="none" strike="noStrike" dirty="0">
                          <a:solidFill>
                            <a:schemeClr val="tx1"/>
                          </a:solidFill>
                          <a:effectLst/>
                          <a:latin typeface="+mj-lt"/>
                          <a:ea typeface="+mj-ea"/>
                        </a:rPr>
                        <a:t>40</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l" fontAlgn="ctr"/>
                      <a:r>
                        <a:rPr lang="en-US" altLang="ja-JP" sz="1600" u="none" strike="noStrike" dirty="0">
                          <a:solidFill>
                            <a:schemeClr val="tx1"/>
                          </a:solidFill>
                          <a:effectLst/>
                          <a:latin typeface="+mj-lt"/>
                          <a:ea typeface="+mj-ea"/>
                        </a:rPr>
                        <a:t>(42.1 %)</a:t>
                      </a: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FF66"/>
                    </a:solidFill>
                  </a:tcPr>
                </a:tc>
                <a:extLst>
                  <a:ext uri="{0D108BD9-81ED-4DB2-BD59-A6C34878D82A}">
                    <a16:rowId xmlns:a16="http://schemas.microsoft.com/office/drawing/2014/main" val="10007"/>
                  </a:ext>
                </a:extLst>
              </a:tr>
              <a:tr h="26047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baseline="0" dirty="0">
                          <a:solidFill>
                            <a:schemeClr val="dk1"/>
                          </a:solidFill>
                          <a:latin typeface="+mn-lt"/>
                          <a:ea typeface="+mn-ea"/>
                          <a:cs typeface="+mn-cs"/>
                        </a:rPr>
                        <a:t>Hospital readmission, No. (%)</a:t>
                      </a:r>
                      <a:endParaRPr lang="en-US" altLang="zh-TW" sz="1600" b="0" i="0" u="none" strike="noStrike" dirty="0">
                        <a:solidFill>
                          <a:srgbClr val="FF0000"/>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US" altLang="ja-JP" sz="1600" b="0" i="0" u="none" strike="noStrike" dirty="0">
                          <a:solidFill>
                            <a:srgbClr val="FF0000"/>
                          </a:solidFill>
                          <a:effectLst/>
                          <a:latin typeface="+mj-lt"/>
                          <a:ea typeface="+mj-ea"/>
                        </a:rPr>
                        <a:t>17</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l" fontAlgn="ctr"/>
                      <a:r>
                        <a:rPr lang="en-US" altLang="ja-JP" sz="1600" u="none" strike="noStrike" baseline="0" dirty="0">
                          <a:solidFill>
                            <a:srgbClr val="FF0000"/>
                          </a:solidFill>
                          <a:effectLst/>
                          <a:latin typeface="+mj-lt"/>
                          <a:ea typeface="+mj-ea"/>
                        </a:rPr>
                        <a:t> </a:t>
                      </a:r>
                      <a:r>
                        <a:rPr lang="en-US" altLang="ja-JP" sz="1600" u="none" strike="noStrike" dirty="0">
                          <a:solidFill>
                            <a:srgbClr val="FF0000"/>
                          </a:solidFill>
                          <a:effectLst/>
                          <a:latin typeface="+mj-lt"/>
                          <a:ea typeface="+mj-ea"/>
                        </a:rPr>
                        <a:t>(29.3 %)</a:t>
                      </a:r>
                      <a:endParaRPr lang="en-US" altLang="ja-JP" sz="1600" b="0" i="0" u="none" strike="noStrike" dirty="0">
                        <a:solidFill>
                          <a:srgbClr val="FF0000"/>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US" altLang="ja-JP" sz="1600" b="0" i="0" u="none" strike="noStrike" dirty="0">
                          <a:solidFill>
                            <a:srgbClr val="FF0000"/>
                          </a:solidFill>
                          <a:effectLst/>
                          <a:latin typeface="+mj-lt"/>
                          <a:ea typeface="+mj-ea"/>
                        </a:rPr>
                        <a:t>14</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l" fontAlgn="ctr"/>
                      <a:r>
                        <a:rPr lang="en-US" altLang="ja-JP" sz="1600" u="none" strike="noStrike" dirty="0">
                          <a:solidFill>
                            <a:srgbClr val="FF0000"/>
                          </a:solidFill>
                          <a:effectLst/>
                          <a:latin typeface="+mj-lt"/>
                          <a:ea typeface="+mj-ea"/>
                        </a:rPr>
                        <a:t>(14.0 %)</a:t>
                      </a:r>
                      <a:endParaRPr lang="en-US" altLang="ja-JP" sz="1600" b="0" i="0" u="none" strike="noStrike" dirty="0">
                        <a:solidFill>
                          <a:srgbClr val="FF0000"/>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en-US" altLang="ja-JP" sz="1600" b="0" i="0" u="none" strike="noStrike" dirty="0">
                          <a:solidFill>
                            <a:srgbClr val="FF0000"/>
                          </a:solidFill>
                          <a:effectLst/>
                          <a:latin typeface="+mj-lt"/>
                          <a:ea typeface="+mj-ea"/>
                        </a:rPr>
                        <a:t>0.020</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08"/>
                  </a:ext>
                </a:extLst>
              </a:tr>
              <a:tr h="3348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chemeClr val="tx1"/>
                          </a:solidFill>
                          <a:effectLst/>
                          <a:latin typeface="+mj-lt"/>
                          <a:ea typeface="+mj-ea"/>
                        </a:rPr>
                        <a:t>Treatment discontinuation due to adverse events, No. (%)</a:t>
                      </a:r>
                      <a:endParaRPr lang="en-US" altLang="zh-TW"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12</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(20.3 %)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19</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(18.8 %)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600" b="0" i="0" u="none" strike="noStrike" dirty="0">
                          <a:solidFill>
                            <a:schemeClr val="tx1"/>
                          </a:solidFill>
                          <a:effectLst/>
                          <a:latin typeface="+mj-lt"/>
                          <a:ea typeface="+mj-ea"/>
                        </a:rPr>
                        <a:t>0.470</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01042">
                <a:tc>
                  <a:txBody>
                    <a:bodyPr/>
                    <a:lstStyle/>
                    <a:p>
                      <a:pPr algn="l" fontAlgn="ctr"/>
                      <a:r>
                        <a:rPr lang="en-US" altLang="ja-JP" sz="1600" u="none" strike="noStrike" dirty="0">
                          <a:solidFill>
                            <a:srgbClr val="FF0000"/>
                          </a:solidFill>
                          <a:effectLst/>
                          <a:latin typeface="+mj-lt"/>
                          <a:ea typeface="+mj-ea"/>
                        </a:rPr>
                        <a:t>Shifted to another antifungal agent due to insufficient efficacy of initial maintenance therapy, No. (%)</a:t>
                      </a:r>
                      <a:endParaRPr lang="en-US" altLang="zh-TW" sz="1600" b="0" i="0" u="none" strike="noStrike" dirty="0">
                        <a:solidFill>
                          <a:srgbClr val="FF0000"/>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US" altLang="ja-JP" sz="1600" b="0" i="0" u="none" strike="noStrike" dirty="0">
                          <a:solidFill>
                            <a:srgbClr val="FF0000"/>
                          </a:solidFill>
                          <a:effectLst/>
                          <a:latin typeface="+mj-lt"/>
                          <a:ea typeface="+mj-ea"/>
                        </a:rPr>
                        <a:t>16</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l" fontAlgn="ctr"/>
                      <a:r>
                        <a:rPr lang="en-US" altLang="ja-JP" sz="1600" u="none" strike="noStrike" baseline="0" dirty="0">
                          <a:solidFill>
                            <a:srgbClr val="FF0000"/>
                          </a:solidFill>
                          <a:effectLst/>
                          <a:latin typeface="+mj-lt"/>
                          <a:ea typeface="+mj-ea"/>
                        </a:rPr>
                        <a:t> </a:t>
                      </a:r>
                      <a:r>
                        <a:rPr lang="en-US" altLang="ja-JP" sz="1600" u="none" strike="noStrike" dirty="0">
                          <a:solidFill>
                            <a:srgbClr val="FF0000"/>
                          </a:solidFill>
                          <a:effectLst/>
                          <a:latin typeface="+mj-lt"/>
                          <a:ea typeface="+mj-ea"/>
                        </a:rPr>
                        <a:t>(27.6 %)</a:t>
                      </a:r>
                      <a:endParaRPr lang="en-US" altLang="ja-JP" sz="1600" b="0" i="0" u="none" strike="noStrike" dirty="0">
                        <a:solidFill>
                          <a:srgbClr val="FF0000"/>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r" fontAlgn="ctr"/>
                      <a:r>
                        <a:rPr lang="en-US" altLang="ja-JP" sz="1600" b="0" i="0" u="none" strike="noStrike" dirty="0">
                          <a:solidFill>
                            <a:srgbClr val="FF0000"/>
                          </a:solidFill>
                          <a:effectLst/>
                          <a:latin typeface="+mj-lt"/>
                          <a:ea typeface="+mj-ea"/>
                        </a:rPr>
                        <a:t>8</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l" fontAlgn="ctr"/>
                      <a:r>
                        <a:rPr lang="en-US" altLang="ja-JP" sz="1600" u="none" strike="noStrike" baseline="0" dirty="0">
                          <a:solidFill>
                            <a:srgbClr val="FF0000"/>
                          </a:solidFill>
                          <a:effectLst/>
                          <a:latin typeface="+mj-lt"/>
                          <a:ea typeface="+mj-ea"/>
                        </a:rPr>
                        <a:t> </a:t>
                      </a:r>
                      <a:r>
                        <a:rPr lang="en-US" altLang="ja-JP" sz="1600" u="none" strike="noStrike" dirty="0">
                          <a:solidFill>
                            <a:srgbClr val="FF0000"/>
                          </a:solidFill>
                          <a:effectLst/>
                          <a:latin typeface="+mj-lt"/>
                          <a:ea typeface="+mj-ea"/>
                        </a:rPr>
                        <a:t>(8.0 %)</a:t>
                      </a:r>
                      <a:endParaRPr lang="en-US" altLang="ja-JP" sz="1600" b="0" i="0" u="none" strike="noStrike" dirty="0">
                        <a:solidFill>
                          <a:srgbClr val="FF0000"/>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ctr"/>
                      <a:r>
                        <a:rPr lang="en-US" altLang="ja-JP" sz="1600" b="0" i="0" u="none" strike="noStrike" dirty="0">
                          <a:solidFill>
                            <a:srgbClr val="FF0000"/>
                          </a:solidFill>
                          <a:effectLst/>
                          <a:latin typeface="+mj-lt"/>
                          <a:ea typeface="+mj-ea"/>
                        </a:rPr>
                        <a:t>&lt;0.001</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010"/>
                  </a:ext>
                </a:extLst>
              </a:tr>
              <a:tr h="3348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chemeClr val="tx1"/>
                          </a:solidFill>
                          <a:effectLst/>
                          <a:latin typeface="+mj-lt"/>
                          <a:ea typeface="+mj-ea"/>
                        </a:rPr>
                        <a:t>Second-line antifungal agent used after initial maintenance therapy, No. (%)</a:t>
                      </a:r>
                      <a:endParaRPr lang="en-US" altLang="zh-TW"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60475">
                <a:tc>
                  <a:txBody>
                    <a:bodyPr/>
                    <a:lstStyle/>
                    <a:p>
                      <a:pPr algn="l" fontAlgn="ctr"/>
                      <a:r>
                        <a:rPr lang="en-US" altLang="zh-TW" sz="1600" b="0" i="0" u="none" strike="noStrike" dirty="0">
                          <a:solidFill>
                            <a:schemeClr val="tx1"/>
                          </a:solidFill>
                          <a:effectLst/>
                          <a:latin typeface="+mj-lt"/>
                          <a:ea typeface="+mj-ea"/>
                        </a:rPr>
                        <a:t>    </a:t>
                      </a:r>
                      <a:r>
                        <a:rPr lang="en-US" altLang="ja-JP" sz="1600" b="0" i="0" u="none" strike="noStrike" dirty="0">
                          <a:solidFill>
                            <a:schemeClr val="tx1"/>
                          </a:solidFill>
                          <a:effectLst/>
                          <a:latin typeface="+mj-lt"/>
                          <a:ea typeface="+mj-ea"/>
                        </a:rPr>
                        <a:t>ITCZ</a:t>
                      </a:r>
                      <a:endParaRPr lang="en-US" altLang="zh-TW"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3</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(5.1 %)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14</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(14.1 %)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chemeClr val="tx1"/>
                          </a:solidFill>
                          <a:effectLst/>
                          <a:latin typeface="+mj-lt"/>
                          <a:ea typeface="+mj-ea"/>
                        </a:rPr>
                        <a:t>0.652</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0475">
                <a:tc>
                  <a:txBody>
                    <a:bodyPr/>
                    <a:lstStyle/>
                    <a:p>
                      <a:pPr algn="l" fontAlgn="ctr"/>
                      <a:r>
                        <a:rPr lang="en-US" altLang="zh-TW" sz="1600" b="0" i="0" u="none" strike="noStrike" dirty="0">
                          <a:solidFill>
                            <a:schemeClr val="tx1"/>
                          </a:solidFill>
                          <a:effectLst/>
                          <a:latin typeface="+mj-lt"/>
                          <a:ea typeface="+mj-ea"/>
                        </a:rPr>
                        <a:t>    </a:t>
                      </a:r>
                      <a:r>
                        <a:rPr lang="en-US" altLang="ja-JP" sz="1600" b="0" i="0" u="none" strike="noStrike" dirty="0">
                          <a:solidFill>
                            <a:schemeClr val="tx1"/>
                          </a:solidFill>
                          <a:effectLst/>
                          <a:latin typeface="+mj-lt"/>
                          <a:ea typeface="+mj-ea"/>
                        </a:rPr>
                        <a:t>VRCZ</a:t>
                      </a:r>
                      <a:endParaRPr lang="en-US" altLang="zh-TW"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12</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(20.3 %)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17</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(17.2 %)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60475">
                <a:tc>
                  <a:txBody>
                    <a:bodyPr/>
                    <a:lstStyle/>
                    <a:p>
                      <a:pPr algn="l" fontAlgn="ctr"/>
                      <a:r>
                        <a:rPr lang="en-US" altLang="zh-TW" sz="1600" b="0" i="0" u="none" strike="noStrike" dirty="0">
                          <a:solidFill>
                            <a:schemeClr val="tx1"/>
                          </a:solidFill>
                          <a:effectLst/>
                          <a:latin typeface="+mj-lt"/>
                          <a:ea typeface="+mj-ea"/>
                        </a:rPr>
                        <a:t>    </a:t>
                      </a:r>
                      <a:r>
                        <a:rPr lang="en-US" altLang="ja-JP" sz="1600" b="0" i="0" u="none" strike="noStrike" dirty="0">
                          <a:solidFill>
                            <a:schemeClr val="tx1"/>
                          </a:solidFill>
                          <a:effectLst/>
                          <a:latin typeface="+mj-lt"/>
                          <a:ea typeface="+mj-ea"/>
                        </a:rPr>
                        <a:t>MCFG</a:t>
                      </a:r>
                      <a:endParaRPr lang="en-US" altLang="zh-TW"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5</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(8.4 %)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4</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(4.0 %)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60475">
                <a:tc>
                  <a:txBody>
                    <a:bodyPr/>
                    <a:lstStyle/>
                    <a:p>
                      <a:pPr algn="l" fontAlgn="ctr"/>
                      <a:r>
                        <a:rPr lang="en-US" altLang="zh-TW" sz="1600" b="0" i="0" u="none" strike="noStrike" dirty="0">
                          <a:solidFill>
                            <a:schemeClr val="tx1"/>
                          </a:solidFill>
                          <a:effectLst/>
                          <a:latin typeface="+mj-lt"/>
                          <a:ea typeface="+mj-ea"/>
                        </a:rPr>
                        <a:t>    None</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36</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 (61.0 %)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600" b="0" i="0" u="none" strike="noStrike" dirty="0">
                          <a:solidFill>
                            <a:schemeClr val="tx1"/>
                          </a:solidFill>
                          <a:effectLst/>
                          <a:latin typeface="+mj-lt"/>
                          <a:ea typeface="+mj-ea"/>
                        </a:rPr>
                        <a:t>63</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600" b="0" i="0" u="none" strike="noStrike" dirty="0">
                          <a:solidFill>
                            <a:schemeClr val="tx1"/>
                          </a:solidFill>
                          <a:effectLst/>
                          <a:latin typeface="+mj-lt"/>
                          <a:ea typeface="+mj-ea"/>
                        </a:rPr>
                        <a:t>(63.6 %)</a:t>
                      </a: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altLang="ja-JP" sz="1600" b="0" i="0" u="none" strike="noStrike" dirty="0">
                        <a:solidFill>
                          <a:schemeClr val="tx1"/>
                        </a:solidFill>
                        <a:effectLst/>
                        <a:latin typeface="+mj-lt"/>
                        <a:ea typeface="+mj-ea"/>
                      </a:endParaRPr>
                    </a:p>
                  </a:txBody>
                  <a:tcPr marL="3021" marR="3021" marT="3021"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6" name="テキスト ボックス 5"/>
          <p:cNvSpPr txBox="1"/>
          <p:nvPr/>
        </p:nvSpPr>
        <p:spPr>
          <a:xfrm>
            <a:off x="179512" y="0"/>
            <a:ext cx="8784976" cy="830997"/>
          </a:xfrm>
          <a:prstGeom prst="rect">
            <a:avLst/>
          </a:prstGeom>
          <a:noFill/>
        </p:spPr>
        <p:txBody>
          <a:bodyPr wrap="square" rtlCol="0">
            <a:spAutoFit/>
          </a:bodyPr>
          <a:lstStyle/>
          <a:p>
            <a:pPr algn="ctr" eaLnBrk="1" hangingPunct="1"/>
            <a:r>
              <a:rPr lang="en-US" altLang="ja-JP" sz="2400" dirty="0">
                <a:solidFill>
                  <a:srgbClr val="0000FF"/>
                </a:solidFill>
                <a:latin typeface="Times"/>
                <a:ea typeface="ＭＳ Ｐゴシック"/>
              </a:rPr>
              <a:t>Comparison of outcomes between groups that received initial maintenance therapy with oral itraconazole or oral voriconazole</a:t>
            </a:r>
            <a:endParaRPr kumimoji="1" lang="ja-JP" altLang="en-US" sz="2400" dirty="0">
              <a:solidFill>
                <a:srgbClr val="0000FF"/>
              </a:solidFill>
              <a:latin typeface="Times"/>
              <a:ea typeface="ＭＳ Ｐゴシック"/>
            </a:endParaRPr>
          </a:p>
        </p:txBody>
      </p:sp>
      <p:sp>
        <p:nvSpPr>
          <p:cNvPr id="2" name="正方形/長方形 1"/>
          <p:cNvSpPr/>
          <p:nvPr/>
        </p:nvSpPr>
        <p:spPr>
          <a:xfrm>
            <a:off x="267116" y="5429850"/>
            <a:ext cx="8856984" cy="1015663"/>
          </a:xfrm>
          <a:prstGeom prst="rect">
            <a:avLst/>
          </a:prstGeom>
          <a:solidFill>
            <a:srgbClr val="FFFF00"/>
          </a:solidFill>
        </p:spPr>
        <p:txBody>
          <a:bodyPr wrap="square">
            <a:spAutoFit/>
          </a:bodyPr>
          <a:lstStyle/>
          <a:p>
            <a:pPr eaLnBrk="1" hangingPunct="1">
              <a:spcAft>
                <a:spcPts val="0"/>
              </a:spcAft>
            </a:pP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Dose and number of cases treated with ITCZ</a:t>
            </a:r>
            <a:endParaRPr kumimoji="1" lang="ja-JP" altLang="ja-JP" sz="2000" kern="100" dirty="0">
              <a:solidFill>
                <a:srgbClr val="000000"/>
              </a:solidFill>
              <a:latin typeface="Times"/>
              <a:ea typeface="ＭＳ ゴシック" panose="020B0609070205080204" pitchFamily="49" charset="-128"/>
              <a:cs typeface="Courier New" panose="02070309020205020404" pitchFamily="49" charset="0"/>
            </a:endParaRPr>
          </a:p>
          <a:p>
            <a:pPr eaLnBrk="1" hangingPunct="1">
              <a:spcAft>
                <a:spcPts val="0"/>
              </a:spcAft>
            </a:pP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capsule</a:t>
            </a:r>
            <a:r>
              <a:rPr kumimoji="1" lang="ja-JP" altLang="en-US" sz="2000" kern="100" dirty="0">
                <a:solidFill>
                  <a:srgbClr val="000000"/>
                </a:solidFill>
                <a:latin typeface="Times"/>
                <a:ea typeface="ＭＳ ゴシック" panose="020B0609070205080204" pitchFamily="49" charset="-128"/>
                <a:cs typeface="Courier New" panose="02070309020205020404" pitchFamily="49" charset="0"/>
              </a:rPr>
              <a:t>　</a:t>
            </a: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47 cases</a:t>
            </a:r>
            <a:r>
              <a:rPr kumimoji="1" lang="ja-JP" altLang="ja-JP" sz="2000" kern="100" dirty="0">
                <a:solidFill>
                  <a:srgbClr val="000000"/>
                </a:solidFill>
                <a:latin typeface="Times"/>
                <a:ea typeface="ＭＳ ゴシック" panose="020B0609070205080204" pitchFamily="49" charset="-128"/>
                <a:cs typeface="Courier New" panose="02070309020205020404" pitchFamily="49" charset="0"/>
              </a:rPr>
              <a:t>（</a:t>
            </a: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400mg, 3; </a:t>
            </a:r>
            <a:r>
              <a:rPr kumimoji="1" lang="en-US" altLang="ja-JP" sz="2000" kern="100" dirty="0">
                <a:solidFill>
                  <a:srgbClr val="FF0000"/>
                </a:solidFill>
                <a:latin typeface="Times"/>
                <a:ea typeface="ＭＳ ゴシック" panose="020B0609070205080204" pitchFamily="49" charset="-128"/>
                <a:cs typeface="Courier New" panose="02070309020205020404" pitchFamily="49" charset="0"/>
              </a:rPr>
              <a:t>200mg, 32; </a:t>
            </a: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150mg, 4; 100mg 8</a:t>
            </a:r>
            <a:r>
              <a:rPr kumimoji="1" lang="ja-JP" altLang="ja-JP" sz="2000" kern="100" dirty="0">
                <a:solidFill>
                  <a:srgbClr val="000000"/>
                </a:solidFill>
                <a:latin typeface="Times"/>
                <a:ea typeface="ＭＳ ゴシック" panose="020B0609070205080204" pitchFamily="49" charset="-128"/>
                <a:cs typeface="Courier New" panose="02070309020205020404" pitchFamily="49" charset="0"/>
              </a:rPr>
              <a:t>）</a:t>
            </a:r>
          </a:p>
          <a:p>
            <a:pPr eaLnBrk="1" hangingPunct="1">
              <a:spcAft>
                <a:spcPts val="0"/>
              </a:spcAft>
            </a:pPr>
            <a:r>
              <a:rPr lang="en-US" altLang="ja-JP" sz="2000" kern="100" dirty="0">
                <a:solidFill>
                  <a:srgbClr val="000000"/>
                </a:solidFill>
                <a:latin typeface="Times"/>
                <a:ea typeface="ＭＳ ゴシック" panose="020B0609070205080204" pitchFamily="49" charset="-128"/>
                <a:cs typeface="Courier New" panose="02070309020205020404" pitchFamily="49" charset="0"/>
              </a:rPr>
              <a:t>oral solution</a:t>
            </a:r>
            <a:r>
              <a:rPr kumimoji="1" lang="ja-JP" altLang="en-US" sz="2000" kern="100" dirty="0">
                <a:solidFill>
                  <a:srgbClr val="000000"/>
                </a:solidFill>
                <a:latin typeface="Times"/>
                <a:ea typeface="ＭＳ ゴシック" panose="020B0609070205080204" pitchFamily="49" charset="-128"/>
                <a:cs typeface="Courier New" panose="02070309020205020404" pitchFamily="49" charset="0"/>
              </a:rPr>
              <a:t>　</a:t>
            </a: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11 cases</a:t>
            </a:r>
            <a:r>
              <a:rPr kumimoji="1" lang="ja-JP" altLang="ja-JP" sz="2000" kern="100" dirty="0">
                <a:solidFill>
                  <a:srgbClr val="000000"/>
                </a:solidFill>
                <a:latin typeface="Times"/>
                <a:ea typeface="ＭＳ ゴシック" panose="020B0609070205080204" pitchFamily="49" charset="-128"/>
                <a:cs typeface="Courier New" panose="02070309020205020404" pitchFamily="49" charset="0"/>
              </a:rPr>
              <a:t>（</a:t>
            </a:r>
            <a:r>
              <a:rPr kumimoji="1" lang="en-US" altLang="ja-JP" sz="2000" kern="100" dirty="0">
                <a:solidFill>
                  <a:srgbClr val="000000"/>
                </a:solidFill>
                <a:latin typeface="Times"/>
                <a:ea typeface="ＭＳ ゴシック" panose="020B0609070205080204" pitchFamily="49" charset="-128"/>
                <a:cs typeface="Courier New" panose="02070309020205020404" pitchFamily="49" charset="0"/>
              </a:rPr>
              <a:t>200mg, 10; 100mg, 1</a:t>
            </a:r>
            <a:r>
              <a:rPr kumimoji="1" lang="ja-JP" altLang="ja-JP" sz="2000" kern="100" dirty="0">
                <a:solidFill>
                  <a:srgbClr val="000000"/>
                </a:solidFill>
                <a:latin typeface="Times"/>
                <a:ea typeface="ＭＳ ゴシック" panose="020B0609070205080204" pitchFamily="49" charset="-128"/>
                <a:cs typeface="Courier New" panose="02070309020205020404" pitchFamily="49" charset="0"/>
              </a:rPr>
              <a:t>）</a:t>
            </a:r>
          </a:p>
        </p:txBody>
      </p:sp>
      <p:sp>
        <p:nvSpPr>
          <p:cNvPr id="4" name="日付プレースホルダー 3"/>
          <p:cNvSpPr>
            <a:spLocks noGrp="1"/>
          </p:cNvSpPr>
          <p:nvPr>
            <p:ph type="dt" sz="half" idx="10"/>
          </p:nvPr>
        </p:nvSpPr>
        <p:spPr/>
        <p:txBody>
          <a:bodyPr/>
          <a:lstStyle/>
          <a:p>
            <a:pPr>
              <a:defRPr/>
            </a:pPr>
            <a:r>
              <a:rPr lang="en-US" altLang="ja-JP"/>
              <a:t>2022/9/24</a:t>
            </a:r>
          </a:p>
        </p:txBody>
      </p:sp>
      <p:sp>
        <p:nvSpPr>
          <p:cNvPr id="5" name="スライド番号プレースホルダー 4"/>
          <p:cNvSpPr>
            <a:spLocks noGrp="1"/>
          </p:cNvSpPr>
          <p:nvPr>
            <p:ph type="sldNum" sz="quarter" idx="11"/>
          </p:nvPr>
        </p:nvSpPr>
        <p:spPr/>
        <p:txBody>
          <a:bodyPr/>
          <a:lstStyle/>
          <a:p>
            <a:pPr>
              <a:defRPr/>
            </a:pPr>
            <a:fld id="{BE708F0F-C8D6-40B2-B728-B93C0BEDD43C}" type="slidenum">
              <a:rPr lang="en-US" altLang="ja-JP" smtClean="0"/>
              <a:pPr>
                <a:defRPr/>
              </a:pPr>
              <a:t>19</a:t>
            </a:fld>
            <a:endParaRPr lang="en-US" altLang="ja-JP"/>
          </a:p>
        </p:txBody>
      </p:sp>
      <p:sp>
        <p:nvSpPr>
          <p:cNvPr id="7" name="テキスト ボックス 6"/>
          <p:cNvSpPr txBox="1"/>
          <p:nvPr/>
        </p:nvSpPr>
        <p:spPr>
          <a:xfrm>
            <a:off x="1066800" y="6499273"/>
            <a:ext cx="5657318" cy="369332"/>
          </a:xfrm>
          <a:prstGeom prst="rect">
            <a:avLst/>
          </a:prstGeom>
          <a:noFill/>
        </p:spPr>
        <p:txBody>
          <a:bodyPr wrap="none" rtlCol="0">
            <a:spAutoFit/>
          </a:bodyPr>
          <a:lstStyle/>
          <a:p>
            <a:pPr eaLnBrk="1" hangingPunct="1"/>
            <a:r>
              <a:rPr kumimoji="1" lang="en-US" altLang="ja-JP" dirty="0">
                <a:solidFill>
                  <a:srgbClr val="000000"/>
                </a:solidFill>
                <a:latin typeface="Times New Roman" pitchFamily="18" charset="0"/>
              </a:rPr>
              <a:t>Tashiro M, Izumikawa K et al, CID </a:t>
            </a:r>
            <a:r>
              <a:rPr kumimoji="1" lang="pt-BR" altLang="ja-JP" dirty="0">
                <a:solidFill>
                  <a:srgbClr val="000000"/>
                </a:solidFill>
                <a:latin typeface="Times New Roman" pitchFamily="18" charset="0"/>
              </a:rPr>
              <a:t>2019 Apr 9. pii: ciz287</a:t>
            </a:r>
            <a:endParaRPr kumimoji="1" lang="ja-JP" altLang="en-US" dirty="0">
              <a:solidFill>
                <a:srgbClr val="000000"/>
              </a:solidFill>
              <a:latin typeface="Times New Roman" pitchFamily="18" charset="0"/>
            </a:endParaRPr>
          </a:p>
        </p:txBody>
      </p:sp>
    </p:spTree>
    <p:extLst>
      <p:ext uri="{BB962C8B-B14F-4D97-AF65-F5344CB8AC3E}">
        <p14:creationId xmlns:p14="http://schemas.microsoft.com/office/powerpoint/2010/main" val="20474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0325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582" y="4021138"/>
            <a:ext cx="21621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8" descr="0517CX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338" y="1457325"/>
            <a:ext cx="293370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1" descr="0514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712" y="4049995"/>
            <a:ext cx="27924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2" name="Text Box 6"/>
          <p:cNvSpPr txBox="1">
            <a:spLocks noChangeArrowheads="1"/>
          </p:cNvSpPr>
          <p:nvPr/>
        </p:nvSpPr>
        <p:spPr bwMode="auto">
          <a:xfrm>
            <a:off x="4595813" y="981075"/>
            <a:ext cx="3732212" cy="4619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defRPr/>
            </a:pPr>
            <a:r>
              <a:rPr lang="en-US" altLang="ja-JP" sz="2400" dirty="0"/>
              <a:t>82 years old, male, FATHER</a:t>
            </a:r>
            <a:endParaRPr lang="ja-JP" altLang="en-US" sz="2400" dirty="0"/>
          </a:p>
        </p:txBody>
      </p:sp>
      <p:sp>
        <p:nvSpPr>
          <p:cNvPr id="224263" name="Text Box 7"/>
          <p:cNvSpPr txBox="1">
            <a:spLocks noChangeArrowheads="1"/>
          </p:cNvSpPr>
          <p:nvPr/>
        </p:nvSpPr>
        <p:spPr bwMode="auto">
          <a:xfrm>
            <a:off x="922338" y="981075"/>
            <a:ext cx="3179762"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defRPr/>
            </a:pPr>
            <a:r>
              <a:rPr lang="en-US" altLang="ja-JP" sz="2400" dirty="0"/>
              <a:t>54 years old, male, SON</a:t>
            </a:r>
          </a:p>
        </p:txBody>
      </p:sp>
      <p:grpSp>
        <p:nvGrpSpPr>
          <p:cNvPr id="22535" name="Group 8"/>
          <p:cNvGrpSpPr>
            <a:grpSpLocks/>
          </p:cNvGrpSpPr>
          <p:nvPr/>
        </p:nvGrpSpPr>
        <p:grpSpPr bwMode="auto">
          <a:xfrm>
            <a:off x="1244600" y="1416050"/>
            <a:ext cx="2516188" cy="2592388"/>
            <a:chOff x="784" y="922"/>
            <a:chExt cx="1585" cy="1633"/>
          </a:xfrm>
        </p:grpSpPr>
        <p:pic>
          <p:nvPicPr>
            <p:cNvPr id="22540" name="Picture 8" descr="CXR0407"/>
            <p:cNvPicPr>
              <a:picLocks noChangeAspect="1" noChangeArrowheads="1"/>
            </p:cNvPicPr>
            <p:nvPr/>
          </p:nvPicPr>
          <p:blipFill>
            <a:blip r:embed="rId6">
              <a:extLst>
                <a:ext uri="{28A0092B-C50C-407E-A947-70E740481C1C}">
                  <a14:useLocalDpi xmlns:a14="http://schemas.microsoft.com/office/drawing/2010/main" val="0"/>
                </a:ext>
              </a:extLst>
            </a:blip>
            <a:srcRect t="5078" b="3795"/>
            <a:stretch>
              <a:fillRect/>
            </a:stretch>
          </p:blipFill>
          <p:spPr bwMode="auto">
            <a:xfrm>
              <a:off x="784" y="922"/>
              <a:ext cx="1585" cy="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6" name="Rectangle 10"/>
            <p:cNvSpPr>
              <a:spLocks noChangeArrowheads="1"/>
            </p:cNvSpPr>
            <p:nvPr/>
          </p:nvSpPr>
          <p:spPr bwMode="auto">
            <a:xfrm>
              <a:off x="793" y="930"/>
              <a:ext cx="273" cy="46"/>
            </a:xfrm>
            <a:prstGeom prst="rect">
              <a:avLst/>
            </a:prstGeom>
            <a:solidFill>
              <a:schemeClr val="folHlink"/>
            </a:soli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ja-JP" altLang="en-US" dirty="0"/>
            </a:p>
          </p:txBody>
        </p:sp>
        <p:sp>
          <p:nvSpPr>
            <p:cNvPr id="224267" name="Rectangle 11"/>
            <p:cNvSpPr>
              <a:spLocks noChangeArrowheads="1"/>
            </p:cNvSpPr>
            <p:nvPr/>
          </p:nvSpPr>
          <p:spPr bwMode="auto">
            <a:xfrm>
              <a:off x="2088" y="925"/>
              <a:ext cx="273" cy="46"/>
            </a:xfrm>
            <a:prstGeom prst="rect">
              <a:avLst/>
            </a:prstGeom>
            <a:solidFill>
              <a:schemeClr val="folHlink"/>
            </a:solidFill>
            <a:ln>
              <a:noFill/>
            </a:ln>
            <a:effectLst>
              <a:prstShdw prst="shdw17" dist="17961" dir="2700000">
                <a:schemeClr val="folHlink">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ja-JP" altLang="en-US" dirty="0"/>
            </a:p>
          </p:txBody>
        </p:sp>
      </p:grpSp>
      <p:sp>
        <p:nvSpPr>
          <p:cNvPr id="22536" name="Rectangle 8"/>
          <p:cNvSpPr>
            <a:spLocks noChangeArrowheads="1"/>
          </p:cNvSpPr>
          <p:nvPr/>
        </p:nvSpPr>
        <p:spPr bwMode="auto">
          <a:xfrm>
            <a:off x="1709738" y="58738"/>
            <a:ext cx="5753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ja-JP" sz="3200" dirty="0">
                <a:solidFill>
                  <a:srgbClr val="0000FF"/>
                </a:solidFill>
                <a:cs typeface="Times New Roman" pitchFamily="18" charset="0"/>
              </a:rPr>
              <a:t>Chronic Pulmonary Aspergillosis</a:t>
            </a:r>
          </a:p>
          <a:p>
            <a:pPr algn="ctr"/>
            <a:r>
              <a:rPr lang="en-US" altLang="ja-JP" sz="3200" dirty="0">
                <a:solidFill>
                  <a:srgbClr val="0000FF"/>
                </a:solidFill>
                <a:cs typeface="Times New Roman" pitchFamily="18" charset="0"/>
              </a:rPr>
              <a:t>familial cases, Sasebo, JAPAN</a:t>
            </a:r>
          </a:p>
        </p:txBody>
      </p:sp>
      <p:sp>
        <p:nvSpPr>
          <p:cNvPr id="22537" name="Rectangle 9"/>
          <p:cNvSpPr>
            <a:spLocks noChangeArrowheads="1"/>
          </p:cNvSpPr>
          <p:nvPr/>
        </p:nvSpPr>
        <p:spPr bwMode="auto">
          <a:xfrm>
            <a:off x="485775" y="5998395"/>
            <a:ext cx="8220075" cy="40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altLang="ja-JP" sz="2000" dirty="0"/>
              <a:t>slowly progressive inflammatory pulmonary syndrome due to </a:t>
            </a:r>
            <a:r>
              <a:rPr lang="en-US" altLang="ja-JP" sz="2000" i="1" dirty="0"/>
              <a:t>Aspergillus</a:t>
            </a:r>
            <a:r>
              <a:rPr lang="en-US" altLang="ja-JP" sz="2000" dirty="0"/>
              <a:t> spp. </a:t>
            </a:r>
          </a:p>
        </p:txBody>
      </p:sp>
      <p:sp>
        <p:nvSpPr>
          <p:cNvPr id="22538" name="スライド番号プレースホルダ 2"/>
          <p:cNvSpPr txBox="1">
            <a:spLocks noGrp="1"/>
          </p:cNvSpPr>
          <p:nvPr/>
        </p:nvSpPr>
        <p:spPr bwMode="auto">
          <a:xfrm>
            <a:off x="8540750" y="0"/>
            <a:ext cx="6032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99E37DA5-7063-4B24-99B6-CFD1CDC2A685}" type="slidenum">
              <a:rPr lang="en-US" altLang="ja-JP" sz="1200"/>
              <a:pPr algn="r" eaLnBrk="1" hangingPunct="1"/>
              <a:t>2</a:t>
            </a:fld>
            <a:endParaRPr lang="en-US" altLang="ja-JP" sz="1200" dirty="0"/>
          </a:p>
        </p:txBody>
      </p:sp>
      <p:sp>
        <p:nvSpPr>
          <p:cNvPr id="2" name="日付プレースホルダー 1"/>
          <p:cNvSpPr>
            <a:spLocks noGrp="1"/>
          </p:cNvSpPr>
          <p:nvPr>
            <p:ph type="dt" sz="half" idx="10"/>
          </p:nvPr>
        </p:nvSpPr>
        <p:spPr/>
        <p:txBody>
          <a:bodyPr/>
          <a:lstStyle/>
          <a:p>
            <a:pPr>
              <a:defRPr/>
            </a:pPr>
            <a:r>
              <a:rPr lang="en-US" altLang="ja-JP" dirty="0"/>
              <a:t>2022/9/24</a:t>
            </a:r>
          </a:p>
        </p:txBody>
      </p:sp>
      <p:sp>
        <p:nvSpPr>
          <p:cNvPr id="22539" name="スライド番号プレースホルダー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E48CCE17-0D1D-4305-B758-54BE3F6ACE0A}" type="slidenum">
              <a:rPr lang="en-US" altLang="ja-JP" smtClean="0"/>
              <a:pPr eaLnBrk="1" hangingPunct="1"/>
              <a:t>2</a:t>
            </a:fld>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2654" y="152775"/>
            <a:ext cx="8798692" cy="1015663"/>
          </a:xfrm>
          <a:prstGeom prst="rect">
            <a:avLst/>
          </a:prstGeom>
          <a:noFill/>
        </p:spPr>
        <p:txBody>
          <a:bodyPr wrap="none" rtlCol="0">
            <a:spAutoFit/>
          </a:bodyPr>
          <a:lstStyle/>
          <a:p>
            <a:pPr algn="ctr"/>
            <a:r>
              <a:rPr lang="en-US" altLang="ja-JP" sz="3000" dirty="0">
                <a:solidFill>
                  <a:srgbClr val="0000FF"/>
                </a:solidFill>
                <a:latin typeface="+mj-lt"/>
                <a:ea typeface="+mj-ea"/>
                <a:cs typeface="メイリオ"/>
              </a:rPr>
              <a:t>Duration of therapy for chronic pulmonary aspergillosis</a:t>
            </a:r>
          </a:p>
          <a:p>
            <a:pPr algn="ctr"/>
            <a:r>
              <a:rPr lang="ja-JP" altLang="en-US" sz="3000" dirty="0">
                <a:solidFill>
                  <a:srgbClr val="0000FF"/>
                </a:solidFill>
                <a:latin typeface="+mj-lt"/>
                <a:ea typeface="+mj-ea"/>
                <a:cs typeface="メイリオ"/>
              </a:rPr>
              <a:t>（</a:t>
            </a:r>
            <a:r>
              <a:rPr lang="en-US" altLang="ja-JP" sz="3000" dirty="0">
                <a:solidFill>
                  <a:srgbClr val="0000FF"/>
                </a:solidFill>
                <a:latin typeface="+mj-lt"/>
                <a:ea typeface="+mj-ea"/>
                <a:cs typeface="メイリオ"/>
              </a:rPr>
              <a:t>ERS/ESCMID GL 2016</a:t>
            </a:r>
            <a:r>
              <a:rPr lang="ja-JP" altLang="en-US" sz="3000" dirty="0">
                <a:solidFill>
                  <a:srgbClr val="0000FF"/>
                </a:solidFill>
                <a:latin typeface="+mj-lt"/>
                <a:ea typeface="+mj-ea"/>
                <a:cs typeface="メイリオ"/>
              </a:rPr>
              <a:t>）</a:t>
            </a:r>
            <a:endParaRPr kumimoji="1" lang="ja-JP" altLang="en-US" sz="3000" dirty="0">
              <a:solidFill>
                <a:srgbClr val="0000FF"/>
              </a:solidFill>
              <a:latin typeface="+mj-lt"/>
              <a:ea typeface="+mj-ea"/>
              <a:cs typeface="メイリオ"/>
            </a:endParaRPr>
          </a:p>
        </p:txBody>
      </p:sp>
      <p:sp>
        <p:nvSpPr>
          <p:cNvPr id="4" name="日付プレースホルダー 3"/>
          <p:cNvSpPr>
            <a:spLocks noGrp="1"/>
          </p:cNvSpPr>
          <p:nvPr>
            <p:ph type="dt" sz="half" idx="10"/>
          </p:nvPr>
        </p:nvSpPr>
        <p:spPr/>
        <p:txBody>
          <a:bodyPr/>
          <a:lstStyle/>
          <a:p>
            <a:pPr>
              <a:defRPr/>
            </a:pPr>
            <a:r>
              <a:rPr lang="en-US" altLang="ja-JP">
                <a:latin typeface="+mj-lt"/>
                <a:ea typeface="+mj-ea"/>
              </a:rPr>
              <a:t>2022/9/24</a:t>
            </a:r>
            <a:endParaRPr lang="en-US" altLang="ja-JP" dirty="0">
              <a:latin typeface="+mj-lt"/>
              <a:ea typeface="+mj-ea"/>
            </a:endParaRPr>
          </a:p>
        </p:txBody>
      </p:sp>
      <p:sp>
        <p:nvSpPr>
          <p:cNvPr id="5" name="スライド番号プレースホルダー 4"/>
          <p:cNvSpPr>
            <a:spLocks noGrp="1"/>
          </p:cNvSpPr>
          <p:nvPr>
            <p:ph type="sldNum" sz="quarter" idx="11"/>
          </p:nvPr>
        </p:nvSpPr>
        <p:spPr/>
        <p:txBody>
          <a:bodyPr/>
          <a:lstStyle/>
          <a:p>
            <a:pPr>
              <a:defRPr/>
            </a:pPr>
            <a:fld id="{BE708F0F-C8D6-40B2-B728-B93C0BEDD43C}" type="slidenum">
              <a:rPr lang="en-US" altLang="ja-JP" smtClean="0">
                <a:latin typeface="+mj-lt"/>
                <a:ea typeface="+mj-ea"/>
              </a:rPr>
              <a:pPr>
                <a:defRPr/>
              </a:pPr>
              <a:t>20</a:t>
            </a:fld>
            <a:endParaRPr lang="en-US" altLang="ja-JP" dirty="0">
              <a:latin typeface="+mj-lt"/>
              <a:ea typeface="+mj-ea"/>
            </a:endParaRPr>
          </a:p>
        </p:txBody>
      </p:sp>
      <p:sp>
        <p:nvSpPr>
          <p:cNvPr id="6" name="テキスト ボックス 5"/>
          <p:cNvSpPr txBox="1"/>
          <p:nvPr/>
        </p:nvSpPr>
        <p:spPr>
          <a:xfrm>
            <a:off x="1259632" y="6457890"/>
            <a:ext cx="5001690" cy="400110"/>
          </a:xfrm>
          <a:prstGeom prst="rect">
            <a:avLst/>
          </a:prstGeom>
          <a:noFill/>
        </p:spPr>
        <p:txBody>
          <a:bodyPr wrap="none" rtlCol="0">
            <a:spAutoFit/>
          </a:bodyPr>
          <a:lstStyle/>
          <a:p>
            <a:r>
              <a:rPr lang="is-IS" altLang="ja-JP" sz="2000" dirty="0">
                <a:latin typeface="+mn-lt"/>
                <a:ea typeface="メイリオ"/>
                <a:cs typeface="メイリオ"/>
              </a:rPr>
              <a:t>Denning et al. Eur Respir J. 2016 Jan;47:45-68</a:t>
            </a:r>
            <a:endParaRPr kumimoji="1" lang="ja-JP" altLang="en-US" sz="2000" dirty="0">
              <a:latin typeface="+mn-lt"/>
              <a:ea typeface="メイリオ"/>
              <a:cs typeface="メイリオ"/>
            </a:endParaRPr>
          </a:p>
        </p:txBody>
      </p:sp>
      <p:graphicFrame>
        <p:nvGraphicFramePr>
          <p:cNvPr id="8" name="表 7"/>
          <p:cNvGraphicFramePr>
            <a:graphicFrameLocks noGrp="1"/>
          </p:cNvGraphicFramePr>
          <p:nvPr>
            <p:extLst>
              <p:ext uri="{D42A27DB-BD31-4B8C-83A1-F6EECF244321}">
                <p14:modId xmlns:p14="http://schemas.microsoft.com/office/powerpoint/2010/main" val="3649112743"/>
              </p:ext>
            </p:extLst>
          </p:nvPr>
        </p:nvGraphicFramePr>
        <p:xfrm>
          <a:off x="53750" y="1336113"/>
          <a:ext cx="9036499" cy="4663440"/>
        </p:xfrm>
        <a:graphic>
          <a:graphicData uri="http://schemas.openxmlformats.org/drawingml/2006/table">
            <a:tbl>
              <a:tblPr firstRow="1" bandRow="1">
                <a:tableStyleId>{21E4AEA4-8DFA-4A89-87EB-49C32662AFE0}</a:tableStyleId>
              </a:tblPr>
              <a:tblGrid>
                <a:gridCol w="1506083">
                  <a:extLst>
                    <a:ext uri="{9D8B030D-6E8A-4147-A177-3AD203B41FA5}">
                      <a16:colId xmlns:a16="http://schemas.microsoft.com/office/drawing/2014/main" val="20000"/>
                    </a:ext>
                  </a:extLst>
                </a:gridCol>
                <a:gridCol w="1506083">
                  <a:extLst>
                    <a:ext uri="{9D8B030D-6E8A-4147-A177-3AD203B41FA5}">
                      <a16:colId xmlns:a16="http://schemas.microsoft.com/office/drawing/2014/main" val="20001"/>
                    </a:ext>
                  </a:extLst>
                </a:gridCol>
                <a:gridCol w="2493633">
                  <a:extLst>
                    <a:ext uri="{9D8B030D-6E8A-4147-A177-3AD203B41FA5}">
                      <a16:colId xmlns:a16="http://schemas.microsoft.com/office/drawing/2014/main" val="20002"/>
                    </a:ext>
                  </a:extLst>
                </a:gridCol>
                <a:gridCol w="807517">
                  <a:extLst>
                    <a:ext uri="{9D8B030D-6E8A-4147-A177-3AD203B41FA5}">
                      <a16:colId xmlns:a16="http://schemas.microsoft.com/office/drawing/2014/main" val="20003"/>
                    </a:ext>
                  </a:extLst>
                </a:gridCol>
                <a:gridCol w="660696">
                  <a:extLst>
                    <a:ext uri="{9D8B030D-6E8A-4147-A177-3AD203B41FA5}">
                      <a16:colId xmlns:a16="http://schemas.microsoft.com/office/drawing/2014/main" val="20004"/>
                    </a:ext>
                  </a:extLst>
                </a:gridCol>
                <a:gridCol w="2062487">
                  <a:extLst>
                    <a:ext uri="{9D8B030D-6E8A-4147-A177-3AD203B41FA5}">
                      <a16:colId xmlns:a16="http://schemas.microsoft.com/office/drawing/2014/main" val="20005"/>
                    </a:ext>
                  </a:extLst>
                </a:gridCol>
              </a:tblGrid>
              <a:tr h="257196">
                <a:tc>
                  <a:txBody>
                    <a:bodyPr/>
                    <a:lstStyle/>
                    <a:p>
                      <a:r>
                        <a:rPr kumimoji="1" lang="en-US" altLang="ja-JP" dirty="0"/>
                        <a:t>Population</a:t>
                      </a:r>
                      <a:endParaRPr kumimoji="1" lang="ja-JP" altLang="en-US" dirty="0"/>
                    </a:p>
                  </a:txBody>
                  <a:tcPr/>
                </a:tc>
                <a:tc>
                  <a:txBody>
                    <a:bodyPr/>
                    <a:lstStyle/>
                    <a:p>
                      <a:r>
                        <a:rPr kumimoji="1" lang="en-US" altLang="ja-JP" dirty="0"/>
                        <a:t>Intention</a:t>
                      </a:r>
                      <a:endParaRPr kumimoji="1" lang="ja-JP" altLang="en-US" dirty="0"/>
                    </a:p>
                  </a:txBody>
                  <a:tcPr/>
                </a:tc>
                <a:tc>
                  <a:txBody>
                    <a:bodyPr/>
                    <a:lstStyle/>
                    <a:p>
                      <a:r>
                        <a:rPr kumimoji="1" lang="en-US" altLang="ja-JP" dirty="0"/>
                        <a:t>Intervention</a:t>
                      </a:r>
                      <a:endParaRPr kumimoji="1" lang="ja-JP" altLang="en-US" dirty="0"/>
                    </a:p>
                  </a:txBody>
                  <a:tcPr/>
                </a:tc>
                <a:tc>
                  <a:txBody>
                    <a:bodyPr/>
                    <a:lstStyle/>
                    <a:p>
                      <a:r>
                        <a:rPr kumimoji="1" lang="en-US" altLang="ja-JP" dirty="0"/>
                        <a:t>SoR</a:t>
                      </a:r>
                      <a:endParaRPr kumimoji="1" lang="ja-JP" altLang="en-US" dirty="0"/>
                    </a:p>
                  </a:txBody>
                  <a:tcPr/>
                </a:tc>
                <a:tc>
                  <a:txBody>
                    <a:bodyPr/>
                    <a:lstStyle/>
                    <a:p>
                      <a:r>
                        <a:rPr kumimoji="1" lang="en-US" altLang="ja-JP" dirty="0"/>
                        <a:t>QoE</a:t>
                      </a:r>
                      <a:endParaRPr kumimoji="1" lang="ja-JP" altLang="en-US" dirty="0"/>
                    </a:p>
                  </a:txBody>
                  <a:tcPr/>
                </a:tc>
                <a:tc>
                  <a:txBody>
                    <a:bodyPr/>
                    <a:lstStyle/>
                    <a:p>
                      <a:r>
                        <a:rPr kumimoji="1" lang="en-US" altLang="ja-JP" dirty="0"/>
                        <a:t>comment</a:t>
                      </a:r>
                      <a:endParaRPr kumimoji="1" lang="ja-JP" altLang="en-US" dirty="0"/>
                    </a:p>
                  </a:txBody>
                  <a:tcPr/>
                </a:tc>
                <a:extLst>
                  <a:ext uri="{0D108BD9-81ED-4DB2-BD59-A6C34878D82A}">
                    <a16:rowId xmlns:a16="http://schemas.microsoft.com/office/drawing/2014/main" val="10000"/>
                  </a:ext>
                </a:extLst>
              </a:tr>
              <a:tr h="634182">
                <a:tc rowSpan="2">
                  <a:txBody>
                    <a:bodyPr/>
                    <a:lstStyle/>
                    <a:p>
                      <a:r>
                        <a:rPr kumimoji="1" lang="en-US" altLang="ja-JP" dirty="0"/>
                        <a:t>CPA patients</a:t>
                      </a:r>
                      <a:r>
                        <a:rPr kumimoji="1" lang="en-US" altLang="ja-JP" baseline="0" dirty="0"/>
                        <a:t> on antifungal therapy</a:t>
                      </a:r>
                      <a:endParaRPr kumimoji="1" lang="ja-JP" altLang="en-US" dirty="0"/>
                    </a:p>
                  </a:txBody>
                  <a:tcPr>
                    <a:solidFill>
                      <a:schemeClr val="accent1">
                        <a:lumMod val="20000"/>
                        <a:lumOff val="80000"/>
                      </a:schemeClr>
                    </a:solidFill>
                  </a:tcPr>
                </a:tc>
                <a:tc rowSpan="2">
                  <a:txBody>
                    <a:bodyPr/>
                    <a:lstStyle/>
                    <a:p>
                      <a:r>
                        <a:rPr kumimoji="1" lang="en-US" altLang="ja-JP" sz="1800" b="0" i="0" u="none" strike="noStrike" kern="1200" baseline="0" dirty="0">
                          <a:solidFill>
                            <a:schemeClr val="dk1"/>
                          </a:solidFill>
                          <a:latin typeface="+mn-lt"/>
                          <a:ea typeface="+mn-ea"/>
                          <a:cs typeface="+mn-cs"/>
                        </a:rPr>
                        <a:t>control of infection,</a:t>
                      </a:r>
                    </a:p>
                    <a:p>
                      <a:r>
                        <a:rPr kumimoji="1" lang="en-US" altLang="ja-JP" sz="1800" b="0" i="0" u="none" strike="noStrike" kern="1200" baseline="0" dirty="0">
                          <a:solidFill>
                            <a:schemeClr val="dk1"/>
                          </a:solidFill>
                          <a:latin typeface="+mn-lt"/>
                          <a:ea typeface="+mn-ea"/>
                          <a:cs typeface="+mn-cs"/>
                        </a:rPr>
                        <a:t>arrest of pulmonary</a:t>
                      </a:r>
                    </a:p>
                    <a:p>
                      <a:r>
                        <a:rPr kumimoji="1" lang="en-US" altLang="ja-JP" sz="1800" b="0" i="0" u="none" strike="noStrike" kern="1200" baseline="0" dirty="0">
                          <a:solidFill>
                            <a:schemeClr val="dk1"/>
                          </a:solidFill>
                          <a:latin typeface="+mn-lt"/>
                          <a:ea typeface="+mn-ea"/>
                          <a:cs typeface="+mn-cs"/>
                        </a:rPr>
                        <a:t>fibrosis, prevention of</a:t>
                      </a:r>
                    </a:p>
                    <a:p>
                      <a:r>
                        <a:rPr kumimoji="1" lang="en-US" altLang="ja-JP" sz="1800" b="0" i="0" u="none" strike="noStrike" kern="1200" baseline="0" dirty="0">
                          <a:solidFill>
                            <a:schemeClr val="dk1"/>
                          </a:solidFill>
                          <a:latin typeface="+mn-lt"/>
                          <a:ea typeface="+mn-ea"/>
                          <a:cs typeface="+mn-cs"/>
                        </a:rPr>
                        <a:t>hemoptysis, improved</a:t>
                      </a:r>
                    </a:p>
                    <a:p>
                      <a:r>
                        <a:rPr kumimoji="1" lang="en-US" altLang="ja-JP" sz="1800" b="0" i="0" u="none" strike="noStrike" kern="1200" baseline="0" dirty="0">
                          <a:solidFill>
                            <a:schemeClr val="dk1"/>
                          </a:solidFill>
                          <a:latin typeface="+mn-lt"/>
                          <a:ea typeface="+mn-ea"/>
                          <a:cs typeface="+mn-cs"/>
                        </a:rPr>
                        <a:t>quality of life</a:t>
                      </a:r>
                      <a:endParaRPr kumimoji="1" lang="ja-JP" altLang="en-US" dirty="0"/>
                    </a:p>
                  </a:txBody>
                  <a:tcPr>
                    <a:solidFill>
                      <a:schemeClr val="accent1">
                        <a:lumMod val="20000"/>
                        <a:lumOff val="80000"/>
                      </a:schemeClr>
                    </a:solidFill>
                  </a:tcPr>
                </a:tc>
                <a:tc>
                  <a:txBody>
                    <a:bodyPr/>
                    <a:lstStyle/>
                    <a:p>
                      <a:r>
                        <a:rPr kumimoji="1" lang="en-US" altLang="ja-JP" sz="1800" b="0" i="0" u="none" strike="noStrike" kern="1200" baseline="0" dirty="0">
                          <a:solidFill>
                            <a:srgbClr val="FF0000"/>
                          </a:solidFill>
                          <a:latin typeface="+mn-lt"/>
                          <a:ea typeface="+mn-ea"/>
                          <a:cs typeface="+mn-cs"/>
                        </a:rPr>
                        <a:t>6 months of</a:t>
                      </a:r>
                    </a:p>
                    <a:p>
                      <a:r>
                        <a:rPr kumimoji="1" lang="en-US" altLang="ja-JP" sz="1800" b="0" i="0" u="none" strike="noStrike" kern="1200" baseline="0" dirty="0">
                          <a:solidFill>
                            <a:srgbClr val="FF0000"/>
                          </a:solidFill>
                          <a:latin typeface="+mn-lt"/>
                          <a:ea typeface="+mn-ea"/>
                          <a:cs typeface="+mn-cs"/>
                        </a:rPr>
                        <a:t>antifungal therapy</a:t>
                      </a:r>
                      <a:endParaRPr kumimoji="1" lang="ja-JP" altLang="en-US" dirty="0">
                        <a:solidFill>
                          <a:srgbClr val="FF0000"/>
                        </a:solidFill>
                      </a:endParaRPr>
                    </a:p>
                  </a:txBody>
                  <a:tcPr>
                    <a:solidFill>
                      <a:schemeClr val="accent1">
                        <a:lumMod val="20000"/>
                        <a:lumOff val="80000"/>
                      </a:schemeClr>
                    </a:solidFill>
                  </a:tcPr>
                </a:tc>
                <a:tc>
                  <a:txBody>
                    <a:bodyPr/>
                    <a:lstStyle/>
                    <a:p>
                      <a:r>
                        <a:rPr kumimoji="1" lang="en-US" altLang="ja-JP" dirty="0">
                          <a:solidFill>
                            <a:srgbClr val="FF0000"/>
                          </a:solidFill>
                        </a:rPr>
                        <a:t>B</a:t>
                      </a:r>
                      <a:endParaRPr kumimoji="1" lang="ja-JP" altLang="en-US" dirty="0">
                        <a:solidFill>
                          <a:srgbClr val="FF0000"/>
                        </a:solidFill>
                      </a:endParaRPr>
                    </a:p>
                  </a:txBody>
                  <a:tcPr>
                    <a:solidFill>
                      <a:schemeClr val="accent1">
                        <a:lumMod val="20000"/>
                        <a:lumOff val="80000"/>
                      </a:schemeClr>
                    </a:solidFill>
                  </a:tcPr>
                </a:tc>
                <a:tc>
                  <a:txBody>
                    <a:bodyPr/>
                    <a:lstStyle/>
                    <a:p>
                      <a:r>
                        <a:rPr kumimoji="1" lang="en-US" altLang="ja-JP" dirty="0">
                          <a:solidFill>
                            <a:srgbClr val="FF0000"/>
                          </a:solidFill>
                        </a:rPr>
                        <a:t>II</a:t>
                      </a:r>
                      <a:endParaRPr kumimoji="1" lang="ja-JP" altLang="en-US" dirty="0">
                        <a:solidFill>
                          <a:srgbClr val="FF0000"/>
                        </a:solidFill>
                      </a:endParaRPr>
                    </a:p>
                  </a:txBody>
                  <a:tcPr>
                    <a:solidFill>
                      <a:schemeClr val="accent1">
                        <a:lumMod val="20000"/>
                        <a:lumOff val="80000"/>
                      </a:schemeClr>
                    </a:solidFill>
                  </a:tcPr>
                </a:tc>
                <a:tc rowSpan="2">
                  <a:txBody>
                    <a:bodyPr/>
                    <a:lstStyle/>
                    <a:p>
                      <a:r>
                        <a:rPr kumimoji="1" lang="en-US" altLang="ja-JP" sz="1800" b="0" i="0" u="none" strike="noStrike" kern="1200" baseline="0" dirty="0">
                          <a:solidFill>
                            <a:srgbClr val="FF0000"/>
                          </a:solidFill>
                          <a:latin typeface="+mn-lt"/>
                          <a:ea typeface="+mn-ea"/>
                          <a:cs typeface="+mn-cs"/>
                        </a:rPr>
                        <a:t>Optimal duration of therapy in</a:t>
                      </a:r>
                    </a:p>
                    <a:p>
                      <a:r>
                        <a:rPr kumimoji="1" lang="en-US" altLang="ja-JP" sz="1800" b="0" i="0" u="none" strike="noStrike" kern="1200" baseline="0" dirty="0">
                          <a:solidFill>
                            <a:srgbClr val="FF0000"/>
                          </a:solidFill>
                          <a:latin typeface="+mn-lt"/>
                          <a:ea typeface="+mn-ea"/>
                          <a:cs typeface="+mn-cs"/>
                        </a:rPr>
                        <a:t>CPA is unknown, indefinite</a:t>
                      </a:r>
                    </a:p>
                    <a:p>
                      <a:r>
                        <a:rPr kumimoji="1" lang="en-US" altLang="ja-JP" sz="1800" b="0" i="0" u="none" strike="noStrike" kern="1200" baseline="0" dirty="0">
                          <a:solidFill>
                            <a:srgbClr val="FF0000"/>
                          </a:solidFill>
                          <a:latin typeface="+mn-lt"/>
                          <a:ea typeface="+mn-ea"/>
                          <a:cs typeface="+mn-cs"/>
                        </a:rPr>
                        <a:t>suppressive therapy may be</a:t>
                      </a:r>
                    </a:p>
                    <a:p>
                      <a:r>
                        <a:rPr kumimoji="1" lang="en-US" altLang="ja-JP" sz="1800" b="0" i="0" u="none" strike="noStrike" kern="1200" baseline="0" dirty="0">
                          <a:solidFill>
                            <a:srgbClr val="FF0000"/>
                          </a:solidFill>
                          <a:latin typeface="+mn-lt"/>
                          <a:ea typeface="+mn-ea"/>
                          <a:cs typeface="+mn-cs"/>
                        </a:rPr>
                        <a:t>appropriate in selected patients</a:t>
                      </a:r>
                      <a:endParaRPr kumimoji="1" lang="ja-JP" altLang="en-US" dirty="0">
                        <a:solidFill>
                          <a:srgbClr val="FF0000"/>
                        </a:solidFill>
                      </a:endParaRPr>
                    </a:p>
                  </a:txBody>
                  <a:tcPr>
                    <a:solidFill>
                      <a:schemeClr val="accent1">
                        <a:lumMod val="20000"/>
                        <a:lumOff val="80000"/>
                      </a:schemeClr>
                    </a:solidFill>
                  </a:tcPr>
                </a:tc>
                <a:extLst>
                  <a:ext uri="{0D108BD9-81ED-4DB2-BD59-A6C34878D82A}">
                    <a16:rowId xmlns:a16="http://schemas.microsoft.com/office/drawing/2014/main" val="10001"/>
                  </a:ext>
                </a:extLst>
              </a:tr>
              <a:tr h="1712292">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en-US" altLang="ja-JP" sz="1800" b="0" i="0" u="none" strike="noStrike" kern="1200" baseline="0" dirty="0">
                          <a:solidFill>
                            <a:schemeClr val="dk1"/>
                          </a:solidFill>
                          <a:latin typeface="+mn-lt"/>
                          <a:ea typeface="+mn-ea"/>
                          <a:cs typeface="+mn-cs"/>
                        </a:rPr>
                        <a:t>Long-term</a:t>
                      </a:r>
                    </a:p>
                    <a:p>
                      <a:r>
                        <a:rPr kumimoji="1" lang="en-US" altLang="ja-JP" sz="1800" b="0" i="0" u="none" strike="noStrike" kern="1200" baseline="0" dirty="0">
                          <a:solidFill>
                            <a:schemeClr val="dk1"/>
                          </a:solidFill>
                          <a:latin typeface="+mn-lt"/>
                          <a:ea typeface="+mn-ea"/>
                          <a:cs typeface="+mn-cs"/>
                        </a:rPr>
                        <a:t>antifungal therapy,</a:t>
                      </a:r>
                    </a:p>
                    <a:p>
                      <a:r>
                        <a:rPr kumimoji="1" lang="en-US" altLang="ja-JP" sz="1800" b="0" i="0" u="none" strike="noStrike" kern="1200" baseline="0" dirty="0">
                          <a:solidFill>
                            <a:schemeClr val="dk1"/>
                          </a:solidFill>
                          <a:latin typeface="+mn-lt"/>
                          <a:ea typeface="+mn-ea"/>
                          <a:cs typeface="+mn-cs"/>
                        </a:rPr>
                        <a:t>depending on status</a:t>
                      </a:r>
                    </a:p>
                    <a:p>
                      <a:r>
                        <a:rPr kumimoji="1" lang="en-US" altLang="ja-JP" sz="1800" b="0" i="0" u="none" strike="noStrike" kern="1200" baseline="0" dirty="0">
                          <a:solidFill>
                            <a:schemeClr val="dk1"/>
                          </a:solidFill>
                          <a:latin typeface="+mn-lt"/>
                          <a:ea typeface="+mn-ea"/>
                          <a:cs typeface="+mn-cs"/>
                        </a:rPr>
                        <a:t>and drug tolerance</a:t>
                      </a:r>
                      <a:endParaRPr kumimoji="1" lang="ja-JP" altLang="en-US" dirty="0"/>
                    </a:p>
                  </a:txBody>
                  <a:tcPr>
                    <a:solidFill>
                      <a:schemeClr val="accent1">
                        <a:lumMod val="20000"/>
                        <a:lumOff val="80000"/>
                      </a:schemeClr>
                    </a:solidFill>
                  </a:tcPr>
                </a:tc>
                <a:tc>
                  <a:txBody>
                    <a:bodyPr/>
                    <a:lstStyle/>
                    <a:p>
                      <a:r>
                        <a:rPr kumimoji="1" lang="en-US" altLang="ja-JP" dirty="0"/>
                        <a:t>C</a:t>
                      </a:r>
                      <a:endParaRPr kumimoji="1" lang="ja-JP" altLang="en-US" dirty="0"/>
                    </a:p>
                  </a:txBody>
                  <a:tcPr>
                    <a:solidFill>
                      <a:schemeClr val="accent1">
                        <a:lumMod val="20000"/>
                        <a:lumOff val="80000"/>
                      </a:schemeClr>
                    </a:solidFill>
                  </a:tcPr>
                </a:tc>
                <a:tc>
                  <a:txBody>
                    <a:bodyPr/>
                    <a:lstStyle/>
                    <a:p>
                      <a:r>
                        <a:rPr kumimoji="1" lang="en-US" altLang="ja-JP" dirty="0"/>
                        <a:t>III</a:t>
                      </a:r>
                      <a:endParaRPr kumimoji="1" lang="ja-JP" altLang="en-US" dirty="0"/>
                    </a:p>
                  </a:txBody>
                  <a:tcPr>
                    <a:solidFill>
                      <a:schemeClr val="accent1">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0002"/>
                  </a:ext>
                </a:extLst>
              </a:tr>
              <a:tr h="1585456">
                <a:tc>
                  <a:txBody>
                    <a:bodyPr/>
                    <a:lstStyle/>
                    <a:p>
                      <a:r>
                        <a:rPr kumimoji="1" lang="en-US" altLang="ja-JP" dirty="0"/>
                        <a:t>Subacute invasive aspergillosis/CNPA</a:t>
                      </a:r>
                      <a:endParaRPr kumimoji="1" lang="ja-JP" altLang="en-US" dirty="0"/>
                    </a:p>
                  </a:txBody>
                  <a:tcPr>
                    <a:solidFill>
                      <a:srgbClr val="99CCFF"/>
                    </a:solidFill>
                  </a:tcPr>
                </a:tc>
                <a:tc>
                  <a:txBody>
                    <a:bodyPr/>
                    <a:lstStyle/>
                    <a:p>
                      <a:r>
                        <a:rPr kumimoji="1" lang="en-US" altLang="ja-JP" dirty="0"/>
                        <a:t>cure</a:t>
                      </a:r>
                      <a:endParaRPr kumimoji="1" lang="ja-JP" altLang="en-US" dirty="0"/>
                    </a:p>
                  </a:txBody>
                  <a:tcPr>
                    <a:solidFill>
                      <a:srgbClr val="99CCFF"/>
                    </a:solidFill>
                  </a:tcPr>
                </a:tc>
                <a:tc>
                  <a:txBody>
                    <a:bodyPr/>
                    <a:lstStyle/>
                    <a:p>
                      <a:r>
                        <a:rPr kumimoji="1" lang="en-US" altLang="ja-JP" dirty="0"/>
                        <a:t>6 months</a:t>
                      </a:r>
                      <a:endParaRPr kumimoji="1" lang="ja-JP" altLang="en-US" dirty="0"/>
                    </a:p>
                  </a:txBody>
                  <a:tcPr>
                    <a:solidFill>
                      <a:srgbClr val="99CCFF"/>
                    </a:solidFill>
                  </a:tcPr>
                </a:tc>
                <a:tc>
                  <a:txBody>
                    <a:bodyPr/>
                    <a:lstStyle/>
                    <a:p>
                      <a:r>
                        <a:rPr kumimoji="1" lang="en-US" altLang="ja-JP" dirty="0"/>
                        <a:t>B</a:t>
                      </a:r>
                      <a:endParaRPr kumimoji="1" lang="ja-JP" altLang="en-US" dirty="0"/>
                    </a:p>
                  </a:txBody>
                  <a:tcPr>
                    <a:solidFill>
                      <a:srgbClr val="99CCFF"/>
                    </a:solidFill>
                  </a:tcPr>
                </a:tc>
                <a:tc>
                  <a:txBody>
                    <a:bodyPr/>
                    <a:lstStyle/>
                    <a:p>
                      <a:r>
                        <a:rPr kumimoji="1" lang="en-US" altLang="ja-JP" dirty="0"/>
                        <a:t>II</a:t>
                      </a:r>
                      <a:endParaRPr kumimoji="1" lang="ja-JP" altLang="en-US" dirty="0"/>
                    </a:p>
                  </a:txBody>
                  <a:tcPr>
                    <a:solidFill>
                      <a:srgbClr val="99CCFF"/>
                    </a:solidFill>
                  </a:tcPr>
                </a:tc>
                <a:tc>
                  <a:txBody>
                    <a:bodyPr/>
                    <a:lstStyle/>
                    <a:p>
                      <a:r>
                        <a:rPr kumimoji="1" lang="en-US" altLang="ja-JP" sz="1800" b="0" i="0" u="none" strike="noStrike" kern="1200" baseline="0" dirty="0">
                          <a:solidFill>
                            <a:schemeClr val="dk1"/>
                          </a:solidFill>
                          <a:latin typeface="+mn-lt"/>
                          <a:ea typeface="+mn-ea"/>
                          <a:cs typeface="+mn-cs"/>
                        </a:rPr>
                        <a:t>Longer durations may be</a:t>
                      </a:r>
                    </a:p>
                    <a:p>
                      <a:r>
                        <a:rPr kumimoji="1" lang="en-US" altLang="ja-JP" sz="1800" b="0" i="0" u="none" strike="noStrike" kern="1200" baseline="0" dirty="0">
                          <a:solidFill>
                            <a:schemeClr val="dk1"/>
                          </a:solidFill>
                          <a:latin typeface="+mn-lt"/>
                          <a:ea typeface="+mn-ea"/>
                          <a:cs typeface="+mn-cs"/>
                        </a:rPr>
                        <a:t>necessary in those with</a:t>
                      </a:r>
                    </a:p>
                    <a:p>
                      <a:r>
                        <a:rPr kumimoji="1" lang="en-US" altLang="ja-JP" sz="1800" b="0" i="0" u="none" strike="noStrike" kern="1200" baseline="0" dirty="0">
                          <a:solidFill>
                            <a:schemeClr val="dk1"/>
                          </a:solidFill>
                          <a:latin typeface="+mn-lt"/>
                          <a:ea typeface="+mn-ea"/>
                          <a:cs typeface="+mn-cs"/>
                        </a:rPr>
                        <a:t>continuing immunosuppression</a:t>
                      </a:r>
                      <a:endParaRPr kumimoji="1" lang="ja-JP" altLang="en-US" dirty="0"/>
                    </a:p>
                  </a:txBody>
                  <a:tcPr>
                    <a:solidFill>
                      <a:srgbClr val="99CC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982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6581" y="-27384"/>
            <a:ext cx="8210837" cy="954107"/>
          </a:xfrm>
          <a:prstGeom prst="rect">
            <a:avLst/>
          </a:prstGeom>
          <a:noFill/>
        </p:spPr>
        <p:txBody>
          <a:bodyPr wrap="none" rtlCol="0">
            <a:spAutoFit/>
          </a:bodyPr>
          <a:lstStyle/>
          <a:p>
            <a:pPr algn="ctr"/>
            <a:r>
              <a:rPr lang="en-US" altLang="ja-JP" sz="2800" dirty="0">
                <a:solidFill>
                  <a:srgbClr val="0000FF"/>
                </a:solidFill>
                <a:latin typeface="+mj-lt"/>
                <a:ea typeface="+mj-ea"/>
                <a:cs typeface="メイリオ"/>
              </a:rPr>
              <a:t>Duration of therapy for chronic pulmonary aspergillosis</a:t>
            </a:r>
          </a:p>
          <a:p>
            <a:pPr algn="ctr"/>
            <a:r>
              <a:rPr lang="en-US" altLang="ja-JP" sz="2800" dirty="0">
                <a:solidFill>
                  <a:srgbClr val="0000FF"/>
                </a:solidFill>
                <a:latin typeface="+mj-lt"/>
                <a:ea typeface="+mj-ea"/>
                <a:cs typeface="メイリオ"/>
              </a:rPr>
              <a:t>Recent evidence of itraconazole</a:t>
            </a:r>
            <a:endParaRPr kumimoji="1" lang="ja-JP" altLang="en-US" sz="2800" dirty="0">
              <a:solidFill>
                <a:srgbClr val="0000FF"/>
              </a:solidFill>
              <a:latin typeface="+mj-lt"/>
              <a:ea typeface="+mj-ea"/>
              <a:cs typeface="メイリオ"/>
            </a:endParaRPr>
          </a:p>
        </p:txBody>
      </p:sp>
      <p:sp>
        <p:nvSpPr>
          <p:cNvPr id="4" name="日付プレースホルダー 3"/>
          <p:cNvSpPr>
            <a:spLocks noGrp="1"/>
          </p:cNvSpPr>
          <p:nvPr>
            <p:ph type="dt" sz="half" idx="10"/>
          </p:nvPr>
        </p:nvSpPr>
        <p:spPr/>
        <p:txBody>
          <a:bodyPr/>
          <a:lstStyle/>
          <a:p>
            <a:pPr>
              <a:defRPr/>
            </a:pPr>
            <a:r>
              <a:rPr lang="en-US" altLang="ja-JP">
                <a:latin typeface="+mj-lt"/>
                <a:ea typeface="+mj-ea"/>
              </a:rPr>
              <a:t>2022/9/24</a:t>
            </a:r>
            <a:endParaRPr lang="en-US" altLang="ja-JP" dirty="0">
              <a:latin typeface="+mj-lt"/>
              <a:ea typeface="+mj-ea"/>
            </a:endParaRPr>
          </a:p>
        </p:txBody>
      </p:sp>
      <p:sp>
        <p:nvSpPr>
          <p:cNvPr id="5" name="スライド番号プレースホルダー 4"/>
          <p:cNvSpPr>
            <a:spLocks noGrp="1"/>
          </p:cNvSpPr>
          <p:nvPr>
            <p:ph type="sldNum" sz="quarter" idx="11"/>
          </p:nvPr>
        </p:nvSpPr>
        <p:spPr/>
        <p:txBody>
          <a:bodyPr/>
          <a:lstStyle/>
          <a:p>
            <a:pPr>
              <a:defRPr/>
            </a:pPr>
            <a:fld id="{BE708F0F-C8D6-40B2-B728-B93C0BEDD43C}" type="slidenum">
              <a:rPr lang="en-US" altLang="ja-JP" smtClean="0">
                <a:latin typeface="+mj-lt"/>
                <a:ea typeface="+mj-ea"/>
              </a:rPr>
              <a:pPr>
                <a:defRPr/>
              </a:pPr>
              <a:t>21</a:t>
            </a:fld>
            <a:endParaRPr lang="en-US" altLang="ja-JP" dirty="0">
              <a:latin typeface="+mj-lt"/>
              <a:ea typeface="+mj-ea"/>
            </a:endParaRPr>
          </a:p>
        </p:txBody>
      </p:sp>
      <p:sp>
        <p:nvSpPr>
          <p:cNvPr id="6" name="テキスト ボックス 5"/>
          <p:cNvSpPr txBox="1"/>
          <p:nvPr/>
        </p:nvSpPr>
        <p:spPr>
          <a:xfrm>
            <a:off x="1259632" y="6457890"/>
            <a:ext cx="4965077" cy="400110"/>
          </a:xfrm>
          <a:prstGeom prst="rect">
            <a:avLst/>
          </a:prstGeom>
          <a:noFill/>
        </p:spPr>
        <p:txBody>
          <a:bodyPr wrap="none" rtlCol="0">
            <a:spAutoFit/>
          </a:bodyPr>
          <a:lstStyle/>
          <a:p>
            <a:r>
              <a:rPr lang="is-IS" altLang="ja-JP" sz="2000" dirty="0">
                <a:latin typeface="+mn-lt"/>
                <a:ea typeface="メイリオ"/>
                <a:cs typeface="メイリオ"/>
              </a:rPr>
              <a:t>Sehgal et al. Lancet Infect Dis. 2022 April 13</a:t>
            </a:r>
            <a:endParaRPr kumimoji="1" lang="ja-JP" altLang="en-US" sz="2000" dirty="0">
              <a:latin typeface="+mn-lt"/>
              <a:ea typeface="メイリオ"/>
              <a:cs typeface="メイリオ"/>
            </a:endParaRPr>
          </a:p>
        </p:txBody>
      </p:sp>
      <p:pic>
        <p:nvPicPr>
          <p:cNvPr id="7" name="図 6">
            <a:extLst>
              <a:ext uri="{FF2B5EF4-FFF2-40B4-BE49-F238E27FC236}">
                <a16:creationId xmlns:a16="http://schemas.microsoft.com/office/drawing/2014/main" id="{DE6BC78F-0290-2714-D35D-4C060A65CA7D}"/>
              </a:ext>
            </a:extLst>
          </p:cNvPr>
          <p:cNvPicPr>
            <a:picLocks noChangeAspect="1"/>
          </p:cNvPicPr>
          <p:nvPr/>
        </p:nvPicPr>
        <p:blipFill rotWithShape="1">
          <a:blip r:embed="rId3"/>
          <a:srcRect t="27320" b="19760"/>
          <a:stretch/>
        </p:blipFill>
        <p:spPr>
          <a:xfrm>
            <a:off x="1547664" y="926723"/>
            <a:ext cx="6430182" cy="2126753"/>
          </a:xfrm>
          <a:prstGeom prst="rect">
            <a:avLst/>
          </a:prstGeom>
        </p:spPr>
      </p:pic>
      <p:sp>
        <p:nvSpPr>
          <p:cNvPr id="12" name="テキスト ボックス 11">
            <a:extLst>
              <a:ext uri="{FF2B5EF4-FFF2-40B4-BE49-F238E27FC236}">
                <a16:creationId xmlns:a16="http://schemas.microsoft.com/office/drawing/2014/main" id="{07FF025D-2F45-D1B7-E34E-D0417BFA85B9}"/>
              </a:ext>
            </a:extLst>
          </p:cNvPr>
          <p:cNvSpPr txBox="1"/>
          <p:nvPr/>
        </p:nvSpPr>
        <p:spPr>
          <a:xfrm>
            <a:off x="14768" y="3053476"/>
            <a:ext cx="9144000" cy="3416320"/>
          </a:xfrm>
          <a:prstGeom prst="rect">
            <a:avLst/>
          </a:prstGeom>
          <a:noFill/>
        </p:spPr>
        <p:txBody>
          <a:bodyPr wrap="square">
            <a:spAutoFit/>
          </a:bodyPr>
          <a:lstStyle/>
          <a:p>
            <a:r>
              <a:rPr lang="en-US" altLang="ja-JP" dirty="0"/>
              <a:t>164 cases, 81 patients (6-month group) and 83 patients (12-month group). </a:t>
            </a:r>
          </a:p>
          <a:p>
            <a:endParaRPr lang="en-US" altLang="ja-JP" dirty="0"/>
          </a:p>
          <a:p>
            <a:r>
              <a:rPr lang="en-US" altLang="ja-JP" b="1" dirty="0">
                <a:solidFill>
                  <a:srgbClr val="FF0000"/>
                </a:solidFill>
              </a:rPr>
              <a:t>The proportion of patients experiencing relapse was significantly lower in the 12-month group, 31 (38%) had a relapse in the 6-month group compared with 8 (10%) in the 12-month group, with an absolute risk reduction of 0.29 [95% CI 0·16–0·40]. </a:t>
            </a:r>
          </a:p>
          <a:p>
            <a:endParaRPr lang="en-US" altLang="ja-JP" dirty="0"/>
          </a:p>
          <a:p>
            <a:r>
              <a:rPr lang="en-US" altLang="ja-JP" dirty="0"/>
              <a:t>The mean time to first relapse was 23 months in the 12-month group, which is significantly longer than the mean of 18 months in the 6-month group (p&lt;0.0001). </a:t>
            </a:r>
          </a:p>
          <a:p>
            <a:endParaRPr lang="en-US" altLang="ja-JP" dirty="0"/>
          </a:p>
          <a:p>
            <a:r>
              <a:rPr lang="en-US" altLang="ja-JP" dirty="0"/>
              <a:t>There were 16 deaths in total, eight in each group. </a:t>
            </a:r>
          </a:p>
          <a:p>
            <a:r>
              <a:rPr lang="en-US" altLang="ja-JP" dirty="0"/>
              <a:t>Ten (12%) of 81 patients in the 6-months group and 18 (22%) of 83 patients in the 12-months group had adverse effects, with none requiring treatment modification. </a:t>
            </a:r>
            <a:endParaRPr lang="ja-JP" altLang="en-US" dirty="0"/>
          </a:p>
        </p:txBody>
      </p:sp>
    </p:spTree>
    <p:extLst>
      <p:ext uri="{BB962C8B-B14F-4D97-AF65-F5344CB8AC3E}">
        <p14:creationId xmlns:p14="http://schemas.microsoft.com/office/powerpoint/2010/main" val="3184193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グループ化 136"/>
          <p:cNvGrpSpPr>
            <a:grpSpLocks/>
          </p:cNvGrpSpPr>
          <p:nvPr/>
        </p:nvGrpSpPr>
        <p:grpSpPr bwMode="auto">
          <a:xfrm>
            <a:off x="523875" y="1651000"/>
            <a:ext cx="4819650" cy="3656013"/>
            <a:chOff x="616113" y="1372126"/>
            <a:chExt cx="4819983" cy="3656290"/>
          </a:xfrm>
        </p:grpSpPr>
        <p:grpSp>
          <p:nvGrpSpPr>
            <p:cNvPr id="63530" name="グループ化 135"/>
            <p:cNvGrpSpPr>
              <a:grpSpLocks/>
            </p:cNvGrpSpPr>
            <p:nvPr/>
          </p:nvGrpSpPr>
          <p:grpSpPr bwMode="auto">
            <a:xfrm>
              <a:off x="616113" y="1372126"/>
              <a:ext cx="4819983" cy="3656290"/>
              <a:chOff x="616113" y="1372126"/>
              <a:chExt cx="4819983" cy="3656290"/>
            </a:xfrm>
          </p:grpSpPr>
          <p:grpSp>
            <p:nvGrpSpPr>
              <p:cNvPr id="63532" name="グループ化 118"/>
              <p:cNvGrpSpPr>
                <a:grpSpLocks/>
              </p:cNvGrpSpPr>
              <p:nvPr/>
            </p:nvGrpSpPr>
            <p:grpSpPr bwMode="auto">
              <a:xfrm>
                <a:off x="1116560" y="1556792"/>
                <a:ext cx="4319536" cy="3096344"/>
                <a:chOff x="1116560" y="1556792"/>
                <a:chExt cx="4319536" cy="3096344"/>
              </a:xfrm>
            </p:grpSpPr>
            <p:cxnSp>
              <p:nvCxnSpPr>
                <p:cNvPr id="5" name="直線コネクタ 4"/>
                <p:cNvCxnSpPr/>
                <p:nvPr/>
              </p:nvCxnSpPr>
              <p:spPr>
                <a:xfrm>
                  <a:off x="1187653" y="1556290"/>
                  <a:ext cx="0" cy="30260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1178127" y="4582295"/>
                  <a:ext cx="42579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116211" y="1556290"/>
                  <a:ext cx="714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116211" y="2278658"/>
                  <a:ext cx="714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116211" y="3001025"/>
                  <a:ext cx="714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116211" y="3723392"/>
                  <a:ext cx="714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116211" y="4447347"/>
                  <a:ext cx="714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1439289"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1972726"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2506163"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3041187"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3574623"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4108060"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4641497"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5174934" y="4618016"/>
                  <a:ext cx="714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グループ化 117"/>
              <p:cNvGrpSpPr/>
              <p:nvPr/>
            </p:nvGrpSpPr>
            <p:grpSpPr>
              <a:xfrm>
                <a:off x="1461433" y="1772816"/>
                <a:ext cx="3741392" cy="2721297"/>
                <a:chOff x="1461433" y="1772816"/>
                <a:chExt cx="3741392" cy="2721297"/>
              </a:xfrm>
              <a:solidFill>
                <a:srgbClr val="FF0000"/>
              </a:solidFill>
            </p:grpSpPr>
            <p:sp>
              <p:nvSpPr>
                <p:cNvPr id="24" name="円/楕円 23"/>
                <p:cNvSpPr/>
                <p:nvPr/>
              </p:nvSpPr>
              <p:spPr>
                <a:xfrm>
                  <a:off x="1461433" y="427023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5" name="円/楕円 24"/>
                <p:cNvSpPr/>
                <p:nvPr/>
              </p:nvSpPr>
              <p:spPr>
                <a:xfrm>
                  <a:off x="1947573" y="374332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6" name="円/楕円 25"/>
                <p:cNvSpPr/>
                <p:nvPr/>
              </p:nvSpPr>
              <p:spPr>
                <a:xfrm>
                  <a:off x="2027787" y="3748721"/>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7" name="円/楕円 26"/>
                <p:cNvSpPr/>
                <p:nvPr/>
              </p:nvSpPr>
              <p:spPr>
                <a:xfrm>
                  <a:off x="2479215" y="373924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8" name="円/楕円 27"/>
                <p:cNvSpPr/>
                <p:nvPr/>
              </p:nvSpPr>
              <p:spPr>
                <a:xfrm>
                  <a:off x="2559429" y="374464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円/楕円 28"/>
                <p:cNvSpPr/>
                <p:nvPr/>
              </p:nvSpPr>
              <p:spPr>
                <a:xfrm>
                  <a:off x="2429842" y="309437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0" name="円/楕円 29"/>
                <p:cNvSpPr/>
                <p:nvPr/>
              </p:nvSpPr>
              <p:spPr>
                <a:xfrm>
                  <a:off x="2510056" y="309977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1" name="円/楕円 30"/>
                <p:cNvSpPr/>
                <p:nvPr/>
              </p:nvSpPr>
              <p:spPr>
                <a:xfrm>
                  <a:off x="2599078" y="3100649"/>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2" name="円/楕円 31"/>
                <p:cNvSpPr/>
                <p:nvPr/>
              </p:nvSpPr>
              <p:spPr>
                <a:xfrm>
                  <a:off x="2403774" y="4126869"/>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3" name="円/楕円 32"/>
                <p:cNvSpPr/>
                <p:nvPr/>
              </p:nvSpPr>
              <p:spPr>
                <a:xfrm>
                  <a:off x="2483988" y="413227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4" name="円/楕円 33"/>
                <p:cNvSpPr/>
                <p:nvPr/>
              </p:nvSpPr>
              <p:spPr>
                <a:xfrm>
                  <a:off x="2573010" y="413314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5" name="円/楕円 34"/>
                <p:cNvSpPr/>
                <p:nvPr/>
              </p:nvSpPr>
              <p:spPr>
                <a:xfrm>
                  <a:off x="2542195" y="4135499"/>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6" name="円/楕円 35"/>
                <p:cNvSpPr/>
                <p:nvPr/>
              </p:nvSpPr>
              <p:spPr>
                <a:xfrm>
                  <a:off x="2622409" y="414090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円/楕円 36"/>
                <p:cNvSpPr/>
                <p:nvPr/>
              </p:nvSpPr>
              <p:spPr>
                <a:xfrm>
                  <a:off x="2370567" y="4270011"/>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8" name="円/楕円 37"/>
                <p:cNvSpPr/>
                <p:nvPr/>
              </p:nvSpPr>
              <p:spPr>
                <a:xfrm>
                  <a:off x="2452079" y="43293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 name="円/楕円 38"/>
                <p:cNvSpPr/>
                <p:nvPr/>
              </p:nvSpPr>
              <p:spPr>
                <a:xfrm>
                  <a:off x="2505979" y="43293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0" name="円/楕円 39"/>
                <p:cNvSpPr/>
                <p:nvPr/>
              </p:nvSpPr>
              <p:spPr>
                <a:xfrm>
                  <a:off x="2586617" y="433794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1" name="円/楕円 40"/>
                <p:cNvSpPr/>
                <p:nvPr/>
              </p:nvSpPr>
              <p:spPr>
                <a:xfrm>
                  <a:off x="2657531" y="428404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円/楕円 41"/>
                <p:cNvSpPr/>
                <p:nvPr/>
              </p:nvSpPr>
              <p:spPr>
                <a:xfrm>
                  <a:off x="2915816" y="4332321"/>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3" name="円/楕円 42"/>
                <p:cNvSpPr/>
                <p:nvPr/>
              </p:nvSpPr>
              <p:spPr>
                <a:xfrm>
                  <a:off x="2986526" y="433296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4" name="円/楕円 43"/>
                <p:cNvSpPr/>
                <p:nvPr/>
              </p:nvSpPr>
              <p:spPr>
                <a:xfrm>
                  <a:off x="3042148" y="43293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5" name="円/楕円 44"/>
                <p:cNvSpPr/>
                <p:nvPr/>
              </p:nvSpPr>
              <p:spPr>
                <a:xfrm>
                  <a:off x="3108535" y="432478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6" name="円/楕円 45"/>
                <p:cNvSpPr/>
                <p:nvPr/>
              </p:nvSpPr>
              <p:spPr>
                <a:xfrm>
                  <a:off x="3188503" y="428404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7" name="円/楕円 46"/>
                <p:cNvSpPr/>
                <p:nvPr/>
              </p:nvSpPr>
              <p:spPr>
                <a:xfrm>
                  <a:off x="3031796" y="4121918"/>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8" name="円/楕円 47"/>
                <p:cNvSpPr/>
                <p:nvPr/>
              </p:nvSpPr>
              <p:spPr>
                <a:xfrm>
                  <a:off x="3057440" y="395934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9" name="円/楕円 48"/>
                <p:cNvSpPr/>
                <p:nvPr/>
              </p:nvSpPr>
              <p:spPr>
                <a:xfrm>
                  <a:off x="3037621" y="3396437"/>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0" name="円/楕円 49"/>
                <p:cNvSpPr/>
                <p:nvPr/>
              </p:nvSpPr>
              <p:spPr>
                <a:xfrm>
                  <a:off x="3042148" y="367966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1" name="円/楕円 50"/>
                <p:cNvSpPr/>
                <p:nvPr/>
              </p:nvSpPr>
              <p:spPr>
                <a:xfrm>
                  <a:off x="3042148" y="3775639"/>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2" name="円/楕円 51"/>
                <p:cNvSpPr/>
                <p:nvPr/>
              </p:nvSpPr>
              <p:spPr>
                <a:xfrm>
                  <a:off x="3037621" y="311631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3" name="円/楕円 52"/>
                <p:cNvSpPr/>
                <p:nvPr/>
              </p:nvSpPr>
              <p:spPr>
                <a:xfrm>
                  <a:off x="1835696" y="436399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4" name="円/楕円 53"/>
                <p:cNvSpPr/>
                <p:nvPr/>
              </p:nvSpPr>
              <p:spPr>
                <a:xfrm>
                  <a:off x="2123728" y="440044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5" name="円/楕円 54"/>
                <p:cNvSpPr/>
                <p:nvPr/>
              </p:nvSpPr>
              <p:spPr>
                <a:xfrm>
                  <a:off x="1858556"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6" name="円/楕円 55"/>
                <p:cNvSpPr/>
                <p:nvPr/>
              </p:nvSpPr>
              <p:spPr>
                <a:xfrm>
                  <a:off x="1889807"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7" name="円/楕円 56"/>
                <p:cNvSpPr/>
                <p:nvPr/>
              </p:nvSpPr>
              <p:spPr>
                <a:xfrm>
                  <a:off x="1919157"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8" name="円/楕円 57"/>
                <p:cNvSpPr/>
                <p:nvPr/>
              </p:nvSpPr>
              <p:spPr>
                <a:xfrm>
                  <a:off x="1950408"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9" name="円/楕円 58"/>
                <p:cNvSpPr/>
                <p:nvPr/>
              </p:nvSpPr>
              <p:spPr>
                <a:xfrm>
                  <a:off x="1970381" y="44404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0" name="円/楕円 59"/>
                <p:cNvSpPr/>
                <p:nvPr/>
              </p:nvSpPr>
              <p:spPr>
                <a:xfrm>
                  <a:off x="2001632" y="44404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1" name="円/楕円 60"/>
                <p:cNvSpPr/>
                <p:nvPr/>
              </p:nvSpPr>
              <p:spPr>
                <a:xfrm>
                  <a:off x="2030982" y="44404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2" name="円/楕円 61"/>
                <p:cNvSpPr/>
                <p:nvPr/>
              </p:nvSpPr>
              <p:spPr>
                <a:xfrm>
                  <a:off x="2062233" y="444041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 name="円/楕円 62"/>
                <p:cNvSpPr/>
                <p:nvPr/>
              </p:nvSpPr>
              <p:spPr>
                <a:xfrm>
                  <a:off x="2002565"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4" name="円/楕円 63"/>
                <p:cNvSpPr/>
                <p:nvPr/>
              </p:nvSpPr>
              <p:spPr>
                <a:xfrm>
                  <a:off x="2033816"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5" name="円/楕円 64"/>
                <p:cNvSpPr/>
                <p:nvPr/>
              </p:nvSpPr>
              <p:spPr>
                <a:xfrm>
                  <a:off x="2063166"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6" name="円/楕円 65"/>
                <p:cNvSpPr/>
                <p:nvPr/>
              </p:nvSpPr>
              <p:spPr>
                <a:xfrm>
                  <a:off x="2094417" y="444143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7" name="円/楕円 66"/>
                <p:cNvSpPr/>
                <p:nvPr/>
              </p:nvSpPr>
              <p:spPr>
                <a:xfrm>
                  <a:off x="2387363"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8" name="円/楕円 67"/>
                <p:cNvSpPr/>
                <p:nvPr/>
              </p:nvSpPr>
              <p:spPr>
                <a:xfrm>
                  <a:off x="2418614"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9" name="円/楕円 68"/>
                <p:cNvSpPr/>
                <p:nvPr/>
              </p:nvSpPr>
              <p:spPr>
                <a:xfrm>
                  <a:off x="2447964"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0" name="円/楕円 69"/>
                <p:cNvSpPr/>
                <p:nvPr/>
              </p:nvSpPr>
              <p:spPr>
                <a:xfrm>
                  <a:off x="2479215"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1" name="円/楕円 70"/>
                <p:cNvSpPr/>
                <p:nvPr/>
              </p:nvSpPr>
              <p:spPr>
                <a:xfrm>
                  <a:off x="2505355" y="4426758"/>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2" name="円/楕円 71"/>
                <p:cNvSpPr/>
                <p:nvPr/>
              </p:nvSpPr>
              <p:spPr>
                <a:xfrm>
                  <a:off x="2536606" y="4426758"/>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3" name="円/楕円 72"/>
                <p:cNvSpPr/>
                <p:nvPr/>
              </p:nvSpPr>
              <p:spPr>
                <a:xfrm>
                  <a:off x="2565956" y="4426758"/>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4" name="円/楕円 73"/>
                <p:cNvSpPr/>
                <p:nvPr/>
              </p:nvSpPr>
              <p:spPr>
                <a:xfrm>
                  <a:off x="2597207" y="4426758"/>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5" name="円/楕円 74"/>
                <p:cNvSpPr/>
                <p:nvPr/>
              </p:nvSpPr>
              <p:spPr>
                <a:xfrm>
                  <a:off x="2545438"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6" name="円/楕円 75"/>
                <p:cNvSpPr/>
                <p:nvPr/>
              </p:nvSpPr>
              <p:spPr>
                <a:xfrm>
                  <a:off x="2576689"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7" name="円/楕円 76"/>
                <p:cNvSpPr/>
                <p:nvPr/>
              </p:nvSpPr>
              <p:spPr>
                <a:xfrm>
                  <a:off x="2606039"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8" name="円/楕円 77"/>
                <p:cNvSpPr/>
                <p:nvPr/>
              </p:nvSpPr>
              <p:spPr>
                <a:xfrm>
                  <a:off x="2637290" y="442761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5" name="円/楕円 94"/>
                <p:cNvSpPr/>
                <p:nvPr/>
              </p:nvSpPr>
              <p:spPr>
                <a:xfrm>
                  <a:off x="2898542" y="443955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6" name="円/楕円 95"/>
                <p:cNvSpPr/>
                <p:nvPr/>
              </p:nvSpPr>
              <p:spPr>
                <a:xfrm>
                  <a:off x="2929793" y="443955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7" name="円/楕円 96"/>
                <p:cNvSpPr/>
                <p:nvPr/>
              </p:nvSpPr>
              <p:spPr>
                <a:xfrm>
                  <a:off x="2990394" y="443955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8" name="円/楕円 97"/>
                <p:cNvSpPr/>
                <p:nvPr/>
              </p:nvSpPr>
              <p:spPr>
                <a:xfrm>
                  <a:off x="3016534" y="443870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99" name="円/楕円 98"/>
                <p:cNvSpPr/>
                <p:nvPr/>
              </p:nvSpPr>
              <p:spPr>
                <a:xfrm>
                  <a:off x="3087868" y="443955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0" name="円/楕円 99"/>
                <p:cNvSpPr/>
                <p:nvPr/>
              </p:nvSpPr>
              <p:spPr>
                <a:xfrm>
                  <a:off x="3117218" y="443955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1" name="円/楕円 100"/>
                <p:cNvSpPr/>
                <p:nvPr/>
              </p:nvSpPr>
              <p:spPr>
                <a:xfrm>
                  <a:off x="3148469" y="443955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2" name="円/楕円 101"/>
                <p:cNvSpPr/>
                <p:nvPr/>
              </p:nvSpPr>
              <p:spPr>
                <a:xfrm>
                  <a:off x="3043638" y="4436491"/>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3" name="円/楕円 102"/>
                <p:cNvSpPr/>
                <p:nvPr/>
              </p:nvSpPr>
              <p:spPr>
                <a:xfrm>
                  <a:off x="3144322" y="4437347"/>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4" name="円/楕円 103"/>
                <p:cNvSpPr/>
                <p:nvPr/>
              </p:nvSpPr>
              <p:spPr>
                <a:xfrm>
                  <a:off x="3175573" y="4437347"/>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5" name="円/楕円 104"/>
                <p:cNvSpPr/>
                <p:nvPr/>
              </p:nvSpPr>
              <p:spPr>
                <a:xfrm>
                  <a:off x="2364503" y="439298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6" name="円/楕円 105"/>
                <p:cNvSpPr/>
                <p:nvPr/>
              </p:nvSpPr>
              <p:spPr>
                <a:xfrm>
                  <a:off x="3526500" y="4436491"/>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7" name="円/楕円 106"/>
                <p:cNvSpPr/>
                <p:nvPr/>
              </p:nvSpPr>
              <p:spPr>
                <a:xfrm>
                  <a:off x="3611040" y="4448393"/>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8" name="円/楕円 107"/>
                <p:cNvSpPr/>
                <p:nvPr/>
              </p:nvSpPr>
              <p:spPr>
                <a:xfrm>
                  <a:off x="3572220" y="3987340"/>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9" name="円/楕円 108"/>
                <p:cNvSpPr/>
                <p:nvPr/>
              </p:nvSpPr>
              <p:spPr>
                <a:xfrm>
                  <a:off x="4095626" y="4031541"/>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0" name="円/楕円 109"/>
                <p:cNvSpPr/>
                <p:nvPr/>
              </p:nvSpPr>
              <p:spPr>
                <a:xfrm>
                  <a:off x="3582870" y="3394918"/>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1" name="円/楕円 110"/>
                <p:cNvSpPr/>
                <p:nvPr/>
              </p:nvSpPr>
              <p:spPr>
                <a:xfrm>
                  <a:off x="3572220" y="2564904"/>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2" name="円/楕円 111"/>
                <p:cNvSpPr/>
                <p:nvPr/>
              </p:nvSpPr>
              <p:spPr>
                <a:xfrm>
                  <a:off x="3563354" y="2276872"/>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3" name="円/楕円 112"/>
                <p:cNvSpPr/>
                <p:nvPr/>
              </p:nvSpPr>
              <p:spPr>
                <a:xfrm>
                  <a:off x="4049906" y="227913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4" name="円/楕円 113"/>
                <p:cNvSpPr/>
                <p:nvPr/>
              </p:nvSpPr>
              <p:spPr>
                <a:xfrm>
                  <a:off x="4132909" y="227913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5" name="円/楕円 114"/>
                <p:cNvSpPr/>
                <p:nvPr/>
              </p:nvSpPr>
              <p:spPr>
                <a:xfrm>
                  <a:off x="4631674" y="230199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6" name="円/楕円 115"/>
                <p:cNvSpPr/>
                <p:nvPr/>
              </p:nvSpPr>
              <p:spPr>
                <a:xfrm>
                  <a:off x="4095626" y="1772816"/>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7" name="円/楕円 116"/>
                <p:cNvSpPr/>
                <p:nvPr/>
              </p:nvSpPr>
              <p:spPr>
                <a:xfrm>
                  <a:off x="5157105" y="2301995"/>
                  <a:ext cx="45720" cy="45720"/>
                </a:xfrm>
                <a:prstGeom prst="ellipse">
                  <a:avLst/>
                </a:prstGeom>
                <a:grp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63534" name="テキスト ボックス 119"/>
              <p:cNvSpPr txBox="1">
                <a:spLocks noChangeArrowheads="1"/>
              </p:cNvSpPr>
              <p:nvPr/>
            </p:nvSpPr>
            <p:spPr bwMode="auto">
              <a:xfrm>
                <a:off x="1214678" y="4659084"/>
                <a:ext cx="58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0.12</a:t>
                </a:r>
                <a:endParaRPr lang="ja-JP" altLang="en-US" dirty="0"/>
              </a:p>
            </p:txBody>
          </p:sp>
          <p:sp>
            <p:nvSpPr>
              <p:cNvPr id="63535" name="テキスト ボックス 120"/>
              <p:cNvSpPr txBox="1">
                <a:spLocks noChangeArrowheads="1"/>
              </p:cNvSpPr>
              <p:nvPr/>
            </p:nvSpPr>
            <p:spPr bwMode="auto">
              <a:xfrm>
                <a:off x="1706538" y="4659084"/>
                <a:ext cx="58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0.25</a:t>
                </a:r>
                <a:endParaRPr lang="ja-JP" altLang="en-US" dirty="0"/>
              </a:p>
            </p:txBody>
          </p:sp>
          <p:sp>
            <p:nvSpPr>
              <p:cNvPr id="63536" name="テキスト ボックス 121"/>
              <p:cNvSpPr txBox="1">
                <a:spLocks noChangeArrowheads="1"/>
              </p:cNvSpPr>
              <p:nvPr/>
            </p:nvSpPr>
            <p:spPr bwMode="auto">
              <a:xfrm>
                <a:off x="2326035" y="4659084"/>
                <a:ext cx="473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0.5</a:t>
                </a:r>
                <a:endParaRPr lang="ja-JP" altLang="en-US" dirty="0"/>
              </a:p>
            </p:txBody>
          </p:sp>
          <p:sp>
            <p:nvSpPr>
              <p:cNvPr id="63537" name="テキスト ボックス 122"/>
              <p:cNvSpPr txBox="1">
                <a:spLocks noChangeArrowheads="1"/>
              </p:cNvSpPr>
              <p:nvPr/>
            </p:nvSpPr>
            <p:spPr bwMode="auto">
              <a:xfrm>
                <a:off x="2940199" y="465908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1</a:t>
                </a:r>
                <a:endParaRPr lang="ja-JP" altLang="en-US" dirty="0"/>
              </a:p>
            </p:txBody>
          </p:sp>
          <p:sp>
            <p:nvSpPr>
              <p:cNvPr id="63538" name="テキスト ボックス 123"/>
              <p:cNvSpPr txBox="1">
                <a:spLocks noChangeArrowheads="1"/>
              </p:cNvSpPr>
              <p:nvPr/>
            </p:nvSpPr>
            <p:spPr bwMode="auto">
              <a:xfrm>
                <a:off x="3457972" y="465908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2</a:t>
                </a:r>
                <a:endParaRPr lang="ja-JP" altLang="en-US" dirty="0"/>
              </a:p>
            </p:txBody>
          </p:sp>
          <p:sp>
            <p:nvSpPr>
              <p:cNvPr id="63539" name="テキスト ボックス 124"/>
              <p:cNvSpPr txBox="1">
                <a:spLocks noChangeArrowheads="1"/>
              </p:cNvSpPr>
              <p:nvPr/>
            </p:nvSpPr>
            <p:spPr bwMode="auto">
              <a:xfrm>
                <a:off x="3995936" y="465908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4</a:t>
                </a:r>
                <a:endParaRPr lang="ja-JP" altLang="en-US" dirty="0"/>
              </a:p>
            </p:txBody>
          </p:sp>
          <p:sp>
            <p:nvSpPr>
              <p:cNvPr id="63540" name="テキスト ボックス 125"/>
              <p:cNvSpPr txBox="1">
                <a:spLocks noChangeArrowheads="1"/>
              </p:cNvSpPr>
              <p:nvPr/>
            </p:nvSpPr>
            <p:spPr bwMode="auto">
              <a:xfrm>
                <a:off x="4524934" y="465908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8</a:t>
                </a:r>
                <a:endParaRPr lang="ja-JP" altLang="en-US" dirty="0"/>
              </a:p>
            </p:txBody>
          </p:sp>
          <p:sp>
            <p:nvSpPr>
              <p:cNvPr id="63541" name="テキスト ボックス 126"/>
              <p:cNvSpPr txBox="1">
                <a:spLocks noChangeArrowheads="1"/>
              </p:cNvSpPr>
              <p:nvPr/>
            </p:nvSpPr>
            <p:spPr bwMode="auto">
              <a:xfrm>
                <a:off x="4996056" y="4659084"/>
                <a:ext cx="429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&gt;8</a:t>
                </a:r>
                <a:endParaRPr lang="ja-JP" altLang="en-US" dirty="0"/>
              </a:p>
            </p:txBody>
          </p:sp>
          <p:sp>
            <p:nvSpPr>
              <p:cNvPr id="63542" name="テキスト ボックス 127"/>
              <p:cNvSpPr txBox="1">
                <a:spLocks noChangeArrowheads="1"/>
              </p:cNvSpPr>
              <p:nvPr/>
            </p:nvSpPr>
            <p:spPr bwMode="auto">
              <a:xfrm>
                <a:off x="846946" y="427962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a:t>
                </a:r>
                <a:endParaRPr lang="ja-JP" altLang="en-US" dirty="0"/>
              </a:p>
            </p:txBody>
          </p:sp>
          <p:sp>
            <p:nvSpPr>
              <p:cNvPr id="63543" name="テキスト ボックス 128"/>
              <p:cNvSpPr txBox="1">
                <a:spLocks noChangeArrowheads="1"/>
              </p:cNvSpPr>
              <p:nvPr/>
            </p:nvSpPr>
            <p:spPr bwMode="auto">
              <a:xfrm>
                <a:off x="616113" y="3552751"/>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200</a:t>
                </a:r>
                <a:endParaRPr lang="ja-JP" altLang="en-US" dirty="0"/>
              </a:p>
            </p:txBody>
          </p:sp>
          <p:sp>
            <p:nvSpPr>
              <p:cNvPr id="63544" name="テキスト ボックス 129"/>
              <p:cNvSpPr txBox="1">
                <a:spLocks noChangeArrowheads="1"/>
              </p:cNvSpPr>
              <p:nvPr/>
            </p:nvSpPr>
            <p:spPr bwMode="auto">
              <a:xfrm>
                <a:off x="616113" y="2825876"/>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400</a:t>
                </a:r>
                <a:endParaRPr lang="ja-JP" altLang="en-US" dirty="0"/>
              </a:p>
            </p:txBody>
          </p:sp>
          <p:sp>
            <p:nvSpPr>
              <p:cNvPr id="63545" name="テキスト ボックス 130"/>
              <p:cNvSpPr txBox="1">
                <a:spLocks noChangeArrowheads="1"/>
              </p:cNvSpPr>
              <p:nvPr/>
            </p:nvSpPr>
            <p:spPr bwMode="auto">
              <a:xfrm>
                <a:off x="616113" y="2099001"/>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600</a:t>
                </a:r>
                <a:endParaRPr lang="ja-JP" altLang="en-US" dirty="0"/>
              </a:p>
            </p:txBody>
          </p:sp>
          <p:sp>
            <p:nvSpPr>
              <p:cNvPr id="63546" name="テキスト ボックス 131"/>
              <p:cNvSpPr txBox="1">
                <a:spLocks noChangeArrowheads="1"/>
              </p:cNvSpPr>
              <p:nvPr/>
            </p:nvSpPr>
            <p:spPr bwMode="auto">
              <a:xfrm>
                <a:off x="616113" y="1372126"/>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800</a:t>
                </a:r>
                <a:endParaRPr lang="ja-JP" altLang="en-US" dirty="0"/>
              </a:p>
            </p:txBody>
          </p:sp>
        </p:grpSp>
        <p:cxnSp>
          <p:nvCxnSpPr>
            <p:cNvPr id="134" name="直線コネクタ 133"/>
            <p:cNvCxnSpPr/>
            <p:nvPr/>
          </p:nvCxnSpPr>
          <p:spPr bwMode="auto">
            <a:xfrm flipV="1">
              <a:off x="2486317" y="2773995"/>
              <a:ext cx="2856110" cy="161619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47" name="テキスト ボックス 146"/>
          <p:cNvSpPr txBox="1"/>
          <p:nvPr/>
        </p:nvSpPr>
        <p:spPr>
          <a:xfrm rot="16200000">
            <a:off x="3922712" y="3176588"/>
            <a:ext cx="4138613" cy="369888"/>
          </a:xfrm>
          <a:prstGeom prst="rect">
            <a:avLst/>
          </a:prstGeom>
          <a:noFill/>
        </p:spPr>
        <p:txBody>
          <a:bodyPr lIns="91425" tIns="45713" rIns="91425" bIns="45713">
            <a:spAutoFit/>
          </a:bodyPr>
          <a:lstStyle/>
          <a:p>
            <a:pPr algn="ctr" defTabSz="914259" fontAlgn="auto">
              <a:spcBef>
                <a:spcPts val="0"/>
              </a:spcBef>
              <a:spcAft>
                <a:spcPts val="0"/>
              </a:spcAft>
              <a:defRPr/>
            </a:pPr>
            <a:r>
              <a:rPr lang="en-US" altLang="ja-JP" dirty="0">
                <a:ea typeface="+mj-ea"/>
                <a:cs typeface="Times New Roman" pitchFamily="18" charset="0"/>
              </a:rPr>
              <a:t>Rate of none ITCZ treatment </a:t>
            </a:r>
            <a:r>
              <a:rPr lang="ja-JP" altLang="en-US" dirty="0">
                <a:ea typeface="+mj-ea"/>
                <a:cs typeface="Times New Roman" pitchFamily="18" charset="0"/>
              </a:rPr>
              <a:t>（</a:t>
            </a:r>
            <a:r>
              <a:rPr lang="en-US" altLang="ja-JP" dirty="0">
                <a:ea typeface="+mj-ea"/>
                <a:cs typeface="Times New Roman" pitchFamily="18" charset="0"/>
              </a:rPr>
              <a:t>%</a:t>
            </a:r>
            <a:r>
              <a:rPr lang="ja-JP" altLang="en-US" dirty="0">
                <a:ea typeface="+mj-ea"/>
                <a:cs typeface="Times New Roman" pitchFamily="18" charset="0"/>
              </a:rPr>
              <a:t>）</a:t>
            </a:r>
          </a:p>
        </p:txBody>
      </p:sp>
      <p:sp>
        <p:nvSpPr>
          <p:cNvPr id="148" name="テキスト ボックス 147"/>
          <p:cNvSpPr txBox="1"/>
          <p:nvPr/>
        </p:nvSpPr>
        <p:spPr>
          <a:xfrm>
            <a:off x="6027738" y="5430838"/>
            <a:ext cx="2990850" cy="369887"/>
          </a:xfrm>
          <a:prstGeom prst="rect">
            <a:avLst/>
          </a:prstGeom>
          <a:noFill/>
        </p:spPr>
        <p:txBody>
          <a:bodyPr lIns="91425" tIns="45713" rIns="91425" bIns="45713">
            <a:spAutoFit/>
          </a:bodyPr>
          <a:lstStyle/>
          <a:p>
            <a:pPr algn="ctr" defTabSz="914259" fontAlgn="auto">
              <a:spcBef>
                <a:spcPts val="0"/>
              </a:spcBef>
              <a:spcAft>
                <a:spcPts val="0"/>
              </a:spcAft>
              <a:defRPr/>
            </a:pPr>
            <a:r>
              <a:rPr lang="en-US" altLang="ja-JP" dirty="0">
                <a:ea typeface="+mj-ea"/>
                <a:cs typeface="Times New Roman" pitchFamily="18" charset="0"/>
              </a:rPr>
              <a:t>ITCZ MIC (μg/ml)</a:t>
            </a:r>
            <a:endParaRPr lang="ja-JP" altLang="en-US" dirty="0">
              <a:ea typeface="+mj-ea"/>
              <a:cs typeface="Times New Roman" pitchFamily="18" charset="0"/>
            </a:endParaRPr>
          </a:p>
        </p:txBody>
      </p:sp>
      <p:grpSp>
        <p:nvGrpSpPr>
          <p:cNvPr id="63493" name="グループ化 273"/>
          <p:cNvGrpSpPr>
            <a:grpSpLocks/>
          </p:cNvGrpSpPr>
          <p:nvPr/>
        </p:nvGrpSpPr>
        <p:grpSpPr bwMode="auto">
          <a:xfrm>
            <a:off x="6034088" y="2127250"/>
            <a:ext cx="2592387" cy="3182938"/>
            <a:chOff x="9628506" y="1390586"/>
            <a:chExt cx="2592078" cy="3183834"/>
          </a:xfrm>
        </p:grpSpPr>
        <p:cxnSp>
          <p:nvCxnSpPr>
            <p:cNvPr id="245" name="直線コネクタ 244"/>
            <p:cNvCxnSpPr/>
            <p:nvPr/>
          </p:nvCxnSpPr>
          <p:spPr>
            <a:xfrm>
              <a:off x="10212636" y="1517622"/>
              <a:ext cx="0" cy="26264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flipH="1">
              <a:off x="10198350" y="4144086"/>
              <a:ext cx="20222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rot="5400000">
              <a:off x="10517387" y="4175845"/>
              <a:ext cx="635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rot="5400000">
              <a:off x="10960247" y="4175845"/>
              <a:ext cx="635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rot="5400000">
              <a:off x="11403107" y="4175845"/>
              <a:ext cx="635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rot="5400000">
              <a:off x="11845966" y="4175845"/>
              <a:ext cx="635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511" name="テキスト ボックス 154"/>
            <p:cNvSpPr txBox="1">
              <a:spLocks noChangeArrowheads="1"/>
            </p:cNvSpPr>
            <p:nvPr/>
          </p:nvSpPr>
          <p:spPr bwMode="auto">
            <a:xfrm>
              <a:off x="10241144" y="4205088"/>
              <a:ext cx="588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0.25</a:t>
              </a:r>
              <a:endParaRPr lang="ja-JP" altLang="en-US" dirty="0"/>
            </a:p>
          </p:txBody>
        </p:sp>
        <p:sp>
          <p:nvSpPr>
            <p:cNvPr id="63512" name="テキスト ボックス 155"/>
            <p:cNvSpPr txBox="1">
              <a:spLocks noChangeArrowheads="1"/>
            </p:cNvSpPr>
            <p:nvPr/>
          </p:nvSpPr>
          <p:spPr bwMode="auto">
            <a:xfrm>
              <a:off x="10779546" y="4205088"/>
              <a:ext cx="473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0.5</a:t>
              </a:r>
              <a:endParaRPr lang="ja-JP" altLang="en-US" dirty="0"/>
            </a:p>
          </p:txBody>
        </p:sp>
        <p:sp>
          <p:nvSpPr>
            <p:cNvPr id="63513" name="テキスト ボックス 156"/>
            <p:cNvSpPr txBox="1">
              <a:spLocks noChangeArrowheads="1"/>
            </p:cNvSpPr>
            <p:nvPr/>
          </p:nvSpPr>
          <p:spPr bwMode="auto">
            <a:xfrm>
              <a:off x="11305538" y="42050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1</a:t>
              </a:r>
              <a:endParaRPr lang="ja-JP" altLang="en-US" dirty="0"/>
            </a:p>
          </p:txBody>
        </p:sp>
        <p:sp>
          <p:nvSpPr>
            <p:cNvPr id="63514" name="テキスト ボックス 157"/>
            <p:cNvSpPr txBox="1">
              <a:spLocks noChangeArrowheads="1"/>
            </p:cNvSpPr>
            <p:nvPr/>
          </p:nvSpPr>
          <p:spPr bwMode="auto">
            <a:xfrm>
              <a:off x="11764064" y="420508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2</a:t>
              </a:r>
              <a:endParaRPr lang="ja-JP" altLang="en-US" dirty="0"/>
            </a:p>
          </p:txBody>
        </p:sp>
        <p:sp>
          <p:nvSpPr>
            <p:cNvPr id="63515" name="テキスト ボックス 161"/>
            <p:cNvSpPr txBox="1">
              <a:spLocks noChangeArrowheads="1"/>
            </p:cNvSpPr>
            <p:nvPr/>
          </p:nvSpPr>
          <p:spPr bwMode="auto">
            <a:xfrm>
              <a:off x="9859339" y="398586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0</a:t>
              </a:r>
              <a:endParaRPr lang="ja-JP" altLang="en-US" dirty="0"/>
            </a:p>
          </p:txBody>
        </p:sp>
        <p:sp>
          <p:nvSpPr>
            <p:cNvPr id="63516" name="テキスト ボックス 162"/>
            <p:cNvSpPr txBox="1">
              <a:spLocks noChangeArrowheads="1"/>
            </p:cNvSpPr>
            <p:nvPr/>
          </p:nvSpPr>
          <p:spPr bwMode="auto">
            <a:xfrm>
              <a:off x="9743923" y="346680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20</a:t>
              </a:r>
              <a:endParaRPr lang="ja-JP" altLang="en-US" dirty="0"/>
            </a:p>
          </p:txBody>
        </p:sp>
        <p:sp>
          <p:nvSpPr>
            <p:cNvPr id="63517" name="テキスト ボックス 163"/>
            <p:cNvSpPr txBox="1">
              <a:spLocks noChangeArrowheads="1"/>
            </p:cNvSpPr>
            <p:nvPr/>
          </p:nvSpPr>
          <p:spPr bwMode="auto">
            <a:xfrm>
              <a:off x="9743923" y="294775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40</a:t>
              </a:r>
              <a:endParaRPr lang="ja-JP" altLang="en-US" dirty="0"/>
            </a:p>
          </p:txBody>
        </p:sp>
        <p:sp>
          <p:nvSpPr>
            <p:cNvPr id="63518" name="テキスト ボックス 164"/>
            <p:cNvSpPr txBox="1">
              <a:spLocks noChangeArrowheads="1"/>
            </p:cNvSpPr>
            <p:nvPr/>
          </p:nvSpPr>
          <p:spPr bwMode="auto">
            <a:xfrm>
              <a:off x="9743923" y="2428696"/>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60</a:t>
              </a:r>
              <a:endParaRPr lang="ja-JP" altLang="en-US" dirty="0"/>
            </a:p>
          </p:txBody>
        </p:sp>
        <p:sp>
          <p:nvSpPr>
            <p:cNvPr id="63519" name="テキスト ボックス 165"/>
            <p:cNvSpPr txBox="1">
              <a:spLocks noChangeArrowheads="1"/>
            </p:cNvSpPr>
            <p:nvPr/>
          </p:nvSpPr>
          <p:spPr bwMode="auto">
            <a:xfrm>
              <a:off x="9743923" y="1909641"/>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80</a:t>
              </a:r>
              <a:endParaRPr lang="ja-JP" altLang="en-US" dirty="0"/>
            </a:p>
          </p:txBody>
        </p:sp>
        <p:cxnSp>
          <p:nvCxnSpPr>
            <p:cNvPr id="260" name="直線コネクタ 259"/>
            <p:cNvCxnSpPr/>
            <p:nvPr/>
          </p:nvCxnSpPr>
          <p:spPr>
            <a:xfrm rot="10800000">
              <a:off x="10150731" y="1538266"/>
              <a:ext cx="619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rot="10800000">
              <a:off x="10150731" y="3626415"/>
              <a:ext cx="619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rot="10800000">
              <a:off x="10150731" y="3103981"/>
              <a:ext cx="619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rot="10800000">
              <a:off x="10150731" y="2581546"/>
              <a:ext cx="619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rot="10800000">
              <a:off x="10150731" y="2060700"/>
              <a:ext cx="619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正方形/長方形 267"/>
            <p:cNvSpPr/>
            <p:nvPr/>
          </p:nvSpPr>
          <p:spPr>
            <a:xfrm>
              <a:off x="10406288" y="1927312"/>
              <a:ext cx="293652" cy="2197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69" name="正方形/長方形 268"/>
            <p:cNvSpPr/>
            <p:nvPr/>
          </p:nvSpPr>
          <p:spPr>
            <a:xfrm>
              <a:off x="10847561" y="2111514"/>
              <a:ext cx="293652" cy="2013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70" name="正方形/長方形 269"/>
            <p:cNvSpPr/>
            <p:nvPr/>
          </p:nvSpPr>
          <p:spPr>
            <a:xfrm>
              <a:off x="11288833" y="2205203"/>
              <a:ext cx="293652" cy="1919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71" name="正方形/長方形 270"/>
            <p:cNvSpPr/>
            <p:nvPr/>
          </p:nvSpPr>
          <p:spPr>
            <a:xfrm>
              <a:off x="11730105" y="3269128"/>
              <a:ext cx="293652" cy="855903"/>
            </a:xfrm>
            <a:prstGeom prst="rect">
              <a:avLst/>
            </a:prstGeom>
            <a:solidFill>
              <a:srgbClr val="FFCCFF"/>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529" name="テキスト ボックス 272"/>
            <p:cNvSpPr txBox="1">
              <a:spLocks noChangeArrowheads="1"/>
            </p:cNvSpPr>
            <p:nvPr/>
          </p:nvSpPr>
          <p:spPr bwMode="auto">
            <a:xfrm>
              <a:off x="9628506" y="1390586"/>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100</a:t>
              </a:r>
              <a:endParaRPr lang="ja-JP" altLang="en-US" dirty="0"/>
            </a:p>
          </p:txBody>
        </p:sp>
      </p:grpSp>
      <p:sp>
        <p:nvSpPr>
          <p:cNvPr id="275" name="テキスト ボックス 274"/>
          <p:cNvSpPr txBox="1"/>
          <p:nvPr/>
        </p:nvSpPr>
        <p:spPr>
          <a:xfrm rot="16200000">
            <a:off x="-1699419" y="3163094"/>
            <a:ext cx="3983038" cy="368300"/>
          </a:xfrm>
          <a:prstGeom prst="rect">
            <a:avLst/>
          </a:prstGeom>
          <a:noFill/>
        </p:spPr>
        <p:txBody>
          <a:bodyPr lIns="91425" tIns="45713" rIns="91425" bIns="45713">
            <a:spAutoFit/>
          </a:bodyPr>
          <a:lstStyle/>
          <a:p>
            <a:pPr algn="ctr" defTabSz="914259" fontAlgn="auto">
              <a:spcBef>
                <a:spcPts val="0"/>
              </a:spcBef>
              <a:spcAft>
                <a:spcPts val="0"/>
              </a:spcAft>
              <a:defRPr/>
            </a:pPr>
            <a:r>
              <a:rPr lang="en-US" altLang="ja-JP" dirty="0">
                <a:ea typeface="+mj-ea"/>
                <a:cs typeface="Times New Roman" pitchFamily="18" charset="0"/>
              </a:rPr>
              <a:t>Total duration of ITCZ exposure (days)</a:t>
            </a:r>
            <a:endParaRPr lang="ja-JP" altLang="en-US" dirty="0">
              <a:ea typeface="+mj-ea"/>
              <a:cs typeface="Times New Roman" pitchFamily="18" charset="0"/>
            </a:endParaRPr>
          </a:p>
        </p:txBody>
      </p:sp>
      <p:sp>
        <p:nvSpPr>
          <p:cNvPr id="276" name="テキスト ボックス 275"/>
          <p:cNvSpPr txBox="1"/>
          <p:nvPr/>
        </p:nvSpPr>
        <p:spPr>
          <a:xfrm>
            <a:off x="1258888" y="1601788"/>
            <a:ext cx="1620837" cy="923925"/>
          </a:xfrm>
          <a:prstGeom prst="rect">
            <a:avLst/>
          </a:prstGeom>
          <a:noFill/>
        </p:spPr>
        <p:txBody>
          <a:bodyPr lIns="91425" tIns="45713" rIns="91425" bIns="45713">
            <a:spAutoFit/>
          </a:bodyPr>
          <a:lstStyle/>
          <a:p>
            <a:pPr defTabSz="914259" fontAlgn="auto">
              <a:spcBef>
                <a:spcPts val="0"/>
              </a:spcBef>
              <a:spcAft>
                <a:spcPts val="0"/>
              </a:spcAft>
              <a:defRPr/>
            </a:pPr>
            <a:r>
              <a:rPr lang="en-US" altLang="ja-JP" i="1" dirty="0">
                <a:ea typeface="+mj-ea"/>
                <a:cs typeface="Times New Roman" pitchFamily="18" charset="0"/>
              </a:rPr>
              <a:t>r</a:t>
            </a:r>
            <a:r>
              <a:rPr lang="en-US" altLang="ja-JP" dirty="0">
                <a:ea typeface="+mj-ea"/>
                <a:cs typeface="Times New Roman" pitchFamily="18" charset="0"/>
              </a:rPr>
              <a:t> = 0.5700</a:t>
            </a:r>
          </a:p>
          <a:p>
            <a:pPr defTabSz="914259" fontAlgn="auto">
              <a:spcBef>
                <a:spcPts val="0"/>
              </a:spcBef>
              <a:spcAft>
                <a:spcPts val="0"/>
              </a:spcAft>
              <a:defRPr/>
            </a:pPr>
            <a:r>
              <a:rPr lang="en-US" altLang="ja-JP" i="1" dirty="0">
                <a:ea typeface="+mj-ea"/>
                <a:cs typeface="Times New Roman" pitchFamily="18" charset="0"/>
              </a:rPr>
              <a:t>n</a:t>
            </a:r>
            <a:r>
              <a:rPr lang="en-US" altLang="ja-JP" dirty="0">
                <a:ea typeface="+mj-ea"/>
                <a:cs typeface="Times New Roman" pitchFamily="18" charset="0"/>
              </a:rPr>
              <a:t> = 154</a:t>
            </a:r>
          </a:p>
          <a:p>
            <a:pPr defTabSz="914259" fontAlgn="auto">
              <a:spcBef>
                <a:spcPts val="0"/>
              </a:spcBef>
              <a:spcAft>
                <a:spcPts val="0"/>
              </a:spcAft>
              <a:defRPr/>
            </a:pPr>
            <a:r>
              <a:rPr lang="en-US" altLang="ja-JP" i="1" dirty="0">
                <a:ea typeface="+mj-ea"/>
                <a:cs typeface="Times New Roman" pitchFamily="18" charset="0"/>
              </a:rPr>
              <a:t>p </a:t>
            </a:r>
            <a:r>
              <a:rPr lang="en-US" altLang="ja-JP" dirty="0">
                <a:ea typeface="+mj-ea"/>
                <a:cs typeface="Times New Roman" pitchFamily="18" charset="0"/>
              </a:rPr>
              <a:t>&lt;0.0001</a:t>
            </a:r>
          </a:p>
        </p:txBody>
      </p:sp>
      <p:sp>
        <p:nvSpPr>
          <p:cNvPr id="277" name="テキスト ボックス 276"/>
          <p:cNvSpPr txBox="1"/>
          <p:nvPr/>
        </p:nvSpPr>
        <p:spPr>
          <a:xfrm>
            <a:off x="1401763" y="5435600"/>
            <a:ext cx="3709987" cy="369888"/>
          </a:xfrm>
          <a:prstGeom prst="rect">
            <a:avLst/>
          </a:prstGeom>
          <a:noFill/>
        </p:spPr>
        <p:txBody>
          <a:bodyPr lIns="91425" tIns="45713" rIns="91425" bIns="45713">
            <a:spAutoFit/>
          </a:bodyPr>
          <a:lstStyle/>
          <a:p>
            <a:pPr algn="ctr" defTabSz="914259" fontAlgn="auto">
              <a:spcBef>
                <a:spcPts val="0"/>
              </a:spcBef>
              <a:spcAft>
                <a:spcPts val="0"/>
              </a:spcAft>
              <a:defRPr/>
            </a:pPr>
            <a:r>
              <a:rPr lang="en-US" altLang="ja-JP" dirty="0">
                <a:ea typeface="+mj-ea"/>
                <a:cs typeface="Times New Roman" pitchFamily="18" charset="0"/>
              </a:rPr>
              <a:t>ITCZ MIC</a:t>
            </a:r>
            <a:r>
              <a:rPr lang="ja-JP" altLang="en-US" dirty="0">
                <a:ea typeface="+mj-ea"/>
                <a:cs typeface="Times New Roman" pitchFamily="18" charset="0"/>
              </a:rPr>
              <a:t>（</a:t>
            </a:r>
            <a:r>
              <a:rPr lang="en-US" altLang="ja-JP" dirty="0">
                <a:ea typeface="+mj-ea"/>
                <a:cs typeface="Times New Roman" pitchFamily="18" charset="0"/>
              </a:rPr>
              <a:t>μg/ml</a:t>
            </a:r>
            <a:r>
              <a:rPr lang="ja-JP" altLang="en-US" dirty="0">
                <a:ea typeface="+mj-ea"/>
                <a:cs typeface="Times New Roman" pitchFamily="18" charset="0"/>
              </a:rPr>
              <a:t>）</a:t>
            </a:r>
          </a:p>
        </p:txBody>
      </p:sp>
      <p:sp>
        <p:nvSpPr>
          <p:cNvPr id="278" name="テキスト ボックス 277"/>
          <p:cNvSpPr txBox="1"/>
          <p:nvPr/>
        </p:nvSpPr>
        <p:spPr>
          <a:xfrm>
            <a:off x="0" y="188913"/>
            <a:ext cx="9144000" cy="1077912"/>
          </a:xfrm>
          <a:prstGeom prst="rect">
            <a:avLst/>
          </a:prstGeom>
          <a:noFill/>
        </p:spPr>
        <p:txBody>
          <a:bodyPr lIns="91425" tIns="45713" rIns="91425" bIns="45713">
            <a:spAutoFit/>
          </a:bodyPr>
          <a:lstStyle/>
          <a:p>
            <a:pPr algn="ctr" defTabSz="914259" fontAlgn="auto">
              <a:spcBef>
                <a:spcPts val="0"/>
              </a:spcBef>
              <a:spcAft>
                <a:spcPts val="0"/>
              </a:spcAft>
              <a:defRPr/>
            </a:pPr>
            <a:r>
              <a:rPr lang="en-US" altLang="ja-JP" sz="3200" dirty="0">
                <a:solidFill>
                  <a:srgbClr val="0000FF"/>
                </a:solidFill>
                <a:ea typeface="+mj-ea"/>
                <a:cs typeface="Times New Roman" pitchFamily="18" charset="0"/>
              </a:rPr>
              <a:t>long administration of ITCZ and azole resistance induction</a:t>
            </a:r>
            <a:endParaRPr lang="ja-JP" altLang="en-US" sz="3200" dirty="0">
              <a:solidFill>
                <a:srgbClr val="0000FF"/>
              </a:solidFill>
              <a:ea typeface="+mj-ea"/>
              <a:cs typeface="Times New Roman" pitchFamily="18" charset="0"/>
            </a:endParaRPr>
          </a:p>
        </p:txBody>
      </p:sp>
      <p:cxnSp>
        <p:nvCxnSpPr>
          <p:cNvPr id="280" name="直線コネクタ 279"/>
          <p:cNvCxnSpPr/>
          <p:nvPr/>
        </p:nvCxnSpPr>
        <p:spPr bwMode="auto">
          <a:xfrm>
            <a:off x="7405688" y="2722563"/>
            <a:ext cx="919162" cy="0"/>
          </a:xfrm>
          <a:prstGeom prst="line">
            <a:avLst/>
          </a:prstGeom>
          <a:ln w="12700">
            <a:solidFill>
              <a:srgbClr val="FF0066"/>
            </a:solidFill>
          </a:ln>
        </p:spPr>
        <p:style>
          <a:lnRef idx="1">
            <a:schemeClr val="accent1"/>
          </a:lnRef>
          <a:fillRef idx="0">
            <a:schemeClr val="accent1"/>
          </a:fillRef>
          <a:effectRef idx="0">
            <a:schemeClr val="accent1"/>
          </a:effectRef>
          <a:fontRef idx="minor">
            <a:schemeClr val="tx1"/>
          </a:fontRef>
        </p:style>
      </p:cxnSp>
      <p:sp>
        <p:nvSpPr>
          <p:cNvPr id="281" name="テキスト ボックス 49"/>
          <p:cNvSpPr txBox="1">
            <a:spLocks noChangeArrowheads="1"/>
          </p:cNvSpPr>
          <p:nvPr/>
        </p:nvSpPr>
        <p:spPr bwMode="auto">
          <a:xfrm>
            <a:off x="7688263" y="2408238"/>
            <a:ext cx="295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kumimoji="1">
                <a:solidFill>
                  <a:schemeClr val="tx1"/>
                </a:solidFill>
                <a:latin typeface="Times New Roman" pitchFamily="18" charset="0"/>
                <a:ea typeface="ＭＳ Ｐゴシック" pitchFamily="50" charset="-128"/>
              </a:defRPr>
            </a:lvl1pPr>
            <a:lvl2pPr marL="742950" indent="-285750" defTabSz="912813" eaLnBrk="0" hangingPunct="0">
              <a:defRPr kumimoji="1">
                <a:solidFill>
                  <a:schemeClr val="tx1"/>
                </a:solidFill>
                <a:latin typeface="Times New Roman" pitchFamily="18" charset="0"/>
                <a:ea typeface="ＭＳ Ｐゴシック" pitchFamily="50" charset="-128"/>
              </a:defRPr>
            </a:lvl2pPr>
            <a:lvl3pPr marL="1143000" indent="-228600" defTabSz="912813" eaLnBrk="0" hangingPunct="0">
              <a:defRPr kumimoji="1">
                <a:solidFill>
                  <a:schemeClr val="tx1"/>
                </a:solidFill>
                <a:latin typeface="Times New Roman" pitchFamily="18" charset="0"/>
                <a:ea typeface="ＭＳ Ｐゴシック" pitchFamily="50" charset="-128"/>
              </a:defRPr>
            </a:lvl3pPr>
            <a:lvl4pPr marL="1600200" indent="-228600" defTabSz="912813" eaLnBrk="0" hangingPunct="0">
              <a:defRPr kumimoji="1">
                <a:solidFill>
                  <a:schemeClr val="tx1"/>
                </a:solidFill>
                <a:latin typeface="Times New Roman" pitchFamily="18" charset="0"/>
                <a:ea typeface="ＭＳ Ｐゴシック" pitchFamily="50" charset="-128"/>
              </a:defRPr>
            </a:lvl4pPr>
            <a:lvl5pPr marL="2057400" indent="-228600" defTabSz="912813" eaLnBrk="0" hangingPunct="0">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defRPr/>
            </a:pPr>
            <a:r>
              <a:rPr lang="en-US" altLang="ja-JP" sz="2400" dirty="0">
                <a:ea typeface="+mj-ea"/>
                <a:cs typeface="Times New Roman" pitchFamily="18" charset="0"/>
              </a:rPr>
              <a:t>*</a:t>
            </a:r>
            <a:endParaRPr lang="ja-JP" altLang="en-US" sz="2400" dirty="0">
              <a:ea typeface="+mj-ea"/>
              <a:cs typeface="Times New Roman" pitchFamily="18" charset="0"/>
            </a:endParaRPr>
          </a:p>
        </p:txBody>
      </p:sp>
      <p:sp>
        <p:nvSpPr>
          <p:cNvPr id="282" name="テキスト ボックス 281"/>
          <p:cNvSpPr txBox="1"/>
          <p:nvPr/>
        </p:nvSpPr>
        <p:spPr bwMode="auto">
          <a:xfrm>
            <a:off x="7370763" y="2155825"/>
            <a:ext cx="1754187" cy="400050"/>
          </a:xfrm>
          <a:prstGeom prst="rect">
            <a:avLst/>
          </a:prstGeom>
          <a:noFill/>
        </p:spPr>
        <p:txBody>
          <a:bodyPr>
            <a:spAutoFit/>
          </a:bodyPr>
          <a:lstStyle/>
          <a:p>
            <a:pPr defTabSz="914259" fontAlgn="auto">
              <a:spcBef>
                <a:spcPts val="0"/>
              </a:spcBef>
              <a:spcAft>
                <a:spcPts val="0"/>
              </a:spcAft>
              <a:defRPr/>
            </a:pPr>
            <a:r>
              <a:rPr lang="en-US" altLang="ja-JP" sz="2000" i="1" dirty="0">
                <a:ea typeface="+mj-ea"/>
                <a:cs typeface="Times New Roman" pitchFamily="18" charset="0"/>
              </a:rPr>
              <a:t>p</a:t>
            </a:r>
            <a:r>
              <a:rPr lang="en-US" altLang="ja-JP" sz="2000" dirty="0">
                <a:ea typeface="+mj-ea"/>
                <a:cs typeface="Times New Roman" pitchFamily="18" charset="0"/>
              </a:rPr>
              <a:t> =0.03</a:t>
            </a:r>
            <a:endParaRPr lang="ja-JP" altLang="en-US" sz="2000" i="1" dirty="0">
              <a:ea typeface="+mj-ea"/>
              <a:cs typeface="Times New Roman" pitchFamily="18" charset="0"/>
            </a:endParaRPr>
          </a:p>
        </p:txBody>
      </p:sp>
      <p:sp>
        <p:nvSpPr>
          <p:cNvPr id="63501" name="日付プレースホルダー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a:t>2022/9/24</a:t>
            </a:r>
            <a:endParaRPr lang="en-US" altLang="ja-JP" dirty="0"/>
          </a:p>
        </p:txBody>
      </p:sp>
      <p:sp>
        <p:nvSpPr>
          <p:cNvPr id="63502" name="スライド番号プレースホルダー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580999A8-1436-4324-A1CC-DF8F0F0D1ACD}" type="slidenum">
              <a:rPr lang="en-US" altLang="ja-JP" smtClean="0"/>
              <a:pPr eaLnBrk="1" hangingPunct="1"/>
              <a:t>22</a:t>
            </a:fld>
            <a:endParaRPr lang="en-US" altLang="ja-JP" dirty="0"/>
          </a:p>
        </p:txBody>
      </p:sp>
      <p:sp>
        <p:nvSpPr>
          <p:cNvPr id="2" name="テキスト ボックス 1"/>
          <p:cNvSpPr txBox="1">
            <a:spLocks noChangeArrowheads="1"/>
          </p:cNvSpPr>
          <p:nvPr/>
        </p:nvSpPr>
        <p:spPr bwMode="auto">
          <a:xfrm>
            <a:off x="-25400" y="2714625"/>
            <a:ext cx="9148763" cy="1385888"/>
          </a:xfrm>
          <a:prstGeom prst="rect">
            <a:avLst/>
          </a:prstGeom>
          <a:solidFill>
            <a:srgbClr val="FFFF00"/>
          </a:solidFill>
          <a:ln w="38100">
            <a:solidFill>
              <a:srgbClr val="0000FF"/>
            </a:solidFill>
            <a:miter lim="800000"/>
            <a:headEnd/>
            <a:tailEnd/>
          </a:ln>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2800" b="1" dirty="0">
                <a:solidFill>
                  <a:srgbClr val="FF0000"/>
                </a:solidFill>
              </a:rPr>
              <a:t>ITCZ was used at 200mg/day (low dose) in many cases</a:t>
            </a:r>
          </a:p>
          <a:p>
            <a:pPr algn="ctr" eaLnBrk="1" hangingPunct="1"/>
            <a:r>
              <a:rPr lang="ja-JP" altLang="en-US" sz="2800" b="1" dirty="0">
                <a:solidFill>
                  <a:srgbClr val="FF0000"/>
                </a:solidFill>
              </a:rPr>
              <a:t>↓</a:t>
            </a:r>
            <a:endParaRPr lang="en-US" altLang="ja-JP" sz="2800" b="1" dirty="0">
              <a:solidFill>
                <a:srgbClr val="FF0000"/>
              </a:solidFill>
            </a:endParaRPr>
          </a:p>
          <a:p>
            <a:pPr algn="ctr" eaLnBrk="1" hangingPunct="1"/>
            <a:r>
              <a:rPr lang="en-US" altLang="ja-JP" sz="2800" b="1" dirty="0">
                <a:solidFill>
                  <a:srgbClr val="FF0000"/>
                </a:solidFill>
              </a:rPr>
              <a:t>low conc. of ITCZ exposure may induce Cyp51A mutation</a:t>
            </a:r>
            <a:endParaRPr lang="ja-JP" altLang="en-US" sz="2800" b="1" dirty="0">
              <a:solidFill>
                <a:srgbClr val="FF0000"/>
              </a:solidFill>
            </a:endParaRPr>
          </a:p>
        </p:txBody>
      </p:sp>
      <p:sp>
        <p:nvSpPr>
          <p:cNvPr id="63504" name="Text Box 4"/>
          <p:cNvSpPr txBox="1">
            <a:spLocks/>
          </p:cNvSpPr>
          <p:nvPr/>
        </p:nvSpPr>
        <p:spPr bwMode="auto">
          <a:xfrm>
            <a:off x="1142181" y="6551321"/>
            <a:ext cx="3640138" cy="3111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91" tIns="32146" rIns="64291" bIns="32146">
            <a:spAutoFit/>
          </a:bodyPr>
          <a:lstStyle>
            <a:lvl1pPr defTabSz="642938" eaLnBrk="0" hangingPunct="0">
              <a:defRPr kumimoji="1">
                <a:solidFill>
                  <a:schemeClr val="tx1"/>
                </a:solidFill>
                <a:latin typeface="Times New Roman" pitchFamily="18" charset="0"/>
                <a:ea typeface="ＭＳ Ｐゴシック" pitchFamily="50" charset="-128"/>
              </a:defRPr>
            </a:lvl1pPr>
            <a:lvl2pPr marL="742950" indent="-285750" defTabSz="642938" eaLnBrk="0" hangingPunct="0">
              <a:defRPr kumimoji="1">
                <a:solidFill>
                  <a:schemeClr val="tx1"/>
                </a:solidFill>
                <a:latin typeface="Times New Roman" pitchFamily="18" charset="0"/>
                <a:ea typeface="ＭＳ Ｐゴシック" pitchFamily="50" charset="-128"/>
              </a:defRPr>
            </a:lvl2pPr>
            <a:lvl3pPr marL="1143000" indent="-228600" defTabSz="642938" eaLnBrk="0" hangingPunct="0">
              <a:defRPr kumimoji="1">
                <a:solidFill>
                  <a:schemeClr val="tx1"/>
                </a:solidFill>
                <a:latin typeface="Times New Roman" pitchFamily="18" charset="0"/>
                <a:ea typeface="ＭＳ Ｐゴシック" pitchFamily="50" charset="-128"/>
              </a:defRPr>
            </a:lvl3pPr>
            <a:lvl4pPr marL="1600200" indent="-228600" defTabSz="642938" eaLnBrk="0" hangingPunct="0">
              <a:defRPr kumimoji="1">
                <a:solidFill>
                  <a:schemeClr val="tx1"/>
                </a:solidFill>
                <a:latin typeface="Times New Roman" pitchFamily="18" charset="0"/>
                <a:ea typeface="ＭＳ Ｐゴシック" pitchFamily="50" charset="-128"/>
              </a:defRPr>
            </a:lvl4pPr>
            <a:lvl5pPr marL="2057400" indent="-228600" defTabSz="642938" eaLnBrk="0" hangingPunct="0">
              <a:defRPr kumimoji="1">
                <a:solidFill>
                  <a:schemeClr val="tx1"/>
                </a:solidFill>
                <a:latin typeface="Times New Roman" pitchFamily="18" charset="0"/>
                <a:ea typeface="ＭＳ Ｐゴシック" pitchFamily="50" charset="-128"/>
              </a:defRPr>
            </a:lvl5pPr>
            <a:lvl6pPr marL="25146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kumimoji="0" lang="en-US" altLang="ja-JP" sz="1600" dirty="0">
                <a:solidFill>
                  <a:srgbClr val="000000"/>
                </a:solidFill>
                <a:ea typeface="ヒラギノ角ゴ Pro W3"/>
                <a:cs typeface="Times New Roman" pitchFamily="18" charset="0"/>
                <a:sym typeface="ヒラギノ角ゴ Pro W3"/>
              </a:rPr>
              <a:t>Tashiro M, Izumikawa K et l. , AAC, 2012</a:t>
            </a:r>
          </a:p>
        </p:txBody>
      </p:sp>
    </p:spTree>
    <p:extLst>
      <p:ext uri="{BB962C8B-B14F-4D97-AF65-F5344CB8AC3E}">
        <p14:creationId xmlns:p14="http://schemas.microsoft.com/office/powerpoint/2010/main" val="2392432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日付プレースホルダー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b="0"/>
              <a:t>2022/9/24</a:t>
            </a:r>
            <a:endParaRPr lang="en-US" altLang="ja-JP" b="0" dirty="0"/>
          </a:p>
        </p:txBody>
      </p:sp>
      <p:sp>
        <p:nvSpPr>
          <p:cNvPr id="100355" name="スライド番号プレースホルダー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35F9DF42-5B78-48C7-B0A4-2E2C2C3B9AD1}" type="slidenum">
              <a:rPr lang="en-US" altLang="ja-JP" b="0" smtClean="0"/>
              <a:pPr eaLnBrk="1" hangingPunct="1"/>
              <a:t>23</a:t>
            </a:fld>
            <a:endParaRPr lang="en-US" altLang="ja-JP" b="0" dirty="0"/>
          </a:p>
        </p:txBody>
      </p:sp>
      <p:pic>
        <p:nvPicPr>
          <p:cNvPr id="335874" name="Picture 2"/>
          <p:cNvPicPr>
            <a:picLocks noChangeAspect="1" noChangeArrowheads="1"/>
          </p:cNvPicPr>
          <p:nvPr/>
        </p:nvPicPr>
        <p:blipFill>
          <a:blip r:embed="rId3"/>
          <a:srcRect/>
          <a:stretch>
            <a:fillRect/>
          </a:stretch>
        </p:blipFill>
        <p:spPr bwMode="auto">
          <a:xfrm>
            <a:off x="170112" y="1988840"/>
            <a:ext cx="3926976" cy="320258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7" name="Rectangle 2"/>
          <p:cNvSpPr>
            <a:spLocks noChangeArrowheads="1"/>
          </p:cNvSpPr>
          <p:nvPr/>
        </p:nvSpPr>
        <p:spPr bwMode="auto">
          <a:xfrm>
            <a:off x="0" y="4445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ja-JP" sz="3600" dirty="0">
                <a:solidFill>
                  <a:srgbClr val="0000FF"/>
                </a:solidFill>
                <a:latin typeface="Times" charset="0"/>
              </a:rPr>
              <a:t>Structure of </a:t>
            </a:r>
            <a:r>
              <a:rPr lang="en-US" altLang="ja-JP" sz="3600" i="1" dirty="0">
                <a:solidFill>
                  <a:srgbClr val="0000FF"/>
                </a:solidFill>
                <a:latin typeface="Times" charset="0"/>
              </a:rPr>
              <a:t>A. fumigatus</a:t>
            </a:r>
            <a:r>
              <a:rPr lang="ja-JP" altLang="en-US" sz="3600" dirty="0">
                <a:solidFill>
                  <a:srgbClr val="0000FF"/>
                </a:solidFill>
                <a:latin typeface="Times" charset="0"/>
              </a:rPr>
              <a:t> </a:t>
            </a:r>
            <a:r>
              <a:rPr lang="en-US" altLang="ja-JP" sz="3600" dirty="0">
                <a:solidFill>
                  <a:srgbClr val="0000FF"/>
                </a:solidFill>
                <a:latin typeface="Times" charset="0"/>
              </a:rPr>
              <a:t>CYP51A</a:t>
            </a:r>
            <a:r>
              <a:rPr lang="ja-JP" altLang="en-US" sz="3600" dirty="0">
                <a:solidFill>
                  <a:srgbClr val="0000FF"/>
                </a:solidFill>
                <a:latin typeface="Times" charset="0"/>
              </a:rPr>
              <a:t> </a:t>
            </a:r>
            <a:r>
              <a:rPr lang="en-US" altLang="ja-JP" sz="3600" dirty="0">
                <a:solidFill>
                  <a:srgbClr val="0000FF"/>
                </a:solidFill>
                <a:latin typeface="Times" charset="0"/>
              </a:rPr>
              <a:t>and azoles</a:t>
            </a:r>
            <a:endParaRPr lang="en-US" altLang="ja-JP" dirty="0">
              <a:solidFill>
                <a:srgbClr val="0000FF"/>
              </a:solidFill>
              <a:latin typeface="Times" charset="0"/>
            </a:endParaRPr>
          </a:p>
        </p:txBody>
      </p:sp>
      <p:sp>
        <p:nvSpPr>
          <p:cNvPr id="100358" name="Rectangle 15"/>
          <p:cNvSpPr>
            <a:spLocks noChangeArrowheads="1"/>
          </p:cNvSpPr>
          <p:nvPr/>
        </p:nvSpPr>
        <p:spPr bwMode="auto">
          <a:xfrm>
            <a:off x="1066800" y="6519862"/>
            <a:ext cx="282257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a:solidFill>
                  <a:srgbClr val="000000"/>
                </a:solidFill>
                <a:ea typeface="Osaka"/>
                <a:cs typeface="Times New Roman" pitchFamily="18" charset="0"/>
              </a:rPr>
              <a:t>Xiao, AAC, 48: 568-574, 2004</a:t>
            </a:r>
          </a:p>
        </p:txBody>
      </p:sp>
      <p:grpSp>
        <p:nvGrpSpPr>
          <p:cNvPr id="7" name="グループ化 13"/>
          <p:cNvGrpSpPr>
            <a:grpSpLocks/>
          </p:cNvGrpSpPr>
          <p:nvPr/>
        </p:nvGrpSpPr>
        <p:grpSpPr bwMode="auto">
          <a:xfrm>
            <a:off x="4620740" y="3453256"/>
            <a:ext cx="3888432" cy="1108327"/>
            <a:chOff x="1686719" y="2698054"/>
            <a:chExt cx="5981625" cy="1704083"/>
          </a:xfrm>
        </p:grpSpPr>
        <p:sp>
          <p:nvSpPr>
            <p:cNvPr id="8" name="正方形/長方形 7"/>
            <p:cNvSpPr/>
            <p:nvPr/>
          </p:nvSpPr>
          <p:spPr>
            <a:xfrm>
              <a:off x="1686719" y="2698054"/>
              <a:ext cx="5981625" cy="1704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p>
          </p:txBody>
        </p:sp>
        <p:pic>
          <p:nvPicPr>
            <p:cNvPr id="9" name="Picture 2" descr="File:Posaconazole.svg">
              <a:hlinkClick r:id="rId4"/>
            </p:cNvPr>
            <p:cNvPicPr>
              <a:picLocks noChangeAspect="1" noChangeArrowheads="1"/>
            </p:cNvPicPr>
            <p:nvPr/>
          </p:nvPicPr>
          <p:blipFill>
            <a:blip r:embed="rId5">
              <a:lum bright="-20000" contrast="40000"/>
              <a:extLst>
                <a:ext uri="{28A0092B-C50C-407E-A947-70E740481C1C}">
                  <a14:useLocalDpi xmlns:a14="http://schemas.microsoft.com/office/drawing/2010/main" val="0"/>
                </a:ext>
              </a:extLst>
            </a:blip>
            <a:srcRect/>
            <a:stretch>
              <a:fillRect/>
            </a:stretch>
          </p:blipFill>
          <p:spPr bwMode="auto">
            <a:xfrm>
              <a:off x="1686719" y="2698054"/>
              <a:ext cx="5981625" cy="170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3"/>
          <p:cNvPicPr>
            <a:picLocks noChangeAspect="1" noChangeArrowheads="1"/>
          </p:cNvPicPr>
          <p:nvPr/>
        </p:nvPicPr>
        <p:blipFill>
          <a:blip r:embed="rId6" cstate="print">
            <a:lum bright="-10000" contrast="40000"/>
            <a:extLst>
              <a:ext uri="{28A0092B-C50C-407E-A947-70E740481C1C}">
                <a14:useLocalDpi xmlns:a14="http://schemas.microsoft.com/office/drawing/2010/main" val="0"/>
              </a:ext>
            </a:extLst>
          </a:blip>
          <a:srcRect/>
          <a:stretch>
            <a:fillRect/>
          </a:stretch>
        </p:blipFill>
        <p:spPr bwMode="auto">
          <a:xfrm>
            <a:off x="4620740" y="1488010"/>
            <a:ext cx="3888432" cy="114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7">
            <a:lum bright="-20000" contrast="40000"/>
            <a:extLst>
              <a:ext uri="{28A0092B-C50C-407E-A947-70E740481C1C}">
                <a14:useLocalDpi xmlns:a14="http://schemas.microsoft.com/office/drawing/2010/main" val="0"/>
              </a:ext>
            </a:extLst>
          </a:blip>
          <a:srcRect/>
          <a:stretch>
            <a:fillRect/>
          </a:stretch>
        </p:blipFill>
        <p:spPr bwMode="auto">
          <a:xfrm>
            <a:off x="4620740" y="5379286"/>
            <a:ext cx="813186" cy="105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4620740" y="817548"/>
            <a:ext cx="1103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800" dirty="0">
                <a:cs typeface="Times New Roman" pitchFamily="18" charset="0"/>
              </a:rPr>
              <a:t>ITCZ</a:t>
            </a:r>
            <a:endParaRPr lang="ja-JP" altLang="en-US" sz="2800" dirty="0">
              <a:cs typeface="Times New Roman" pitchFamily="18" charset="0"/>
            </a:endParaRPr>
          </a:p>
        </p:txBody>
      </p:sp>
      <p:sp>
        <p:nvSpPr>
          <p:cNvPr id="13" name="テキスト ボックス 2"/>
          <p:cNvSpPr txBox="1">
            <a:spLocks noChangeArrowheads="1"/>
          </p:cNvSpPr>
          <p:nvPr/>
        </p:nvSpPr>
        <p:spPr bwMode="auto">
          <a:xfrm>
            <a:off x="4620740" y="2782794"/>
            <a:ext cx="1247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800" dirty="0">
                <a:cs typeface="Times New Roman" pitchFamily="18" charset="0"/>
              </a:rPr>
              <a:t>POSA</a:t>
            </a:r>
            <a:endParaRPr lang="ja-JP" altLang="en-US" sz="2800" dirty="0">
              <a:cs typeface="Times New Roman" pitchFamily="18" charset="0"/>
            </a:endParaRPr>
          </a:p>
        </p:txBody>
      </p:sp>
      <p:sp>
        <p:nvSpPr>
          <p:cNvPr id="14" name="テキスト ボックス 3"/>
          <p:cNvSpPr txBox="1">
            <a:spLocks noChangeArrowheads="1"/>
          </p:cNvSpPr>
          <p:nvPr/>
        </p:nvSpPr>
        <p:spPr bwMode="auto">
          <a:xfrm>
            <a:off x="4620740" y="4708825"/>
            <a:ext cx="12474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800" dirty="0">
                <a:cs typeface="Times New Roman" pitchFamily="18" charset="0"/>
              </a:rPr>
              <a:t>VRCZ</a:t>
            </a:r>
            <a:endParaRPr lang="ja-JP" altLang="en-US" sz="2800" dirty="0">
              <a:cs typeface="Times New Roman" pitchFamily="18" charset="0"/>
            </a:endParaRPr>
          </a:p>
        </p:txBody>
      </p:sp>
      <p:sp>
        <p:nvSpPr>
          <p:cNvPr id="15" name="テキスト ボックス 1"/>
          <p:cNvSpPr txBox="1">
            <a:spLocks noChangeArrowheads="1"/>
          </p:cNvSpPr>
          <p:nvPr/>
        </p:nvSpPr>
        <p:spPr bwMode="auto">
          <a:xfrm>
            <a:off x="1322608" y="1336705"/>
            <a:ext cx="1621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2800" dirty="0">
                <a:cs typeface="Times New Roman" pitchFamily="18" charset="0"/>
              </a:rPr>
              <a:t>CYP51A</a:t>
            </a:r>
            <a:endParaRPr lang="ja-JP" altLang="en-US" sz="2800" dirty="0">
              <a:cs typeface="Times New Roman" pitchFamily="18" charset="0"/>
            </a:endParaRPr>
          </a:p>
        </p:txBody>
      </p:sp>
    </p:spTree>
    <p:extLst>
      <p:ext uri="{BB962C8B-B14F-4D97-AF65-F5344CB8AC3E}">
        <p14:creationId xmlns:p14="http://schemas.microsoft.com/office/powerpoint/2010/main" val="69189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日付プレースホルダー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b="0">
                <a:cs typeface="Times New Roman" pitchFamily="18" charset="0"/>
              </a:rPr>
              <a:t>2022/9/24</a:t>
            </a:r>
            <a:endParaRPr lang="en-US" altLang="ja-JP" b="0" dirty="0">
              <a:cs typeface="Times New Roman" pitchFamily="18" charset="0"/>
            </a:endParaRPr>
          </a:p>
        </p:txBody>
      </p:sp>
      <p:sp>
        <p:nvSpPr>
          <p:cNvPr id="66563" name="スライド番号プレースホルダー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14B20D89-145B-4F72-9DAC-3349EC6B7ED2}" type="slidenum">
              <a:rPr lang="en-US" altLang="ja-JP" b="0" smtClean="0">
                <a:cs typeface="Times New Roman" pitchFamily="18" charset="0"/>
              </a:rPr>
              <a:pPr eaLnBrk="1" hangingPunct="1"/>
              <a:t>24</a:t>
            </a:fld>
            <a:endParaRPr lang="en-US" altLang="ja-JP" b="0" dirty="0">
              <a:cs typeface="Times New Roman" pitchFamily="18" charset="0"/>
            </a:endParaRPr>
          </a:p>
        </p:txBody>
      </p:sp>
      <p:sp>
        <p:nvSpPr>
          <p:cNvPr id="66564" name="Rectangle 2"/>
          <p:cNvSpPr>
            <a:spLocks noChangeArrowheads="1"/>
          </p:cNvSpPr>
          <p:nvPr/>
        </p:nvSpPr>
        <p:spPr bwMode="auto">
          <a:xfrm>
            <a:off x="31750" y="-26988"/>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altLang="ja-JP" sz="4000" dirty="0">
                <a:solidFill>
                  <a:srgbClr val="0000FF"/>
                </a:solidFill>
                <a:cs typeface="Times New Roman" pitchFamily="18" charset="0"/>
              </a:rPr>
              <a:t>binding site of azoles in CYP51A</a:t>
            </a:r>
            <a:endParaRPr lang="en-US" altLang="ja-JP" sz="2000" dirty="0">
              <a:solidFill>
                <a:srgbClr val="0000FF"/>
              </a:solidFill>
              <a:cs typeface="Times New Roman" pitchFamily="18" charset="0"/>
            </a:endParaRPr>
          </a:p>
        </p:txBody>
      </p:sp>
      <p:sp>
        <p:nvSpPr>
          <p:cNvPr id="66565" name="Rectangle 15"/>
          <p:cNvSpPr>
            <a:spLocks noChangeArrowheads="1"/>
          </p:cNvSpPr>
          <p:nvPr/>
        </p:nvSpPr>
        <p:spPr bwMode="auto">
          <a:xfrm>
            <a:off x="1066800" y="6567772"/>
            <a:ext cx="282257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600" dirty="0">
                <a:solidFill>
                  <a:srgbClr val="000000"/>
                </a:solidFill>
                <a:ea typeface="Osaka" charset="-128"/>
                <a:cs typeface="Times New Roman" pitchFamily="18" charset="0"/>
              </a:rPr>
              <a:t>Xiao, AAC, 48: 568-574, 2004</a:t>
            </a:r>
          </a:p>
        </p:txBody>
      </p:sp>
      <p:pic>
        <p:nvPicPr>
          <p:cNvPr id="336899" name="Picture 3"/>
          <p:cNvPicPr>
            <a:picLocks noChangeAspect="1" noChangeArrowheads="1"/>
          </p:cNvPicPr>
          <p:nvPr/>
        </p:nvPicPr>
        <p:blipFill>
          <a:blip r:embed="rId3"/>
          <a:srcRect/>
          <a:stretch>
            <a:fillRect/>
          </a:stretch>
        </p:blipFill>
        <p:spPr bwMode="auto">
          <a:xfrm>
            <a:off x="1042988" y="1341438"/>
            <a:ext cx="7058025" cy="39655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7" name="テキスト ボックス 2"/>
          <p:cNvSpPr txBox="1">
            <a:spLocks noChangeArrowheads="1"/>
          </p:cNvSpPr>
          <p:nvPr/>
        </p:nvSpPr>
        <p:spPr bwMode="auto">
          <a:xfrm>
            <a:off x="1692275" y="5373688"/>
            <a:ext cx="237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3600" dirty="0">
                <a:cs typeface="Times New Roman" pitchFamily="18" charset="0"/>
              </a:rPr>
              <a:t>POSA (ITCZ)</a:t>
            </a:r>
            <a:endParaRPr lang="ja-JP" altLang="en-US" sz="3600" dirty="0">
              <a:cs typeface="Times New Roman" pitchFamily="18" charset="0"/>
            </a:endParaRPr>
          </a:p>
        </p:txBody>
      </p:sp>
      <p:sp>
        <p:nvSpPr>
          <p:cNvPr id="66568" name="テキスト ボックス 3"/>
          <p:cNvSpPr txBox="1">
            <a:spLocks noChangeArrowheads="1"/>
          </p:cNvSpPr>
          <p:nvPr/>
        </p:nvSpPr>
        <p:spPr bwMode="auto">
          <a:xfrm>
            <a:off x="5580063" y="5373688"/>
            <a:ext cx="1773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3600" dirty="0">
                <a:cs typeface="Times New Roman" pitchFamily="18" charset="0"/>
              </a:rPr>
              <a:t>VRCZ</a:t>
            </a:r>
            <a:endParaRPr lang="ja-JP" altLang="en-US" sz="3600" dirty="0">
              <a:cs typeface="Times New Roman" pitchFamily="18" charset="0"/>
            </a:endParaRPr>
          </a:p>
        </p:txBody>
      </p:sp>
      <p:sp>
        <p:nvSpPr>
          <p:cNvPr id="2" name="円/楕円 1"/>
          <p:cNvSpPr/>
          <p:nvPr/>
        </p:nvSpPr>
        <p:spPr>
          <a:xfrm>
            <a:off x="5364163" y="1998663"/>
            <a:ext cx="1101725" cy="10795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 name="テキスト ボックス 9"/>
          <p:cNvSpPr txBox="1">
            <a:spLocks noChangeArrowheads="1"/>
          </p:cNvSpPr>
          <p:nvPr/>
        </p:nvSpPr>
        <p:spPr bwMode="auto">
          <a:xfrm>
            <a:off x="749300" y="692150"/>
            <a:ext cx="7645400" cy="585788"/>
          </a:xfrm>
          <a:prstGeom prst="rect">
            <a:avLst/>
          </a:prstGeom>
          <a:solidFill>
            <a:srgbClr val="FFFF00"/>
          </a:solidFill>
          <a:ln w="38100">
            <a:solidFill>
              <a:srgbClr val="0000FF"/>
            </a:solidFill>
            <a:miter lim="800000"/>
            <a:headEnd/>
            <a:tailEnd/>
          </a:ln>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3200" dirty="0">
                <a:solidFill>
                  <a:srgbClr val="FF0000"/>
                </a:solidFill>
                <a:cs typeface="Times New Roman" pitchFamily="18" charset="0"/>
              </a:rPr>
              <a:t>G54 mutation is not related to VRCZ binding</a:t>
            </a:r>
          </a:p>
        </p:txBody>
      </p:sp>
    </p:spTree>
    <p:extLst>
      <p:ext uri="{BB962C8B-B14F-4D97-AF65-F5344CB8AC3E}">
        <p14:creationId xmlns:p14="http://schemas.microsoft.com/office/powerpoint/2010/main" val="3997521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日付プレースホルダー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a:solidFill>
                  <a:srgbClr val="000000"/>
                </a:solidFill>
              </a:rPr>
              <a:t>2022/9/24</a:t>
            </a:r>
            <a:endParaRPr lang="en-US" altLang="ja-JP" dirty="0">
              <a:solidFill>
                <a:srgbClr val="000000"/>
              </a:solidFill>
            </a:endParaRPr>
          </a:p>
        </p:txBody>
      </p:sp>
      <p:sp>
        <p:nvSpPr>
          <p:cNvPr id="64515" name="スライド番号プレースホルダー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547419BD-C31D-459B-91E4-70C02C4B37FA}" type="slidenum">
              <a:rPr lang="en-US" altLang="ja-JP" smtClean="0">
                <a:solidFill>
                  <a:srgbClr val="000000"/>
                </a:solidFill>
              </a:rPr>
              <a:pPr eaLnBrk="1" hangingPunct="1"/>
              <a:t>25</a:t>
            </a:fld>
            <a:endParaRPr lang="en-US" altLang="ja-JP" dirty="0">
              <a:solidFill>
                <a:srgbClr val="000000"/>
              </a:solidFill>
            </a:endParaRPr>
          </a:p>
        </p:txBody>
      </p:sp>
      <p:sp>
        <p:nvSpPr>
          <p:cNvPr id="64516" name="Rectangle 2"/>
          <p:cNvSpPr txBox="1">
            <a:spLocks noChangeArrowheads="1"/>
          </p:cNvSpPr>
          <p:nvPr/>
        </p:nvSpPr>
        <p:spPr bwMode="auto">
          <a:xfrm>
            <a:off x="0" y="3175"/>
            <a:ext cx="9144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291" tIns="32146" rIns="64291" bIns="32146">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en-US" altLang="ja-JP" sz="2800" dirty="0">
                <a:solidFill>
                  <a:srgbClr val="0000FF"/>
                </a:solidFill>
                <a:latin typeface="Times" charset="0"/>
              </a:rPr>
              <a:t>Azole-resistant </a:t>
            </a:r>
            <a:r>
              <a:rPr lang="en-US" altLang="ja-JP" sz="2800" i="1" dirty="0">
                <a:solidFill>
                  <a:srgbClr val="0000FF"/>
                </a:solidFill>
                <a:latin typeface="Times" charset="0"/>
              </a:rPr>
              <a:t>A. fumigatus</a:t>
            </a:r>
          </a:p>
          <a:p>
            <a:pPr algn="ctr"/>
            <a:r>
              <a:rPr lang="en-US" altLang="ja-JP" sz="2800" dirty="0">
                <a:solidFill>
                  <a:srgbClr val="0000FF"/>
                </a:solidFill>
                <a:latin typeface="Times" charset="0"/>
              </a:rPr>
              <a:t>SNPs</a:t>
            </a:r>
            <a:r>
              <a:rPr lang="ja-JP" altLang="en-US" sz="2800" dirty="0">
                <a:solidFill>
                  <a:srgbClr val="0000FF"/>
                </a:solidFill>
                <a:latin typeface="Times" charset="0"/>
              </a:rPr>
              <a:t> </a:t>
            </a:r>
            <a:r>
              <a:rPr lang="en-US" altLang="ja-JP" sz="2800" dirty="0">
                <a:solidFill>
                  <a:srgbClr val="0000FF"/>
                </a:solidFill>
                <a:latin typeface="Times" charset="0"/>
              </a:rPr>
              <a:t>multiple steps</a:t>
            </a:r>
            <a:endParaRPr lang="en-US" altLang="ja-JP" sz="2400" dirty="0">
              <a:solidFill>
                <a:srgbClr val="0000FF"/>
              </a:solidFill>
              <a:latin typeface="Times" charset="0"/>
            </a:endParaRPr>
          </a:p>
        </p:txBody>
      </p:sp>
      <p:sp>
        <p:nvSpPr>
          <p:cNvPr id="64517" name="Text Box 4"/>
          <p:cNvSpPr txBox="1">
            <a:spLocks/>
          </p:cNvSpPr>
          <p:nvPr/>
        </p:nvSpPr>
        <p:spPr bwMode="auto">
          <a:xfrm>
            <a:off x="1196765" y="6577762"/>
            <a:ext cx="2735263" cy="311150"/>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91" tIns="32146" rIns="64291" bIns="32146">
            <a:spAutoFit/>
          </a:bodyPr>
          <a:lstStyle>
            <a:lvl1pPr defTabSz="642938" eaLnBrk="0" hangingPunct="0">
              <a:defRPr kumimoji="1">
                <a:solidFill>
                  <a:schemeClr val="tx1"/>
                </a:solidFill>
                <a:latin typeface="Times New Roman" pitchFamily="18" charset="0"/>
                <a:ea typeface="ＭＳ Ｐゴシック" pitchFamily="50" charset="-128"/>
              </a:defRPr>
            </a:lvl1pPr>
            <a:lvl2pPr marL="742950" indent="-285750" defTabSz="642938" eaLnBrk="0" hangingPunct="0">
              <a:defRPr kumimoji="1">
                <a:solidFill>
                  <a:schemeClr val="tx1"/>
                </a:solidFill>
                <a:latin typeface="Times New Roman" pitchFamily="18" charset="0"/>
                <a:ea typeface="ＭＳ Ｐゴシック" pitchFamily="50" charset="-128"/>
              </a:defRPr>
            </a:lvl2pPr>
            <a:lvl3pPr marL="1143000" indent="-228600" defTabSz="642938" eaLnBrk="0" hangingPunct="0">
              <a:defRPr kumimoji="1">
                <a:solidFill>
                  <a:schemeClr val="tx1"/>
                </a:solidFill>
                <a:latin typeface="Times New Roman" pitchFamily="18" charset="0"/>
                <a:ea typeface="ＭＳ Ｐゴシック" pitchFamily="50" charset="-128"/>
              </a:defRPr>
            </a:lvl3pPr>
            <a:lvl4pPr marL="1600200" indent="-228600" defTabSz="642938" eaLnBrk="0" hangingPunct="0">
              <a:defRPr kumimoji="1">
                <a:solidFill>
                  <a:schemeClr val="tx1"/>
                </a:solidFill>
                <a:latin typeface="Times New Roman" pitchFamily="18" charset="0"/>
                <a:ea typeface="ＭＳ Ｐゴシック" pitchFamily="50" charset="-128"/>
              </a:defRPr>
            </a:lvl4pPr>
            <a:lvl5pPr marL="2057400" indent="-228600" defTabSz="642938" eaLnBrk="0" hangingPunct="0">
              <a:defRPr kumimoji="1">
                <a:solidFill>
                  <a:schemeClr val="tx1"/>
                </a:solidFill>
                <a:latin typeface="Times New Roman" pitchFamily="18" charset="0"/>
                <a:ea typeface="ＭＳ Ｐゴシック" pitchFamily="50" charset="-128"/>
              </a:defRPr>
            </a:lvl5pPr>
            <a:lvl6pPr marL="25146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defTabSz="642938"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kumimoji="0" lang="en-US" altLang="ja-JP" sz="1600" dirty="0">
                <a:solidFill>
                  <a:srgbClr val="000000"/>
                </a:solidFill>
                <a:ea typeface="ヒラギノ角ゴ Pro W3"/>
                <a:cs typeface="Times New Roman" pitchFamily="18" charset="0"/>
                <a:sym typeface="ヒラギノ角ゴ Pro W3"/>
              </a:rPr>
              <a:t>Camps, AAC, 56: 10-16, 2012</a:t>
            </a:r>
          </a:p>
        </p:txBody>
      </p:sp>
      <p:sp>
        <p:nvSpPr>
          <p:cNvPr id="64518" name="テキスト ボックス 14"/>
          <p:cNvSpPr txBox="1">
            <a:spLocks noChangeArrowheads="1"/>
          </p:cNvSpPr>
          <p:nvPr/>
        </p:nvSpPr>
        <p:spPr bwMode="auto">
          <a:xfrm>
            <a:off x="365125" y="1022350"/>
            <a:ext cx="838835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400" dirty="0">
                <a:solidFill>
                  <a:srgbClr val="FF0000"/>
                </a:solidFill>
              </a:rPr>
              <a:t>multiple SNPs are acquired in 4 months (median) during treatment</a:t>
            </a:r>
          </a:p>
        </p:txBody>
      </p:sp>
      <p:grpSp>
        <p:nvGrpSpPr>
          <p:cNvPr id="64519" name="グループ化 76"/>
          <p:cNvGrpSpPr>
            <a:grpSpLocks/>
          </p:cNvGrpSpPr>
          <p:nvPr/>
        </p:nvGrpSpPr>
        <p:grpSpPr bwMode="auto">
          <a:xfrm>
            <a:off x="395288" y="1484313"/>
            <a:ext cx="8213725" cy="5021262"/>
            <a:chOff x="395540" y="1720772"/>
            <a:chExt cx="8213544" cy="5020596"/>
          </a:xfrm>
        </p:grpSpPr>
        <p:cxnSp>
          <p:nvCxnSpPr>
            <p:cNvPr id="34" name="直線コネクタ 33"/>
            <p:cNvCxnSpPr/>
            <p:nvPr/>
          </p:nvCxnSpPr>
          <p:spPr>
            <a:xfrm>
              <a:off x="1902044" y="2350925"/>
              <a:ext cx="0" cy="39920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64521" name="グループ化 2"/>
            <p:cNvGrpSpPr>
              <a:grpSpLocks/>
            </p:cNvGrpSpPr>
            <p:nvPr/>
          </p:nvGrpSpPr>
          <p:grpSpPr bwMode="auto">
            <a:xfrm>
              <a:off x="1792129" y="2746297"/>
              <a:ext cx="6192837" cy="215900"/>
              <a:chOff x="1763688" y="2799400"/>
              <a:chExt cx="6192688" cy="216024"/>
            </a:xfrm>
          </p:grpSpPr>
          <p:sp>
            <p:nvSpPr>
              <p:cNvPr id="2" name="正方形/長方形 1"/>
              <p:cNvSpPr/>
              <p:nvPr/>
            </p:nvSpPr>
            <p:spPr>
              <a:xfrm>
                <a:off x="1764068" y="2799264"/>
                <a:ext cx="720692"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sp>
            <p:nvSpPr>
              <p:cNvPr id="12" name="正方形/長方形 11"/>
              <p:cNvSpPr/>
              <p:nvPr/>
            </p:nvSpPr>
            <p:spPr>
              <a:xfrm>
                <a:off x="2916540" y="2799264"/>
                <a:ext cx="5040080"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grpSp>
        <p:grpSp>
          <p:nvGrpSpPr>
            <p:cNvPr id="64522" name="グループ化 3"/>
            <p:cNvGrpSpPr>
              <a:grpSpLocks/>
            </p:cNvGrpSpPr>
            <p:nvPr/>
          </p:nvGrpSpPr>
          <p:grpSpPr bwMode="auto">
            <a:xfrm>
              <a:off x="1555591" y="3219372"/>
              <a:ext cx="2757489" cy="215900"/>
              <a:chOff x="1527524" y="3284984"/>
              <a:chExt cx="2756445" cy="216024"/>
            </a:xfrm>
          </p:grpSpPr>
          <p:sp>
            <p:nvSpPr>
              <p:cNvPr id="13" name="正方形/長方形 12"/>
              <p:cNvSpPr/>
              <p:nvPr/>
            </p:nvSpPr>
            <p:spPr>
              <a:xfrm>
                <a:off x="1527909" y="3284785"/>
                <a:ext cx="2035947"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sp>
            <p:nvSpPr>
              <p:cNvPr id="14" name="正方形/長方形 13"/>
              <p:cNvSpPr/>
              <p:nvPr/>
            </p:nvSpPr>
            <p:spPr>
              <a:xfrm>
                <a:off x="3419451" y="3284785"/>
                <a:ext cx="864841" cy="21599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latin typeface="Times New Roman" pitchFamily="18" charset="0"/>
                    <a:cs typeface="Times New Roman" pitchFamily="18" charset="0"/>
                  </a:rPr>
                  <a:t>VRCZ</a:t>
                </a:r>
                <a:endParaRPr lang="ja-JP" altLang="en-US" dirty="0">
                  <a:solidFill>
                    <a:srgbClr val="FF0000"/>
                  </a:solidFill>
                  <a:latin typeface="Times New Roman" pitchFamily="18" charset="0"/>
                  <a:cs typeface="Times New Roman" pitchFamily="18" charset="0"/>
                </a:endParaRPr>
              </a:p>
            </p:txBody>
          </p:sp>
        </p:grpSp>
        <p:grpSp>
          <p:nvGrpSpPr>
            <p:cNvPr id="64523" name="グループ化 4"/>
            <p:cNvGrpSpPr>
              <a:grpSpLocks/>
            </p:cNvGrpSpPr>
            <p:nvPr/>
          </p:nvGrpSpPr>
          <p:grpSpPr bwMode="auto">
            <a:xfrm>
              <a:off x="1555591" y="3692447"/>
              <a:ext cx="6645275" cy="215900"/>
              <a:chOff x="1527524" y="3718912"/>
              <a:chExt cx="6644876" cy="216024"/>
            </a:xfrm>
          </p:grpSpPr>
          <p:sp>
            <p:nvSpPr>
              <p:cNvPr id="15" name="正方形/長方形 14"/>
              <p:cNvSpPr/>
              <p:nvPr/>
            </p:nvSpPr>
            <p:spPr>
              <a:xfrm>
                <a:off x="1527909" y="3718650"/>
                <a:ext cx="2323909"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sp>
            <p:nvSpPr>
              <p:cNvPr id="16" name="正方形/長方形 15"/>
              <p:cNvSpPr/>
              <p:nvPr/>
            </p:nvSpPr>
            <p:spPr>
              <a:xfrm>
                <a:off x="3851818" y="3718650"/>
                <a:ext cx="4320821" cy="21599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latin typeface="Times New Roman" pitchFamily="18" charset="0"/>
                    <a:cs typeface="Times New Roman" pitchFamily="18" charset="0"/>
                  </a:rPr>
                  <a:t>VRCZ</a:t>
                </a:r>
                <a:endParaRPr lang="ja-JP" altLang="en-US" dirty="0">
                  <a:solidFill>
                    <a:srgbClr val="FF0000"/>
                  </a:solidFill>
                  <a:latin typeface="Times New Roman" pitchFamily="18" charset="0"/>
                  <a:cs typeface="Times New Roman" pitchFamily="18" charset="0"/>
                </a:endParaRPr>
              </a:p>
            </p:txBody>
          </p:sp>
        </p:grpSp>
        <p:sp>
          <p:nvSpPr>
            <p:cNvPr id="17" name="正方形/長方形 16"/>
            <p:cNvSpPr/>
            <p:nvPr/>
          </p:nvSpPr>
          <p:spPr>
            <a:xfrm>
              <a:off x="1889344" y="4165198"/>
              <a:ext cx="1558891" cy="219046"/>
            </a:xfrm>
            <a:prstGeom prst="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CPFG+POSA</a:t>
              </a:r>
              <a:endParaRPr lang="ja-JP" altLang="en-US" dirty="0">
                <a:latin typeface="Times New Roman" pitchFamily="18" charset="0"/>
                <a:cs typeface="Times New Roman" pitchFamily="18" charset="0"/>
              </a:endParaRPr>
            </a:p>
          </p:txBody>
        </p:sp>
        <p:grpSp>
          <p:nvGrpSpPr>
            <p:cNvPr id="64525" name="グループ化 5"/>
            <p:cNvGrpSpPr>
              <a:grpSpLocks/>
            </p:cNvGrpSpPr>
            <p:nvPr/>
          </p:nvGrpSpPr>
          <p:grpSpPr bwMode="auto">
            <a:xfrm>
              <a:off x="1555591" y="4638597"/>
              <a:ext cx="3260725" cy="215900"/>
              <a:chOff x="1527524" y="4653136"/>
              <a:chExt cx="3260500" cy="216024"/>
            </a:xfrm>
          </p:grpSpPr>
          <p:sp>
            <p:nvSpPr>
              <p:cNvPr id="19" name="正方形/長方形 18"/>
              <p:cNvSpPr/>
              <p:nvPr/>
            </p:nvSpPr>
            <p:spPr>
              <a:xfrm>
                <a:off x="1527909" y="4652749"/>
                <a:ext cx="2990578" cy="21599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latin typeface="Times New Roman" pitchFamily="18" charset="0"/>
                    <a:cs typeface="Times New Roman" pitchFamily="18" charset="0"/>
                  </a:rPr>
                  <a:t>VRCZ</a:t>
                </a:r>
                <a:endParaRPr lang="ja-JP" altLang="en-US" dirty="0">
                  <a:solidFill>
                    <a:srgbClr val="FF0000"/>
                  </a:solidFill>
                  <a:latin typeface="Times New Roman" pitchFamily="18" charset="0"/>
                  <a:cs typeface="Times New Roman" pitchFamily="18" charset="0"/>
                </a:endParaRPr>
              </a:p>
            </p:txBody>
          </p:sp>
          <p:sp>
            <p:nvSpPr>
              <p:cNvPr id="20" name="正方形/長方形 19"/>
              <p:cNvSpPr/>
              <p:nvPr/>
            </p:nvSpPr>
            <p:spPr>
              <a:xfrm>
                <a:off x="4518487" y="4652749"/>
                <a:ext cx="269850" cy="2159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grpSp>
        <p:grpSp>
          <p:nvGrpSpPr>
            <p:cNvPr id="64526" name="グループ化 6"/>
            <p:cNvGrpSpPr>
              <a:grpSpLocks/>
            </p:cNvGrpSpPr>
            <p:nvPr/>
          </p:nvGrpSpPr>
          <p:grpSpPr bwMode="auto">
            <a:xfrm>
              <a:off x="1907704" y="5111672"/>
              <a:ext cx="3206750" cy="215900"/>
              <a:chOff x="2013109" y="5157192"/>
              <a:chExt cx="3206963" cy="216024"/>
            </a:xfrm>
          </p:grpSpPr>
          <p:sp>
            <p:nvSpPr>
              <p:cNvPr id="21" name="正方形/長方形 20"/>
              <p:cNvSpPr/>
              <p:nvPr/>
            </p:nvSpPr>
            <p:spPr>
              <a:xfrm>
                <a:off x="2013799" y="5156742"/>
                <a:ext cx="1406587"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sp>
            <p:nvSpPr>
              <p:cNvPr id="22" name="正方形/長方形 21"/>
              <p:cNvSpPr/>
              <p:nvPr/>
            </p:nvSpPr>
            <p:spPr>
              <a:xfrm>
                <a:off x="3852205" y="5156742"/>
                <a:ext cx="1368486"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grpSp>
        <p:grpSp>
          <p:nvGrpSpPr>
            <p:cNvPr id="64527" name="グループ化 7"/>
            <p:cNvGrpSpPr>
              <a:grpSpLocks/>
            </p:cNvGrpSpPr>
            <p:nvPr/>
          </p:nvGrpSpPr>
          <p:grpSpPr bwMode="auto">
            <a:xfrm>
              <a:off x="1907704" y="5584747"/>
              <a:ext cx="1838325" cy="215900"/>
              <a:chOff x="2013109" y="5607712"/>
              <a:chExt cx="1838811" cy="216024"/>
            </a:xfrm>
          </p:grpSpPr>
          <p:sp>
            <p:nvSpPr>
              <p:cNvPr id="23" name="正方形/長方形 22"/>
              <p:cNvSpPr/>
              <p:nvPr/>
            </p:nvSpPr>
            <p:spPr>
              <a:xfrm>
                <a:off x="2013799" y="5607199"/>
                <a:ext cx="1138514" cy="215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sp>
            <p:nvSpPr>
              <p:cNvPr id="24" name="正方形/長方形 23"/>
              <p:cNvSpPr/>
              <p:nvPr/>
            </p:nvSpPr>
            <p:spPr>
              <a:xfrm>
                <a:off x="3152313" y="5607199"/>
                <a:ext cx="700256" cy="215995"/>
              </a:xfrm>
              <a:prstGeom prst="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grpSp>
        <p:sp>
          <p:nvSpPr>
            <p:cNvPr id="25" name="正方形/長方形 24"/>
            <p:cNvSpPr/>
            <p:nvPr/>
          </p:nvSpPr>
          <p:spPr>
            <a:xfrm>
              <a:off x="1086087" y="6057247"/>
              <a:ext cx="1138213" cy="215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ITCZ</a:t>
              </a:r>
              <a:endParaRPr lang="ja-JP" altLang="en-US" dirty="0">
                <a:latin typeface="Times New Roman" pitchFamily="18" charset="0"/>
                <a:cs typeface="Times New Roman" pitchFamily="18" charset="0"/>
              </a:endParaRPr>
            </a:p>
          </p:txBody>
        </p:sp>
        <p:sp>
          <p:nvSpPr>
            <p:cNvPr id="26" name="正方形/長方形 25"/>
            <p:cNvSpPr/>
            <p:nvPr/>
          </p:nvSpPr>
          <p:spPr>
            <a:xfrm>
              <a:off x="2195725" y="6057247"/>
              <a:ext cx="206370" cy="21587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27" name="正方形/長方形 26"/>
            <p:cNvSpPr/>
            <p:nvPr/>
          </p:nvSpPr>
          <p:spPr>
            <a:xfrm>
              <a:off x="2402096" y="6057247"/>
              <a:ext cx="1162024" cy="211109"/>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Times New Roman" pitchFamily="18" charset="0"/>
                  <a:cs typeface="Times New Roman" pitchFamily="18" charset="0"/>
                </a:rPr>
                <a:t>POSA</a:t>
              </a:r>
              <a:endParaRPr lang="ja-JP" altLang="en-US" dirty="0">
                <a:latin typeface="Times New Roman" pitchFamily="18" charset="0"/>
                <a:cs typeface="Times New Roman" pitchFamily="18" charset="0"/>
              </a:endParaRPr>
            </a:p>
          </p:txBody>
        </p:sp>
        <p:sp>
          <p:nvSpPr>
            <p:cNvPr id="28" name="正方形/長方形 27"/>
            <p:cNvSpPr/>
            <p:nvPr/>
          </p:nvSpPr>
          <p:spPr>
            <a:xfrm>
              <a:off x="3573645" y="6057247"/>
              <a:ext cx="277806" cy="21110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29" name="正方形/長方形 28"/>
            <p:cNvSpPr/>
            <p:nvPr/>
          </p:nvSpPr>
          <p:spPr>
            <a:xfrm>
              <a:off x="3851451" y="6057247"/>
              <a:ext cx="215895" cy="21110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cxnSp>
          <p:nvCxnSpPr>
            <p:cNvPr id="6" name="直線コネクタ 5"/>
            <p:cNvCxnSpPr/>
            <p:nvPr/>
          </p:nvCxnSpPr>
          <p:spPr>
            <a:xfrm>
              <a:off x="1057512" y="2350925"/>
              <a:ext cx="0" cy="40333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534" name="グループ化 30"/>
            <p:cNvGrpSpPr>
              <a:grpSpLocks/>
            </p:cNvGrpSpPr>
            <p:nvPr/>
          </p:nvGrpSpPr>
          <p:grpSpPr bwMode="auto">
            <a:xfrm>
              <a:off x="1057275" y="2207538"/>
              <a:ext cx="7273655" cy="144016"/>
              <a:chOff x="1057275" y="2260004"/>
              <a:chExt cx="7273655" cy="144016"/>
            </a:xfrm>
          </p:grpSpPr>
          <p:cxnSp>
            <p:nvCxnSpPr>
              <p:cNvPr id="4" name="直線コネクタ 3"/>
              <p:cNvCxnSpPr/>
              <p:nvPr/>
            </p:nvCxnSpPr>
            <p:spPr>
              <a:xfrm>
                <a:off x="1057512" y="2403391"/>
                <a:ext cx="72594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059100"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265470"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473428"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681386"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1889344"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097302"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305260"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13218"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721175"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929134"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137091"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3343462"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551420"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759378"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967336"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175293"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383252"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591209"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4799168"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5007125"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215084"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421454"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629411"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837370"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045327"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253286"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6461243"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6669202"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6877159"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7085117"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7293075"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499445"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7707404"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915361"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123320"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331277" y="2260535"/>
                <a:ext cx="0" cy="142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535" name="テキスト ボックス 29"/>
            <p:cNvSpPr txBox="1">
              <a:spLocks noChangeArrowheads="1"/>
            </p:cNvSpPr>
            <p:nvPr/>
          </p:nvSpPr>
          <p:spPr bwMode="auto">
            <a:xfrm>
              <a:off x="699206" y="266958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1</a:t>
              </a:r>
              <a:endParaRPr lang="ja-JP" altLang="en-US" dirty="0">
                <a:cs typeface="Times New Roman" pitchFamily="18" charset="0"/>
              </a:endParaRPr>
            </a:p>
          </p:txBody>
        </p:sp>
        <p:sp>
          <p:nvSpPr>
            <p:cNvPr id="64536" name="テキスト ボックス 78"/>
            <p:cNvSpPr txBox="1">
              <a:spLocks noChangeArrowheads="1"/>
            </p:cNvSpPr>
            <p:nvPr/>
          </p:nvSpPr>
          <p:spPr bwMode="auto">
            <a:xfrm>
              <a:off x="699206" y="314156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2</a:t>
              </a:r>
              <a:endParaRPr lang="ja-JP" altLang="en-US" dirty="0">
                <a:cs typeface="Times New Roman" pitchFamily="18" charset="0"/>
              </a:endParaRPr>
            </a:p>
          </p:txBody>
        </p:sp>
        <p:sp>
          <p:nvSpPr>
            <p:cNvPr id="64537" name="テキスト ボックス 80"/>
            <p:cNvSpPr txBox="1">
              <a:spLocks noChangeArrowheads="1"/>
            </p:cNvSpPr>
            <p:nvPr/>
          </p:nvSpPr>
          <p:spPr bwMode="auto">
            <a:xfrm>
              <a:off x="699206" y="3613553"/>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3</a:t>
              </a:r>
              <a:endParaRPr lang="ja-JP" altLang="en-US" dirty="0">
                <a:cs typeface="Times New Roman" pitchFamily="18" charset="0"/>
              </a:endParaRPr>
            </a:p>
          </p:txBody>
        </p:sp>
        <p:sp>
          <p:nvSpPr>
            <p:cNvPr id="64538" name="テキスト ボックス 81"/>
            <p:cNvSpPr txBox="1">
              <a:spLocks noChangeArrowheads="1"/>
            </p:cNvSpPr>
            <p:nvPr/>
          </p:nvSpPr>
          <p:spPr bwMode="auto">
            <a:xfrm>
              <a:off x="699206" y="4085539"/>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4</a:t>
              </a:r>
              <a:endParaRPr lang="ja-JP" altLang="en-US" dirty="0">
                <a:cs typeface="Times New Roman" pitchFamily="18" charset="0"/>
              </a:endParaRPr>
            </a:p>
          </p:txBody>
        </p:sp>
        <p:sp>
          <p:nvSpPr>
            <p:cNvPr id="64539" name="テキスト ボックス 82"/>
            <p:cNvSpPr txBox="1">
              <a:spLocks noChangeArrowheads="1"/>
            </p:cNvSpPr>
            <p:nvPr/>
          </p:nvSpPr>
          <p:spPr bwMode="auto">
            <a:xfrm>
              <a:off x="699206" y="4557525"/>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5</a:t>
              </a:r>
              <a:endParaRPr lang="ja-JP" altLang="en-US" dirty="0">
                <a:cs typeface="Times New Roman" pitchFamily="18" charset="0"/>
              </a:endParaRPr>
            </a:p>
          </p:txBody>
        </p:sp>
        <p:sp>
          <p:nvSpPr>
            <p:cNvPr id="64540" name="テキスト ボックス 83"/>
            <p:cNvSpPr txBox="1">
              <a:spLocks noChangeArrowheads="1"/>
            </p:cNvSpPr>
            <p:nvPr/>
          </p:nvSpPr>
          <p:spPr bwMode="auto">
            <a:xfrm>
              <a:off x="699206" y="502951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6</a:t>
              </a:r>
              <a:endParaRPr lang="ja-JP" altLang="en-US" dirty="0">
                <a:cs typeface="Times New Roman" pitchFamily="18" charset="0"/>
              </a:endParaRPr>
            </a:p>
          </p:txBody>
        </p:sp>
        <p:sp>
          <p:nvSpPr>
            <p:cNvPr id="64541" name="テキスト ボックス 84"/>
            <p:cNvSpPr txBox="1">
              <a:spLocks noChangeArrowheads="1"/>
            </p:cNvSpPr>
            <p:nvPr/>
          </p:nvSpPr>
          <p:spPr bwMode="auto">
            <a:xfrm>
              <a:off x="699206" y="5501497"/>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7</a:t>
              </a:r>
              <a:endParaRPr lang="ja-JP" altLang="en-US" dirty="0">
                <a:cs typeface="Times New Roman" pitchFamily="18" charset="0"/>
              </a:endParaRPr>
            </a:p>
          </p:txBody>
        </p:sp>
        <p:sp>
          <p:nvSpPr>
            <p:cNvPr id="64542" name="テキスト ボックス 85"/>
            <p:cNvSpPr txBox="1">
              <a:spLocks noChangeArrowheads="1"/>
            </p:cNvSpPr>
            <p:nvPr/>
          </p:nvSpPr>
          <p:spPr bwMode="auto">
            <a:xfrm>
              <a:off x="699206" y="5973482"/>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8</a:t>
              </a:r>
              <a:endParaRPr lang="ja-JP" altLang="en-US" dirty="0">
                <a:cs typeface="Times New Roman" pitchFamily="18" charset="0"/>
              </a:endParaRPr>
            </a:p>
          </p:txBody>
        </p:sp>
        <p:sp>
          <p:nvSpPr>
            <p:cNvPr id="64543" name="テキスト ボックス 31"/>
            <p:cNvSpPr txBox="1">
              <a:spLocks noChangeArrowheads="1"/>
            </p:cNvSpPr>
            <p:nvPr/>
          </p:nvSpPr>
          <p:spPr bwMode="auto">
            <a:xfrm>
              <a:off x="1058122" y="1912568"/>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dirty="0">
                  <a:cs typeface="Times New Roman" pitchFamily="18" charset="0"/>
                </a:rPr>
                <a:t>-3</a:t>
              </a:r>
              <a:endParaRPr lang="ja-JP" altLang="en-US" dirty="0">
                <a:cs typeface="Times New Roman" pitchFamily="18" charset="0"/>
              </a:endParaRPr>
            </a:p>
          </p:txBody>
        </p:sp>
        <p:sp>
          <p:nvSpPr>
            <p:cNvPr id="64544" name="テキスト ボックス 88"/>
            <p:cNvSpPr txBox="1">
              <a:spLocks noChangeArrowheads="1"/>
            </p:cNvSpPr>
            <p:nvPr/>
          </p:nvSpPr>
          <p:spPr bwMode="auto">
            <a:xfrm>
              <a:off x="1751638" y="191256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dirty="0">
                  <a:cs typeface="Times New Roman" pitchFamily="18" charset="0"/>
                </a:rPr>
                <a:t>0</a:t>
              </a:r>
              <a:endParaRPr lang="ja-JP" altLang="en-US" dirty="0">
                <a:cs typeface="Times New Roman" pitchFamily="18" charset="0"/>
              </a:endParaRPr>
            </a:p>
          </p:txBody>
        </p:sp>
        <p:sp>
          <p:nvSpPr>
            <p:cNvPr id="64545" name="テキスト ボックス 89"/>
            <p:cNvSpPr txBox="1">
              <a:spLocks noChangeArrowheads="1"/>
            </p:cNvSpPr>
            <p:nvPr/>
          </p:nvSpPr>
          <p:spPr bwMode="auto">
            <a:xfrm>
              <a:off x="3724454" y="19125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dirty="0">
                  <a:cs typeface="Times New Roman" pitchFamily="18" charset="0"/>
                </a:rPr>
                <a:t>10</a:t>
              </a:r>
              <a:endParaRPr lang="ja-JP" altLang="en-US" dirty="0">
                <a:cs typeface="Times New Roman" pitchFamily="18" charset="0"/>
              </a:endParaRPr>
            </a:p>
          </p:txBody>
        </p:sp>
        <p:sp>
          <p:nvSpPr>
            <p:cNvPr id="64546" name="テキスト ボックス 90"/>
            <p:cNvSpPr txBox="1">
              <a:spLocks noChangeArrowheads="1"/>
            </p:cNvSpPr>
            <p:nvPr/>
          </p:nvSpPr>
          <p:spPr bwMode="auto">
            <a:xfrm>
              <a:off x="5812686" y="19125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dirty="0">
                  <a:cs typeface="Times New Roman" pitchFamily="18" charset="0"/>
                </a:rPr>
                <a:t>20</a:t>
              </a:r>
              <a:endParaRPr lang="ja-JP" altLang="en-US" dirty="0">
                <a:cs typeface="Times New Roman" pitchFamily="18" charset="0"/>
              </a:endParaRPr>
            </a:p>
          </p:txBody>
        </p:sp>
        <p:sp>
          <p:nvSpPr>
            <p:cNvPr id="64547" name="テキスト ボックス 91"/>
            <p:cNvSpPr txBox="1">
              <a:spLocks noChangeArrowheads="1"/>
            </p:cNvSpPr>
            <p:nvPr/>
          </p:nvSpPr>
          <p:spPr bwMode="auto">
            <a:xfrm>
              <a:off x="7884368" y="19125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dirty="0">
                  <a:cs typeface="Times New Roman" pitchFamily="18" charset="0"/>
                </a:rPr>
                <a:t>30</a:t>
              </a:r>
              <a:endParaRPr lang="ja-JP" altLang="en-US" dirty="0">
                <a:cs typeface="Times New Roman" pitchFamily="18" charset="0"/>
              </a:endParaRPr>
            </a:p>
          </p:txBody>
        </p:sp>
        <p:sp>
          <p:nvSpPr>
            <p:cNvPr id="95" name="正方形/長方形 94"/>
            <p:cNvSpPr/>
            <p:nvPr/>
          </p:nvSpPr>
          <p:spPr>
            <a:xfrm>
              <a:off x="1419454" y="4168372"/>
              <a:ext cx="482589" cy="21587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35" name="二等辺三角形 34"/>
            <p:cNvSpPr/>
            <p:nvPr/>
          </p:nvSpPr>
          <p:spPr>
            <a:xfrm flipV="1">
              <a:off x="1840133" y="2558861"/>
              <a:ext cx="139697"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97" name="二等辺三角形 96"/>
            <p:cNvSpPr/>
            <p:nvPr/>
          </p:nvSpPr>
          <p:spPr>
            <a:xfrm flipV="1">
              <a:off x="1849658" y="3016000"/>
              <a:ext cx="139697" cy="185712"/>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98" name="二等辺三角形 97"/>
            <p:cNvSpPr/>
            <p:nvPr/>
          </p:nvSpPr>
          <p:spPr>
            <a:xfrm flipV="1">
              <a:off x="1843308" y="3479489"/>
              <a:ext cx="138109" cy="185712"/>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99" name="二等辺三角形 98"/>
            <p:cNvSpPr/>
            <p:nvPr/>
          </p:nvSpPr>
          <p:spPr>
            <a:xfrm flipV="1">
              <a:off x="1849658" y="3952501"/>
              <a:ext cx="139697"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0" name="二等辺三角形 99"/>
            <p:cNvSpPr/>
            <p:nvPr/>
          </p:nvSpPr>
          <p:spPr>
            <a:xfrm flipV="1">
              <a:off x="1829020" y="4415989"/>
              <a:ext cx="138110"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1" name="二等辺三角形 100"/>
            <p:cNvSpPr/>
            <p:nvPr/>
          </p:nvSpPr>
          <p:spPr>
            <a:xfrm flipV="1">
              <a:off x="1835370" y="4892176"/>
              <a:ext cx="139697"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2" name="二等辺三角形 101"/>
            <p:cNvSpPr/>
            <p:nvPr/>
          </p:nvSpPr>
          <p:spPr>
            <a:xfrm flipV="1">
              <a:off x="1835370" y="5366775"/>
              <a:ext cx="139697"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3" name="二等辺三角形 102"/>
            <p:cNvSpPr/>
            <p:nvPr/>
          </p:nvSpPr>
          <p:spPr>
            <a:xfrm flipV="1">
              <a:off x="1821084" y="5827089"/>
              <a:ext cx="139697"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4" name="二等辺三角形 103"/>
            <p:cNvSpPr/>
            <p:nvPr/>
          </p:nvSpPr>
          <p:spPr>
            <a:xfrm flipV="1">
              <a:off x="7164491" y="2674732"/>
              <a:ext cx="138109" cy="1857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5" name="二等辺三角形 104"/>
            <p:cNvSpPr/>
            <p:nvPr/>
          </p:nvSpPr>
          <p:spPr>
            <a:xfrm flipV="1">
              <a:off x="7458171" y="2687431"/>
              <a:ext cx="138110" cy="1857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6" name="二等辺三角形 105"/>
            <p:cNvSpPr/>
            <p:nvPr/>
          </p:nvSpPr>
          <p:spPr>
            <a:xfrm flipV="1">
              <a:off x="3348225" y="3004889"/>
              <a:ext cx="138109"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7" name="二等辺三角形 106"/>
            <p:cNvSpPr/>
            <p:nvPr/>
          </p:nvSpPr>
          <p:spPr>
            <a:xfrm flipV="1">
              <a:off x="2483056" y="3492187"/>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8" name="二等辺三角形 107"/>
            <p:cNvSpPr/>
            <p:nvPr/>
          </p:nvSpPr>
          <p:spPr>
            <a:xfrm flipV="1">
              <a:off x="3799065" y="3492187"/>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09" name="二等辺三角形 108"/>
            <p:cNvSpPr/>
            <p:nvPr/>
          </p:nvSpPr>
          <p:spPr>
            <a:xfrm flipV="1">
              <a:off x="7883612" y="3463616"/>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0" name="二等辺三角形 109"/>
            <p:cNvSpPr/>
            <p:nvPr/>
          </p:nvSpPr>
          <p:spPr>
            <a:xfrm flipV="1">
              <a:off x="2627516" y="3952501"/>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1" name="二等辺三角形 110"/>
            <p:cNvSpPr/>
            <p:nvPr/>
          </p:nvSpPr>
          <p:spPr>
            <a:xfrm flipV="1">
              <a:off x="2805312" y="3955676"/>
              <a:ext cx="138109"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2" name="二等辺三角形 111"/>
            <p:cNvSpPr/>
            <p:nvPr/>
          </p:nvSpPr>
          <p:spPr>
            <a:xfrm flipV="1">
              <a:off x="2057615" y="4430275"/>
              <a:ext cx="138110"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3" name="二等辺三角形 112"/>
            <p:cNvSpPr/>
            <p:nvPr/>
          </p:nvSpPr>
          <p:spPr>
            <a:xfrm flipV="1">
              <a:off x="4318166" y="4474719"/>
              <a:ext cx="138110"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4" name="二等辺三角形 113"/>
            <p:cNvSpPr/>
            <p:nvPr/>
          </p:nvSpPr>
          <p:spPr>
            <a:xfrm flipV="1">
              <a:off x="3275202" y="4876303"/>
              <a:ext cx="139697" cy="1857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5" name="二等辺三角形 114"/>
            <p:cNvSpPr/>
            <p:nvPr/>
          </p:nvSpPr>
          <p:spPr>
            <a:xfrm flipV="1">
              <a:off x="4649946" y="4977890"/>
              <a:ext cx="138109"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6" name="二等辺三角形 115"/>
            <p:cNvSpPr/>
            <p:nvPr/>
          </p:nvSpPr>
          <p:spPr>
            <a:xfrm flipV="1">
              <a:off x="4786468" y="4974715"/>
              <a:ext cx="139697" cy="1857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7" name="二等辺三角形 116"/>
            <p:cNvSpPr/>
            <p:nvPr/>
          </p:nvSpPr>
          <p:spPr>
            <a:xfrm flipV="1">
              <a:off x="4932515" y="4974715"/>
              <a:ext cx="138109" cy="1857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8" name="二等辺三角形 117"/>
            <p:cNvSpPr/>
            <p:nvPr/>
          </p:nvSpPr>
          <p:spPr>
            <a:xfrm flipV="1">
              <a:off x="2921196" y="5392172"/>
              <a:ext cx="138110" cy="1857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19" name="二等辺三角形 118"/>
            <p:cNvSpPr/>
            <p:nvPr/>
          </p:nvSpPr>
          <p:spPr>
            <a:xfrm flipV="1">
              <a:off x="3137092" y="5392172"/>
              <a:ext cx="138110" cy="1857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0" name="二等辺三角形 119"/>
            <p:cNvSpPr/>
            <p:nvPr/>
          </p:nvSpPr>
          <p:spPr>
            <a:xfrm flipV="1">
              <a:off x="2267161" y="5869947"/>
              <a:ext cx="139697" cy="1857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1" name="二等辺三角形 120"/>
            <p:cNvSpPr/>
            <p:nvPr/>
          </p:nvSpPr>
          <p:spPr>
            <a:xfrm flipV="1">
              <a:off x="2489406" y="5854074"/>
              <a:ext cx="138110"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2" name="二等辺三角形 121"/>
            <p:cNvSpPr/>
            <p:nvPr/>
          </p:nvSpPr>
          <p:spPr>
            <a:xfrm flipV="1">
              <a:off x="3203765" y="5896930"/>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3" name="二等辺三角形 122"/>
            <p:cNvSpPr/>
            <p:nvPr/>
          </p:nvSpPr>
          <p:spPr>
            <a:xfrm flipV="1">
              <a:off x="3356162" y="5896930"/>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4" name="二等辺三角形 123"/>
            <p:cNvSpPr/>
            <p:nvPr/>
          </p:nvSpPr>
          <p:spPr>
            <a:xfrm flipV="1">
              <a:off x="3508558" y="5896930"/>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5" name="二等辺三角形 124"/>
            <p:cNvSpPr/>
            <p:nvPr/>
          </p:nvSpPr>
          <p:spPr>
            <a:xfrm flipV="1">
              <a:off x="4000673" y="5928676"/>
              <a:ext cx="139697"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6" name="二等辺三角形 125"/>
            <p:cNvSpPr/>
            <p:nvPr/>
          </p:nvSpPr>
          <p:spPr>
            <a:xfrm flipV="1">
              <a:off x="3780015" y="5896930"/>
              <a:ext cx="138109"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7" name="二等辺三角形 126"/>
            <p:cNvSpPr/>
            <p:nvPr/>
          </p:nvSpPr>
          <p:spPr>
            <a:xfrm flipV="1">
              <a:off x="3881613" y="5896930"/>
              <a:ext cx="138109" cy="18412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128" name="二等辺三角形 127"/>
            <p:cNvSpPr/>
            <p:nvPr/>
          </p:nvSpPr>
          <p:spPr>
            <a:xfrm flipV="1">
              <a:off x="6161213" y="5423918"/>
              <a:ext cx="139697" cy="184126"/>
            </a:xfrm>
            <a:prstGeom prst="triangle">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Times New Roman" pitchFamily="18" charset="0"/>
                <a:cs typeface="Times New Roman" pitchFamily="18" charset="0"/>
              </a:endParaRPr>
            </a:p>
          </p:txBody>
        </p:sp>
        <p:sp>
          <p:nvSpPr>
            <p:cNvPr id="64582" name="テキスト ボックス 35"/>
            <p:cNvSpPr txBox="1">
              <a:spLocks noChangeArrowheads="1"/>
            </p:cNvSpPr>
            <p:nvPr/>
          </p:nvSpPr>
          <p:spPr bwMode="auto">
            <a:xfrm>
              <a:off x="6357124" y="5349216"/>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WT</a:t>
              </a:r>
              <a:endParaRPr lang="ja-JP" altLang="en-US" dirty="0">
                <a:cs typeface="Times New Roman" pitchFamily="18" charset="0"/>
              </a:endParaRPr>
            </a:p>
          </p:txBody>
        </p:sp>
        <p:sp>
          <p:nvSpPr>
            <p:cNvPr id="64583" name="テキスト ボックス 36"/>
            <p:cNvSpPr txBox="1">
              <a:spLocks noChangeArrowheads="1"/>
            </p:cNvSpPr>
            <p:nvPr/>
          </p:nvSpPr>
          <p:spPr bwMode="auto">
            <a:xfrm>
              <a:off x="6672498" y="2379455"/>
              <a:ext cx="662361"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M220K</a:t>
              </a:r>
              <a:endParaRPr lang="ja-JP" altLang="en-US" sz="1200" dirty="0">
                <a:solidFill>
                  <a:srgbClr val="FF0000"/>
                </a:solidFill>
                <a:cs typeface="Times New Roman" pitchFamily="18" charset="0"/>
              </a:endParaRPr>
            </a:p>
          </p:txBody>
        </p:sp>
        <p:sp>
          <p:nvSpPr>
            <p:cNvPr id="64584" name="テキスト ボックス 130"/>
            <p:cNvSpPr txBox="1">
              <a:spLocks noChangeArrowheads="1"/>
            </p:cNvSpPr>
            <p:nvPr/>
          </p:nvSpPr>
          <p:spPr bwMode="auto">
            <a:xfrm>
              <a:off x="7583302" y="2407921"/>
              <a:ext cx="543739"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G54E</a:t>
              </a:r>
              <a:endParaRPr lang="ja-JP" altLang="en-US" sz="1200" dirty="0">
                <a:solidFill>
                  <a:srgbClr val="FF0000"/>
                </a:solidFill>
                <a:cs typeface="Times New Roman" pitchFamily="18" charset="0"/>
              </a:endParaRPr>
            </a:p>
          </p:txBody>
        </p:sp>
        <p:sp>
          <p:nvSpPr>
            <p:cNvPr id="64585" name="テキスト ボックス 131"/>
            <p:cNvSpPr txBox="1">
              <a:spLocks noChangeArrowheads="1"/>
            </p:cNvSpPr>
            <p:nvPr/>
          </p:nvSpPr>
          <p:spPr bwMode="auto">
            <a:xfrm>
              <a:off x="3520198" y="2941005"/>
              <a:ext cx="551754"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G54R</a:t>
              </a:r>
              <a:endParaRPr lang="ja-JP" altLang="en-US" sz="1200" dirty="0">
                <a:solidFill>
                  <a:srgbClr val="FF0000"/>
                </a:solidFill>
                <a:cs typeface="Times New Roman" pitchFamily="18" charset="0"/>
              </a:endParaRPr>
            </a:p>
          </p:txBody>
        </p:sp>
        <p:sp>
          <p:nvSpPr>
            <p:cNvPr id="64586" name="テキスト ボックス 132"/>
            <p:cNvSpPr txBox="1">
              <a:spLocks noChangeArrowheads="1"/>
            </p:cNvSpPr>
            <p:nvPr/>
          </p:nvSpPr>
          <p:spPr bwMode="auto">
            <a:xfrm>
              <a:off x="2641736" y="3445061"/>
              <a:ext cx="551754"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G54R</a:t>
              </a:r>
              <a:endParaRPr lang="ja-JP" altLang="en-US" sz="1200" dirty="0">
                <a:solidFill>
                  <a:srgbClr val="FF0000"/>
                </a:solidFill>
                <a:cs typeface="Times New Roman" pitchFamily="18" charset="0"/>
              </a:endParaRPr>
            </a:p>
          </p:txBody>
        </p:sp>
        <p:sp>
          <p:nvSpPr>
            <p:cNvPr id="64587" name="テキスト ボックス 133"/>
            <p:cNvSpPr txBox="1">
              <a:spLocks noChangeArrowheads="1"/>
            </p:cNvSpPr>
            <p:nvPr/>
          </p:nvSpPr>
          <p:spPr bwMode="auto">
            <a:xfrm>
              <a:off x="3913421" y="3463056"/>
              <a:ext cx="543739"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G54E</a:t>
              </a:r>
              <a:endParaRPr lang="ja-JP" altLang="en-US" sz="1200" dirty="0">
                <a:solidFill>
                  <a:srgbClr val="FF0000"/>
                </a:solidFill>
                <a:cs typeface="Times New Roman" pitchFamily="18" charset="0"/>
              </a:endParaRPr>
            </a:p>
          </p:txBody>
        </p:sp>
        <p:sp>
          <p:nvSpPr>
            <p:cNvPr id="64588" name="テキスト ボックス 134"/>
            <p:cNvSpPr txBox="1">
              <a:spLocks noChangeArrowheads="1"/>
            </p:cNvSpPr>
            <p:nvPr/>
          </p:nvSpPr>
          <p:spPr bwMode="auto">
            <a:xfrm>
              <a:off x="7998019" y="3459575"/>
              <a:ext cx="611065"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G448S</a:t>
              </a:r>
              <a:endParaRPr lang="ja-JP" altLang="en-US" sz="1200" dirty="0">
                <a:solidFill>
                  <a:srgbClr val="FF0000"/>
                </a:solidFill>
                <a:cs typeface="Times New Roman" pitchFamily="18" charset="0"/>
              </a:endParaRPr>
            </a:p>
          </p:txBody>
        </p:sp>
        <p:sp>
          <p:nvSpPr>
            <p:cNvPr id="64589" name="テキスト ボックス 135"/>
            <p:cNvSpPr txBox="1">
              <a:spLocks noChangeArrowheads="1"/>
            </p:cNvSpPr>
            <p:nvPr/>
          </p:nvSpPr>
          <p:spPr bwMode="auto">
            <a:xfrm>
              <a:off x="4486040" y="4395679"/>
              <a:ext cx="611065"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G448S</a:t>
              </a:r>
              <a:endParaRPr lang="ja-JP" altLang="en-US" sz="1200" dirty="0">
                <a:solidFill>
                  <a:srgbClr val="FF0000"/>
                </a:solidFill>
                <a:cs typeface="Times New Roman" pitchFamily="18" charset="0"/>
              </a:endParaRPr>
            </a:p>
          </p:txBody>
        </p:sp>
        <p:sp>
          <p:nvSpPr>
            <p:cNvPr id="64590" name="テキスト ボックス 37"/>
            <p:cNvSpPr txBox="1">
              <a:spLocks noChangeArrowheads="1"/>
            </p:cNvSpPr>
            <p:nvPr/>
          </p:nvSpPr>
          <p:spPr bwMode="auto">
            <a:xfrm>
              <a:off x="1022469" y="4061186"/>
              <a:ext cx="711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200" dirty="0">
                  <a:cs typeface="Times New Roman" pitchFamily="18" charset="0"/>
                </a:rPr>
                <a:t>VRCZ+CASP</a:t>
              </a:r>
              <a:endParaRPr lang="ja-JP" altLang="en-US" sz="1200" dirty="0">
                <a:cs typeface="Times New Roman" pitchFamily="18" charset="0"/>
              </a:endParaRPr>
            </a:p>
          </p:txBody>
        </p:sp>
        <p:sp>
          <p:nvSpPr>
            <p:cNvPr id="64591" name="テキスト ボックス 137"/>
            <p:cNvSpPr txBox="1">
              <a:spLocks noChangeArrowheads="1"/>
            </p:cNvSpPr>
            <p:nvPr/>
          </p:nvSpPr>
          <p:spPr bwMode="auto">
            <a:xfrm>
              <a:off x="5065884" y="4532772"/>
              <a:ext cx="711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200" dirty="0">
                  <a:cs typeface="Times New Roman" pitchFamily="18" charset="0"/>
                </a:rPr>
                <a:t>L-AMB</a:t>
              </a:r>
            </a:p>
            <a:p>
              <a:pPr eaLnBrk="1" hangingPunct="1"/>
              <a:r>
                <a:rPr lang="en-US" altLang="ja-JP" sz="1200" dirty="0">
                  <a:cs typeface="Times New Roman" pitchFamily="18" charset="0"/>
                </a:rPr>
                <a:t>+CASP</a:t>
              </a:r>
              <a:endParaRPr lang="ja-JP" altLang="en-US" sz="1200" dirty="0">
                <a:cs typeface="Times New Roman" pitchFamily="18" charset="0"/>
              </a:endParaRPr>
            </a:p>
          </p:txBody>
        </p:sp>
        <p:sp>
          <p:nvSpPr>
            <p:cNvPr id="64592" name="テキスト ボックス 138"/>
            <p:cNvSpPr txBox="1">
              <a:spLocks noChangeArrowheads="1"/>
            </p:cNvSpPr>
            <p:nvPr/>
          </p:nvSpPr>
          <p:spPr bwMode="auto">
            <a:xfrm>
              <a:off x="5091132" y="4971743"/>
              <a:ext cx="551754"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G54R</a:t>
              </a:r>
              <a:endParaRPr lang="ja-JP" altLang="en-US" sz="1200" dirty="0">
                <a:solidFill>
                  <a:srgbClr val="FF0000"/>
                </a:solidFill>
                <a:cs typeface="Times New Roman" pitchFamily="18" charset="0"/>
              </a:endParaRPr>
            </a:p>
          </p:txBody>
        </p:sp>
        <p:sp>
          <p:nvSpPr>
            <p:cNvPr id="64593" name="テキスト ボックス 139"/>
            <p:cNvSpPr txBox="1">
              <a:spLocks noChangeArrowheads="1"/>
            </p:cNvSpPr>
            <p:nvPr/>
          </p:nvSpPr>
          <p:spPr bwMode="auto">
            <a:xfrm>
              <a:off x="3394224" y="4888702"/>
              <a:ext cx="603050"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M220I</a:t>
              </a:r>
              <a:endParaRPr lang="ja-JP" altLang="en-US" sz="1200" dirty="0">
                <a:solidFill>
                  <a:srgbClr val="FF0000"/>
                </a:solidFill>
                <a:cs typeface="Times New Roman" pitchFamily="18" charset="0"/>
              </a:endParaRPr>
            </a:p>
          </p:txBody>
        </p:sp>
        <p:sp>
          <p:nvSpPr>
            <p:cNvPr id="64594" name="テキスト ボックス 141"/>
            <p:cNvSpPr txBox="1">
              <a:spLocks noChangeArrowheads="1"/>
            </p:cNvSpPr>
            <p:nvPr/>
          </p:nvSpPr>
          <p:spPr bwMode="auto">
            <a:xfrm>
              <a:off x="3707904" y="5435149"/>
              <a:ext cx="711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200" dirty="0">
                  <a:cs typeface="Times New Roman" pitchFamily="18" charset="0"/>
                </a:rPr>
                <a:t>L-AMB</a:t>
              </a:r>
            </a:p>
            <a:p>
              <a:pPr eaLnBrk="1" hangingPunct="1"/>
              <a:r>
                <a:rPr lang="en-US" altLang="ja-JP" sz="1200" dirty="0">
                  <a:cs typeface="Times New Roman" pitchFamily="18" charset="0"/>
                </a:rPr>
                <a:t>+ITCZ</a:t>
              </a:r>
              <a:endParaRPr lang="ja-JP" altLang="en-US" sz="1200" dirty="0">
                <a:cs typeface="Times New Roman" pitchFamily="18" charset="0"/>
              </a:endParaRPr>
            </a:p>
          </p:txBody>
        </p:sp>
        <p:sp>
          <p:nvSpPr>
            <p:cNvPr id="64595" name="テキスト ボックス 142"/>
            <p:cNvSpPr txBox="1">
              <a:spLocks noChangeArrowheads="1"/>
            </p:cNvSpPr>
            <p:nvPr/>
          </p:nvSpPr>
          <p:spPr bwMode="auto">
            <a:xfrm>
              <a:off x="2195736" y="6267887"/>
              <a:ext cx="551754"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F219I</a:t>
              </a:r>
              <a:endParaRPr lang="ja-JP" altLang="en-US" sz="1200" dirty="0">
                <a:solidFill>
                  <a:srgbClr val="FF0000"/>
                </a:solidFill>
                <a:cs typeface="Times New Roman" pitchFamily="18" charset="0"/>
              </a:endParaRPr>
            </a:p>
          </p:txBody>
        </p:sp>
        <p:sp>
          <p:nvSpPr>
            <p:cNvPr id="64596" name="テキスト ボックス 143"/>
            <p:cNvSpPr txBox="1">
              <a:spLocks noChangeArrowheads="1"/>
            </p:cNvSpPr>
            <p:nvPr/>
          </p:nvSpPr>
          <p:spPr bwMode="auto">
            <a:xfrm>
              <a:off x="2824837" y="6256854"/>
              <a:ext cx="595035"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P216L</a:t>
              </a:r>
              <a:endParaRPr lang="ja-JP" altLang="en-US" sz="1200" dirty="0">
                <a:solidFill>
                  <a:srgbClr val="FF0000"/>
                </a:solidFill>
                <a:cs typeface="Times New Roman" pitchFamily="18" charset="0"/>
              </a:endParaRPr>
            </a:p>
          </p:txBody>
        </p:sp>
        <p:sp>
          <p:nvSpPr>
            <p:cNvPr id="64597" name="テキスト ボックス 144"/>
            <p:cNvSpPr txBox="1">
              <a:spLocks noChangeArrowheads="1"/>
            </p:cNvSpPr>
            <p:nvPr/>
          </p:nvSpPr>
          <p:spPr bwMode="auto">
            <a:xfrm>
              <a:off x="4172277" y="5896814"/>
              <a:ext cx="543739" cy="27699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r>
                <a:rPr lang="en-US" altLang="ja-JP" sz="1200" dirty="0">
                  <a:solidFill>
                    <a:srgbClr val="FF0000"/>
                  </a:solidFill>
                  <a:cs typeface="Times New Roman" pitchFamily="18" charset="0"/>
                </a:rPr>
                <a:t>G54E</a:t>
              </a:r>
              <a:endParaRPr lang="ja-JP" altLang="en-US" sz="1200" dirty="0">
                <a:solidFill>
                  <a:srgbClr val="FF0000"/>
                </a:solidFill>
                <a:cs typeface="Times New Roman" pitchFamily="18" charset="0"/>
              </a:endParaRPr>
            </a:p>
          </p:txBody>
        </p:sp>
        <p:sp>
          <p:nvSpPr>
            <p:cNvPr id="64598" name="テキスト ボックス 145"/>
            <p:cNvSpPr txBox="1">
              <a:spLocks noChangeArrowheads="1"/>
            </p:cNvSpPr>
            <p:nvPr/>
          </p:nvSpPr>
          <p:spPr bwMode="auto">
            <a:xfrm>
              <a:off x="3880948" y="6279703"/>
              <a:ext cx="7118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200" dirty="0">
                  <a:cs typeface="Times New Roman" pitchFamily="18" charset="0"/>
                </a:rPr>
                <a:t>L-AMB</a:t>
              </a:r>
            </a:p>
            <a:p>
              <a:pPr eaLnBrk="1" hangingPunct="1"/>
              <a:r>
                <a:rPr lang="en-US" altLang="ja-JP" sz="1200" dirty="0">
                  <a:cs typeface="Times New Roman" pitchFamily="18" charset="0"/>
                </a:rPr>
                <a:t>+CASP</a:t>
              </a:r>
              <a:endParaRPr lang="ja-JP" altLang="en-US" sz="1200" dirty="0">
                <a:cs typeface="Times New Roman" pitchFamily="18" charset="0"/>
              </a:endParaRPr>
            </a:p>
          </p:txBody>
        </p:sp>
        <p:sp>
          <p:nvSpPr>
            <p:cNvPr id="64599" name="テキスト ボックス 146"/>
            <p:cNvSpPr txBox="1">
              <a:spLocks noChangeArrowheads="1"/>
            </p:cNvSpPr>
            <p:nvPr/>
          </p:nvSpPr>
          <p:spPr bwMode="auto">
            <a:xfrm>
              <a:off x="3307926" y="6293603"/>
              <a:ext cx="7118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1200" dirty="0">
                  <a:cs typeface="Times New Roman" pitchFamily="18" charset="0"/>
                </a:rPr>
                <a:t>L-AMB</a:t>
              </a:r>
            </a:p>
          </p:txBody>
        </p:sp>
        <p:sp>
          <p:nvSpPr>
            <p:cNvPr id="64600" name="テキスト ボックス 38"/>
            <p:cNvSpPr txBox="1">
              <a:spLocks noChangeArrowheads="1"/>
            </p:cNvSpPr>
            <p:nvPr/>
          </p:nvSpPr>
          <p:spPr bwMode="auto">
            <a:xfrm rot="-5400000">
              <a:off x="-117973" y="4366066"/>
              <a:ext cx="139635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Case number</a:t>
              </a:r>
              <a:endParaRPr lang="ja-JP" altLang="en-US" dirty="0"/>
            </a:p>
          </p:txBody>
        </p:sp>
        <p:sp>
          <p:nvSpPr>
            <p:cNvPr id="64601" name="テキスト ボックス 75"/>
            <p:cNvSpPr txBox="1">
              <a:spLocks noChangeArrowheads="1"/>
            </p:cNvSpPr>
            <p:nvPr/>
          </p:nvSpPr>
          <p:spPr bwMode="auto">
            <a:xfrm>
              <a:off x="4118920" y="1720772"/>
              <a:ext cx="864320"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months</a:t>
              </a:r>
              <a:endParaRPr lang="ja-JP" altLang="en-US" dirty="0"/>
            </a:p>
          </p:txBody>
        </p:sp>
      </p:grpSp>
    </p:spTree>
    <p:extLst>
      <p:ext uri="{BB962C8B-B14F-4D97-AF65-F5344CB8AC3E}">
        <p14:creationId xmlns:p14="http://schemas.microsoft.com/office/powerpoint/2010/main" val="50542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214371" y="43086"/>
            <a:ext cx="871525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en-US" altLang="ja-JP" sz="2800" dirty="0">
                <a:solidFill>
                  <a:srgbClr val="0000FF"/>
                </a:solidFill>
                <a:latin typeface="Times" charset="0"/>
              </a:rPr>
              <a:t>Expert opinion for management of CPA with azole-resistant </a:t>
            </a:r>
            <a:r>
              <a:rPr lang="en-US" altLang="ja-JP" sz="2800" i="1" dirty="0">
                <a:solidFill>
                  <a:srgbClr val="0000FF"/>
                </a:solidFill>
                <a:latin typeface="Times" charset="0"/>
              </a:rPr>
              <a:t>A. fumigatus</a:t>
            </a:r>
          </a:p>
        </p:txBody>
      </p:sp>
      <p:cxnSp>
        <p:nvCxnSpPr>
          <p:cNvPr id="14" name="直線矢印コネクタ 13"/>
          <p:cNvCxnSpPr/>
          <p:nvPr/>
        </p:nvCxnSpPr>
        <p:spPr>
          <a:xfrm flipH="1">
            <a:off x="2750165" y="1369729"/>
            <a:ext cx="1" cy="5753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2750165" y="2473883"/>
            <a:ext cx="1" cy="5753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4929" y="3037016"/>
            <a:ext cx="9083832" cy="3539430"/>
          </a:xfrm>
          <a:prstGeom prst="rect">
            <a:avLst/>
          </a:prstGeom>
          <a:solidFill>
            <a:srgbClr val="FFFF00"/>
          </a:solidFill>
        </p:spPr>
        <p:txBody>
          <a:bodyPr wrap="square" rtlCol="0">
            <a:spAutoFit/>
          </a:bodyPr>
          <a:lstStyle/>
          <a:p>
            <a:r>
              <a:rPr lang="en-US" altLang="ja-JP" sz="2400" i="1" dirty="0">
                <a:solidFill>
                  <a:srgbClr val="000000"/>
                </a:solidFill>
              </a:rPr>
              <a:t>Expert opinion</a:t>
            </a:r>
          </a:p>
          <a:p>
            <a:pPr marL="342900" indent="-342900">
              <a:buFont typeface="Wingdings" panose="05000000000000000000" pitchFamily="2" charset="2"/>
              <a:buChar char="ü"/>
            </a:pPr>
            <a:r>
              <a:rPr lang="en-US" altLang="ja-JP" sz="2400" dirty="0"/>
              <a:t>periodic culture and </a:t>
            </a:r>
            <a:r>
              <a:rPr lang="en-US" altLang="ja-JP" sz="2800" b="1" dirty="0">
                <a:solidFill>
                  <a:srgbClr val="FF0000"/>
                </a:solidFill>
              </a:rPr>
              <a:t>susceptibility testing of all isolates from patients on long-term azole therapy</a:t>
            </a:r>
          </a:p>
          <a:p>
            <a:pPr marL="342900" indent="-342900">
              <a:buFont typeface="Wingdings" panose="05000000000000000000" pitchFamily="2" charset="2"/>
              <a:buChar char="ü"/>
            </a:pPr>
            <a:r>
              <a:rPr lang="en-US" altLang="ja-JP" sz="2400" dirty="0"/>
              <a:t>the standard use of high volume sputum culture with early screening of resistance using azole-containing agar plates testing of multiple colonies from sputum cultures and using primary plates to detect resistance</a:t>
            </a:r>
          </a:p>
          <a:p>
            <a:pPr marL="342900" indent="-342900">
              <a:buFont typeface="Wingdings" panose="05000000000000000000" pitchFamily="2" charset="2"/>
              <a:buChar char="ü"/>
            </a:pPr>
            <a:r>
              <a:rPr lang="en-US" altLang="ja-JP" sz="2400" dirty="0"/>
              <a:t>ensuring that identified isolates are </a:t>
            </a:r>
            <a:r>
              <a:rPr lang="en-US" altLang="ja-JP" sz="2400" dirty="0">
                <a:solidFill>
                  <a:srgbClr val="FF0000"/>
                </a:solidFill>
              </a:rPr>
              <a:t>sent to a reference center for confirmation of the resistance mechanism</a:t>
            </a:r>
            <a:endParaRPr lang="ja-JP" altLang="en-US" sz="2400" dirty="0">
              <a:solidFill>
                <a:srgbClr val="FF0000"/>
              </a:solidFill>
            </a:endParaRPr>
          </a:p>
        </p:txBody>
      </p:sp>
      <p:cxnSp>
        <p:nvCxnSpPr>
          <p:cNvPr id="28" name="直線矢印コネクタ 27"/>
          <p:cNvCxnSpPr/>
          <p:nvPr/>
        </p:nvCxnSpPr>
        <p:spPr>
          <a:xfrm>
            <a:off x="4770309" y="2211762"/>
            <a:ext cx="11129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883261" y="1788978"/>
            <a:ext cx="2768578" cy="830997"/>
          </a:xfrm>
          <a:prstGeom prst="rect">
            <a:avLst/>
          </a:prstGeom>
          <a:solidFill>
            <a:srgbClr val="FFCCFF"/>
          </a:solidFill>
        </p:spPr>
        <p:txBody>
          <a:bodyPr wrap="square" rtlCol="0">
            <a:spAutoFit/>
          </a:bodyPr>
          <a:lstStyle/>
          <a:p>
            <a:pPr algn="ctr"/>
            <a:r>
              <a:rPr lang="en-US" altLang="ja-JP" sz="2400" dirty="0">
                <a:solidFill>
                  <a:srgbClr val="000000"/>
                </a:solidFill>
              </a:rPr>
              <a:t>L-AMB</a:t>
            </a:r>
            <a:r>
              <a:rPr lang="ja-JP" altLang="en-US" sz="2400" dirty="0">
                <a:solidFill>
                  <a:srgbClr val="000000"/>
                </a:solidFill>
              </a:rPr>
              <a:t> </a:t>
            </a:r>
            <a:r>
              <a:rPr lang="en-US" altLang="ja-JP" sz="2400" dirty="0">
                <a:solidFill>
                  <a:srgbClr val="000000"/>
                </a:solidFill>
              </a:rPr>
              <a:t>or</a:t>
            </a:r>
            <a:r>
              <a:rPr lang="ja-JP" altLang="en-US" sz="2400" dirty="0">
                <a:solidFill>
                  <a:srgbClr val="000000"/>
                </a:solidFill>
              </a:rPr>
              <a:t> </a:t>
            </a:r>
            <a:r>
              <a:rPr lang="en-US" altLang="ja-JP" sz="2400" dirty="0">
                <a:solidFill>
                  <a:srgbClr val="000000"/>
                </a:solidFill>
              </a:rPr>
              <a:t>echinocandins</a:t>
            </a:r>
            <a:endParaRPr lang="ja-JP" altLang="en-US" sz="2400" dirty="0">
              <a:solidFill>
                <a:srgbClr val="000000"/>
              </a:solidFill>
            </a:endParaRPr>
          </a:p>
        </p:txBody>
      </p:sp>
      <p:sp>
        <p:nvSpPr>
          <p:cNvPr id="19" name="テキスト ボックス 18"/>
          <p:cNvSpPr txBox="1"/>
          <p:nvPr/>
        </p:nvSpPr>
        <p:spPr>
          <a:xfrm>
            <a:off x="141798" y="1980930"/>
            <a:ext cx="5127366" cy="461665"/>
          </a:xfrm>
          <a:prstGeom prst="rect">
            <a:avLst/>
          </a:prstGeom>
          <a:solidFill>
            <a:srgbClr val="FF66CC"/>
          </a:solidFill>
        </p:spPr>
        <p:txBody>
          <a:bodyPr wrap="none" rtlCol="0">
            <a:spAutoFit/>
          </a:bodyPr>
          <a:lstStyle/>
          <a:p>
            <a:pPr algn="ctr"/>
            <a:r>
              <a:rPr lang="en-US" altLang="ja-JP" sz="2400" dirty="0"/>
              <a:t>selection of azole-resistant </a:t>
            </a:r>
            <a:r>
              <a:rPr lang="en-US" altLang="ja-JP" sz="2400" i="1" dirty="0"/>
              <a:t>A. fumigatus</a:t>
            </a:r>
            <a:endParaRPr lang="ja-JP" altLang="en-US" sz="2400" i="1" dirty="0">
              <a:solidFill>
                <a:srgbClr val="000000"/>
              </a:solidFill>
            </a:endParaRPr>
          </a:p>
        </p:txBody>
      </p:sp>
      <p:sp>
        <p:nvSpPr>
          <p:cNvPr id="8" name="テキスト ボックス 7"/>
          <p:cNvSpPr txBox="1"/>
          <p:nvPr/>
        </p:nvSpPr>
        <p:spPr>
          <a:xfrm>
            <a:off x="882032" y="960983"/>
            <a:ext cx="7383881" cy="523220"/>
          </a:xfrm>
          <a:prstGeom prst="rect">
            <a:avLst/>
          </a:prstGeom>
          <a:solidFill>
            <a:srgbClr val="66FF66"/>
          </a:solidFill>
        </p:spPr>
        <p:txBody>
          <a:bodyPr wrap="none" rtlCol="0">
            <a:spAutoFit/>
          </a:bodyPr>
          <a:lstStyle/>
          <a:p>
            <a:pPr algn="ctr"/>
            <a:r>
              <a:rPr lang="en-US" altLang="ja-JP" sz="2800" dirty="0">
                <a:solidFill>
                  <a:srgbClr val="000000"/>
                </a:solidFill>
              </a:rPr>
              <a:t>CPA requires long-term treatment with oral azoles</a:t>
            </a:r>
            <a:endParaRPr lang="ja-JP" altLang="en-US" sz="2800" dirty="0">
              <a:solidFill>
                <a:srgbClr val="000000"/>
              </a:solidFill>
            </a:endParaRPr>
          </a:p>
        </p:txBody>
      </p:sp>
      <p:sp>
        <p:nvSpPr>
          <p:cNvPr id="2" name="正方形/長方形 1"/>
          <p:cNvSpPr/>
          <p:nvPr/>
        </p:nvSpPr>
        <p:spPr>
          <a:xfrm>
            <a:off x="1066800" y="6501045"/>
            <a:ext cx="7164288" cy="369332"/>
          </a:xfrm>
          <a:prstGeom prst="rect">
            <a:avLst/>
          </a:prstGeom>
        </p:spPr>
        <p:txBody>
          <a:bodyPr wrap="square">
            <a:spAutoFit/>
          </a:bodyPr>
          <a:lstStyle/>
          <a:p>
            <a:pPr marR="142240" algn="just">
              <a:spcAft>
                <a:spcPts val="0"/>
              </a:spcAft>
            </a:pPr>
            <a:r>
              <a:rPr lang="en-US" altLang="ja-JP" kern="100" dirty="0">
                <a:ea typeface="ＭＳ 明朝" panose="02020609040205080304" pitchFamily="17" charset="-128"/>
                <a:cs typeface="Times New Roman" panose="02020603050405020304" pitchFamily="18" charset="0"/>
              </a:rPr>
              <a:t>Verweij PE, et al. Drug Resist Updat. 21-22: 30-40, 2015</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日付プレースホルダー 2"/>
          <p:cNvSpPr>
            <a:spLocks noGrp="1"/>
          </p:cNvSpPr>
          <p:nvPr>
            <p:ph type="dt" sz="half" idx="10"/>
          </p:nvPr>
        </p:nvSpPr>
        <p:spPr/>
        <p:txBody>
          <a:bodyPr/>
          <a:lstStyle/>
          <a:p>
            <a:pPr>
              <a:defRPr/>
            </a:pPr>
            <a:r>
              <a:rPr lang="en-US" altLang="ja-JP"/>
              <a:t>2022/9/24</a:t>
            </a:r>
            <a:endParaRPr lang="en-US" altLang="ja-JP" dirty="0"/>
          </a:p>
        </p:txBody>
      </p:sp>
      <p:sp>
        <p:nvSpPr>
          <p:cNvPr id="4" name="スライド番号プレースホルダー 3"/>
          <p:cNvSpPr>
            <a:spLocks noGrp="1"/>
          </p:cNvSpPr>
          <p:nvPr>
            <p:ph type="sldNum" sz="quarter" idx="11"/>
          </p:nvPr>
        </p:nvSpPr>
        <p:spPr/>
        <p:txBody>
          <a:bodyPr/>
          <a:lstStyle/>
          <a:p>
            <a:pPr>
              <a:defRPr/>
            </a:pPr>
            <a:fld id="{BE708F0F-C8D6-40B2-B728-B93C0BEDD43C}" type="slidenum">
              <a:rPr lang="en-US" altLang="ja-JP" smtClean="0"/>
              <a:pPr>
                <a:defRPr/>
              </a:pPr>
              <a:t>26</a:t>
            </a:fld>
            <a:endParaRPr lang="en-US" altLang="ja-JP" dirty="0"/>
          </a:p>
        </p:txBody>
      </p:sp>
    </p:spTree>
    <p:extLst>
      <p:ext uri="{BB962C8B-B14F-4D97-AF65-F5344CB8AC3E}">
        <p14:creationId xmlns:p14="http://schemas.microsoft.com/office/powerpoint/2010/main" val="369694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a:latin typeface="+mj-lt"/>
              </a:rPr>
              <a:t>2022/9/24</a:t>
            </a:r>
          </a:p>
        </p:txBody>
      </p:sp>
      <p:sp>
        <p:nvSpPr>
          <p:cNvPr id="2" name="スライド番号プレースホルダー 1"/>
          <p:cNvSpPr>
            <a:spLocks noGrp="1"/>
          </p:cNvSpPr>
          <p:nvPr>
            <p:ph type="sldNum" sz="quarter" idx="11"/>
          </p:nvPr>
        </p:nvSpPr>
        <p:spPr/>
        <p:txBody>
          <a:bodyPr/>
          <a:lstStyle/>
          <a:p>
            <a:pPr>
              <a:defRPr/>
            </a:pPr>
            <a:fld id="{93BF5BB3-1A4A-4FE0-AE6C-B31B6BF6C535}" type="slidenum">
              <a:rPr lang="en-US" altLang="ja-JP" smtClean="0">
                <a:latin typeface="+mj-lt"/>
              </a:rPr>
              <a:pPr>
                <a:defRPr/>
              </a:pPr>
              <a:t>27</a:t>
            </a:fld>
            <a:endParaRPr lang="en-US" altLang="ja-JP">
              <a:latin typeface="+mj-lt"/>
            </a:endParaRPr>
          </a:p>
        </p:txBody>
      </p:sp>
      <p:sp>
        <p:nvSpPr>
          <p:cNvPr id="5" name="Rectangle 17"/>
          <p:cNvSpPr>
            <a:spLocks noChangeArrowheads="1"/>
          </p:cNvSpPr>
          <p:nvPr/>
        </p:nvSpPr>
        <p:spPr bwMode="auto">
          <a:xfrm>
            <a:off x="0" y="6128"/>
            <a:ext cx="9144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1" lang="en-US" altLang="ja-JP" sz="3200" i="1" dirty="0">
                <a:solidFill>
                  <a:srgbClr val="0000FF"/>
                </a:solidFill>
                <a:latin typeface="+mj-lt"/>
              </a:rPr>
              <a:t>Aspergillus </a:t>
            </a:r>
            <a:r>
              <a:rPr kumimoji="1" lang="en-US" altLang="ja-JP" sz="3200" i="1" dirty="0" err="1">
                <a:solidFill>
                  <a:srgbClr val="0000FF"/>
                </a:solidFill>
                <a:latin typeface="+mj-lt"/>
              </a:rPr>
              <a:t>felis</a:t>
            </a:r>
            <a:endParaRPr kumimoji="1" lang="en-US" altLang="ja-JP" sz="3200" i="1" dirty="0">
              <a:solidFill>
                <a:srgbClr val="0000FF"/>
              </a:solidFill>
              <a:latin typeface="+mj-lt"/>
            </a:endParaRPr>
          </a:p>
          <a:p>
            <a:pPr algn="ctr" eaLnBrk="1" hangingPunct="1"/>
            <a:r>
              <a:rPr kumimoji="1" lang="en-US" altLang="ja-JP" sz="3200" dirty="0">
                <a:solidFill>
                  <a:srgbClr val="0000FF"/>
                </a:solidFill>
                <a:latin typeface="+mj-lt"/>
              </a:rPr>
              <a:t>emergence of cryptic species</a:t>
            </a:r>
          </a:p>
        </p:txBody>
      </p:sp>
      <p:pic>
        <p:nvPicPr>
          <p:cNvPr id="7" name="図 6"/>
          <p:cNvPicPr>
            <a:picLocks noChangeAspect="1"/>
          </p:cNvPicPr>
          <p:nvPr/>
        </p:nvPicPr>
        <p:blipFill>
          <a:blip r:embed="rId3"/>
          <a:stretch>
            <a:fillRect/>
          </a:stretch>
        </p:blipFill>
        <p:spPr>
          <a:xfrm>
            <a:off x="0" y="1078088"/>
            <a:ext cx="4501185" cy="2160240"/>
          </a:xfrm>
          <a:prstGeom prst="rect">
            <a:avLst/>
          </a:prstGeom>
        </p:spPr>
      </p:pic>
      <p:pic>
        <p:nvPicPr>
          <p:cNvPr id="8" name="図 7"/>
          <p:cNvPicPr>
            <a:picLocks noChangeAspect="1"/>
          </p:cNvPicPr>
          <p:nvPr/>
        </p:nvPicPr>
        <p:blipFill>
          <a:blip r:embed="rId4"/>
          <a:stretch>
            <a:fillRect/>
          </a:stretch>
        </p:blipFill>
        <p:spPr>
          <a:xfrm>
            <a:off x="4788024" y="1443922"/>
            <a:ext cx="4161905" cy="1428571"/>
          </a:xfrm>
          <a:prstGeom prst="rect">
            <a:avLst/>
          </a:prstGeom>
        </p:spPr>
      </p:pic>
      <p:pic>
        <p:nvPicPr>
          <p:cNvPr id="9" name="図 8"/>
          <p:cNvPicPr>
            <a:picLocks noChangeAspect="1"/>
          </p:cNvPicPr>
          <p:nvPr/>
        </p:nvPicPr>
        <p:blipFill>
          <a:blip r:embed="rId5"/>
          <a:stretch>
            <a:fillRect/>
          </a:stretch>
        </p:blipFill>
        <p:spPr>
          <a:xfrm>
            <a:off x="1907703" y="3254320"/>
            <a:ext cx="5328594" cy="3309336"/>
          </a:xfrm>
          <a:prstGeom prst="rect">
            <a:avLst/>
          </a:prstGeom>
        </p:spPr>
      </p:pic>
      <p:sp>
        <p:nvSpPr>
          <p:cNvPr id="11" name="正方形/長方形 10"/>
          <p:cNvSpPr/>
          <p:nvPr/>
        </p:nvSpPr>
        <p:spPr>
          <a:xfrm>
            <a:off x="1066800" y="6516052"/>
            <a:ext cx="4435958" cy="369332"/>
          </a:xfrm>
          <a:prstGeom prst="rect">
            <a:avLst/>
          </a:prstGeom>
        </p:spPr>
        <p:txBody>
          <a:bodyPr wrap="none">
            <a:spAutoFit/>
          </a:bodyPr>
          <a:lstStyle/>
          <a:p>
            <a:pPr eaLnBrk="1" hangingPunct="1"/>
            <a:r>
              <a:rPr kumimoji="1" lang="en-US" altLang="ja-JP" dirty="0">
                <a:solidFill>
                  <a:srgbClr val="000000"/>
                </a:solidFill>
                <a:latin typeface="+mj-lt"/>
              </a:rPr>
              <a:t>J Infect </a:t>
            </a:r>
            <a:r>
              <a:rPr kumimoji="1" lang="en-US" altLang="ja-JP" dirty="0" err="1">
                <a:solidFill>
                  <a:srgbClr val="000000"/>
                </a:solidFill>
                <a:latin typeface="+mj-lt"/>
              </a:rPr>
              <a:t>Chemother</a:t>
            </a:r>
            <a:r>
              <a:rPr kumimoji="1" lang="en-US" altLang="ja-JP" dirty="0">
                <a:solidFill>
                  <a:srgbClr val="000000"/>
                </a:solidFill>
                <a:latin typeface="+mj-lt"/>
              </a:rPr>
              <a:t>. 2019 Apr;25(4):307-310. </a:t>
            </a:r>
            <a:endParaRPr kumimoji="1" lang="ja-JP" altLang="en-US" dirty="0">
              <a:solidFill>
                <a:srgbClr val="000000"/>
              </a:solidFill>
              <a:latin typeface="+mj-lt"/>
            </a:endParaRPr>
          </a:p>
        </p:txBody>
      </p:sp>
    </p:spTree>
    <p:extLst>
      <p:ext uri="{BB962C8B-B14F-4D97-AF65-F5344CB8AC3E}">
        <p14:creationId xmlns:p14="http://schemas.microsoft.com/office/powerpoint/2010/main" val="135120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a:latin typeface="+mn-lt"/>
              </a:rPr>
              <a:t>2022/9/24</a:t>
            </a:r>
          </a:p>
        </p:txBody>
      </p:sp>
      <p:sp>
        <p:nvSpPr>
          <p:cNvPr id="3" name="スライド番号プレースホルダー 2"/>
          <p:cNvSpPr>
            <a:spLocks noGrp="1"/>
          </p:cNvSpPr>
          <p:nvPr>
            <p:ph type="sldNum" sz="quarter" idx="11"/>
          </p:nvPr>
        </p:nvSpPr>
        <p:spPr/>
        <p:txBody>
          <a:bodyPr/>
          <a:lstStyle/>
          <a:p>
            <a:pPr>
              <a:defRPr/>
            </a:pPr>
            <a:fld id="{93BF5BB3-1A4A-4FE0-AE6C-B31B6BF6C535}" type="slidenum">
              <a:rPr lang="en-US" altLang="ja-JP" smtClean="0">
                <a:latin typeface="+mn-lt"/>
              </a:rPr>
              <a:pPr>
                <a:defRPr/>
              </a:pPr>
              <a:t>28</a:t>
            </a:fld>
            <a:endParaRPr lang="en-US" altLang="ja-JP">
              <a:latin typeface="+mn-lt"/>
            </a:endParaRPr>
          </a:p>
        </p:txBody>
      </p:sp>
      <p:sp>
        <p:nvSpPr>
          <p:cNvPr id="6" name="Rectangle 17"/>
          <p:cNvSpPr>
            <a:spLocks noChangeArrowheads="1"/>
          </p:cNvSpPr>
          <p:nvPr/>
        </p:nvSpPr>
        <p:spPr bwMode="auto">
          <a:xfrm>
            <a:off x="0" y="145256"/>
            <a:ext cx="91440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kumimoji="1" lang="en-US" altLang="ja-JP" sz="2800" dirty="0">
                <a:solidFill>
                  <a:srgbClr val="0000FF"/>
                </a:solidFill>
                <a:latin typeface="+mn-lt"/>
              </a:rPr>
              <a:t>echinocandin resistant </a:t>
            </a:r>
            <a:r>
              <a:rPr kumimoji="1" lang="en-US" altLang="ja-JP" sz="2800" i="1" dirty="0">
                <a:solidFill>
                  <a:srgbClr val="0000FF"/>
                </a:solidFill>
                <a:latin typeface="+mn-lt"/>
              </a:rPr>
              <a:t>Aspergillus fumigatus </a:t>
            </a:r>
            <a:r>
              <a:rPr kumimoji="1" lang="en-US" altLang="ja-JP" sz="2800" dirty="0">
                <a:solidFill>
                  <a:srgbClr val="0000FF"/>
                </a:solidFill>
                <a:latin typeface="+mn-lt"/>
              </a:rPr>
              <a:t>in CPA case</a:t>
            </a:r>
          </a:p>
          <a:p>
            <a:pPr algn="ctr" eaLnBrk="1" hangingPunct="1"/>
            <a:r>
              <a:rPr kumimoji="1" lang="en-US" altLang="ja-JP" sz="2800" dirty="0" err="1">
                <a:solidFill>
                  <a:srgbClr val="0000FF"/>
                </a:solidFill>
                <a:latin typeface="+mn-lt"/>
              </a:rPr>
              <a:t>Antimicrob</a:t>
            </a:r>
            <a:r>
              <a:rPr kumimoji="1" lang="en-US" altLang="ja-JP" sz="2800" dirty="0">
                <a:solidFill>
                  <a:srgbClr val="0000FF"/>
                </a:solidFill>
                <a:latin typeface="+mn-lt"/>
              </a:rPr>
              <a:t> Agents </a:t>
            </a:r>
            <a:r>
              <a:rPr kumimoji="1" lang="en-US" altLang="ja-JP" sz="2800" dirty="0" err="1">
                <a:solidFill>
                  <a:srgbClr val="0000FF"/>
                </a:solidFill>
                <a:latin typeface="+mn-lt"/>
              </a:rPr>
              <a:t>Chemother</a:t>
            </a:r>
            <a:r>
              <a:rPr kumimoji="1" lang="en-US" altLang="ja-JP" sz="2800" dirty="0">
                <a:solidFill>
                  <a:srgbClr val="0000FF"/>
                </a:solidFill>
                <a:latin typeface="+mn-lt"/>
              </a:rPr>
              <a:t>, 2017</a:t>
            </a:r>
          </a:p>
        </p:txBody>
      </p:sp>
      <p:pic>
        <p:nvPicPr>
          <p:cNvPr id="2" name="図 1"/>
          <p:cNvPicPr>
            <a:picLocks noChangeAspect="1"/>
          </p:cNvPicPr>
          <p:nvPr/>
        </p:nvPicPr>
        <p:blipFill>
          <a:blip r:embed="rId2"/>
          <a:stretch>
            <a:fillRect/>
          </a:stretch>
        </p:blipFill>
        <p:spPr>
          <a:xfrm>
            <a:off x="152446" y="2331614"/>
            <a:ext cx="4007167" cy="2767682"/>
          </a:xfrm>
          <a:prstGeom prst="rect">
            <a:avLst/>
          </a:prstGeom>
        </p:spPr>
      </p:pic>
      <p:sp>
        <p:nvSpPr>
          <p:cNvPr id="7" name="正方形/長方形 6"/>
          <p:cNvSpPr/>
          <p:nvPr/>
        </p:nvSpPr>
        <p:spPr>
          <a:xfrm>
            <a:off x="1075912" y="6486324"/>
            <a:ext cx="6480720" cy="369332"/>
          </a:xfrm>
          <a:prstGeom prst="rect">
            <a:avLst/>
          </a:prstGeom>
        </p:spPr>
        <p:txBody>
          <a:bodyPr wrap="square">
            <a:spAutoFit/>
          </a:bodyPr>
          <a:lstStyle/>
          <a:p>
            <a:pPr eaLnBrk="1" hangingPunct="1"/>
            <a:r>
              <a:rPr kumimoji="1" lang="en-US" altLang="ja-JP" dirty="0" err="1">
                <a:solidFill>
                  <a:srgbClr val="000000"/>
                </a:solidFill>
                <a:latin typeface="+mn-lt"/>
              </a:rPr>
              <a:t>Antimicrob</a:t>
            </a:r>
            <a:r>
              <a:rPr kumimoji="1" lang="en-US" altLang="ja-JP" dirty="0">
                <a:solidFill>
                  <a:srgbClr val="000000"/>
                </a:solidFill>
                <a:latin typeface="+mn-lt"/>
              </a:rPr>
              <a:t> Agents </a:t>
            </a:r>
            <a:r>
              <a:rPr kumimoji="1" lang="en-US" altLang="ja-JP" dirty="0" err="1">
                <a:solidFill>
                  <a:srgbClr val="000000"/>
                </a:solidFill>
                <a:latin typeface="+mn-lt"/>
              </a:rPr>
              <a:t>Chemother</a:t>
            </a:r>
            <a:r>
              <a:rPr kumimoji="1" lang="en-US" altLang="ja-JP" dirty="0">
                <a:solidFill>
                  <a:srgbClr val="000000"/>
                </a:solidFill>
                <a:latin typeface="+mn-lt"/>
              </a:rPr>
              <a:t>. 2017 Nov 22;61(12). </a:t>
            </a:r>
            <a:r>
              <a:rPr kumimoji="1" lang="en-US" altLang="ja-JP" dirty="0" err="1">
                <a:solidFill>
                  <a:srgbClr val="000000"/>
                </a:solidFill>
                <a:latin typeface="+mn-lt"/>
              </a:rPr>
              <a:t>pii</a:t>
            </a:r>
            <a:r>
              <a:rPr kumimoji="1" lang="en-US" altLang="ja-JP" dirty="0">
                <a:solidFill>
                  <a:srgbClr val="000000"/>
                </a:solidFill>
                <a:latin typeface="+mn-lt"/>
              </a:rPr>
              <a:t>: e01277-17</a:t>
            </a:r>
            <a:endParaRPr kumimoji="1" lang="ja-JP" altLang="en-US" dirty="0">
              <a:solidFill>
                <a:srgbClr val="000000"/>
              </a:solidFill>
              <a:latin typeface="+mn-lt"/>
            </a:endParaRPr>
          </a:p>
        </p:txBody>
      </p:sp>
      <p:grpSp>
        <p:nvGrpSpPr>
          <p:cNvPr id="8" name="グループ化 7">
            <a:extLst>
              <a:ext uri="{FF2B5EF4-FFF2-40B4-BE49-F238E27FC236}">
                <a16:creationId xmlns:a16="http://schemas.microsoft.com/office/drawing/2014/main" id="{EFB2CC9E-D824-4E8B-AF61-A24D719F0C18}"/>
              </a:ext>
            </a:extLst>
          </p:cNvPr>
          <p:cNvGrpSpPr/>
          <p:nvPr/>
        </p:nvGrpSpPr>
        <p:grpSpPr>
          <a:xfrm>
            <a:off x="4316272" y="2245494"/>
            <a:ext cx="4747066" cy="2880320"/>
            <a:chOff x="107504" y="1124744"/>
            <a:chExt cx="5771913" cy="3502154"/>
          </a:xfrm>
        </p:grpSpPr>
        <p:grpSp>
          <p:nvGrpSpPr>
            <p:cNvPr id="9" name="グループ化 8">
              <a:extLst>
                <a:ext uri="{FF2B5EF4-FFF2-40B4-BE49-F238E27FC236}">
                  <a16:creationId xmlns:a16="http://schemas.microsoft.com/office/drawing/2014/main" id="{B4B28804-C28E-45C7-A447-5096DE7A326E}"/>
                </a:ext>
              </a:extLst>
            </p:cNvPr>
            <p:cNvGrpSpPr/>
            <p:nvPr/>
          </p:nvGrpSpPr>
          <p:grpSpPr>
            <a:xfrm>
              <a:off x="107504" y="1124744"/>
              <a:ext cx="5771912" cy="2088232"/>
              <a:chOff x="107504" y="1124744"/>
              <a:chExt cx="7165132" cy="2592288"/>
            </a:xfrm>
          </p:grpSpPr>
          <p:pic>
            <p:nvPicPr>
              <p:cNvPr id="14" name="図 13">
                <a:extLst>
                  <a:ext uri="{FF2B5EF4-FFF2-40B4-BE49-F238E27FC236}">
                    <a16:creationId xmlns:a16="http://schemas.microsoft.com/office/drawing/2014/main" id="{C3873D5A-4ED0-4C94-B7B5-53C6EEC61033}"/>
                  </a:ext>
                </a:extLst>
              </p:cNvPr>
              <p:cNvPicPr>
                <a:picLocks noChangeAspect="1"/>
              </p:cNvPicPr>
              <p:nvPr/>
            </p:nvPicPr>
            <p:blipFill>
              <a:blip r:embed="rId3"/>
              <a:stretch>
                <a:fillRect/>
              </a:stretch>
            </p:blipFill>
            <p:spPr>
              <a:xfrm rot="5400000">
                <a:off x="2393926" y="-1161678"/>
                <a:ext cx="2592288" cy="7165132"/>
              </a:xfrm>
              <a:prstGeom prst="rect">
                <a:avLst/>
              </a:prstGeom>
            </p:spPr>
          </p:pic>
          <p:sp>
            <p:nvSpPr>
              <p:cNvPr id="15" name="正方形/長方形 14">
                <a:extLst>
                  <a:ext uri="{FF2B5EF4-FFF2-40B4-BE49-F238E27FC236}">
                    <a16:creationId xmlns:a16="http://schemas.microsoft.com/office/drawing/2014/main" id="{1702C469-A102-420C-89D9-CEDC8D7CC88E}"/>
                  </a:ext>
                </a:extLst>
              </p:cNvPr>
              <p:cNvSpPr/>
              <p:nvPr/>
            </p:nvSpPr>
            <p:spPr>
              <a:xfrm>
                <a:off x="107504" y="1988840"/>
                <a:ext cx="7056784" cy="21602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ja-JP" altLang="en-US">
                  <a:solidFill>
                    <a:srgbClr val="FFFFFF"/>
                  </a:solidFill>
                </a:endParaRPr>
              </a:p>
            </p:txBody>
          </p:sp>
        </p:grpSp>
        <p:grpSp>
          <p:nvGrpSpPr>
            <p:cNvPr id="10" name="グループ化 9">
              <a:extLst>
                <a:ext uri="{FF2B5EF4-FFF2-40B4-BE49-F238E27FC236}">
                  <a16:creationId xmlns:a16="http://schemas.microsoft.com/office/drawing/2014/main" id="{DA65FBA4-2B76-4FC3-8690-D9025CD13A05}"/>
                </a:ext>
              </a:extLst>
            </p:cNvPr>
            <p:cNvGrpSpPr/>
            <p:nvPr/>
          </p:nvGrpSpPr>
          <p:grpSpPr>
            <a:xfrm>
              <a:off x="107505" y="3207731"/>
              <a:ext cx="5771912" cy="1419167"/>
              <a:chOff x="950961" y="4554903"/>
              <a:chExt cx="7242077" cy="1780643"/>
            </a:xfrm>
          </p:grpSpPr>
          <p:pic>
            <p:nvPicPr>
              <p:cNvPr id="11" name="図 10">
                <a:extLst>
                  <a:ext uri="{FF2B5EF4-FFF2-40B4-BE49-F238E27FC236}">
                    <a16:creationId xmlns:a16="http://schemas.microsoft.com/office/drawing/2014/main" id="{60D4A660-B129-476A-8A5E-7E2F2162FB1E}"/>
                  </a:ext>
                </a:extLst>
              </p:cNvPr>
              <p:cNvPicPr>
                <a:picLocks noChangeAspect="1"/>
              </p:cNvPicPr>
              <p:nvPr/>
            </p:nvPicPr>
            <p:blipFill>
              <a:blip r:embed="rId4"/>
              <a:stretch>
                <a:fillRect/>
              </a:stretch>
            </p:blipFill>
            <p:spPr>
              <a:xfrm>
                <a:off x="950961" y="4554903"/>
                <a:ext cx="7242077" cy="1780643"/>
              </a:xfrm>
              <a:prstGeom prst="rect">
                <a:avLst/>
              </a:prstGeom>
            </p:spPr>
          </p:pic>
          <p:sp>
            <p:nvSpPr>
              <p:cNvPr id="12" name="正方形/長方形 11">
                <a:extLst>
                  <a:ext uri="{FF2B5EF4-FFF2-40B4-BE49-F238E27FC236}">
                    <a16:creationId xmlns:a16="http://schemas.microsoft.com/office/drawing/2014/main" id="{B8328AD5-7E11-436F-BA7D-A540E787741D}"/>
                  </a:ext>
                </a:extLst>
              </p:cNvPr>
              <p:cNvSpPr/>
              <p:nvPr/>
            </p:nvSpPr>
            <p:spPr>
              <a:xfrm>
                <a:off x="3285092" y="5426109"/>
                <a:ext cx="144016" cy="57606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ja-JP" altLang="en-US">
                  <a:solidFill>
                    <a:srgbClr val="FFFFFF"/>
                  </a:solidFill>
                </a:endParaRPr>
              </a:p>
            </p:txBody>
          </p:sp>
          <p:sp>
            <p:nvSpPr>
              <p:cNvPr id="13" name="正方形/長方形 12">
                <a:extLst>
                  <a:ext uri="{FF2B5EF4-FFF2-40B4-BE49-F238E27FC236}">
                    <a16:creationId xmlns:a16="http://schemas.microsoft.com/office/drawing/2014/main" id="{5E2A776F-E0B8-45AC-A501-2BB820EF403E}"/>
                  </a:ext>
                </a:extLst>
              </p:cNvPr>
              <p:cNvSpPr/>
              <p:nvPr/>
            </p:nvSpPr>
            <p:spPr>
              <a:xfrm>
                <a:off x="7110752" y="5415636"/>
                <a:ext cx="144016" cy="57606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kumimoji="1" lang="ja-JP" altLang="en-US">
                  <a:solidFill>
                    <a:srgbClr val="FFFFFF"/>
                  </a:solidFill>
                </a:endParaRPr>
              </a:p>
            </p:txBody>
          </p:sp>
        </p:grpSp>
      </p:grpSp>
    </p:spTree>
    <p:extLst>
      <p:ext uri="{BB962C8B-B14F-4D97-AF65-F5344CB8AC3E}">
        <p14:creationId xmlns:p14="http://schemas.microsoft.com/office/powerpoint/2010/main" val="2753091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214371" y="43086"/>
            <a:ext cx="8715258" cy="72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a:r>
              <a:rPr lang="en-US" altLang="ja-JP" sz="3600" dirty="0">
                <a:solidFill>
                  <a:srgbClr val="0000FF"/>
                </a:solidFill>
                <a:latin typeface="Times" charset="0"/>
              </a:rPr>
              <a:t>Summary</a:t>
            </a:r>
            <a:endParaRPr lang="en-US" altLang="ja-JP" sz="3600" i="1" dirty="0">
              <a:solidFill>
                <a:srgbClr val="0000FF"/>
              </a:solidFill>
              <a:latin typeface="Times" charset="0"/>
            </a:endParaRPr>
          </a:p>
        </p:txBody>
      </p:sp>
      <p:sp>
        <p:nvSpPr>
          <p:cNvPr id="21" name="テキスト ボックス 20"/>
          <p:cNvSpPr txBox="1"/>
          <p:nvPr/>
        </p:nvSpPr>
        <p:spPr>
          <a:xfrm>
            <a:off x="40437" y="750146"/>
            <a:ext cx="9083832" cy="5401479"/>
          </a:xfrm>
          <a:prstGeom prst="rect">
            <a:avLst/>
          </a:prstGeom>
          <a:solidFill>
            <a:srgbClr val="FFFF00"/>
          </a:solidFill>
        </p:spPr>
        <p:txBody>
          <a:bodyPr wrap="square" rtlCol="0">
            <a:spAutoFit/>
          </a:bodyPr>
          <a:lstStyle/>
          <a:p>
            <a:pPr marL="342900" indent="-342900">
              <a:buFont typeface="Wingdings" panose="05000000000000000000" pitchFamily="2" charset="2"/>
              <a:buChar char="ü"/>
            </a:pPr>
            <a:r>
              <a:rPr lang="en-US" altLang="ja-JP" sz="2300" dirty="0"/>
              <a:t>Pulmonary underlying disease such as prior tuberculosis, COPD and others are important</a:t>
            </a:r>
          </a:p>
          <a:p>
            <a:pPr lvl="2"/>
            <a:r>
              <a:rPr lang="ja-JP" altLang="en-US" sz="2300" dirty="0"/>
              <a:t>→ </a:t>
            </a:r>
            <a:r>
              <a:rPr lang="en-US" altLang="ja-JP" sz="2300" dirty="0">
                <a:solidFill>
                  <a:srgbClr val="FF0000"/>
                </a:solidFill>
              </a:rPr>
              <a:t>many potential CPA patients</a:t>
            </a:r>
            <a:r>
              <a:rPr lang="en-US" altLang="ja-JP" sz="2300" dirty="0"/>
              <a:t> exist in countries with high Tbc prevalence</a:t>
            </a:r>
          </a:p>
          <a:p>
            <a:pPr lvl="2"/>
            <a:endParaRPr lang="en-US" altLang="ja-JP" sz="2300" dirty="0"/>
          </a:p>
          <a:p>
            <a:pPr marL="342900" indent="-342900">
              <a:buFont typeface="Wingdings" panose="05000000000000000000" pitchFamily="2" charset="2"/>
              <a:buChar char="ü"/>
            </a:pPr>
            <a:r>
              <a:rPr lang="en-US" altLang="ja-JP" sz="2300" dirty="0"/>
              <a:t>CPA requires </a:t>
            </a:r>
            <a:r>
              <a:rPr lang="en-US" altLang="ja-JP" sz="2300" dirty="0">
                <a:solidFill>
                  <a:srgbClr val="FF0000"/>
                </a:solidFill>
              </a:rPr>
              <a:t>long-term azole therapy</a:t>
            </a:r>
          </a:p>
          <a:p>
            <a:pPr lvl="2"/>
            <a:r>
              <a:rPr lang="ja-JP" altLang="en-US" sz="2300" dirty="0"/>
              <a:t>→ </a:t>
            </a:r>
            <a:r>
              <a:rPr lang="en-US" altLang="ja-JP" sz="2300" dirty="0"/>
              <a:t>may cause-azole resistance during treatment</a:t>
            </a:r>
          </a:p>
          <a:p>
            <a:pPr lvl="2"/>
            <a:r>
              <a:rPr lang="ja-JP" altLang="en-US" sz="2300" dirty="0"/>
              <a:t>→ </a:t>
            </a:r>
            <a:r>
              <a:rPr lang="en-US" altLang="ja-JP" sz="2300" dirty="0"/>
              <a:t>new oral antifungals with different mechanism of action essential</a:t>
            </a:r>
          </a:p>
          <a:p>
            <a:pPr lvl="2"/>
            <a:endParaRPr lang="en-US" altLang="ja-JP" sz="2300" dirty="0">
              <a:solidFill>
                <a:srgbClr val="FF0000"/>
              </a:solidFill>
            </a:endParaRPr>
          </a:p>
          <a:p>
            <a:pPr marL="342900" indent="-342900">
              <a:buFont typeface="Wingdings" panose="05000000000000000000" pitchFamily="2" charset="2"/>
              <a:buChar char="ü"/>
            </a:pPr>
            <a:r>
              <a:rPr lang="en-US" altLang="ja-JP" sz="2300" dirty="0"/>
              <a:t>Monitoring and understanding the relations between azole resistance and virulence are important</a:t>
            </a:r>
          </a:p>
          <a:p>
            <a:pPr lvl="2"/>
            <a:r>
              <a:rPr lang="ja-JP" altLang="en-US" sz="2300" dirty="0"/>
              <a:t>→ </a:t>
            </a:r>
            <a:r>
              <a:rPr lang="en-US" altLang="ja-JP" sz="2300" dirty="0">
                <a:solidFill>
                  <a:srgbClr val="FF0000"/>
                </a:solidFill>
              </a:rPr>
              <a:t>utilize drug-susceptibility tests </a:t>
            </a:r>
            <a:r>
              <a:rPr lang="en-US" altLang="ja-JP" sz="2300" dirty="0"/>
              <a:t>among hospitals</a:t>
            </a:r>
          </a:p>
          <a:p>
            <a:pPr lvl="2"/>
            <a:r>
              <a:rPr lang="ja-JP" altLang="en-US" sz="2300" dirty="0"/>
              <a:t>→ </a:t>
            </a:r>
            <a:r>
              <a:rPr lang="en-US" altLang="ja-JP" sz="2300" dirty="0"/>
              <a:t>basic research for reducing resistance by PK/PD theory required</a:t>
            </a:r>
          </a:p>
          <a:p>
            <a:pPr lvl="2"/>
            <a:r>
              <a:rPr lang="en-US" altLang="ja-JP" sz="2300" dirty="0">
                <a:solidFill>
                  <a:srgbClr val="FF0000"/>
                </a:solidFill>
              </a:rPr>
              <a:t>		</a:t>
            </a:r>
            <a:r>
              <a:rPr lang="ja-JP" altLang="en-US" sz="2300" dirty="0">
                <a:solidFill>
                  <a:srgbClr val="FF0000"/>
                </a:solidFill>
              </a:rPr>
              <a:t>→ </a:t>
            </a:r>
            <a:r>
              <a:rPr lang="en-US" altLang="ja-JP" sz="2300" dirty="0">
                <a:solidFill>
                  <a:srgbClr val="FF0000"/>
                </a:solidFill>
              </a:rPr>
              <a:t>needs animal model</a:t>
            </a:r>
          </a:p>
        </p:txBody>
      </p:sp>
      <p:sp>
        <p:nvSpPr>
          <p:cNvPr id="3" name="日付プレースホルダー 2"/>
          <p:cNvSpPr>
            <a:spLocks noGrp="1"/>
          </p:cNvSpPr>
          <p:nvPr>
            <p:ph type="dt" sz="half" idx="10"/>
          </p:nvPr>
        </p:nvSpPr>
        <p:spPr/>
        <p:txBody>
          <a:bodyPr/>
          <a:lstStyle/>
          <a:p>
            <a:pPr>
              <a:defRPr/>
            </a:pPr>
            <a:r>
              <a:rPr lang="en-US" altLang="ja-JP"/>
              <a:t>2022/9/24</a:t>
            </a:r>
            <a:endParaRPr lang="en-US" altLang="ja-JP" dirty="0"/>
          </a:p>
        </p:txBody>
      </p:sp>
      <p:sp>
        <p:nvSpPr>
          <p:cNvPr id="4" name="スライド番号プレースホルダー 3"/>
          <p:cNvSpPr>
            <a:spLocks noGrp="1"/>
          </p:cNvSpPr>
          <p:nvPr>
            <p:ph type="sldNum" sz="quarter" idx="11"/>
          </p:nvPr>
        </p:nvSpPr>
        <p:spPr/>
        <p:txBody>
          <a:bodyPr/>
          <a:lstStyle/>
          <a:p>
            <a:pPr>
              <a:defRPr/>
            </a:pPr>
            <a:fld id="{BE708F0F-C8D6-40B2-B728-B93C0BEDD43C}" type="slidenum">
              <a:rPr lang="en-US" altLang="ja-JP" smtClean="0"/>
              <a:pPr>
                <a:defRPr/>
              </a:pPr>
              <a:t>29</a:t>
            </a:fld>
            <a:endParaRPr lang="en-US" altLang="ja-JP" dirty="0"/>
          </a:p>
        </p:txBody>
      </p:sp>
    </p:spTree>
    <p:extLst>
      <p:ext uri="{BB962C8B-B14F-4D97-AF65-F5344CB8AC3E}">
        <p14:creationId xmlns:p14="http://schemas.microsoft.com/office/powerpoint/2010/main" val="73214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77800" y="917302"/>
            <a:ext cx="54737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2000" dirty="0">
                <a:ea typeface="Osaka" charset="-128"/>
                <a:cs typeface="Times New Roman" pitchFamily="18" charset="0"/>
              </a:rPr>
              <a:t>[case]65 Y, Male</a:t>
            </a:r>
          </a:p>
          <a:p>
            <a:pPr eaLnBrk="1" hangingPunct="1"/>
            <a:endParaRPr lang="en-US" altLang="ja-JP" sz="2000" dirty="0">
              <a:ea typeface="Osaka" charset="-128"/>
              <a:cs typeface="Times New Roman" pitchFamily="18" charset="0"/>
            </a:endParaRPr>
          </a:p>
          <a:p>
            <a:pPr eaLnBrk="1" hangingPunct="1"/>
            <a:r>
              <a:rPr lang="en-US" altLang="ja-JP" sz="2000" dirty="0">
                <a:ea typeface="Osaka" charset="-128"/>
                <a:cs typeface="Times New Roman" pitchFamily="18" charset="0"/>
              </a:rPr>
              <a:t>[CC] hemosputum, cough</a:t>
            </a:r>
          </a:p>
          <a:p>
            <a:pPr eaLnBrk="1" hangingPunct="1"/>
            <a:endParaRPr lang="en-US" altLang="ja-JP" sz="2000" dirty="0">
              <a:ea typeface="Osaka" charset="-128"/>
              <a:cs typeface="Times New Roman" pitchFamily="18" charset="0"/>
            </a:endParaRPr>
          </a:p>
          <a:p>
            <a:pPr eaLnBrk="1" hangingPunct="1"/>
            <a:r>
              <a:rPr lang="en-US" altLang="ja-JP" sz="2000" dirty="0">
                <a:ea typeface="Osaka" charset="-128"/>
                <a:cs typeface="Times New Roman" pitchFamily="18" charset="0"/>
              </a:rPr>
              <a:t>[PI] </a:t>
            </a:r>
          </a:p>
          <a:p>
            <a:pPr eaLnBrk="1" hangingPunct="1"/>
            <a:r>
              <a:rPr kumimoji="0" lang="en-US" altLang="ja-JP" sz="2000" dirty="0">
                <a:solidFill>
                  <a:srgbClr val="000000"/>
                </a:solidFill>
                <a:ea typeface="Osaka" charset="-128"/>
                <a:cs typeface="Times New Roman" pitchFamily="18" charset="0"/>
              </a:rPr>
              <a:t>1998</a:t>
            </a:r>
            <a:r>
              <a:rPr kumimoji="0" lang="ja-JP" altLang="en-US" sz="2000" dirty="0">
                <a:solidFill>
                  <a:srgbClr val="000000"/>
                </a:solidFill>
                <a:ea typeface="Osaka" charset="-128"/>
                <a:cs typeface="Times New Roman" pitchFamily="18" charset="0"/>
              </a:rPr>
              <a:t>：</a:t>
            </a:r>
            <a:r>
              <a:rPr kumimoji="0" lang="en-US" altLang="ja-JP" sz="2000" dirty="0">
                <a:solidFill>
                  <a:srgbClr val="000000"/>
                </a:solidFill>
                <a:ea typeface="Osaka" charset="-128"/>
                <a:cs typeface="Times New Roman" pitchFamily="18" charset="0"/>
              </a:rPr>
              <a:t>right upper lobectomy (Tbc)</a:t>
            </a:r>
            <a:endParaRPr kumimoji="0" lang="en-US" altLang="ja-JP" sz="2000" dirty="0">
              <a:ea typeface="Osaka" charset="-128"/>
              <a:cs typeface="Times New Roman" pitchFamily="18" charset="0"/>
            </a:endParaRPr>
          </a:p>
          <a:p>
            <a:pPr eaLnBrk="1" hangingPunct="1"/>
            <a:r>
              <a:rPr kumimoji="0" lang="en-US" altLang="ja-JP" sz="2000" dirty="0">
                <a:solidFill>
                  <a:srgbClr val="000000"/>
                </a:solidFill>
                <a:ea typeface="Osaka" charset="-128"/>
                <a:cs typeface="Times New Roman" pitchFamily="18" charset="0"/>
              </a:rPr>
              <a:t>2005~</a:t>
            </a:r>
            <a:r>
              <a:rPr kumimoji="0" lang="ja-JP" altLang="en-US" sz="2000" dirty="0">
                <a:solidFill>
                  <a:srgbClr val="000000"/>
                </a:solidFill>
                <a:ea typeface="Osaka" charset="-128"/>
                <a:cs typeface="Times New Roman" pitchFamily="18" charset="0"/>
              </a:rPr>
              <a:t>：</a:t>
            </a:r>
            <a:r>
              <a:rPr kumimoji="0" lang="en-US" altLang="ja-JP" sz="2000" dirty="0">
                <a:solidFill>
                  <a:srgbClr val="000000"/>
                </a:solidFill>
                <a:ea typeface="Osaka" charset="-128"/>
                <a:cs typeface="Times New Roman" pitchFamily="18" charset="0"/>
              </a:rPr>
              <a:t>cough, hemosputum</a:t>
            </a:r>
          </a:p>
          <a:p>
            <a:pPr eaLnBrk="1" hangingPunct="1"/>
            <a:r>
              <a:rPr kumimoji="0" lang="en-US" altLang="ja-JP" sz="2000" dirty="0">
                <a:solidFill>
                  <a:srgbClr val="000000"/>
                </a:solidFill>
                <a:ea typeface="Osaka" charset="-128"/>
                <a:cs typeface="Times New Roman" pitchFamily="18" charset="0"/>
              </a:rPr>
              <a:t>2006~: hemosputum increased</a:t>
            </a:r>
          </a:p>
          <a:p>
            <a:pPr eaLnBrk="1" hangingPunct="1"/>
            <a:r>
              <a:rPr kumimoji="0" lang="en-US" altLang="ja-JP" sz="2000" dirty="0">
                <a:solidFill>
                  <a:srgbClr val="000000"/>
                </a:solidFill>
                <a:ea typeface="Osaka" charset="-128"/>
                <a:cs typeface="Times New Roman" pitchFamily="18" charset="0"/>
              </a:rPr>
              <a:t>chest CT</a:t>
            </a:r>
            <a:r>
              <a:rPr kumimoji="0" lang="ja-JP" altLang="en-US" sz="2000" dirty="0">
                <a:solidFill>
                  <a:srgbClr val="000000"/>
                </a:solidFill>
                <a:ea typeface="Osaka" charset="-128"/>
                <a:cs typeface="Times New Roman" pitchFamily="18" charset="0"/>
              </a:rPr>
              <a:t>：</a:t>
            </a:r>
            <a:r>
              <a:rPr kumimoji="0" lang="en-US" altLang="ja-JP" sz="2000" dirty="0">
                <a:solidFill>
                  <a:srgbClr val="FF0000"/>
                </a:solidFill>
                <a:ea typeface="Osaka" charset="-128"/>
                <a:cs typeface="Times New Roman" pitchFamily="18" charset="0"/>
              </a:rPr>
              <a:t>fungus ball like shadows in right lower lung.</a:t>
            </a:r>
          </a:p>
          <a:p>
            <a:pPr eaLnBrk="1" hangingPunct="1"/>
            <a:r>
              <a:rPr kumimoji="0" lang="en-US" altLang="ja-JP" sz="2000" dirty="0">
                <a:solidFill>
                  <a:srgbClr val="FF0000"/>
                </a:solidFill>
                <a:ea typeface="Osaka" charset="-128"/>
                <a:cs typeface="Times New Roman" pitchFamily="18" charset="0"/>
              </a:rPr>
              <a:t>Platelia EIA: positive, Aspergillus Ab: positive</a:t>
            </a:r>
          </a:p>
          <a:p>
            <a:pPr eaLnBrk="1" hangingPunct="1"/>
            <a:r>
              <a:rPr kumimoji="0" lang="en-US" altLang="ja-JP" sz="2000" dirty="0">
                <a:solidFill>
                  <a:srgbClr val="FF0000"/>
                </a:solidFill>
                <a:ea typeface="Osaka" charset="-128"/>
                <a:cs typeface="Times New Roman" pitchFamily="18" charset="0"/>
              </a:rPr>
              <a:t>β-D-glucan 35.0pg/ml</a:t>
            </a:r>
          </a:p>
          <a:p>
            <a:pPr eaLnBrk="1" hangingPunct="1"/>
            <a:r>
              <a:rPr kumimoji="0" lang="en-US" altLang="ja-JP" sz="2000" i="1" dirty="0">
                <a:solidFill>
                  <a:srgbClr val="FF0000"/>
                </a:solidFill>
                <a:ea typeface="Osaka" charset="-128"/>
                <a:cs typeface="Times New Roman" pitchFamily="18" charset="0"/>
              </a:rPr>
              <a:t>A. fumigatus </a:t>
            </a:r>
            <a:r>
              <a:rPr kumimoji="0" lang="en-US" altLang="ja-JP" sz="2000" dirty="0">
                <a:solidFill>
                  <a:srgbClr val="FF0000"/>
                </a:solidFill>
                <a:ea typeface="Osaka" charset="-128"/>
                <a:cs typeface="Times New Roman" pitchFamily="18" charset="0"/>
              </a:rPr>
              <a:t>isolated from BALF</a:t>
            </a:r>
            <a:endParaRPr kumimoji="0" lang="en-US" altLang="ja-JP" sz="2000" dirty="0">
              <a:solidFill>
                <a:srgbClr val="000000"/>
              </a:solidFill>
              <a:ea typeface="Osaka" charset="-128"/>
              <a:cs typeface="Times New Roman" pitchFamily="18" charset="0"/>
            </a:endParaRPr>
          </a:p>
          <a:p>
            <a:pPr eaLnBrk="1" hangingPunct="1"/>
            <a:r>
              <a:rPr kumimoji="0" lang="en-US" altLang="ja-JP" sz="2000" dirty="0">
                <a:solidFill>
                  <a:srgbClr val="000000"/>
                </a:solidFill>
                <a:ea typeface="Osaka" charset="-128"/>
                <a:cs typeface="Times New Roman" pitchFamily="18" charset="0"/>
              </a:rPr>
              <a:t>NO OTHER MICROORGANISMS isolated</a:t>
            </a:r>
          </a:p>
          <a:p>
            <a:pPr eaLnBrk="1" hangingPunct="1"/>
            <a:r>
              <a:rPr kumimoji="0" lang="en-US" altLang="ja-JP" sz="2000" dirty="0">
                <a:solidFill>
                  <a:srgbClr val="000000"/>
                </a:solidFill>
                <a:ea typeface="Osaka" charset="-128"/>
                <a:cs typeface="Times New Roman" pitchFamily="18" charset="0"/>
              </a:rPr>
              <a:t>admission for further treatment</a:t>
            </a:r>
          </a:p>
          <a:p>
            <a:pPr eaLnBrk="1" hangingPunct="1"/>
            <a:endParaRPr kumimoji="0" lang="en-US" altLang="ja-JP" sz="2000" dirty="0">
              <a:solidFill>
                <a:srgbClr val="000000"/>
              </a:solidFill>
              <a:ea typeface="Osaka" charset="-128"/>
              <a:cs typeface="Times New Roman" pitchFamily="18" charset="0"/>
            </a:endParaRPr>
          </a:p>
          <a:p>
            <a:pPr eaLnBrk="1" hangingPunct="1"/>
            <a:r>
              <a:rPr lang="en-US" altLang="ja-JP" sz="2000" dirty="0">
                <a:ea typeface="Osaka" charset="-128"/>
                <a:cs typeface="Times New Roman" pitchFamily="18" charset="0"/>
              </a:rPr>
              <a:t>[PE] Height 161cm, Weight 44.3kg, BMI 17.1, </a:t>
            </a:r>
          </a:p>
          <a:p>
            <a:pPr eaLnBrk="1" hangingPunct="1"/>
            <a:r>
              <a:rPr lang="en-US" altLang="ja-JP" sz="2000" dirty="0">
                <a:ea typeface="Osaka" charset="-128"/>
                <a:cs typeface="Times New Roman" pitchFamily="18" charset="0"/>
              </a:rPr>
              <a:t>Body temp. 36.8℃, pulse 68/min, regular rhythm </a:t>
            </a:r>
            <a:endParaRPr lang="en-US" altLang="ja-JP" sz="2400" dirty="0">
              <a:ea typeface="Osaka" charset="-128"/>
              <a:cs typeface="Times New Roman" pitchFamily="18" charset="0"/>
            </a:endParaRPr>
          </a:p>
        </p:txBody>
      </p:sp>
      <p:sp>
        <p:nvSpPr>
          <p:cNvPr id="13315" name="Rectangle 3"/>
          <p:cNvSpPr>
            <a:spLocks noChangeArrowheads="1"/>
          </p:cNvSpPr>
          <p:nvPr/>
        </p:nvSpPr>
        <p:spPr bwMode="auto">
          <a:xfrm>
            <a:off x="142875" y="188640"/>
            <a:ext cx="8856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ja-JP" sz="2400" dirty="0">
                <a:solidFill>
                  <a:srgbClr val="0000FF"/>
                </a:solidFill>
                <a:cs typeface="Times New Roman" pitchFamily="18" charset="0"/>
              </a:rPr>
              <a:t>Typical CPA (Chronic Cavitary Pulmonary Aspergillosis) case</a:t>
            </a:r>
            <a:endParaRPr lang="en-US" altLang="ja-JP" dirty="0">
              <a:solidFill>
                <a:srgbClr val="0000FF"/>
              </a:solidFill>
              <a:cs typeface="Times New Roman" pitchFamily="18" charset="0"/>
            </a:endParaRPr>
          </a:p>
        </p:txBody>
      </p:sp>
      <p:grpSp>
        <p:nvGrpSpPr>
          <p:cNvPr id="13316" name="Group 4"/>
          <p:cNvGrpSpPr>
            <a:grpSpLocks/>
          </p:cNvGrpSpPr>
          <p:nvPr/>
        </p:nvGrpSpPr>
        <p:grpSpPr bwMode="auto">
          <a:xfrm>
            <a:off x="5867400" y="790302"/>
            <a:ext cx="2971800" cy="5368925"/>
            <a:chOff x="3696" y="618"/>
            <a:chExt cx="1872" cy="3382"/>
          </a:xfrm>
        </p:grpSpPr>
        <p:sp>
          <p:nvSpPr>
            <p:cNvPr id="13323" name="Text Box 5"/>
            <p:cNvSpPr txBox="1">
              <a:spLocks noChangeArrowheads="1"/>
            </p:cNvSpPr>
            <p:nvPr/>
          </p:nvSpPr>
          <p:spPr bwMode="auto">
            <a:xfrm>
              <a:off x="3838" y="618"/>
              <a:ext cx="15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spcBef>
                  <a:spcPct val="50000"/>
                </a:spcBef>
              </a:pPr>
              <a:endParaRPr lang="en-US" altLang="ja-JP" sz="2400" dirty="0">
                <a:cs typeface="Times New Roman" pitchFamily="18" charset="0"/>
              </a:endParaRPr>
            </a:p>
          </p:txBody>
        </p:sp>
        <p:pic>
          <p:nvPicPr>
            <p:cNvPr id="13324" name="Picture 6" descr="初回入院時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2795"/>
              <a:ext cx="1872"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7" descr="初回入院時CX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 y="947"/>
              <a:ext cx="1860"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日付プレースホルダー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t>2022/9/24</a:t>
            </a:r>
          </a:p>
        </p:txBody>
      </p:sp>
      <p:sp>
        <p:nvSpPr>
          <p:cNvPr id="13317" name="スライド番号プレースホルダー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7CEBE537-02A5-42C9-BA0E-B2DA3D9DFD37}" type="slidenum">
              <a:rPr lang="en-US" altLang="ja-JP" smtClean="0"/>
              <a:pPr eaLnBrk="1" hangingPunct="1"/>
              <a:t>3</a:t>
            </a:fld>
            <a:endParaRPr lang="en-US" altLang="ja-JP" dirty="0"/>
          </a:p>
        </p:txBody>
      </p:sp>
      <p:sp>
        <p:nvSpPr>
          <p:cNvPr id="3" name="四角形吹き出し 2"/>
          <p:cNvSpPr/>
          <p:nvPr/>
        </p:nvSpPr>
        <p:spPr>
          <a:xfrm>
            <a:off x="4211638" y="879202"/>
            <a:ext cx="2160587" cy="433388"/>
          </a:xfrm>
          <a:prstGeom prst="wedgeRectCallout">
            <a:avLst>
              <a:gd name="adj1" fmla="val -104080"/>
              <a:gd name="adj2" fmla="val 14010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rPr>
              <a:t>Chronic symptoms</a:t>
            </a:r>
            <a:endParaRPr lang="ja-JP" altLang="en-US" dirty="0">
              <a:solidFill>
                <a:srgbClr val="FF0000"/>
              </a:solidFill>
            </a:endParaRPr>
          </a:p>
        </p:txBody>
      </p:sp>
      <p:sp>
        <p:nvSpPr>
          <p:cNvPr id="12" name="四角形吹き出し 11"/>
          <p:cNvSpPr/>
          <p:nvPr/>
        </p:nvSpPr>
        <p:spPr>
          <a:xfrm>
            <a:off x="4356100" y="1566590"/>
            <a:ext cx="2160588" cy="660400"/>
          </a:xfrm>
          <a:prstGeom prst="wedgeRectCallout">
            <a:avLst>
              <a:gd name="adj1" fmla="val -73744"/>
              <a:gd name="adj2" fmla="val 11470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rPr>
              <a:t>Pulmonary underlying disease</a:t>
            </a:r>
            <a:endParaRPr lang="ja-JP" altLang="en-US" dirty="0">
              <a:solidFill>
                <a:srgbClr val="FF0000"/>
              </a:solidFill>
            </a:endParaRPr>
          </a:p>
        </p:txBody>
      </p:sp>
      <p:sp>
        <p:nvSpPr>
          <p:cNvPr id="13" name="四角形吹き出し 12"/>
          <p:cNvSpPr/>
          <p:nvPr/>
        </p:nvSpPr>
        <p:spPr>
          <a:xfrm>
            <a:off x="5713413" y="2271440"/>
            <a:ext cx="2160587" cy="660400"/>
          </a:xfrm>
          <a:prstGeom prst="wedgeRectCallout">
            <a:avLst>
              <a:gd name="adj1" fmla="val -58929"/>
              <a:gd name="adj2" fmla="val 12855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rPr>
              <a:t>Radiological finding</a:t>
            </a:r>
            <a:endParaRPr lang="ja-JP" altLang="en-US" dirty="0">
              <a:solidFill>
                <a:srgbClr val="FF0000"/>
              </a:solidFill>
            </a:endParaRPr>
          </a:p>
        </p:txBody>
      </p:sp>
      <p:sp>
        <p:nvSpPr>
          <p:cNvPr id="14" name="四角形吹き出し 13"/>
          <p:cNvSpPr/>
          <p:nvPr/>
        </p:nvSpPr>
        <p:spPr>
          <a:xfrm>
            <a:off x="6272213" y="3093765"/>
            <a:ext cx="2160587" cy="660400"/>
          </a:xfrm>
          <a:prstGeom prst="wedgeRectCallout">
            <a:avLst>
              <a:gd name="adj1" fmla="val -103374"/>
              <a:gd name="adj2" fmla="val 153958"/>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rgbClr val="FF0000"/>
                </a:solidFill>
              </a:rPr>
              <a:t>Microbiological &amp; serological findings</a:t>
            </a:r>
            <a:endParaRPr lang="ja-JP" altLang="en-US" dirty="0">
              <a:solidFill>
                <a:srgbClr val="FF0000"/>
              </a:solidFill>
            </a:endParaRPr>
          </a:p>
        </p:txBody>
      </p:sp>
    </p:spTree>
    <p:extLst>
      <p:ext uri="{BB962C8B-B14F-4D97-AF65-F5344CB8AC3E}">
        <p14:creationId xmlns:p14="http://schemas.microsoft.com/office/powerpoint/2010/main" val="35568987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bwMode="auto">
          <a:xfrm>
            <a:off x="166687" y="0"/>
            <a:ext cx="8810625"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vert="horz" wrap="square" lIns="64291" tIns="32146" rIns="35713" bIns="32146" numCol="1" anchor="b" anchorCtr="0" compatLnSpc="1">
            <a:prstTxWarp prst="textNoShape">
              <a:avLst/>
            </a:prstTxWarp>
          </a:bodyPr>
          <a:lstStyle/>
          <a:p>
            <a:pPr eaLnBrk="1" hangingPunct="1"/>
            <a:r>
              <a:rPr lang="en-US" altLang="ja-JP" dirty="0"/>
              <a:t>Thank you for your attention</a:t>
            </a:r>
            <a:endParaRPr lang="ja-JP" altLang="en-US" dirty="0"/>
          </a:p>
        </p:txBody>
      </p:sp>
      <p:sp>
        <p:nvSpPr>
          <p:cNvPr id="109574" name="日付プレースホルダー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Times New Roman" pitchFamily="18" charset="0"/>
                <a:ea typeface="ＭＳ Ｐゴシック" pitchFamily="50" charset="-128"/>
              </a:defRPr>
            </a:lvl1pPr>
            <a:lvl2pPr marL="742950" indent="-285750" eaLnBrk="0" hangingPunct="0">
              <a:defRPr kumimoji="1" sz="1600" b="1">
                <a:solidFill>
                  <a:schemeClr val="tx1"/>
                </a:solidFill>
                <a:latin typeface="Times New Roman" pitchFamily="18" charset="0"/>
                <a:ea typeface="ＭＳ Ｐゴシック" pitchFamily="50" charset="-128"/>
              </a:defRPr>
            </a:lvl2pPr>
            <a:lvl3pPr marL="1143000" indent="-228600" eaLnBrk="0" hangingPunct="0">
              <a:defRPr kumimoji="1" sz="1600" b="1">
                <a:solidFill>
                  <a:schemeClr val="tx1"/>
                </a:solidFill>
                <a:latin typeface="Times New Roman" pitchFamily="18" charset="0"/>
                <a:ea typeface="ＭＳ Ｐゴシック" pitchFamily="50" charset="-128"/>
              </a:defRPr>
            </a:lvl3pPr>
            <a:lvl4pPr marL="1600200" indent="-228600" eaLnBrk="0" hangingPunct="0">
              <a:defRPr kumimoji="1" sz="1600" b="1">
                <a:solidFill>
                  <a:schemeClr val="tx1"/>
                </a:solidFill>
                <a:latin typeface="Times New Roman" pitchFamily="18" charset="0"/>
                <a:ea typeface="ＭＳ Ｐゴシック" pitchFamily="50" charset="-128"/>
              </a:defRPr>
            </a:lvl4pPr>
            <a:lvl5pPr marL="2057400" indent="-228600" eaLnBrk="0" hangingPunct="0">
              <a:defRPr kumimoji="1" sz="1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9pPr>
          </a:lstStyle>
          <a:p>
            <a:pPr eaLnBrk="1" hangingPunct="1"/>
            <a:r>
              <a:rPr lang="en-US" altLang="ja-JP" sz="1200" b="0">
                <a:solidFill>
                  <a:srgbClr val="000000"/>
                </a:solidFill>
              </a:rPr>
              <a:t>2022/9/24</a:t>
            </a:r>
          </a:p>
        </p:txBody>
      </p:sp>
      <p:sp>
        <p:nvSpPr>
          <p:cNvPr id="109570" name="スライド番号プレースホルダー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b="1">
                <a:solidFill>
                  <a:schemeClr val="tx1"/>
                </a:solidFill>
                <a:latin typeface="Times New Roman" pitchFamily="18" charset="0"/>
                <a:ea typeface="ＭＳ Ｐゴシック" pitchFamily="50" charset="-128"/>
              </a:defRPr>
            </a:lvl1pPr>
            <a:lvl2pPr marL="742950" indent="-285750" eaLnBrk="0" hangingPunct="0">
              <a:defRPr kumimoji="1" sz="1600" b="1">
                <a:solidFill>
                  <a:schemeClr val="tx1"/>
                </a:solidFill>
                <a:latin typeface="Times New Roman" pitchFamily="18" charset="0"/>
                <a:ea typeface="ＭＳ Ｐゴシック" pitchFamily="50" charset="-128"/>
              </a:defRPr>
            </a:lvl2pPr>
            <a:lvl3pPr marL="1143000" indent="-228600" eaLnBrk="0" hangingPunct="0">
              <a:defRPr kumimoji="1" sz="1600" b="1">
                <a:solidFill>
                  <a:schemeClr val="tx1"/>
                </a:solidFill>
                <a:latin typeface="Times New Roman" pitchFamily="18" charset="0"/>
                <a:ea typeface="ＭＳ Ｐゴシック" pitchFamily="50" charset="-128"/>
              </a:defRPr>
            </a:lvl3pPr>
            <a:lvl4pPr marL="1600200" indent="-228600" eaLnBrk="0" hangingPunct="0">
              <a:defRPr kumimoji="1" sz="1600" b="1">
                <a:solidFill>
                  <a:schemeClr val="tx1"/>
                </a:solidFill>
                <a:latin typeface="Times New Roman" pitchFamily="18" charset="0"/>
                <a:ea typeface="ＭＳ Ｐゴシック" pitchFamily="50" charset="-128"/>
              </a:defRPr>
            </a:lvl4pPr>
            <a:lvl5pPr marL="2057400" indent="-228600" eaLnBrk="0" hangingPunct="0">
              <a:defRPr kumimoji="1" sz="16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600" b="1">
                <a:solidFill>
                  <a:schemeClr val="tx1"/>
                </a:solidFill>
                <a:latin typeface="Times New Roman" pitchFamily="18" charset="0"/>
                <a:ea typeface="ＭＳ Ｐゴシック" pitchFamily="50" charset="-128"/>
              </a:defRPr>
            </a:lvl9pPr>
          </a:lstStyle>
          <a:p>
            <a:pPr eaLnBrk="1" hangingPunct="1"/>
            <a:fld id="{5C3585A1-01FD-46A6-B89F-9075A13B90EB}" type="slidenum">
              <a:rPr lang="en-US" altLang="ja-JP" sz="1200" b="0" smtClean="0">
                <a:solidFill>
                  <a:srgbClr val="000000"/>
                </a:solidFill>
              </a:rPr>
              <a:pPr eaLnBrk="1" hangingPunct="1"/>
              <a:t>30</a:t>
            </a:fld>
            <a:endParaRPr lang="en-US" altLang="ja-JP" sz="1200" b="0">
              <a:solidFill>
                <a:srgbClr val="000000"/>
              </a:solidFill>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927" y="1916832"/>
            <a:ext cx="4032448" cy="3024336"/>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916832"/>
            <a:ext cx="4032448" cy="3024336"/>
          </a:xfrm>
          <a:prstGeom prst="rect">
            <a:avLst/>
          </a:prstGeom>
        </p:spPr>
      </p:pic>
    </p:spTree>
    <p:custDataLst>
      <p:tags r:id="rId1"/>
    </p:custDataLst>
    <p:extLst>
      <p:ext uri="{BB962C8B-B14F-4D97-AF65-F5344CB8AC3E}">
        <p14:creationId xmlns:p14="http://schemas.microsoft.com/office/powerpoint/2010/main" val="23515264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r>
              <a:rPr lang="en-US" altLang="ja-JP" dirty="0"/>
              <a:t>2022/9/24</a:t>
            </a:r>
          </a:p>
        </p:txBody>
      </p:sp>
      <p:sp>
        <p:nvSpPr>
          <p:cNvPr id="3" name="スライド番号プレースホルダー 2"/>
          <p:cNvSpPr>
            <a:spLocks noGrp="1"/>
          </p:cNvSpPr>
          <p:nvPr>
            <p:ph type="sldNum" sz="quarter" idx="11"/>
          </p:nvPr>
        </p:nvSpPr>
        <p:spPr/>
        <p:txBody>
          <a:bodyPr/>
          <a:lstStyle/>
          <a:p>
            <a:pPr>
              <a:defRPr/>
            </a:pPr>
            <a:fld id="{BE708F0F-C8D6-40B2-B728-B93C0BEDD43C}" type="slidenum">
              <a:rPr lang="en-US" altLang="ja-JP" smtClean="0"/>
              <a:pPr>
                <a:defRPr/>
              </a:pPr>
              <a:t>4</a:t>
            </a:fld>
            <a:endParaRPr lang="en-US" altLang="ja-JP" dirty="0"/>
          </a:p>
        </p:txBody>
      </p:sp>
      <p:sp>
        <p:nvSpPr>
          <p:cNvPr id="5" name="Rectangle 2"/>
          <p:cNvSpPr txBox="1">
            <a:spLocks noChangeArrowheads="1"/>
          </p:cNvSpPr>
          <p:nvPr/>
        </p:nvSpPr>
        <p:spPr bwMode="auto">
          <a:xfrm>
            <a:off x="0" y="228600"/>
            <a:ext cx="8785225" cy="67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a:lstStyle>
          <a:p>
            <a:pPr eaLnBrk="1" hangingPunct="1"/>
            <a:r>
              <a:rPr lang="en-US" altLang="ja-JP" sz="4000" kern="100" dirty="0">
                <a:ea typeface="ＭＳ 明朝" panose="02020609040205080304" pitchFamily="17" charset="-128"/>
              </a:rPr>
              <a:t>CPA has lately been recognized as a </a:t>
            </a:r>
            <a:r>
              <a:rPr lang="en-US" altLang="ja-JP" sz="4000" u="sng" kern="100" dirty="0">
                <a:solidFill>
                  <a:srgbClr val="FF0000"/>
                </a:solidFill>
                <a:ea typeface="ＭＳ 明朝" panose="02020609040205080304" pitchFamily="17" charset="-128"/>
              </a:rPr>
              <a:t>significant global health burden</a:t>
            </a:r>
            <a:endParaRPr lang="ja-JP" altLang="en-US" sz="4000" u="sng" kern="0" dirty="0">
              <a:solidFill>
                <a:srgbClr val="FF0000"/>
              </a:solidFill>
              <a:latin typeface="ＭＳ Ｐゴシック" pitchFamily="50" charset="-128"/>
            </a:endParaRPr>
          </a:p>
        </p:txBody>
      </p:sp>
      <p:sp>
        <p:nvSpPr>
          <p:cNvPr id="7" name="正方形/長方形 6"/>
          <p:cNvSpPr/>
          <p:nvPr/>
        </p:nvSpPr>
        <p:spPr>
          <a:xfrm>
            <a:off x="1403648" y="1793179"/>
            <a:ext cx="6480720" cy="2246769"/>
          </a:xfrm>
          <a:prstGeom prst="rect">
            <a:avLst/>
          </a:prstGeom>
          <a:solidFill>
            <a:srgbClr val="FFCCFF"/>
          </a:solidFill>
        </p:spPr>
        <p:txBody>
          <a:bodyPr wrap="square">
            <a:spAutoFit/>
          </a:bodyPr>
          <a:lstStyle/>
          <a:p>
            <a:r>
              <a:rPr lang="en-US" altLang="ja-JP" sz="2000" dirty="0"/>
              <a:t>Rate of existence of </a:t>
            </a:r>
            <a:r>
              <a:rPr lang="en-US" altLang="ja-JP" sz="2000" u="sng" dirty="0">
                <a:solidFill>
                  <a:srgbClr val="FF0000"/>
                </a:solidFill>
              </a:rPr>
              <a:t>Tuberculosis as complication</a:t>
            </a:r>
          </a:p>
          <a:p>
            <a:r>
              <a:rPr lang="en-US" altLang="ja-JP" sz="2000" dirty="0"/>
              <a:t>15% (U.K.)</a:t>
            </a:r>
            <a:r>
              <a:rPr lang="ja-JP" altLang="en-US" sz="2000" dirty="0"/>
              <a:t>　～ </a:t>
            </a:r>
            <a:r>
              <a:rPr lang="en-US" altLang="ja-JP" sz="2000" dirty="0"/>
              <a:t>93% (Korea</a:t>
            </a:r>
            <a:r>
              <a:rPr lang="ja-JP" altLang="en-US" sz="2000" dirty="0"/>
              <a:t>）</a:t>
            </a:r>
            <a:endParaRPr lang="en-US" altLang="ja-JP" sz="2000" dirty="0"/>
          </a:p>
          <a:p>
            <a:endParaRPr lang="en-US" altLang="ja-JP" sz="2000" dirty="0"/>
          </a:p>
          <a:p>
            <a:r>
              <a:rPr lang="en-US" altLang="ja-JP" sz="2000" dirty="0">
                <a:solidFill>
                  <a:srgbClr val="FF0000"/>
                </a:solidFill>
              </a:rPr>
              <a:t>Rate of incidence of aspergilloma</a:t>
            </a:r>
            <a:r>
              <a:rPr lang="ja-JP" altLang="en-US" sz="2000" dirty="0">
                <a:solidFill>
                  <a:srgbClr val="FF0000"/>
                </a:solidFill>
              </a:rPr>
              <a:t>（</a:t>
            </a:r>
            <a:r>
              <a:rPr lang="en-US" altLang="ja-JP" sz="2000" dirty="0">
                <a:solidFill>
                  <a:srgbClr val="FF0000"/>
                </a:solidFill>
              </a:rPr>
              <a:t>U.K.</a:t>
            </a:r>
            <a:r>
              <a:rPr lang="ja-JP" altLang="en-US" sz="2000" dirty="0">
                <a:solidFill>
                  <a:srgbClr val="FF0000"/>
                </a:solidFill>
              </a:rPr>
              <a:t>）</a:t>
            </a:r>
            <a:endParaRPr lang="en-US" altLang="ja-JP" sz="2000" dirty="0">
              <a:solidFill>
                <a:srgbClr val="FF0000"/>
              </a:solidFill>
            </a:endParaRPr>
          </a:p>
          <a:p>
            <a:pPr lvl="1"/>
            <a:r>
              <a:rPr lang="en-US" altLang="ja-JP" sz="2000" dirty="0"/>
              <a:t>A year after termination of Tbc treatment: 14%</a:t>
            </a:r>
          </a:p>
          <a:p>
            <a:pPr lvl="1"/>
            <a:r>
              <a:rPr lang="en-US" altLang="ja-JP" sz="2000" dirty="0"/>
              <a:t>(Positivity rate of Aspergillus precipitation Ab test</a:t>
            </a:r>
            <a:r>
              <a:rPr lang="ja-JP" altLang="en-US" sz="2000" dirty="0"/>
              <a:t>：</a:t>
            </a:r>
            <a:r>
              <a:rPr lang="en-US" altLang="ja-JP" sz="2000" dirty="0"/>
              <a:t>25%)</a:t>
            </a:r>
          </a:p>
          <a:p>
            <a:pPr lvl="1"/>
            <a:r>
              <a:rPr lang="en-US" altLang="ja-JP" sz="2000" dirty="0"/>
              <a:t>Four years after termination of Tbc treatment </a:t>
            </a:r>
            <a:r>
              <a:rPr lang="ja-JP" altLang="en-US" sz="2000" dirty="0"/>
              <a:t>：</a:t>
            </a:r>
            <a:r>
              <a:rPr lang="en-US" altLang="ja-JP" sz="2000" dirty="0"/>
              <a:t>22%</a:t>
            </a:r>
          </a:p>
        </p:txBody>
      </p:sp>
      <p:sp>
        <p:nvSpPr>
          <p:cNvPr id="8" name="Text Box 3"/>
          <p:cNvSpPr txBox="1">
            <a:spLocks noChangeArrowheads="1"/>
          </p:cNvSpPr>
          <p:nvPr/>
        </p:nvSpPr>
        <p:spPr bwMode="auto">
          <a:xfrm>
            <a:off x="1140555" y="6384223"/>
            <a:ext cx="310052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lnSpc>
                <a:spcPct val="180000"/>
              </a:lnSpc>
            </a:pPr>
            <a:r>
              <a:rPr lang="en-US" altLang="ja-JP" sz="1400" dirty="0">
                <a:cs typeface="Times New Roman" pitchFamily="18" charset="0"/>
              </a:rPr>
              <a:t>Thorax-2015-Kosmidis, Denning  270-7</a:t>
            </a:r>
          </a:p>
        </p:txBody>
      </p:sp>
      <p:sp>
        <p:nvSpPr>
          <p:cNvPr id="10" name="下矢印 9"/>
          <p:cNvSpPr/>
          <p:nvPr/>
        </p:nvSpPr>
        <p:spPr>
          <a:xfrm>
            <a:off x="4427984" y="4192287"/>
            <a:ext cx="432048" cy="864096"/>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1043608" y="5208722"/>
            <a:ext cx="7200800" cy="830997"/>
          </a:xfrm>
          <a:prstGeom prst="rect">
            <a:avLst/>
          </a:prstGeom>
          <a:solidFill>
            <a:srgbClr val="66FF66"/>
          </a:solidFill>
        </p:spPr>
        <p:txBody>
          <a:bodyPr wrap="square">
            <a:spAutoFit/>
          </a:bodyPr>
          <a:lstStyle/>
          <a:p>
            <a:r>
              <a:rPr lang="en-US" altLang="ja-JP" sz="2400" dirty="0"/>
              <a:t>World wide</a:t>
            </a:r>
            <a:r>
              <a:rPr lang="ja-JP" altLang="en-US" sz="2400" dirty="0"/>
              <a:t>：</a:t>
            </a:r>
            <a:endParaRPr lang="en-US" altLang="ja-JP" sz="2400" dirty="0"/>
          </a:p>
          <a:p>
            <a:r>
              <a:rPr lang="en-US" altLang="ja-JP" sz="2400" dirty="0"/>
              <a:t>There may be lots of CPA patients </a:t>
            </a:r>
            <a:r>
              <a:rPr lang="en-US" altLang="ja-JP" sz="2400" dirty="0">
                <a:solidFill>
                  <a:srgbClr val="FF0000"/>
                </a:solidFill>
              </a:rPr>
              <a:t>after Tbc infection</a:t>
            </a:r>
          </a:p>
        </p:txBody>
      </p:sp>
    </p:spTree>
    <p:extLst>
      <p:ext uri="{BB962C8B-B14F-4D97-AF65-F5344CB8AC3E}">
        <p14:creationId xmlns:p14="http://schemas.microsoft.com/office/powerpoint/2010/main" val="29547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42351" y="548680"/>
            <a:ext cx="4138200" cy="1015663"/>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a:buChar char="•"/>
            </a:pPr>
            <a:r>
              <a:rPr lang="en-US" altLang="ja-JP" sz="1000" dirty="0">
                <a:cs typeface="Times New Roman" panose="02020603050405020304" pitchFamily="18" charset="0"/>
              </a:rPr>
              <a:t>Underlying diseases (COPD, old Tuberculosis, thoracic surgery</a:t>
            </a:r>
            <a:r>
              <a:rPr lang="mr-IN" altLang="ja-JP" sz="1000" dirty="0"/>
              <a:t>…</a:t>
            </a:r>
            <a:r>
              <a:rPr lang="en-US" altLang="ja-JP" sz="1000" dirty="0">
                <a:cs typeface="Times New Roman" panose="02020603050405020304" pitchFamily="18" charset="0"/>
              </a:rPr>
              <a:t>)</a:t>
            </a:r>
          </a:p>
          <a:p>
            <a:pPr marL="171450" indent="-171450">
              <a:buFont typeface="Arial"/>
              <a:buChar char="•"/>
            </a:pPr>
            <a:r>
              <a:rPr lang="en-US" altLang="ja-JP" sz="1000" dirty="0">
                <a:cs typeface="Times New Roman" panose="02020603050405020304" pitchFamily="18" charset="0"/>
              </a:rPr>
              <a:t>Mild immunosuppression</a:t>
            </a:r>
          </a:p>
          <a:p>
            <a:pPr marL="171450" indent="-171450">
              <a:buFont typeface="Arial"/>
              <a:buChar char="•"/>
            </a:pPr>
            <a:r>
              <a:rPr lang="en-US" altLang="ja-JP" sz="1000" dirty="0">
                <a:cs typeface="Times New Roman" panose="02020603050405020304" pitchFamily="18" charset="0"/>
              </a:rPr>
              <a:t>Symptoms (fever, cough,  sputum, hemoptysis, body weight loss…)</a:t>
            </a:r>
          </a:p>
          <a:p>
            <a:pPr marL="171450" indent="-171450">
              <a:buFont typeface="Arial"/>
              <a:buChar char="•"/>
            </a:pPr>
            <a:r>
              <a:rPr lang="en-US" altLang="ja-JP" sz="1000" dirty="0">
                <a:cs typeface="Times New Roman" panose="02020603050405020304" pitchFamily="18" charset="0"/>
              </a:rPr>
              <a:t>Inflammatory markers</a:t>
            </a:r>
            <a:endParaRPr lang="en-US" altLang="en-US" sz="1000" dirty="0">
              <a:cs typeface="Times New Roman" panose="02020603050405020304" pitchFamily="18" charset="0"/>
            </a:endParaRPr>
          </a:p>
          <a:p>
            <a:pPr marL="171450" indent="-171450">
              <a:buFont typeface="Arial"/>
              <a:buChar char="•"/>
            </a:pPr>
            <a:r>
              <a:rPr lang="en-US" altLang="ja-JP" sz="1000" dirty="0">
                <a:cs typeface="Times New Roman" panose="02020603050405020304" pitchFamily="18" charset="0"/>
              </a:rPr>
              <a:t> Radiological deterioration (new cavities, fungus balls, enlargement of cavities, thickening of cavity wall, infiltration</a:t>
            </a:r>
            <a:r>
              <a:rPr lang="mr-IN" altLang="ja-JP" sz="1000" dirty="0"/>
              <a:t>…</a:t>
            </a:r>
            <a:r>
              <a:rPr lang="en-US" altLang="ja-JP" sz="1000" dirty="0">
                <a:cs typeface="Times New Roman" panose="02020603050405020304" pitchFamily="18" charset="0"/>
              </a:rPr>
              <a:t>)</a:t>
            </a:r>
          </a:p>
        </p:txBody>
      </p:sp>
      <p:sp>
        <p:nvSpPr>
          <p:cNvPr id="2" name="テキスト ボックス 1"/>
          <p:cNvSpPr txBox="1"/>
          <p:nvPr/>
        </p:nvSpPr>
        <p:spPr>
          <a:xfrm>
            <a:off x="3587961" y="3271716"/>
            <a:ext cx="1846980" cy="246221"/>
          </a:xfrm>
          <a:prstGeom prst="rect">
            <a:avLst/>
          </a:prstGeom>
          <a:solidFill>
            <a:srgbClr val="FFFF00"/>
          </a:solidFill>
          <a:ln w="12700" cmpd="sng">
            <a:solidFill>
              <a:srgbClr val="00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000" i="1" dirty="0">
                <a:cs typeface="Times New Roman" panose="02020603050405020304" pitchFamily="18" charset="0"/>
              </a:rPr>
              <a:t>Aspergillus </a:t>
            </a:r>
            <a:r>
              <a:rPr kumimoji="1" lang="en-US" altLang="ja-JP" sz="1000" dirty="0">
                <a:cs typeface="Times New Roman" panose="02020603050405020304" pitchFamily="18" charset="0"/>
              </a:rPr>
              <a:t>IgG antibody (EIA) </a:t>
            </a:r>
            <a:endParaRPr kumimoji="1" lang="ja-JP" altLang="en-US" sz="1000" dirty="0">
              <a:cs typeface="Times New Roman" panose="02020603050405020304" pitchFamily="18" charset="0"/>
            </a:endParaRPr>
          </a:p>
        </p:txBody>
      </p:sp>
      <p:sp>
        <p:nvSpPr>
          <p:cNvPr id="9" name="テキスト ボックス 8"/>
          <p:cNvSpPr txBox="1"/>
          <p:nvPr/>
        </p:nvSpPr>
        <p:spPr>
          <a:xfrm>
            <a:off x="683568" y="4319759"/>
            <a:ext cx="3081293" cy="861774"/>
          </a:xfrm>
          <a:prstGeom prst="rect">
            <a:avLst/>
          </a:prstGeom>
          <a:solidFill>
            <a:srgbClr val="FFD6EB"/>
          </a:solidFill>
          <a:ln>
            <a:solidFill>
              <a:srgbClr val="000000"/>
            </a:solidFill>
          </a:ln>
        </p:spPr>
        <p:txBody>
          <a:bodyPr wrap="none" rtlCol="0">
            <a:spAutoFit/>
          </a:bodyPr>
          <a:lstStyle/>
          <a:p>
            <a:r>
              <a:rPr kumimoji="1" lang="en-US" altLang="ja-JP" sz="1000" u="sng" dirty="0">
                <a:latin typeface="+mn-lt"/>
                <a:cs typeface="Times New Roman" panose="02020603050405020304" pitchFamily="18" charset="0"/>
              </a:rPr>
              <a:t>Bronchoscopy (BAL)</a:t>
            </a:r>
          </a:p>
          <a:p>
            <a:pPr marL="171450" indent="-171450">
              <a:buFont typeface="Arial"/>
              <a:buChar char="•"/>
            </a:pPr>
            <a:r>
              <a:rPr lang="en-US" altLang="ja-JP" sz="1000" dirty="0">
                <a:latin typeface="+mn-lt"/>
                <a:cs typeface="Times New Roman" panose="02020603050405020304" pitchFamily="18" charset="0"/>
              </a:rPr>
              <a:t>Histopathology/cytology</a:t>
            </a:r>
          </a:p>
          <a:p>
            <a:pPr marL="171450" indent="-171450">
              <a:buFont typeface="Arial"/>
              <a:buChar char="•"/>
            </a:pPr>
            <a:r>
              <a:rPr lang="en-US" altLang="ja-JP" sz="1000" dirty="0">
                <a:latin typeface="+mn-lt"/>
                <a:cs typeface="Times New Roman" panose="02020603050405020304" pitchFamily="18" charset="0"/>
              </a:rPr>
              <a:t>Fungal culture →Drug sensitivity test</a:t>
            </a:r>
          </a:p>
          <a:p>
            <a:pPr marL="171450" indent="-171450">
              <a:buFont typeface="Arial"/>
              <a:buChar char="•"/>
            </a:pPr>
            <a:r>
              <a:rPr kumimoji="1" lang="en-US" altLang="ja-JP" sz="1000" dirty="0">
                <a:latin typeface="+mn-lt"/>
                <a:cs typeface="Times New Roman" panose="02020603050405020304" pitchFamily="18" charset="0"/>
              </a:rPr>
              <a:t>(GM/β-D-glucan/PCR)</a:t>
            </a:r>
          </a:p>
          <a:p>
            <a:pPr marL="171450" indent="-171450">
              <a:buFont typeface="Arial"/>
              <a:buChar char="•"/>
            </a:pPr>
            <a:r>
              <a:rPr lang="en-US" altLang="ja-JP" sz="1000" dirty="0">
                <a:latin typeface="+mn-lt"/>
                <a:cs typeface="Times New Roman" panose="02020603050405020304" pitchFamily="18" charset="0"/>
              </a:rPr>
              <a:t>PCR of azole resistant related gene (</a:t>
            </a:r>
            <a:r>
              <a:rPr lang="en-US" altLang="ja-JP" sz="1000" dirty="0" err="1">
                <a:latin typeface="+mn-lt"/>
                <a:cs typeface="Times New Roman" panose="02020603050405020304" pitchFamily="18" charset="0"/>
              </a:rPr>
              <a:t>AsperGenius</a:t>
            </a:r>
            <a:r>
              <a:rPr lang="en-US" altLang="ja-JP" sz="1000" dirty="0">
                <a:latin typeface="+mn-lt"/>
                <a:cs typeface="Times New Roman" panose="02020603050405020304" pitchFamily="18" charset="0"/>
              </a:rPr>
              <a:t>®)</a:t>
            </a:r>
            <a:r>
              <a:rPr lang="ja-JP" altLang="ja-JP" sz="1000" dirty="0">
                <a:latin typeface="+mn-lt"/>
                <a:cs typeface="Times New Roman" panose="02020603050405020304" pitchFamily="18" charset="0"/>
              </a:rPr>
              <a:t> </a:t>
            </a:r>
            <a:endParaRPr kumimoji="1" lang="en-US" altLang="ja-JP" sz="1000" dirty="0">
              <a:latin typeface="+mn-lt"/>
              <a:cs typeface="Times New Roman" panose="02020603050405020304" pitchFamily="18" charset="0"/>
            </a:endParaRPr>
          </a:p>
        </p:txBody>
      </p:sp>
      <p:sp>
        <p:nvSpPr>
          <p:cNvPr id="10" name="テキスト ボックス 9"/>
          <p:cNvSpPr txBox="1"/>
          <p:nvPr/>
        </p:nvSpPr>
        <p:spPr>
          <a:xfrm>
            <a:off x="5076553" y="4342255"/>
            <a:ext cx="3167855" cy="861774"/>
          </a:xfrm>
          <a:prstGeom prst="rect">
            <a:avLst/>
          </a:prstGeom>
          <a:solidFill>
            <a:srgbClr val="FFD6EB"/>
          </a:solidFill>
          <a:ln>
            <a:solidFill>
              <a:srgbClr val="000000"/>
            </a:solidFill>
          </a:ln>
        </p:spPr>
        <p:txBody>
          <a:bodyPr wrap="none" rtlCol="0">
            <a:spAutoFit/>
          </a:bodyPr>
          <a:lstStyle/>
          <a:p>
            <a:r>
              <a:rPr kumimoji="1" lang="en-US" altLang="ja-JP" sz="1000" u="sng" dirty="0">
                <a:latin typeface="+mn-lt"/>
                <a:cs typeface="Times New Roman" panose="02020603050405020304" pitchFamily="18" charset="0"/>
              </a:rPr>
              <a:t>Bronchoscopy (BAL)</a:t>
            </a:r>
          </a:p>
          <a:p>
            <a:pPr marL="171450" indent="-171450">
              <a:buFont typeface="Arial"/>
              <a:buChar char="•"/>
            </a:pPr>
            <a:r>
              <a:rPr lang="en-US" altLang="ja-JP" sz="1000" dirty="0">
                <a:latin typeface="+mn-lt"/>
                <a:cs typeface="Times New Roman" panose="02020603050405020304" pitchFamily="18" charset="0"/>
              </a:rPr>
              <a:t>Histopathology/cytology</a:t>
            </a:r>
          </a:p>
          <a:p>
            <a:pPr marL="171450" indent="-171450">
              <a:buFont typeface="Arial"/>
              <a:buChar char="•"/>
            </a:pPr>
            <a:r>
              <a:rPr lang="en-US" altLang="ja-JP" sz="1000" dirty="0">
                <a:latin typeface="+mn-lt"/>
                <a:cs typeface="Times New Roman" panose="02020603050405020304" pitchFamily="18" charset="0"/>
              </a:rPr>
              <a:t>Fungal culture →Drug sensitivity test</a:t>
            </a:r>
          </a:p>
          <a:p>
            <a:pPr marL="171450" indent="-171450">
              <a:buFont typeface="Arial"/>
              <a:buChar char="•"/>
            </a:pPr>
            <a:r>
              <a:rPr kumimoji="1" lang="en-US" altLang="ja-JP" sz="1000" dirty="0">
                <a:latin typeface="+mn-lt"/>
                <a:cs typeface="Times New Roman" panose="02020603050405020304" pitchFamily="18" charset="0"/>
              </a:rPr>
              <a:t>GM/β-D-glucan/PCR</a:t>
            </a:r>
          </a:p>
          <a:p>
            <a:pPr marL="171450" indent="-171450">
              <a:buFont typeface="Arial"/>
              <a:buChar char="•"/>
            </a:pPr>
            <a:r>
              <a:rPr lang="en-US" altLang="ja-JP" sz="1000" dirty="0">
                <a:latin typeface="+mn-lt"/>
                <a:cs typeface="Times New Roman" panose="02020603050405020304" pitchFamily="18" charset="0"/>
              </a:rPr>
              <a:t>(PCR of azole resistant related gene (</a:t>
            </a:r>
            <a:r>
              <a:rPr lang="en-US" altLang="ja-JP" sz="1000" dirty="0" err="1">
                <a:latin typeface="+mn-lt"/>
                <a:cs typeface="Times New Roman" panose="02020603050405020304" pitchFamily="18" charset="0"/>
              </a:rPr>
              <a:t>AsperGenius</a:t>
            </a:r>
            <a:r>
              <a:rPr lang="en-US" altLang="ja-JP" sz="1000" dirty="0">
                <a:latin typeface="+mn-lt"/>
                <a:cs typeface="Times New Roman" panose="02020603050405020304" pitchFamily="18" charset="0"/>
              </a:rPr>
              <a:t>®))</a:t>
            </a:r>
            <a:r>
              <a:rPr lang="ja-JP" altLang="ja-JP" sz="1000" dirty="0">
                <a:latin typeface="+mn-lt"/>
                <a:cs typeface="Times New Roman" panose="02020603050405020304" pitchFamily="18" charset="0"/>
              </a:rPr>
              <a:t> </a:t>
            </a:r>
            <a:endParaRPr kumimoji="1" lang="en-US" altLang="ja-JP" sz="1000" dirty="0">
              <a:latin typeface="+mn-lt"/>
              <a:cs typeface="Times New Roman" panose="02020603050405020304" pitchFamily="18" charset="0"/>
            </a:endParaRPr>
          </a:p>
        </p:txBody>
      </p:sp>
      <p:sp>
        <p:nvSpPr>
          <p:cNvPr id="11" name="テキスト ボックス 10"/>
          <p:cNvSpPr txBox="1"/>
          <p:nvPr/>
        </p:nvSpPr>
        <p:spPr>
          <a:xfrm>
            <a:off x="7166725" y="2553979"/>
            <a:ext cx="713658" cy="246221"/>
          </a:xfrm>
          <a:prstGeom prst="rect">
            <a:avLst/>
          </a:prstGeom>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000" dirty="0">
                <a:solidFill>
                  <a:schemeClr val="bg1"/>
                </a:solidFill>
                <a:cs typeface="Times New Roman" panose="02020603050405020304" pitchFamily="18" charset="0"/>
              </a:rPr>
              <a:t>Treatment</a:t>
            </a:r>
            <a:endParaRPr kumimoji="1" lang="ja-JP" altLang="en-US" sz="1000" dirty="0">
              <a:solidFill>
                <a:schemeClr val="bg1"/>
              </a:solidFill>
              <a:cs typeface="Times New Roman" panose="02020603050405020304" pitchFamily="18" charset="0"/>
            </a:endParaRPr>
          </a:p>
        </p:txBody>
      </p:sp>
      <p:sp>
        <p:nvSpPr>
          <p:cNvPr id="13" name="テキスト ボックス 12"/>
          <p:cNvSpPr txBox="1"/>
          <p:nvPr/>
        </p:nvSpPr>
        <p:spPr>
          <a:xfrm>
            <a:off x="3772306" y="2472877"/>
            <a:ext cx="1478290" cy="400110"/>
          </a:xfrm>
          <a:prstGeom prst="rect">
            <a:avLst/>
          </a:prstGeom>
          <a:solidFill>
            <a:srgbClr val="99FF66"/>
          </a:solidFill>
          <a:ln>
            <a:solidFill>
              <a:srgbClr val="000000"/>
            </a:solidFill>
          </a:ln>
        </p:spPr>
        <p:txBody>
          <a:bodyPr wrap="none" rtlCol="0">
            <a:spAutoFit/>
          </a:bodyPr>
          <a:lstStyle/>
          <a:p>
            <a:pPr algn="ctr"/>
            <a:r>
              <a:rPr lang="en-US" altLang="ja-JP" sz="1000" dirty="0">
                <a:latin typeface="+mn-lt"/>
                <a:cs typeface="Times New Roman" panose="02020603050405020304" pitchFamily="18" charset="0"/>
              </a:rPr>
              <a:t>Fungal culture of sputum</a:t>
            </a:r>
          </a:p>
          <a:p>
            <a:pPr algn="ctr"/>
            <a:r>
              <a:rPr kumimoji="1" lang="en-US" altLang="ja-JP" sz="1000" dirty="0">
                <a:latin typeface="+mn-lt"/>
                <a:cs typeface="Times New Roman" panose="02020603050405020304" pitchFamily="18" charset="0"/>
              </a:rPr>
              <a:t>(±Drug sensitivity test)</a:t>
            </a:r>
            <a:endParaRPr kumimoji="1" lang="ja-JP" altLang="en-US" sz="1000" dirty="0">
              <a:latin typeface="+mn-lt"/>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F627FD6E-9B9E-AB42-91D1-E53BCCAEEE8B}"/>
              </a:ext>
            </a:extLst>
          </p:cNvPr>
          <p:cNvCxnSpPr>
            <a:stCxn id="13" idx="3"/>
            <a:endCxn id="11" idx="1"/>
          </p:cNvCxnSpPr>
          <p:nvPr/>
        </p:nvCxnSpPr>
        <p:spPr>
          <a:xfrm>
            <a:off x="5250596" y="2672932"/>
            <a:ext cx="1916129" cy="415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テキスト ボックス 20">
            <a:extLst>
              <a:ext uri="{FF2B5EF4-FFF2-40B4-BE49-F238E27FC236}">
                <a16:creationId xmlns:a16="http://schemas.microsoft.com/office/drawing/2014/main" id="{8055D839-329D-3A47-BE87-F610CFB09E31}"/>
              </a:ext>
            </a:extLst>
          </p:cNvPr>
          <p:cNvSpPr txBox="1"/>
          <p:nvPr/>
        </p:nvSpPr>
        <p:spPr>
          <a:xfrm>
            <a:off x="5854923" y="2461420"/>
            <a:ext cx="753315" cy="246221"/>
          </a:xfrm>
          <a:prstGeom prst="rect">
            <a:avLst/>
          </a:prstGeom>
          <a:noFill/>
        </p:spPr>
        <p:txBody>
          <a:bodyPr wrap="square" rtlCol="0">
            <a:spAutoFit/>
          </a:bodyPr>
          <a:lstStyle/>
          <a:p>
            <a:r>
              <a:rPr lang="en-US" altLang="ja-JP" sz="1000" dirty="0">
                <a:latin typeface="+mn-lt"/>
                <a:cs typeface="Times New Roman" panose="02020603050405020304" pitchFamily="18" charset="0"/>
              </a:rPr>
              <a:t>P</a:t>
            </a:r>
            <a:r>
              <a:rPr kumimoji="1" lang="en-US" altLang="ja-JP" sz="1000" dirty="0">
                <a:latin typeface="+mn-lt"/>
                <a:cs typeface="Times New Roman" panose="02020603050405020304" pitchFamily="18" charset="0"/>
              </a:rPr>
              <a:t>ositive</a:t>
            </a:r>
            <a:endParaRPr kumimoji="1" lang="ja-JP" altLang="en-US" sz="1000">
              <a:latin typeface="+mn-lt"/>
              <a:cs typeface="Times New Roman" panose="02020603050405020304" pitchFamily="18" charset="0"/>
            </a:endParaRPr>
          </a:p>
        </p:txBody>
      </p:sp>
      <p:cxnSp>
        <p:nvCxnSpPr>
          <p:cNvPr id="23" name="直線矢印コネクタ 22">
            <a:extLst>
              <a:ext uri="{FF2B5EF4-FFF2-40B4-BE49-F238E27FC236}">
                <a16:creationId xmlns:a16="http://schemas.microsoft.com/office/drawing/2014/main" id="{49A75BAE-9BB5-8E4D-B1EF-2F158684080A}"/>
              </a:ext>
            </a:extLst>
          </p:cNvPr>
          <p:cNvCxnSpPr>
            <a:cxnSpLocks/>
          </p:cNvCxnSpPr>
          <p:nvPr/>
        </p:nvCxnSpPr>
        <p:spPr>
          <a:xfrm>
            <a:off x="4506018" y="2872987"/>
            <a:ext cx="10866" cy="398729"/>
          </a:xfrm>
          <a:prstGeom prst="straightConnector1">
            <a:avLst/>
          </a:prstGeom>
          <a:ln>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658E5D95-6605-5147-9A5C-497CB6B22BAF}"/>
              </a:ext>
            </a:extLst>
          </p:cNvPr>
          <p:cNvSpPr txBox="1"/>
          <p:nvPr/>
        </p:nvSpPr>
        <p:spPr>
          <a:xfrm>
            <a:off x="4468854" y="2936577"/>
            <a:ext cx="1598515" cy="246221"/>
          </a:xfrm>
          <a:prstGeom prst="rect">
            <a:avLst/>
          </a:prstGeom>
          <a:noFill/>
        </p:spPr>
        <p:txBody>
          <a:bodyPr wrap="none" rtlCol="0">
            <a:spAutoFit/>
          </a:bodyPr>
          <a:lstStyle/>
          <a:p>
            <a:r>
              <a:rPr kumimoji="1" lang="en-US" altLang="ja-JP" sz="1000" dirty="0">
                <a:latin typeface="+mn-lt"/>
                <a:cs typeface="Times New Roman" panose="02020603050405020304" pitchFamily="18" charset="0"/>
              </a:rPr>
              <a:t>Negative</a:t>
            </a:r>
            <a:r>
              <a:rPr kumimoji="1" lang="ja-JP" altLang="en-US" sz="1000">
                <a:latin typeface="+mn-lt"/>
                <a:cs typeface="Times New Roman" panose="02020603050405020304" pitchFamily="18" charset="0"/>
              </a:rPr>
              <a:t>　</a:t>
            </a:r>
            <a:r>
              <a:rPr kumimoji="1" lang="en-US" altLang="ja-JP" sz="1000" dirty="0">
                <a:latin typeface="+mn-lt"/>
                <a:cs typeface="Times New Roman" panose="02020603050405020304" pitchFamily="18" charset="0"/>
              </a:rPr>
              <a:t>(or not obtained)</a:t>
            </a:r>
            <a:endParaRPr kumimoji="1" lang="ja-JP" altLang="en-US" sz="1000">
              <a:latin typeface="+mn-lt"/>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FE7708EC-8054-7F49-8B02-11A6A61D9096}"/>
              </a:ext>
            </a:extLst>
          </p:cNvPr>
          <p:cNvCxnSpPr>
            <a:cxnSpLocks/>
            <a:endCxn id="9" idx="0"/>
          </p:cNvCxnSpPr>
          <p:nvPr/>
        </p:nvCxnSpPr>
        <p:spPr>
          <a:xfrm flipH="1">
            <a:off x="2224215" y="3517937"/>
            <a:ext cx="1401914" cy="801822"/>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85CFEB65-6ECF-5240-A763-27DC83187E97}"/>
              </a:ext>
            </a:extLst>
          </p:cNvPr>
          <p:cNvSpPr txBox="1"/>
          <p:nvPr/>
        </p:nvSpPr>
        <p:spPr>
          <a:xfrm>
            <a:off x="3893971" y="4418087"/>
            <a:ext cx="596638" cy="246221"/>
          </a:xfrm>
          <a:prstGeom prst="rect">
            <a:avLst/>
          </a:prstGeom>
          <a:noFill/>
        </p:spPr>
        <p:txBody>
          <a:bodyPr wrap="none" rtlCol="0">
            <a:spAutoFit/>
          </a:bodyPr>
          <a:lstStyle/>
          <a:p>
            <a:r>
              <a:rPr lang="en-US" altLang="ja-JP" sz="1000" dirty="0">
                <a:latin typeface="+mn-lt"/>
                <a:cs typeface="Times New Roman" panose="02020603050405020304" pitchFamily="18" charset="0"/>
              </a:rPr>
              <a:t>P</a:t>
            </a:r>
            <a:r>
              <a:rPr kumimoji="1" lang="en-US" altLang="ja-JP" sz="1000" dirty="0">
                <a:latin typeface="+mn-lt"/>
                <a:cs typeface="Times New Roman" panose="02020603050405020304" pitchFamily="18" charset="0"/>
              </a:rPr>
              <a:t>ositive</a:t>
            </a:r>
            <a:endParaRPr kumimoji="1" lang="ja-JP" altLang="en-US" sz="1000">
              <a:latin typeface="+mn-lt"/>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A2B92DD1-A342-9D45-A733-F4D2DCD3AF11}"/>
              </a:ext>
            </a:extLst>
          </p:cNvPr>
          <p:cNvSpPr txBox="1"/>
          <p:nvPr/>
        </p:nvSpPr>
        <p:spPr>
          <a:xfrm>
            <a:off x="5992729" y="3644435"/>
            <a:ext cx="649537" cy="246221"/>
          </a:xfrm>
          <a:prstGeom prst="rect">
            <a:avLst/>
          </a:prstGeom>
          <a:noFill/>
        </p:spPr>
        <p:txBody>
          <a:bodyPr wrap="none" rtlCol="0">
            <a:spAutoFit/>
          </a:bodyPr>
          <a:lstStyle/>
          <a:p>
            <a:r>
              <a:rPr kumimoji="1" lang="en-US" altLang="ja-JP" sz="1000" dirty="0">
                <a:latin typeface="+mn-lt"/>
                <a:cs typeface="Times New Roman" panose="02020603050405020304" pitchFamily="18" charset="0"/>
              </a:rPr>
              <a:t>Negative</a:t>
            </a:r>
            <a:endParaRPr kumimoji="1" lang="ja-JP" altLang="en-US" sz="1000">
              <a:latin typeface="+mn-lt"/>
              <a:cs typeface="Times New Roman" panose="02020603050405020304" pitchFamily="18" charset="0"/>
            </a:endParaRPr>
          </a:p>
        </p:txBody>
      </p:sp>
      <p:cxnSp>
        <p:nvCxnSpPr>
          <p:cNvPr id="30" name="直線矢印コネクタ 29">
            <a:extLst>
              <a:ext uri="{FF2B5EF4-FFF2-40B4-BE49-F238E27FC236}">
                <a16:creationId xmlns:a16="http://schemas.microsoft.com/office/drawing/2014/main" id="{6C376B66-F6FC-2946-970F-01C1DF016EB6}"/>
              </a:ext>
            </a:extLst>
          </p:cNvPr>
          <p:cNvCxnSpPr>
            <a:cxnSpLocks/>
            <a:endCxn id="10" idx="0"/>
          </p:cNvCxnSpPr>
          <p:nvPr/>
        </p:nvCxnSpPr>
        <p:spPr>
          <a:xfrm>
            <a:off x="5500278" y="3509359"/>
            <a:ext cx="1160203" cy="832896"/>
          </a:xfrm>
          <a:prstGeom prst="straightConnector1">
            <a:avLst/>
          </a:prstGeom>
          <a:ln>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2" name="テキスト ボックス 41">
            <a:extLst>
              <a:ext uri="{FF2B5EF4-FFF2-40B4-BE49-F238E27FC236}">
                <a16:creationId xmlns:a16="http://schemas.microsoft.com/office/drawing/2014/main" id="{65C08CC7-95B7-CB4C-842C-598A3F20A538}"/>
              </a:ext>
            </a:extLst>
          </p:cNvPr>
          <p:cNvSpPr txBox="1"/>
          <p:nvPr/>
        </p:nvSpPr>
        <p:spPr>
          <a:xfrm>
            <a:off x="4154622" y="6130299"/>
            <a:ext cx="713658" cy="246221"/>
          </a:xfrm>
          <a:prstGeom prst="rect">
            <a:avLst/>
          </a:prstGeom>
          <a:solidFill>
            <a:srgbClr val="7030A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kumimoji="1" lang="en-US" altLang="ja-JP" sz="1000" dirty="0">
                <a:solidFill>
                  <a:schemeClr val="bg1"/>
                </a:solidFill>
                <a:cs typeface="Times New Roman" panose="02020603050405020304" pitchFamily="18" charset="0"/>
              </a:rPr>
              <a:t>Treatment</a:t>
            </a:r>
            <a:endParaRPr kumimoji="1" lang="ja-JP" altLang="en-US" sz="1000" dirty="0">
              <a:solidFill>
                <a:schemeClr val="bg1"/>
              </a:solidFill>
              <a:cs typeface="Times New Roman" panose="02020603050405020304" pitchFamily="18" charset="0"/>
            </a:endParaRPr>
          </a:p>
        </p:txBody>
      </p:sp>
      <p:cxnSp>
        <p:nvCxnSpPr>
          <p:cNvPr id="43" name="直線矢印コネクタ 42">
            <a:extLst>
              <a:ext uri="{FF2B5EF4-FFF2-40B4-BE49-F238E27FC236}">
                <a16:creationId xmlns:a16="http://schemas.microsoft.com/office/drawing/2014/main" id="{520E236C-9144-D144-A86E-0A2F1EC00ABA}"/>
              </a:ext>
            </a:extLst>
          </p:cNvPr>
          <p:cNvCxnSpPr>
            <a:cxnSpLocks/>
          </p:cNvCxnSpPr>
          <p:nvPr/>
        </p:nvCxnSpPr>
        <p:spPr>
          <a:xfrm>
            <a:off x="4491984" y="3484666"/>
            <a:ext cx="37559" cy="264563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a:extLst>
              <a:ext uri="{FF2B5EF4-FFF2-40B4-BE49-F238E27FC236}">
                <a16:creationId xmlns:a16="http://schemas.microsoft.com/office/drawing/2014/main" id="{7C1A8AB7-2640-104A-85CE-BA68E782A7B3}"/>
              </a:ext>
            </a:extLst>
          </p:cNvPr>
          <p:cNvCxnSpPr>
            <a:cxnSpLocks/>
            <a:stCxn id="9" idx="2"/>
            <a:endCxn id="42" idx="1"/>
          </p:cNvCxnSpPr>
          <p:nvPr/>
        </p:nvCxnSpPr>
        <p:spPr>
          <a:xfrm>
            <a:off x="2224215" y="5181533"/>
            <a:ext cx="1930407" cy="1071877"/>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cxnSp>
        <p:nvCxnSpPr>
          <p:cNvPr id="55" name="直線矢印コネクタ 54">
            <a:extLst>
              <a:ext uri="{FF2B5EF4-FFF2-40B4-BE49-F238E27FC236}">
                <a16:creationId xmlns:a16="http://schemas.microsoft.com/office/drawing/2014/main" id="{5ECE8DCA-5C98-6247-A59A-05C117E69047}"/>
              </a:ext>
            </a:extLst>
          </p:cNvPr>
          <p:cNvCxnSpPr>
            <a:cxnSpLocks/>
            <a:stCxn id="10" idx="2"/>
            <a:endCxn id="42" idx="3"/>
          </p:cNvCxnSpPr>
          <p:nvPr/>
        </p:nvCxnSpPr>
        <p:spPr>
          <a:xfrm flipH="1">
            <a:off x="4868280" y="5204029"/>
            <a:ext cx="1792201" cy="104938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テキスト ボックス 56">
            <a:extLst>
              <a:ext uri="{FF2B5EF4-FFF2-40B4-BE49-F238E27FC236}">
                <a16:creationId xmlns:a16="http://schemas.microsoft.com/office/drawing/2014/main" id="{BF49899E-53CA-5944-9E65-C9E7942B501F}"/>
              </a:ext>
            </a:extLst>
          </p:cNvPr>
          <p:cNvSpPr txBox="1"/>
          <p:nvPr/>
        </p:nvSpPr>
        <p:spPr>
          <a:xfrm>
            <a:off x="5115267" y="5482498"/>
            <a:ext cx="596638" cy="246221"/>
          </a:xfrm>
          <a:prstGeom prst="rect">
            <a:avLst/>
          </a:prstGeom>
          <a:noFill/>
        </p:spPr>
        <p:txBody>
          <a:bodyPr wrap="none" rtlCol="0">
            <a:spAutoFit/>
          </a:bodyPr>
          <a:lstStyle/>
          <a:p>
            <a:r>
              <a:rPr lang="en-US" altLang="ja-JP" sz="1000" dirty="0">
                <a:latin typeface="+mn-lt"/>
                <a:cs typeface="Times New Roman" panose="02020603050405020304" pitchFamily="18" charset="0"/>
              </a:rPr>
              <a:t>P</a:t>
            </a:r>
            <a:r>
              <a:rPr kumimoji="1" lang="en-US" altLang="ja-JP" sz="1000" dirty="0">
                <a:latin typeface="+mn-lt"/>
                <a:cs typeface="Times New Roman" panose="02020603050405020304" pitchFamily="18" charset="0"/>
              </a:rPr>
              <a:t>ositive</a:t>
            </a:r>
            <a:endParaRPr kumimoji="1" lang="ja-JP" altLang="en-US" sz="1000" dirty="0">
              <a:latin typeface="+mn-lt"/>
              <a:cs typeface="Times New Roman" panose="02020603050405020304" pitchFamily="18" charset="0"/>
            </a:endParaRPr>
          </a:p>
        </p:txBody>
      </p:sp>
      <p:cxnSp>
        <p:nvCxnSpPr>
          <p:cNvPr id="58" name="直線矢印コネクタ 57">
            <a:extLst>
              <a:ext uri="{FF2B5EF4-FFF2-40B4-BE49-F238E27FC236}">
                <a16:creationId xmlns:a16="http://schemas.microsoft.com/office/drawing/2014/main" id="{005E74D7-32AA-C243-907F-7506D69D06AB}"/>
              </a:ext>
            </a:extLst>
          </p:cNvPr>
          <p:cNvCxnSpPr>
            <a:cxnSpLocks/>
            <a:stCxn id="10" idx="2"/>
          </p:cNvCxnSpPr>
          <p:nvPr/>
        </p:nvCxnSpPr>
        <p:spPr>
          <a:xfrm>
            <a:off x="6660481" y="5204029"/>
            <a:ext cx="635351" cy="671331"/>
          </a:xfrm>
          <a:prstGeom prst="straightConnector1">
            <a:avLst/>
          </a:prstGeom>
          <a:ln>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2" name="テキスト ボックス 61">
            <a:extLst>
              <a:ext uri="{FF2B5EF4-FFF2-40B4-BE49-F238E27FC236}">
                <a16:creationId xmlns:a16="http://schemas.microsoft.com/office/drawing/2014/main" id="{3E3C9A8C-72BF-EE43-899A-A5D92E4FD4CC}"/>
              </a:ext>
            </a:extLst>
          </p:cNvPr>
          <p:cNvSpPr txBox="1"/>
          <p:nvPr/>
        </p:nvSpPr>
        <p:spPr>
          <a:xfrm>
            <a:off x="7049370" y="5395206"/>
            <a:ext cx="649537" cy="246221"/>
          </a:xfrm>
          <a:prstGeom prst="rect">
            <a:avLst/>
          </a:prstGeom>
          <a:noFill/>
        </p:spPr>
        <p:txBody>
          <a:bodyPr wrap="none" rtlCol="0">
            <a:spAutoFit/>
          </a:bodyPr>
          <a:lstStyle/>
          <a:p>
            <a:r>
              <a:rPr kumimoji="1" lang="en-US" altLang="ja-JP" sz="1000" dirty="0">
                <a:latin typeface="+mn-lt"/>
                <a:cs typeface="Times New Roman" panose="02020603050405020304" pitchFamily="18" charset="0"/>
              </a:rPr>
              <a:t>Negative</a:t>
            </a:r>
            <a:endParaRPr kumimoji="1" lang="ja-JP" altLang="en-US" sz="1000">
              <a:latin typeface="+mn-lt"/>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8BB888AA-9DA1-FF46-BE58-2CCF6835175E}"/>
              </a:ext>
            </a:extLst>
          </p:cNvPr>
          <p:cNvSpPr txBox="1"/>
          <p:nvPr/>
        </p:nvSpPr>
        <p:spPr>
          <a:xfrm>
            <a:off x="7055765" y="5853300"/>
            <a:ext cx="1897151" cy="553998"/>
          </a:xfrm>
          <a:prstGeom prst="rect">
            <a:avLst/>
          </a:prstGeom>
          <a:solidFill>
            <a:srgbClr val="8585E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US" altLang="ja-JP" sz="1000" dirty="0">
                <a:solidFill>
                  <a:schemeClr val="bg1"/>
                </a:solidFill>
                <a:cs typeface="Times New Roman" panose="02020603050405020304" pitchFamily="18" charset="0"/>
              </a:rPr>
              <a:t>Follow up</a:t>
            </a:r>
          </a:p>
          <a:p>
            <a:pPr marL="171450" indent="-171450">
              <a:buFont typeface="Arial" panose="020B0604020202020204" pitchFamily="34" charset="0"/>
              <a:buChar char="•"/>
            </a:pPr>
            <a:r>
              <a:rPr lang="en-US" altLang="ja-JP" sz="1000" dirty="0">
                <a:solidFill>
                  <a:schemeClr val="bg1"/>
                </a:solidFill>
                <a:cs typeface="Times New Roman" panose="02020603050405020304" pitchFamily="18" charset="0"/>
              </a:rPr>
              <a:t>R</a:t>
            </a:r>
            <a:r>
              <a:rPr kumimoji="1" lang="en-US" altLang="ja-JP" sz="1000" dirty="0">
                <a:solidFill>
                  <a:schemeClr val="bg1"/>
                </a:solidFill>
                <a:cs typeface="Times New Roman" panose="02020603050405020304" pitchFamily="18" charset="0"/>
              </a:rPr>
              <a:t>econsider differential diagnosis</a:t>
            </a:r>
            <a:endParaRPr kumimoji="1" lang="ja-JP" altLang="en-US" sz="1000" dirty="0">
              <a:solidFill>
                <a:schemeClr val="bg1"/>
              </a:solidFill>
              <a:cs typeface="Times New Roman" panose="02020603050405020304" pitchFamily="18" charset="0"/>
            </a:endParaRPr>
          </a:p>
        </p:txBody>
      </p:sp>
      <p:sp>
        <p:nvSpPr>
          <p:cNvPr id="7" name="下矢印 6">
            <a:extLst>
              <a:ext uri="{FF2B5EF4-FFF2-40B4-BE49-F238E27FC236}">
                <a16:creationId xmlns:a16="http://schemas.microsoft.com/office/drawing/2014/main" id="{EBBCFBA0-1AAC-B446-B150-E958D1DAA932}"/>
              </a:ext>
            </a:extLst>
          </p:cNvPr>
          <p:cNvSpPr/>
          <p:nvPr/>
        </p:nvSpPr>
        <p:spPr>
          <a:xfrm>
            <a:off x="4395785" y="1558630"/>
            <a:ext cx="231333" cy="182880"/>
          </a:xfrm>
          <a:prstGeom prst="down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cs typeface="Times New Roman" panose="02020603050405020304" pitchFamily="18" charset="0"/>
            </a:endParaRPr>
          </a:p>
        </p:txBody>
      </p:sp>
      <p:sp>
        <p:nvSpPr>
          <p:cNvPr id="40" name="下矢印 39">
            <a:extLst>
              <a:ext uri="{FF2B5EF4-FFF2-40B4-BE49-F238E27FC236}">
                <a16:creationId xmlns:a16="http://schemas.microsoft.com/office/drawing/2014/main" id="{45F282C4-86F4-2247-A921-542FA73E1549}"/>
              </a:ext>
            </a:extLst>
          </p:cNvPr>
          <p:cNvSpPr/>
          <p:nvPr/>
        </p:nvSpPr>
        <p:spPr>
          <a:xfrm>
            <a:off x="4395785" y="2280736"/>
            <a:ext cx="231333" cy="182880"/>
          </a:xfrm>
          <a:prstGeom prst="downArrow">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13F8BF3D-08B9-2944-81EC-2CB16022547A}"/>
              </a:ext>
            </a:extLst>
          </p:cNvPr>
          <p:cNvSpPr txBox="1"/>
          <p:nvPr/>
        </p:nvSpPr>
        <p:spPr>
          <a:xfrm>
            <a:off x="2594327" y="3649794"/>
            <a:ext cx="596638" cy="246221"/>
          </a:xfrm>
          <a:prstGeom prst="rect">
            <a:avLst/>
          </a:prstGeom>
          <a:noFill/>
        </p:spPr>
        <p:txBody>
          <a:bodyPr wrap="none" rtlCol="0">
            <a:spAutoFit/>
          </a:bodyPr>
          <a:lstStyle/>
          <a:p>
            <a:r>
              <a:rPr lang="en-US" altLang="ja-JP" sz="1000" dirty="0">
                <a:latin typeface="+mn-lt"/>
                <a:cs typeface="Times New Roman" panose="02020603050405020304" pitchFamily="18" charset="0"/>
              </a:rPr>
              <a:t>P</a:t>
            </a:r>
            <a:r>
              <a:rPr kumimoji="1" lang="en-US" altLang="ja-JP" sz="1000" dirty="0">
                <a:latin typeface="+mn-lt"/>
                <a:cs typeface="Times New Roman" panose="02020603050405020304" pitchFamily="18" charset="0"/>
              </a:rPr>
              <a:t>ositive</a:t>
            </a:r>
            <a:endParaRPr kumimoji="1" lang="ja-JP" altLang="en-US" sz="1000">
              <a:latin typeface="+mn-lt"/>
              <a:cs typeface="Times New Roman" panose="02020603050405020304" pitchFamily="18" charset="0"/>
            </a:endParaRPr>
          </a:p>
        </p:txBody>
      </p:sp>
      <p:sp>
        <p:nvSpPr>
          <p:cNvPr id="48" name="テキスト ボックス 47">
            <a:extLst>
              <a:ext uri="{FF2B5EF4-FFF2-40B4-BE49-F238E27FC236}">
                <a16:creationId xmlns:a16="http://schemas.microsoft.com/office/drawing/2014/main" id="{A349640D-ECFA-6546-B8B0-5BCB6BA4B04E}"/>
              </a:ext>
            </a:extLst>
          </p:cNvPr>
          <p:cNvSpPr txBox="1"/>
          <p:nvPr/>
        </p:nvSpPr>
        <p:spPr>
          <a:xfrm>
            <a:off x="2742211" y="3981249"/>
            <a:ext cx="697627" cy="246221"/>
          </a:xfrm>
          <a:prstGeom prst="rect">
            <a:avLst/>
          </a:prstGeom>
          <a:noFill/>
        </p:spPr>
        <p:txBody>
          <a:bodyPr wrap="none" rtlCol="0">
            <a:spAutoFit/>
          </a:bodyPr>
          <a:lstStyle/>
          <a:p>
            <a:r>
              <a:rPr kumimoji="1" lang="en-US" altLang="ja-JP" sz="1000" dirty="0">
                <a:latin typeface="+mn-lt"/>
                <a:cs typeface="Times New Roman" panose="02020603050405020304" pitchFamily="18" charset="0"/>
              </a:rPr>
              <a:t>*Optional</a:t>
            </a:r>
            <a:endParaRPr kumimoji="1" lang="ja-JP" altLang="en-US" sz="1000">
              <a:latin typeface="+mn-lt"/>
              <a:cs typeface="Times New Roman" panose="02020603050405020304" pitchFamily="18" charset="0"/>
            </a:endParaRPr>
          </a:p>
        </p:txBody>
      </p:sp>
      <p:sp>
        <p:nvSpPr>
          <p:cNvPr id="31" name="Rectangle 2"/>
          <p:cNvSpPr txBox="1">
            <a:spLocks noChangeArrowheads="1"/>
          </p:cNvSpPr>
          <p:nvPr/>
        </p:nvSpPr>
        <p:spPr bwMode="auto">
          <a:xfrm>
            <a:off x="143668" y="0"/>
            <a:ext cx="8856663" cy="6476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a:lstStyle>
          <a:p>
            <a:r>
              <a:rPr lang="en-US" altLang="ja-JP" sz="3200" kern="0" dirty="0">
                <a:latin typeface="+mn-lt"/>
              </a:rPr>
              <a:t>CPA</a:t>
            </a:r>
            <a:r>
              <a:rPr lang="ja-JP" altLang="en-US" sz="3200" kern="0" dirty="0">
                <a:latin typeface="+mn-lt"/>
              </a:rPr>
              <a:t> </a:t>
            </a:r>
            <a:r>
              <a:rPr lang="en-US" altLang="ja-JP" sz="3200" kern="0" dirty="0">
                <a:latin typeface="+mn-lt"/>
              </a:rPr>
              <a:t>diagnosing flow</a:t>
            </a:r>
          </a:p>
        </p:txBody>
      </p:sp>
      <p:sp>
        <p:nvSpPr>
          <p:cNvPr id="6" name="テキスト ボックス 5"/>
          <p:cNvSpPr txBox="1"/>
          <p:nvPr/>
        </p:nvSpPr>
        <p:spPr>
          <a:xfrm>
            <a:off x="2724136" y="1750434"/>
            <a:ext cx="3574633"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ja-JP" sz="1200" u="sng" dirty="0">
                <a:solidFill>
                  <a:srgbClr val="FF0000"/>
                </a:solidFill>
                <a:cs typeface="Times New Roman" panose="02020603050405020304" pitchFamily="18" charset="0"/>
              </a:rPr>
              <a:t>Exclusion of </a:t>
            </a:r>
            <a:r>
              <a:rPr lang="en-US" altLang="ja-JP" sz="1200" i="1" u="sng" dirty="0">
                <a:solidFill>
                  <a:srgbClr val="FF0000"/>
                </a:solidFill>
                <a:cs typeface="Times New Roman" panose="02020603050405020304" pitchFamily="18" charset="0"/>
              </a:rPr>
              <a:t>Mycobacterium</a:t>
            </a:r>
            <a:r>
              <a:rPr lang="en-US" altLang="ja-JP" sz="1200" u="sng" dirty="0">
                <a:solidFill>
                  <a:srgbClr val="FF0000"/>
                </a:solidFill>
                <a:cs typeface="Times New Roman" panose="02020603050405020304" pitchFamily="18" charset="0"/>
              </a:rPr>
              <a:t> infections</a:t>
            </a:r>
          </a:p>
          <a:p>
            <a:pPr marL="171450" indent="-171450">
              <a:buFont typeface="Arial"/>
              <a:buChar char="•"/>
            </a:pPr>
            <a:r>
              <a:rPr lang="en-US" altLang="ja-JP" sz="1200" dirty="0">
                <a:solidFill>
                  <a:srgbClr val="FF0000"/>
                </a:solidFill>
                <a:cs typeface="Times New Roman" panose="02020603050405020304" pitchFamily="18" charset="0"/>
              </a:rPr>
              <a:t>Interferon gamma release assay, anti MAC antibody</a:t>
            </a:r>
          </a:p>
          <a:p>
            <a:pPr marL="171450" indent="-171450">
              <a:buFont typeface="Arial"/>
              <a:buChar char="•"/>
            </a:pPr>
            <a:r>
              <a:rPr lang="en-US" altLang="ja-JP" sz="1200" dirty="0">
                <a:solidFill>
                  <a:srgbClr val="FF0000"/>
                </a:solidFill>
                <a:cs typeface="Times New Roman" panose="02020603050405020304" pitchFamily="18" charset="0"/>
              </a:rPr>
              <a:t> Acid </a:t>
            </a:r>
            <a:r>
              <a:rPr lang="en-US" altLang="en-US" sz="1200" dirty="0">
                <a:solidFill>
                  <a:srgbClr val="FF0000"/>
                </a:solidFill>
                <a:cs typeface="Times New Roman" panose="02020603050405020304" pitchFamily="18" charset="0"/>
              </a:rPr>
              <a:t>fast bacteria staining/PCR/ culture of sputum</a:t>
            </a:r>
            <a:endParaRPr kumimoji="1" lang="ja-JP" altLang="en-US" sz="1200" dirty="0">
              <a:solidFill>
                <a:srgbClr val="FF0000"/>
              </a:solidFill>
              <a:cs typeface="Times New Roman" panose="02020603050405020304" pitchFamily="18" charset="0"/>
            </a:endParaRPr>
          </a:p>
        </p:txBody>
      </p:sp>
      <p:sp>
        <p:nvSpPr>
          <p:cNvPr id="35" name="Text Box 2"/>
          <p:cNvSpPr txBox="1">
            <a:spLocks noChangeArrowheads="1"/>
          </p:cNvSpPr>
          <p:nvPr/>
        </p:nvSpPr>
        <p:spPr bwMode="auto">
          <a:xfrm>
            <a:off x="1048327" y="6500812"/>
            <a:ext cx="5302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solidFill>
                  <a:srgbClr val="000000"/>
                </a:solidFill>
                <a:latin typeface="+mn-lt"/>
              </a:rPr>
              <a:t>Takazono, Izumikawa: Frontiers in Microbiology, 2018</a:t>
            </a:r>
          </a:p>
        </p:txBody>
      </p:sp>
      <p:sp>
        <p:nvSpPr>
          <p:cNvPr id="15" name="日付プレースホルダー 14"/>
          <p:cNvSpPr>
            <a:spLocks noGrp="1"/>
          </p:cNvSpPr>
          <p:nvPr>
            <p:ph type="dt" sz="half" idx="10"/>
          </p:nvPr>
        </p:nvSpPr>
        <p:spPr/>
        <p:txBody>
          <a:bodyPr/>
          <a:lstStyle/>
          <a:p>
            <a:pPr>
              <a:defRPr/>
            </a:pPr>
            <a:r>
              <a:rPr lang="en-US" altLang="ja-JP">
                <a:latin typeface="+mn-lt"/>
              </a:rPr>
              <a:t>2022/9/24</a:t>
            </a:r>
            <a:endParaRPr lang="en-US" altLang="ja-JP" dirty="0">
              <a:latin typeface="+mn-lt"/>
            </a:endParaRPr>
          </a:p>
        </p:txBody>
      </p:sp>
      <p:sp>
        <p:nvSpPr>
          <p:cNvPr id="16" name="スライド番号プレースホルダー 15"/>
          <p:cNvSpPr>
            <a:spLocks noGrp="1"/>
          </p:cNvSpPr>
          <p:nvPr>
            <p:ph type="sldNum" sz="quarter" idx="11"/>
          </p:nvPr>
        </p:nvSpPr>
        <p:spPr/>
        <p:txBody>
          <a:bodyPr/>
          <a:lstStyle/>
          <a:p>
            <a:pPr>
              <a:defRPr/>
            </a:pPr>
            <a:fld id="{93BF5BB3-1A4A-4FE0-AE6C-B31B6BF6C535}" type="slidenum">
              <a:rPr lang="en-US" altLang="ja-JP" smtClean="0">
                <a:latin typeface="+mn-lt"/>
              </a:rPr>
              <a:pPr>
                <a:defRPr/>
              </a:pPr>
              <a:t>5</a:t>
            </a:fld>
            <a:endParaRPr lang="en-US" altLang="ja-JP">
              <a:latin typeface="+mn-lt"/>
            </a:endParaRPr>
          </a:p>
        </p:txBody>
      </p:sp>
    </p:spTree>
    <p:extLst>
      <p:ext uri="{BB962C8B-B14F-4D97-AF65-F5344CB8AC3E}">
        <p14:creationId xmlns:p14="http://schemas.microsoft.com/office/powerpoint/2010/main" val="197964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112" y="120055"/>
            <a:ext cx="9121775" cy="503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a:lstStyle>
          <a:p>
            <a:pPr eaLnBrk="1" hangingPunct="1"/>
            <a:r>
              <a:rPr lang="en-US" altLang="ja-JP" sz="3200" kern="0" dirty="0">
                <a:latin typeface="+mn-lt"/>
              </a:rPr>
              <a:t>different forms of chronic pulmonary aspergillosis</a:t>
            </a:r>
          </a:p>
        </p:txBody>
      </p:sp>
      <p:sp>
        <p:nvSpPr>
          <p:cNvPr id="12" name="テキスト ボックス 11"/>
          <p:cNvSpPr txBox="1"/>
          <p:nvPr/>
        </p:nvSpPr>
        <p:spPr>
          <a:xfrm>
            <a:off x="35496" y="3671968"/>
            <a:ext cx="4063539" cy="400110"/>
          </a:xfrm>
          <a:prstGeom prst="rect">
            <a:avLst/>
          </a:prstGeom>
          <a:noFill/>
        </p:spPr>
        <p:txBody>
          <a:bodyPr wrap="square" rtlCol="0">
            <a:spAutoFit/>
          </a:bodyPr>
          <a:lstStyle/>
          <a:p>
            <a:pPr algn="ctr"/>
            <a:r>
              <a:rPr kumimoji="1" lang="en-US" altLang="ja-JP" sz="2000" dirty="0"/>
              <a:t>Single/si</a:t>
            </a:r>
            <a:r>
              <a:rPr lang="en-US" altLang="ja-JP" sz="2000" dirty="0"/>
              <a:t>mple </a:t>
            </a:r>
            <a:r>
              <a:rPr kumimoji="1" lang="en-US" altLang="ja-JP" sz="2000" dirty="0"/>
              <a:t>aspergilloma</a:t>
            </a:r>
            <a:endParaRPr kumimoji="1" lang="ja-JP" altLang="en-US" sz="2000" dirty="0"/>
          </a:p>
        </p:txBody>
      </p:sp>
      <p:sp>
        <p:nvSpPr>
          <p:cNvPr id="13" name="テキスト ボックス 12"/>
          <p:cNvSpPr txBox="1"/>
          <p:nvPr/>
        </p:nvSpPr>
        <p:spPr>
          <a:xfrm>
            <a:off x="4459076" y="3671968"/>
            <a:ext cx="4657146" cy="707886"/>
          </a:xfrm>
          <a:prstGeom prst="rect">
            <a:avLst/>
          </a:prstGeom>
          <a:noFill/>
        </p:spPr>
        <p:txBody>
          <a:bodyPr wrap="square" rtlCol="0">
            <a:spAutoFit/>
          </a:bodyPr>
          <a:lstStyle/>
          <a:p>
            <a:pPr algn="ctr"/>
            <a:r>
              <a:rPr kumimoji="1" lang="en-US" altLang="ja-JP" sz="2000" dirty="0"/>
              <a:t>Subacute invasive aspergillosis or </a:t>
            </a:r>
          </a:p>
          <a:p>
            <a:pPr algn="ctr"/>
            <a:r>
              <a:rPr lang="en-US" altLang="ja-JP" sz="2000" dirty="0"/>
              <a:t>chronic necrotizing pulmonary </a:t>
            </a:r>
            <a:r>
              <a:rPr kumimoji="1" lang="en-US" altLang="ja-JP" sz="2000" dirty="0"/>
              <a:t>aspergillosis</a:t>
            </a:r>
            <a:endParaRPr kumimoji="1" lang="ja-JP" altLang="en-US" sz="2000" dirty="0"/>
          </a:p>
        </p:txBody>
      </p:sp>
      <p:sp>
        <p:nvSpPr>
          <p:cNvPr id="14" name="テキスト ボックス 13"/>
          <p:cNvSpPr txBox="1"/>
          <p:nvPr/>
        </p:nvSpPr>
        <p:spPr>
          <a:xfrm>
            <a:off x="4563598" y="1144816"/>
            <a:ext cx="4515646" cy="400110"/>
          </a:xfrm>
          <a:prstGeom prst="rect">
            <a:avLst/>
          </a:prstGeom>
          <a:noFill/>
        </p:spPr>
        <p:txBody>
          <a:bodyPr wrap="square" rtlCol="0">
            <a:spAutoFit/>
          </a:bodyPr>
          <a:lstStyle/>
          <a:p>
            <a:pPr algn="ctr"/>
            <a:r>
              <a:rPr lang="en-US" altLang="ja-JP" sz="2000" dirty="0"/>
              <a:t>Chronic cavitary pulmonary </a:t>
            </a:r>
            <a:r>
              <a:rPr kumimoji="1" lang="en-US" altLang="ja-JP" sz="2000" dirty="0"/>
              <a:t>aspergillosis</a:t>
            </a:r>
            <a:endParaRPr kumimoji="1" lang="ja-JP" altLang="en-US" sz="2000" dirty="0"/>
          </a:p>
        </p:txBody>
      </p:sp>
      <p:sp>
        <p:nvSpPr>
          <p:cNvPr id="16" name="テキスト ボックス 15"/>
          <p:cNvSpPr txBox="1"/>
          <p:nvPr/>
        </p:nvSpPr>
        <p:spPr>
          <a:xfrm>
            <a:off x="739239" y="1140446"/>
            <a:ext cx="2656051" cy="400110"/>
          </a:xfrm>
          <a:prstGeom prst="rect">
            <a:avLst/>
          </a:prstGeom>
          <a:noFill/>
        </p:spPr>
        <p:txBody>
          <a:bodyPr wrap="square" rtlCol="0">
            <a:spAutoFit/>
          </a:bodyPr>
          <a:lstStyle/>
          <a:p>
            <a:pPr algn="ctr"/>
            <a:r>
              <a:rPr kumimoji="1" lang="en-US" altLang="ja-JP" sz="2000" dirty="0"/>
              <a:t>Aspergillus nodule (s)</a:t>
            </a:r>
          </a:p>
        </p:txBody>
      </p:sp>
      <p:pic>
        <p:nvPicPr>
          <p:cNvPr id="2" name="図 1"/>
          <p:cNvPicPr>
            <a:picLocks noChangeAspect="1"/>
          </p:cNvPicPr>
          <p:nvPr/>
        </p:nvPicPr>
        <p:blipFill>
          <a:blip r:embed="rId3"/>
          <a:stretch>
            <a:fillRect/>
          </a:stretch>
        </p:blipFill>
        <p:spPr>
          <a:xfrm>
            <a:off x="62381" y="1589160"/>
            <a:ext cx="4221587" cy="1047752"/>
          </a:xfrm>
          <a:prstGeom prst="rect">
            <a:avLst/>
          </a:prstGeom>
        </p:spPr>
      </p:pic>
      <p:pic>
        <p:nvPicPr>
          <p:cNvPr id="5" name="図 4"/>
          <p:cNvPicPr>
            <a:picLocks noChangeAspect="1"/>
          </p:cNvPicPr>
          <p:nvPr/>
        </p:nvPicPr>
        <p:blipFill>
          <a:blip r:embed="rId4"/>
          <a:stretch>
            <a:fillRect/>
          </a:stretch>
        </p:blipFill>
        <p:spPr>
          <a:xfrm>
            <a:off x="4563598" y="1528538"/>
            <a:ext cx="4442151" cy="1800381"/>
          </a:xfrm>
          <a:prstGeom prst="rect">
            <a:avLst/>
          </a:prstGeom>
        </p:spPr>
      </p:pic>
      <p:pic>
        <p:nvPicPr>
          <p:cNvPr id="6" name="図 5"/>
          <p:cNvPicPr>
            <a:picLocks noChangeAspect="1"/>
          </p:cNvPicPr>
          <p:nvPr/>
        </p:nvPicPr>
        <p:blipFill>
          <a:blip r:embed="rId5"/>
          <a:stretch>
            <a:fillRect/>
          </a:stretch>
        </p:blipFill>
        <p:spPr>
          <a:xfrm>
            <a:off x="786669" y="4086124"/>
            <a:ext cx="2761281" cy="2055391"/>
          </a:xfrm>
          <a:prstGeom prst="rect">
            <a:avLst/>
          </a:prstGeom>
        </p:spPr>
      </p:pic>
      <p:pic>
        <p:nvPicPr>
          <p:cNvPr id="18" name="図 17"/>
          <p:cNvPicPr>
            <a:picLocks noChangeAspect="1"/>
          </p:cNvPicPr>
          <p:nvPr/>
        </p:nvPicPr>
        <p:blipFill>
          <a:blip r:embed="rId6"/>
          <a:stretch>
            <a:fillRect/>
          </a:stretch>
        </p:blipFill>
        <p:spPr>
          <a:xfrm>
            <a:off x="4565842" y="4348905"/>
            <a:ext cx="4441957" cy="1816399"/>
          </a:xfrm>
          <a:prstGeom prst="rect">
            <a:avLst/>
          </a:prstGeom>
        </p:spPr>
      </p:pic>
      <p:sp>
        <p:nvSpPr>
          <p:cNvPr id="20" name="日付プレースホルダー 19"/>
          <p:cNvSpPr>
            <a:spLocks noGrp="1"/>
          </p:cNvSpPr>
          <p:nvPr>
            <p:ph type="dt" sz="half" idx="10"/>
          </p:nvPr>
        </p:nvSpPr>
        <p:spPr/>
        <p:txBody>
          <a:bodyPr/>
          <a:lstStyle/>
          <a:p>
            <a:pPr>
              <a:defRPr/>
            </a:pPr>
            <a:r>
              <a:rPr lang="en-US" altLang="ja-JP"/>
              <a:t>2022/9/24</a:t>
            </a:r>
            <a:endParaRPr lang="en-US" altLang="ja-JP" dirty="0"/>
          </a:p>
        </p:txBody>
      </p:sp>
      <p:sp>
        <p:nvSpPr>
          <p:cNvPr id="21" name="スライド番号プレースホルダー 20"/>
          <p:cNvSpPr>
            <a:spLocks noGrp="1"/>
          </p:cNvSpPr>
          <p:nvPr>
            <p:ph type="sldNum" sz="quarter" idx="11"/>
          </p:nvPr>
        </p:nvSpPr>
        <p:spPr/>
        <p:txBody>
          <a:bodyPr/>
          <a:lstStyle/>
          <a:p>
            <a:pPr>
              <a:defRPr/>
            </a:pPr>
            <a:fld id="{BE708F0F-C8D6-40B2-B728-B93C0BEDD43C}" type="slidenum">
              <a:rPr lang="en-US" altLang="ja-JP" smtClean="0"/>
              <a:pPr>
                <a:defRPr/>
              </a:pPr>
              <a:t>6</a:t>
            </a:fld>
            <a:endParaRPr lang="en-US" altLang="ja-JP" dirty="0"/>
          </a:p>
        </p:txBody>
      </p:sp>
      <p:sp>
        <p:nvSpPr>
          <p:cNvPr id="3" name="テキスト ボックス 2">
            <a:extLst>
              <a:ext uri="{FF2B5EF4-FFF2-40B4-BE49-F238E27FC236}">
                <a16:creationId xmlns:a16="http://schemas.microsoft.com/office/drawing/2014/main" id="{FED14C5C-9CF5-07E8-5C3C-29792A393980}"/>
              </a:ext>
            </a:extLst>
          </p:cNvPr>
          <p:cNvSpPr txBox="1"/>
          <p:nvPr/>
        </p:nvSpPr>
        <p:spPr>
          <a:xfrm>
            <a:off x="1328055" y="6510767"/>
            <a:ext cx="5001690" cy="400110"/>
          </a:xfrm>
          <a:prstGeom prst="rect">
            <a:avLst/>
          </a:prstGeom>
          <a:noFill/>
        </p:spPr>
        <p:txBody>
          <a:bodyPr wrap="none" rtlCol="0">
            <a:spAutoFit/>
          </a:bodyPr>
          <a:lstStyle/>
          <a:p>
            <a:r>
              <a:rPr lang="is-IS" altLang="ja-JP" sz="2000" dirty="0">
                <a:latin typeface="+mn-lt"/>
                <a:ea typeface="メイリオ"/>
                <a:cs typeface="メイリオ"/>
              </a:rPr>
              <a:t>Denning et al. Eur Respir J. 2016 Jan;47:45-68</a:t>
            </a:r>
            <a:endParaRPr kumimoji="1" lang="ja-JP" altLang="en-US" sz="2000" dirty="0">
              <a:latin typeface="+mn-lt"/>
              <a:ea typeface="メイリオ"/>
              <a:cs typeface="メイリオ"/>
            </a:endParaRPr>
          </a:p>
        </p:txBody>
      </p:sp>
    </p:spTree>
    <p:extLst>
      <p:ext uri="{BB962C8B-B14F-4D97-AF65-F5344CB8AC3E}">
        <p14:creationId xmlns:p14="http://schemas.microsoft.com/office/powerpoint/2010/main" val="285713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28055" y="6510767"/>
            <a:ext cx="5001690" cy="400110"/>
          </a:xfrm>
          <a:prstGeom prst="rect">
            <a:avLst/>
          </a:prstGeom>
          <a:noFill/>
        </p:spPr>
        <p:txBody>
          <a:bodyPr wrap="none" rtlCol="0">
            <a:spAutoFit/>
          </a:bodyPr>
          <a:lstStyle/>
          <a:p>
            <a:r>
              <a:rPr lang="is-IS" altLang="ja-JP" sz="2000" dirty="0">
                <a:latin typeface="+mn-lt"/>
                <a:ea typeface="メイリオ"/>
                <a:cs typeface="メイリオ"/>
              </a:rPr>
              <a:t>Denning et al. Eur Respir J. 2016 Jan;47:45-68</a:t>
            </a:r>
            <a:endParaRPr kumimoji="1" lang="ja-JP" altLang="en-US" sz="2000" dirty="0">
              <a:latin typeface="+mn-lt"/>
              <a:ea typeface="メイリオ"/>
              <a:cs typeface="メイリオ"/>
            </a:endParaRPr>
          </a:p>
        </p:txBody>
      </p:sp>
      <p:sp>
        <p:nvSpPr>
          <p:cNvPr id="4" name="Rectangle 2"/>
          <p:cNvSpPr txBox="1">
            <a:spLocks noChangeArrowheads="1"/>
          </p:cNvSpPr>
          <p:nvPr/>
        </p:nvSpPr>
        <p:spPr bwMode="auto">
          <a:xfrm>
            <a:off x="11112" y="120055"/>
            <a:ext cx="9121775" cy="503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a:lstStyle>
          <a:p>
            <a:pPr eaLnBrk="1" hangingPunct="1"/>
            <a:r>
              <a:rPr lang="en-US" altLang="ja-JP" sz="3200" kern="0" dirty="0">
                <a:latin typeface="+mn-lt"/>
              </a:rPr>
              <a:t>different forms of chronic pulmonary aspergillosis</a:t>
            </a:r>
          </a:p>
        </p:txBody>
      </p:sp>
      <p:grpSp>
        <p:nvGrpSpPr>
          <p:cNvPr id="17" name="グループ化 16"/>
          <p:cNvGrpSpPr/>
          <p:nvPr/>
        </p:nvGrpSpPr>
        <p:grpSpPr>
          <a:xfrm>
            <a:off x="111111" y="1124744"/>
            <a:ext cx="8925385" cy="5219167"/>
            <a:chOff x="257348" y="1326174"/>
            <a:chExt cx="8629305" cy="5010218"/>
          </a:xfrm>
        </p:grpSpPr>
        <p:sp>
          <p:nvSpPr>
            <p:cNvPr id="7" name="円/楕円 6"/>
            <p:cNvSpPr/>
            <p:nvPr/>
          </p:nvSpPr>
          <p:spPr>
            <a:xfrm>
              <a:off x="257348" y="2188476"/>
              <a:ext cx="2802484" cy="1240524"/>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8" name="円/楕円 7"/>
            <p:cNvSpPr/>
            <p:nvPr/>
          </p:nvSpPr>
          <p:spPr>
            <a:xfrm>
              <a:off x="2339751" y="1988840"/>
              <a:ext cx="6546902" cy="18914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円/楕円 8"/>
            <p:cNvSpPr/>
            <p:nvPr/>
          </p:nvSpPr>
          <p:spPr>
            <a:xfrm>
              <a:off x="1771700" y="4583113"/>
              <a:ext cx="3024336" cy="1753279"/>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0" name="円/楕円 9"/>
            <p:cNvSpPr/>
            <p:nvPr/>
          </p:nvSpPr>
          <p:spPr>
            <a:xfrm>
              <a:off x="1306906" y="1326174"/>
              <a:ext cx="2481250" cy="181479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1" name="円/楕円 10"/>
            <p:cNvSpPr/>
            <p:nvPr/>
          </p:nvSpPr>
          <p:spPr>
            <a:xfrm>
              <a:off x="1548693" y="2377584"/>
              <a:ext cx="3750602" cy="299347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12" name="テキスト ボックス 11"/>
            <p:cNvSpPr txBox="1"/>
            <p:nvPr/>
          </p:nvSpPr>
          <p:spPr>
            <a:xfrm>
              <a:off x="1878913" y="1466608"/>
              <a:ext cx="1337235" cy="561364"/>
            </a:xfrm>
            <a:prstGeom prst="rect">
              <a:avLst/>
            </a:prstGeom>
            <a:solidFill>
              <a:srgbClr val="333399"/>
            </a:solidFill>
          </p:spPr>
          <p:txBody>
            <a:bodyPr wrap="square" rtlCol="0">
              <a:spAutoFit/>
            </a:bodyPr>
            <a:lstStyle/>
            <a:p>
              <a:pPr algn="ctr"/>
              <a:r>
                <a:rPr kumimoji="1" lang="en-US" altLang="ja-JP" sz="1600" dirty="0">
                  <a:solidFill>
                    <a:schemeClr val="bg1"/>
                  </a:solidFill>
                </a:rPr>
                <a:t>Single/si</a:t>
              </a:r>
              <a:r>
                <a:rPr lang="en-US" altLang="ja-JP" sz="1600" dirty="0">
                  <a:solidFill>
                    <a:schemeClr val="bg1"/>
                  </a:solidFill>
                </a:rPr>
                <a:t>mple</a:t>
              </a:r>
            </a:p>
            <a:p>
              <a:pPr algn="ctr"/>
              <a:r>
                <a:rPr kumimoji="1" lang="en-US" altLang="ja-JP" sz="1600" dirty="0">
                  <a:solidFill>
                    <a:schemeClr val="bg1"/>
                  </a:solidFill>
                </a:rPr>
                <a:t>aspergilloma</a:t>
              </a:r>
              <a:endParaRPr kumimoji="1" lang="ja-JP" altLang="en-US" sz="1600" dirty="0">
                <a:solidFill>
                  <a:schemeClr val="bg1"/>
                </a:solidFill>
              </a:endParaRPr>
            </a:p>
          </p:txBody>
        </p:sp>
        <p:sp>
          <p:nvSpPr>
            <p:cNvPr id="13" name="テキスト ボックス 12"/>
            <p:cNvSpPr txBox="1"/>
            <p:nvPr/>
          </p:nvSpPr>
          <p:spPr>
            <a:xfrm>
              <a:off x="5137556" y="2653888"/>
              <a:ext cx="3648374" cy="561364"/>
            </a:xfrm>
            <a:prstGeom prst="rect">
              <a:avLst/>
            </a:prstGeom>
            <a:solidFill>
              <a:srgbClr val="FF0000"/>
            </a:solidFill>
          </p:spPr>
          <p:txBody>
            <a:bodyPr wrap="none" rtlCol="0">
              <a:spAutoFit/>
            </a:bodyPr>
            <a:lstStyle/>
            <a:p>
              <a:pPr algn="ctr"/>
              <a:r>
                <a:rPr kumimoji="1" lang="en-US" altLang="ja-JP" sz="1600" dirty="0">
                  <a:solidFill>
                    <a:schemeClr val="bg1"/>
                  </a:solidFill>
                </a:rPr>
                <a:t>Subacute invasive aspergillosis or </a:t>
              </a:r>
            </a:p>
            <a:p>
              <a:pPr algn="ctr"/>
              <a:r>
                <a:rPr lang="en-US" altLang="ja-JP" sz="1600" dirty="0">
                  <a:solidFill>
                    <a:schemeClr val="bg1"/>
                  </a:solidFill>
                </a:rPr>
                <a:t>chronic necrotizing pulmonary </a:t>
              </a:r>
              <a:r>
                <a:rPr kumimoji="1" lang="en-US" altLang="ja-JP" sz="1600" dirty="0">
                  <a:solidFill>
                    <a:schemeClr val="bg1"/>
                  </a:solidFill>
                </a:rPr>
                <a:t>aspergillosis</a:t>
              </a:r>
              <a:endParaRPr kumimoji="1" lang="ja-JP" altLang="en-US" sz="1600" dirty="0">
                <a:solidFill>
                  <a:schemeClr val="bg1"/>
                </a:solidFill>
              </a:endParaRPr>
            </a:p>
          </p:txBody>
        </p:sp>
        <p:sp>
          <p:nvSpPr>
            <p:cNvPr id="14" name="テキスト ボックス 13"/>
            <p:cNvSpPr txBox="1"/>
            <p:nvPr/>
          </p:nvSpPr>
          <p:spPr>
            <a:xfrm>
              <a:off x="1640647" y="4038034"/>
              <a:ext cx="3521127" cy="325000"/>
            </a:xfrm>
            <a:prstGeom prst="rect">
              <a:avLst/>
            </a:prstGeom>
            <a:solidFill>
              <a:srgbClr val="7030A0"/>
            </a:solidFill>
          </p:spPr>
          <p:txBody>
            <a:bodyPr wrap="square" rtlCol="0">
              <a:spAutoFit/>
            </a:bodyPr>
            <a:lstStyle/>
            <a:p>
              <a:pPr algn="ctr"/>
              <a:r>
                <a:rPr lang="en-US" altLang="ja-JP" sz="1600" dirty="0">
                  <a:solidFill>
                    <a:schemeClr val="bg1"/>
                  </a:solidFill>
                </a:rPr>
                <a:t>Chronic cavitary pulmonary </a:t>
              </a:r>
              <a:r>
                <a:rPr kumimoji="1" lang="en-US" altLang="ja-JP" sz="1600" dirty="0">
                  <a:solidFill>
                    <a:schemeClr val="bg1"/>
                  </a:solidFill>
                </a:rPr>
                <a:t>aspergillosis</a:t>
              </a:r>
              <a:endParaRPr kumimoji="1" lang="ja-JP" altLang="en-US" sz="1600" dirty="0">
                <a:solidFill>
                  <a:schemeClr val="bg1"/>
                </a:solidFill>
              </a:endParaRPr>
            </a:p>
          </p:txBody>
        </p:sp>
        <p:sp>
          <p:nvSpPr>
            <p:cNvPr id="15" name="テキスト ボックス 14"/>
            <p:cNvSpPr txBox="1"/>
            <p:nvPr/>
          </p:nvSpPr>
          <p:spPr>
            <a:xfrm>
              <a:off x="2242574" y="5551739"/>
              <a:ext cx="2082586" cy="561364"/>
            </a:xfrm>
            <a:prstGeom prst="rect">
              <a:avLst/>
            </a:prstGeom>
            <a:solidFill>
              <a:srgbClr val="00B0F0"/>
            </a:solidFill>
          </p:spPr>
          <p:txBody>
            <a:bodyPr wrap="square" rtlCol="0">
              <a:spAutoFit/>
            </a:bodyPr>
            <a:lstStyle/>
            <a:p>
              <a:pPr algn="ctr"/>
              <a:r>
                <a:rPr lang="en-US" altLang="ja-JP" sz="1600" dirty="0">
                  <a:solidFill>
                    <a:schemeClr val="bg1"/>
                  </a:solidFill>
                </a:rPr>
                <a:t>Chronic fibrosing pulmonary </a:t>
              </a:r>
              <a:r>
                <a:rPr kumimoji="1" lang="en-US" altLang="ja-JP" sz="1600" dirty="0">
                  <a:solidFill>
                    <a:schemeClr val="bg1"/>
                  </a:solidFill>
                </a:rPr>
                <a:t>aspergillosis</a:t>
              </a:r>
              <a:endParaRPr kumimoji="1" lang="ja-JP" altLang="en-US" sz="1600" dirty="0">
                <a:solidFill>
                  <a:schemeClr val="bg1"/>
                </a:solidFill>
              </a:endParaRPr>
            </a:p>
          </p:txBody>
        </p:sp>
        <p:sp>
          <p:nvSpPr>
            <p:cNvPr id="16" name="テキスト ボックス 15"/>
            <p:cNvSpPr txBox="1"/>
            <p:nvPr/>
          </p:nvSpPr>
          <p:spPr>
            <a:xfrm>
              <a:off x="272601" y="3004302"/>
              <a:ext cx="1161322" cy="561364"/>
            </a:xfrm>
            <a:prstGeom prst="rect">
              <a:avLst/>
            </a:prstGeom>
            <a:solidFill>
              <a:srgbClr val="00B050"/>
            </a:solidFill>
          </p:spPr>
          <p:txBody>
            <a:bodyPr wrap="square" rtlCol="0">
              <a:spAutoFit/>
            </a:bodyPr>
            <a:lstStyle/>
            <a:p>
              <a:pPr algn="ctr"/>
              <a:r>
                <a:rPr kumimoji="1" lang="en-US" altLang="ja-JP" sz="1600" dirty="0">
                  <a:solidFill>
                    <a:schemeClr val="bg1"/>
                  </a:solidFill>
                </a:rPr>
                <a:t>Aspergillus nodule (s)</a:t>
              </a:r>
            </a:p>
          </p:txBody>
        </p:sp>
      </p:grpSp>
      <p:sp>
        <p:nvSpPr>
          <p:cNvPr id="18" name="日付プレースホルダー 17"/>
          <p:cNvSpPr>
            <a:spLocks noGrp="1"/>
          </p:cNvSpPr>
          <p:nvPr>
            <p:ph type="dt" sz="half" idx="10"/>
          </p:nvPr>
        </p:nvSpPr>
        <p:spPr/>
        <p:txBody>
          <a:bodyPr/>
          <a:lstStyle/>
          <a:p>
            <a:pPr>
              <a:defRPr/>
            </a:pPr>
            <a:r>
              <a:rPr lang="en-US" altLang="ja-JP" dirty="0"/>
              <a:t>2022/9/24</a:t>
            </a:r>
          </a:p>
        </p:txBody>
      </p:sp>
      <p:sp>
        <p:nvSpPr>
          <p:cNvPr id="19" name="スライド番号プレースホルダー 18"/>
          <p:cNvSpPr>
            <a:spLocks noGrp="1"/>
          </p:cNvSpPr>
          <p:nvPr>
            <p:ph type="sldNum" sz="quarter" idx="11"/>
          </p:nvPr>
        </p:nvSpPr>
        <p:spPr/>
        <p:txBody>
          <a:bodyPr/>
          <a:lstStyle/>
          <a:p>
            <a:pPr>
              <a:defRPr/>
            </a:pPr>
            <a:fld id="{BE708F0F-C8D6-40B2-B728-B93C0BEDD43C}" type="slidenum">
              <a:rPr lang="en-US" altLang="ja-JP" smtClean="0"/>
              <a:pPr>
                <a:defRPr/>
              </a:pPr>
              <a:t>7</a:t>
            </a:fld>
            <a:endParaRPr lang="en-US" altLang="ja-JP" dirty="0"/>
          </a:p>
        </p:txBody>
      </p:sp>
      <p:sp>
        <p:nvSpPr>
          <p:cNvPr id="2" name="テキスト ボックス 1"/>
          <p:cNvSpPr txBox="1"/>
          <p:nvPr/>
        </p:nvSpPr>
        <p:spPr>
          <a:xfrm>
            <a:off x="366858" y="2022666"/>
            <a:ext cx="8410282" cy="2677656"/>
          </a:xfrm>
          <a:prstGeom prst="rect">
            <a:avLst/>
          </a:prstGeom>
          <a:solidFill>
            <a:srgbClr val="FFFF00"/>
          </a:solidFill>
        </p:spPr>
        <p:txBody>
          <a:bodyPr wrap="square" rtlCol="0">
            <a:spAutoFit/>
          </a:bodyPr>
          <a:lstStyle/>
          <a:p>
            <a:pPr algn="ctr"/>
            <a:r>
              <a:rPr kumimoji="1" lang="en-US" altLang="ja-JP" sz="6000" dirty="0">
                <a:solidFill>
                  <a:srgbClr val="FF0000"/>
                </a:solidFill>
              </a:rPr>
              <a:t>CPA is an umbrella term</a:t>
            </a:r>
          </a:p>
          <a:p>
            <a:pPr algn="ctr"/>
            <a:endParaRPr lang="en-US" altLang="ja-JP" sz="3600" dirty="0">
              <a:solidFill>
                <a:srgbClr val="FF0000"/>
              </a:solidFill>
            </a:endParaRPr>
          </a:p>
          <a:p>
            <a:pPr algn="ctr"/>
            <a:r>
              <a:rPr lang="en-US" altLang="ja-JP" sz="3600" dirty="0">
                <a:solidFill>
                  <a:srgbClr val="FF0000"/>
                </a:solidFill>
              </a:rPr>
              <a:t>s</a:t>
            </a:r>
            <a:r>
              <a:rPr kumimoji="1" lang="en-US" altLang="ja-JP" sz="3600" dirty="0">
                <a:solidFill>
                  <a:srgbClr val="FF0000"/>
                </a:solidFill>
              </a:rPr>
              <a:t>ometimes, we cannot be </a:t>
            </a:r>
            <a:r>
              <a:rPr lang="en-US" altLang="ja-JP" sz="3600" dirty="0">
                <a:solidFill>
                  <a:srgbClr val="FF0000"/>
                </a:solidFill>
              </a:rPr>
              <a:t>on the same PAGE due to complexity</a:t>
            </a:r>
            <a:endParaRPr kumimoji="1" lang="ja-JP" altLang="en-US" sz="3600" dirty="0">
              <a:solidFill>
                <a:srgbClr val="FF0000"/>
              </a:solidFill>
            </a:endParaRPr>
          </a:p>
        </p:txBody>
      </p:sp>
    </p:spTree>
    <p:extLst>
      <p:ext uri="{BB962C8B-B14F-4D97-AF65-F5344CB8AC3E}">
        <p14:creationId xmlns:p14="http://schemas.microsoft.com/office/powerpoint/2010/main" val="136829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112" y="120055"/>
            <a:ext cx="9121775" cy="503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lgn="ctr" rtl="0" eaLnBrk="0" fontAlgn="base" hangingPunct="0">
              <a:spcBef>
                <a:spcPct val="0"/>
              </a:spcBef>
              <a:spcAft>
                <a:spcPct val="0"/>
              </a:spcAft>
              <a:defRPr kumimoji="1" sz="4400">
                <a:solidFill>
                  <a:srgbClr val="0000FF"/>
                </a:solidFill>
                <a:latin typeface="+mj-lt"/>
                <a:ea typeface="+mj-ea"/>
                <a:cs typeface="+mj-cs"/>
              </a:defRPr>
            </a:lvl1pPr>
            <a:lvl2pPr algn="ctr" rtl="0" eaLnBrk="0" fontAlgn="base" hangingPunct="0">
              <a:spcBef>
                <a:spcPct val="0"/>
              </a:spcBef>
              <a:spcAft>
                <a:spcPct val="0"/>
              </a:spcAft>
              <a:defRPr kumimoji="1" sz="4400">
                <a:solidFill>
                  <a:srgbClr val="0000FF"/>
                </a:solidFill>
                <a:latin typeface="Times" charset="0"/>
                <a:ea typeface="ＭＳ Ｐゴシック" pitchFamily="50" charset="-128"/>
              </a:defRPr>
            </a:lvl2pPr>
            <a:lvl3pPr algn="ctr" rtl="0" eaLnBrk="0" fontAlgn="base" hangingPunct="0">
              <a:spcBef>
                <a:spcPct val="0"/>
              </a:spcBef>
              <a:spcAft>
                <a:spcPct val="0"/>
              </a:spcAft>
              <a:defRPr kumimoji="1" sz="4400">
                <a:solidFill>
                  <a:srgbClr val="0000FF"/>
                </a:solidFill>
                <a:latin typeface="Times" charset="0"/>
                <a:ea typeface="ＭＳ Ｐゴシック" pitchFamily="50" charset="-128"/>
              </a:defRPr>
            </a:lvl3pPr>
            <a:lvl4pPr algn="ctr" rtl="0" eaLnBrk="0" fontAlgn="base" hangingPunct="0">
              <a:spcBef>
                <a:spcPct val="0"/>
              </a:spcBef>
              <a:spcAft>
                <a:spcPct val="0"/>
              </a:spcAft>
              <a:defRPr kumimoji="1" sz="4400">
                <a:solidFill>
                  <a:srgbClr val="0000FF"/>
                </a:solidFill>
                <a:latin typeface="Times" charset="0"/>
                <a:ea typeface="ＭＳ Ｐゴシック" pitchFamily="50" charset="-128"/>
              </a:defRPr>
            </a:lvl4pPr>
            <a:lvl5pPr algn="ctr" rtl="0" eaLnBrk="0" fontAlgn="base" hangingPunct="0">
              <a:spcBef>
                <a:spcPct val="0"/>
              </a:spcBef>
              <a:spcAft>
                <a:spcPct val="0"/>
              </a:spcAft>
              <a:defRPr kumimoji="1" sz="4400">
                <a:solidFill>
                  <a:srgbClr val="0000FF"/>
                </a:solidFill>
                <a:latin typeface="Times" charset="0"/>
                <a:ea typeface="ＭＳ Ｐゴシック" pitchFamily="50" charset="-128"/>
              </a:defRPr>
            </a:lvl5pPr>
            <a:lvl6pPr marL="457200" algn="ctr" rtl="0" fontAlgn="base">
              <a:spcBef>
                <a:spcPct val="0"/>
              </a:spcBef>
              <a:spcAft>
                <a:spcPct val="0"/>
              </a:spcAft>
              <a:defRPr kumimoji="1" sz="4400">
                <a:solidFill>
                  <a:srgbClr val="0000FF"/>
                </a:solidFill>
                <a:latin typeface="Times" charset="0"/>
                <a:ea typeface="ＭＳ Ｐゴシック" pitchFamily="50" charset="-128"/>
              </a:defRPr>
            </a:lvl6pPr>
            <a:lvl7pPr marL="914400" algn="ctr" rtl="0" fontAlgn="base">
              <a:spcBef>
                <a:spcPct val="0"/>
              </a:spcBef>
              <a:spcAft>
                <a:spcPct val="0"/>
              </a:spcAft>
              <a:defRPr kumimoji="1" sz="4400">
                <a:solidFill>
                  <a:srgbClr val="0000FF"/>
                </a:solidFill>
                <a:latin typeface="Times" charset="0"/>
                <a:ea typeface="ＭＳ Ｐゴシック" pitchFamily="50" charset="-128"/>
              </a:defRPr>
            </a:lvl7pPr>
            <a:lvl8pPr marL="1371600" algn="ctr" rtl="0" fontAlgn="base">
              <a:spcBef>
                <a:spcPct val="0"/>
              </a:spcBef>
              <a:spcAft>
                <a:spcPct val="0"/>
              </a:spcAft>
              <a:defRPr kumimoji="1" sz="4400">
                <a:solidFill>
                  <a:srgbClr val="0000FF"/>
                </a:solidFill>
                <a:latin typeface="Times" charset="0"/>
                <a:ea typeface="ＭＳ Ｐゴシック" pitchFamily="50" charset="-128"/>
              </a:defRPr>
            </a:lvl8pPr>
            <a:lvl9pPr marL="1828800" algn="ctr" rtl="0" fontAlgn="base">
              <a:spcBef>
                <a:spcPct val="0"/>
              </a:spcBef>
              <a:spcAft>
                <a:spcPct val="0"/>
              </a:spcAft>
              <a:defRPr kumimoji="1" sz="4400">
                <a:solidFill>
                  <a:srgbClr val="0000FF"/>
                </a:solidFill>
                <a:latin typeface="Times" charset="0"/>
                <a:ea typeface="ＭＳ Ｐゴシック" pitchFamily="50" charset="-128"/>
              </a:defRPr>
            </a:lvl9pPr>
          </a:lstStyle>
          <a:p>
            <a:pPr eaLnBrk="1" hangingPunct="1"/>
            <a:r>
              <a:rPr lang="en-US" altLang="ja-JP" sz="4000" kern="0" dirty="0"/>
              <a:t>Guidelines, good for standardization</a:t>
            </a:r>
          </a:p>
        </p:txBody>
      </p:sp>
      <p:pic>
        <p:nvPicPr>
          <p:cNvPr id="5" name="図 4"/>
          <p:cNvPicPr>
            <a:picLocks noChangeAspect="1"/>
          </p:cNvPicPr>
          <p:nvPr/>
        </p:nvPicPr>
        <p:blipFill>
          <a:blip r:embed="rId2"/>
          <a:stretch>
            <a:fillRect/>
          </a:stretch>
        </p:blipFill>
        <p:spPr>
          <a:xfrm>
            <a:off x="5183472" y="1386798"/>
            <a:ext cx="3204952" cy="4890995"/>
          </a:xfrm>
          <a:prstGeom prst="rect">
            <a:avLst/>
          </a:prstGeom>
        </p:spPr>
      </p:pic>
      <p:sp>
        <p:nvSpPr>
          <p:cNvPr id="6" name="日付プレースホルダー 5"/>
          <p:cNvSpPr>
            <a:spLocks noGrp="1"/>
          </p:cNvSpPr>
          <p:nvPr>
            <p:ph type="dt" sz="half" idx="10"/>
          </p:nvPr>
        </p:nvSpPr>
        <p:spPr/>
        <p:txBody>
          <a:bodyPr/>
          <a:lstStyle/>
          <a:p>
            <a:pPr>
              <a:defRPr/>
            </a:pPr>
            <a:r>
              <a:rPr lang="en-US" altLang="ja-JP" dirty="0">
                <a:latin typeface="+mj-lt"/>
              </a:rPr>
              <a:t>2022/9/24</a:t>
            </a:r>
          </a:p>
        </p:txBody>
      </p:sp>
      <p:sp>
        <p:nvSpPr>
          <p:cNvPr id="7" name="スライド番号プレースホルダー 6"/>
          <p:cNvSpPr>
            <a:spLocks noGrp="1"/>
          </p:cNvSpPr>
          <p:nvPr>
            <p:ph type="sldNum" sz="quarter" idx="11"/>
          </p:nvPr>
        </p:nvSpPr>
        <p:spPr/>
        <p:txBody>
          <a:bodyPr/>
          <a:lstStyle/>
          <a:p>
            <a:pPr>
              <a:defRPr/>
            </a:pPr>
            <a:fld id="{BE708F0F-C8D6-40B2-B728-B93C0BEDD43C}" type="slidenum">
              <a:rPr lang="en-US" altLang="ja-JP" smtClean="0">
                <a:latin typeface="+mj-lt"/>
              </a:rPr>
              <a:pPr>
                <a:defRPr/>
              </a:pPr>
              <a:t>8</a:t>
            </a:fld>
            <a:endParaRPr lang="en-US" altLang="ja-JP" dirty="0">
              <a:latin typeface="+mj-lt"/>
            </a:endParaRPr>
          </a:p>
        </p:txBody>
      </p:sp>
      <p:pic>
        <p:nvPicPr>
          <p:cNvPr id="8" name="図 7"/>
          <p:cNvPicPr>
            <a:picLocks noChangeAspect="1"/>
          </p:cNvPicPr>
          <p:nvPr/>
        </p:nvPicPr>
        <p:blipFill>
          <a:blip r:embed="rId3"/>
          <a:stretch>
            <a:fillRect/>
          </a:stretch>
        </p:blipFill>
        <p:spPr>
          <a:xfrm>
            <a:off x="630006" y="1386798"/>
            <a:ext cx="3473346" cy="4798932"/>
          </a:xfrm>
          <a:prstGeom prst="rect">
            <a:avLst/>
          </a:prstGeom>
        </p:spPr>
      </p:pic>
      <p:sp>
        <p:nvSpPr>
          <p:cNvPr id="9" name="テキスト ボックス 8"/>
          <p:cNvSpPr txBox="1"/>
          <p:nvPr/>
        </p:nvSpPr>
        <p:spPr>
          <a:xfrm>
            <a:off x="1829753" y="817547"/>
            <a:ext cx="1043877" cy="523220"/>
          </a:xfrm>
          <a:prstGeom prst="rect">
            <a:avLst/>
          </a:prstGeom>
          <a:solidFill>
            <a:srgbClr val="FFFF00"/>
          </a:solidFill>
        </p:spPr>
        <p:txBody>
          <a:bodyPr wrap="none" rtlCol="0">
            <a:spAutoFit/>
          </a:bodyPr>
          <a:lstStyle/>
          <a:p>
            <a:pPr algn="ctr" eaLnBrk="1" hangingPunct="1"/>
            <a:r>
              <a:rPr kumimoji="1" lang="en-US" altLang="ja-JP" sz="2800" dirty="0">
                <a:solidFill>
                  <a:srgbClr val="000000"/>
                </a:solidFill>
                <a:latin typeface="+mj-lt"/>
              </a:rPr>
              <a:t>IDSA</a:t>
            </a:r>
            <a:endParaRPr kumimoji="1" lang="ja-JP" altLang="en-US" sz="2800" dirty="0">
              <a:solidFill>
                <a:srgbClr val="000000"/>
              </a:solidFill>
              <a:latin typeface="+mj-lt"/>
            </a:endParaRPr>
          </a:p>
        </p:txBody>
      </p:sp>
      <p:sp>
        <p:nvSpPr>
          <p:cNvPr id="10" name="テキスト ボックス 9"/>
          <p:cNvSpPr txBox="1"/>
          <p:nvPr/>
        </p:nvSpPr>
        <p:spPr>
          <a:xfrm>
            <a:off x="5021157" y="817547"/>
            <a:ext cx="3496470" cy="523220"/>
          </a:xfrm>
          <a:prstGeom prst="rect">
            <a:avLst/>
          </a:prstGeom>
          <a:solidFill>
            <a:srgbClr val="FFFF00"/>
          </a:solidFill>
        </p:spPr>
        <p:txBody>
          <a:bodyPr wrap="none" rtlCol="0">
            <a:spAutoFit/>
          </a:bodyPr>
          <a:lstStyle/>
          <a:p>
            <a:pPr algn="ctr" eaLnBrk="1" hangingPunct="1"/>
            <a:r>
              <a:rPr kumimoji="1" lang="en-US" altLang="ja-JP" sz="2800" dirty="0">
                <a:solidFill>
                  <a:srgbClr val="000000"/>
                </a:solidFill>
                <a:latin typeface="+mj-lt"/>
              </a:rPr>
              <a:t>ESCMID/ERS/ECMM</a:t>
            </a:r>
            <a:endParaRPr kumimoji="1" lang="ja-JP" altLang="en-US" sz="2800" dirty="0">
              <a:solidFill>
                <a:srgbClr val="000000"/>
              </a:solidFill>
              <a:latin typeface="+mj-lt"/>
            </a:endParaRPr>
          </a:p>
        </p:txBody>
      </p:sp>
    </p:spTree>
    <p:extLst>
      <p:ext uri="{BB962C8B-B14F-4D97-AF65-F5344CB8AC3E}">
        <p14:creationId xmlns:p14="http://schemas.microsoft.com/office/powerpoint/2010/main" val="12255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日付プレースホルダー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dirty="0">
                <a:cs typeface="Times New Roman" pitchFamily="18" charset="0"/>
              </a:rPr>
              <a:t>2022/9/24</a:t>
            </a:r>
          </a:p>
        </p:txBody>
      </p:sp>
      <p:sp>
        <p:nvSpPr>
          <p:cNvPr id="48131" name="スライド番号プレースホルダー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fld id="{AEADC1F1-177D-4FF5-AC36-22C23A0D0B84}" type="slidenum">
              <a:rPr lang="en-US" altLang="ja-JP" smtClean="0">
                <a:cs typeface="Times New Roman" pitchFamily="18" charset="0"/>
              </a:rPr>
              <a:pPr eaLnBrk="1" hangingPunct="1"/>
              <a:t>9</a:t>
            </a:fld>
            <a:endParaRPr lang="en-US" altLang="ja-JP" dirty="0">
              <a:cs typeface="Times New Roman" pitchFamily="18" charset="0"/>
            </a:endParaRPr>
          </a:p>
        </p:txBody>
      </p:sp>
      <p:sp>
        <p:nvSpPr>
          <p:cNvPr id="48132" name="Rectangle 2"/>
          <p:cNvSpPr>
            <a:spLocks noGrp="1" noChangeArrowheads="1"/>
          </p:cNvSpPr>
          <p:nvPr>
            <p:ph type="ctrTitle" idx="4294967295"/>
          </p:nvPr>
        </p:nvSpPr>
        <p:spPr bwMode="auto">
          <a:xfrm>
            <a:off x="0" y="238125"/>
            <a:ext cx="8785225" cy="67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z="4000" dirty="0">
                <a:latin typeface="Times New Roman" pitchFamily="18" charset="0"/>
                <a:cs typeface="Times New Roman" pitchFamily="18" charset="0"/>
              </a:rPr>
              <a:t>epidemiology of CPA</a:t>
            </a:r>
            <a:endParaRPr lang="ja-JP" altLang="en-US" sz="4000" dirty="0">
              <a:latin typeface="Times New Roman" pitchFamily="18" charset="0"/>
              <a:cs typeface="Times New Roman" pitchFamily="18" charset="0"/>
            </a:endParaRPr>
          </a:p>
        </p:txBody>
      </p:sp>
      <p:sp>
        <p:nvSpPr>
          <p:cNvPr id="48135" name="スライド番号プレースホルダ 2"/>
          <p:cNvSpPr txBox="1">
            <a:spLocks noGrp="1"/>
          </p:cNvSpPr>
          <p:nvPr/>
        </p:nvSpPr>
        <p:spPr bwMode="auto">
          <a:xfrm>
            <a:off x="8540750" y="0"/>
            <a:ext cx="6032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r" eaLnBrk="1" hangingPunct="1"/>
            <a:fld id="{736BFF82-B1C0-45E0-9F58-53194E4085E2}" type="slidenum">
              <a:rPr lang="en-US" altLang="ja-JP" sz="1200">
                <a:cs typeface="Times New Roman" pitchFamily="18" charset="0"/>
              </a:rPr>
              <a:pPr algn="r" eaLnBrk="1" hangingPunct="1"/>
              <a:t>9</a:t>
            </a:fld>
            <a:endParaRPr lang="en-US" altLang="ja-JP" sz="1200" dirty="0">
              <a:cs typeface="Times New Roman" pitchFamily="18" charset="0"/>
            </a:endParaRPr>
          </a:p>
        </p:txBody>
      </p:sp>
      <p:sp>
        <p:nvSpPr>
          <p:cNvPr id="48136" name="テキスト ボックス 1"/>
          <p:cNvSpPr txBox="1">
            <a:spLocks noChangeArrowheads="1"/>
          </p:cNvSpPr>
          <p:nvPr/>
        </p:nvSpPr>
        <p:spPr bwMode="auto">
          <a:xfrm>
            <a:off x="850468" y="1772816"/>
            <a:ext cx="7443063" cy="341632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r>
              <a:rPr lang="en-US" altLang="ja-JP" sz="3600" dirty="0">
                <a:solidFill>
                  <a:srgbClr val="FF0000"/>
                </a:solidFill>
                <a:cs typeface="Times New Roman" pitchFamily="18" charset="0"/>
              </a:rPr>
              <a:t>CPA affects approx. 3,000,000 people</a:t>
            </a:r>
          </a:p>
          <a:p>
            <a:pPr eaLnBrk="1" hangingPunct="1"/>
            <a:r>
              <a:rPr lang="en-US" altLang="ja-JP" sz="3600" dirty="0">
                <a:cs typeface="Times New Roman" pitchFamily="18" charset="0"/>
              </a:rPr>
              <a:t> (possibly underestimated…..)</a:t>
            </a:r>
          </a:p>
          <a:p>
            <a:pPr eaLnBrk="1" hangingPunct="1"/>
            <a:endParaRPr lang="en-US" altLang="ja-JP" sz="3600" dirty="0">
              <a:cs typeface="Times New Roman" pitchFamily="18" charset="0"/>
            </a:endParaRPr>
          </a:p>
          <a:p>
            <a:pPr eaLnBrk="1" hangingPunct="1"/>
            <a:r>
              <a:rPr lang="en-US" altLang="ja-JP" sz="3600" dirty="0">
                <a:cs typeface="Times New Roman" pitchFamily="18" charset="0"/>
              </a:rPr>
              <a:t>Morbidity and mortality</a:t>
            </a:r>
          </a:p>
          <a:p>
            <a:pPr eaLnBrk="1" hangingPunct="1"/>
            <a:r>
              <a:rPr lang="en-US" altLang="ja-JP" sz="3600" dirty="0">
                <a:cs typeface="Times New Roman" pitchFamily="18" charset="0"/>
              </a:rPr>
              <a:t>	</a:t>
            </a:r>
            <a:r>
              <a:rPr lang="en-US" altLang="ja-JP" sz="3600" dirty="0">
                <a:solidFill>
                  <a:srgbClr val="FF0000"/>
                </a:solidFill>
                <a:cs typeface="Times New Roman" pitchFamily="18" charset="0"/>
              </a:rPr>
              <a:t>five-year survival rate, 15-60%</a:t>
            </a:r>
          </a:p>
          <a:p>
            <a:pPr eaLnBrk="1" hangingPunct="1"/>
            <a:r>
              <a:rPr lang="en-US" altLang="ja-JP" sz="3600" dirty="0">
                <a:cs typeface="Times New Roman" pitchFamily="18" charset="0"/>
              </a:rPr>
              <a:t>	depending on </a:t>
            </a:r>
            <a:r>
              <a:rPr lang="en-US" altLang="ja-JP" sz="3600" dirty="0" err="1">
                <a:cs typeface="Times New Roman" pitchFamily="18" charset="0"/>
              </a:rPr>
              <a:t>comorbities</a:t>
            </a:r>
            <a:r>
              <a:rPr lang="en-US" altLang="ja-JP" sz="3600" dirty="0">
                <a:cs typeface="Times New Roman" pitchFamily="18" charset="0"/>
              </a:rPr>
              <a:t> and age</a:t>
            </a:r>
          </a:p>
        </p:txBody>
      </p:sp>
      <p:sp>
        <p:nvSpPr>
          <p:cNvPr id="6" name="テキスト ボックス 5">
            <a:extLst>
              <a:ext uri="{FF2B5EF4-FFF2-40B4-BE49-F238E27FC236}">
                <a16:creationId xmlns:a16="http://schemas.microsoft.com/office/drawing/2014/main" id="{E3BD9743-35E1-BED1-AE9B-436B8AA877F0}"/>
              </a:ext>
            </a:extLst>
          </p:cNvPr>
          <p:cNvSpPr txBox="1"/>
          <p:nvPr/>
        </p:nvSpPr>
        <p:spPr>
          <a:xfrm>
            <a:off x="1259632" y="6334780"/>
            <a:ext cx="6924866" cy="523220"/>
          </a:xfrm>
          <a:prstGeom prst="rect">
            <a:avLst/>
          </a:prstGeom>
          <a:noFill/>
        </p:spPr>
        <p:txBody>
          <a:bodyPr wrap="square">
            <a:spAutoFit/>
          </a:bodyPr>
          <a:lstStyle/>
          <a:p>
            <a:r>
              <a:rPr lang="en-US" altLang="ja-JP" sz="1400" dirty="0"/>
              <a:t>Van </a:t>
            </a:r>
            <a:r>
              <a:rPr lang="en-US" altLang="ja-JP" sz="1400" dirty="0" err="1"/>
              <a:t>Braeckel</a:t>
            </a:r>
            <a:r>
              <a:rPr lang="en-US" altLang="ja-JP" sz="1400" dirty="0"/>
              <a:t> E, Page I, Davidsen JR, et al. Treatment outcome definitions in chronic pulmonary aspergillosis: a CPAnet consensus statement. </a:t>
            </a:r>
            <a:r>
              <a:rPr lang="en-US" altLang="ja-JP" sz="1400" dirty="0" err="1"/>
              <a:t>Eur</a:t>
            </a:r>
            <a:r>
              <a:rPr lang="en-US" altLang="ja-JP" sz="1400" dirty="0"/>
              <a:t> Respir J 2022; 59: 2102950</a:t>
            </a:r>
            <a:endParaRPr lang="ja-JP" altLang="en-US" sz="1400" dirty="0"/>
          </a:p>
        </p:txBody>
      </p:sp>
    </p:spTree>
    <p:extLst>
      <p:ext uri="{BB962C8B-B14F-4D97-AF65-F5344CB8AC3E}">
        <p14:creationId xmlns:p14="http://schemas.microsoft.com/office/powerpoint/2010/main" val="548238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第二内科感染症・大学ロゴ入り・青バック・タイトル">
  <a:themeElements>
    <a:clrScheme name="第二内科感染症・大学ロゴ入り・青バック・タイトル 8">
      <a:dk1>
        <a:srgbClr val="000000"/>
      </a:dk1>
      <a:lt1>
        <a:srgbClr val="FFFFFF"/>
      </a:lt1>
      <a:dk2>
        <a:srgbClr val="0000FF"/>
      </a:dk2>
      <a:lt2>
        <a:srgbClr val="FFFF00"/>
      </a:lt2>
      <a:accent1>
        <a:srgbClr val="FF9900"/>
      </a:accent1>
      <a:accent2>
        <a:srgbClr val="FFFFFF"/>
      </a:accent2>
      <a:accent3>
        <a:srgbClr val="AAAAFF"/>
      </a:accent3>
      <a:accent4>
        <a:srgbClr val="DADADA"/>
      </a:accent4>
      <a:accent5>
        <a:srgbClr val="FFCAAA"/>
      </a:accent5>
      <a:accent6>
        <a:srgbClr val="E7E7E7"/>
      </a:accent6>
      <a:hlink>
        <a:srgbClr val="FF0033"/>
      </a:hlink>
      <a:folHlink>
        <a:srgbClr val="969696"/>
      </a:folHlink>
    </a:clrScheme>
    <a:fontScheme name="第二内科感染症・大学ロゴ入り・青バック・タイトル">
      <a:majorFont>
        <a:latin typeface="ＭＳ Ｐゴシック"/>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第二内科感染症・大学ロゴ入り・青バック・タイトル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第二内科感染症・大学ロゴ入り・青バック・タイトル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第二内科感染症・大学ロゴ入り・青バック・タイトル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第二内科感染症・大学ロゴ入り・青バック・タイトル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第二内科感染症・大学ロゴ入り・青バック・タイトル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第二内科感染症・大学ロゴ入り・青バック・タイトル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第二内科感染症・大学ロゴ入り・青バック・タイトル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第二内科感染症・大学ロゴ入り・青バック・タイトル 8">
        <a:dk1>
          <a:srgbClr val="000000"/>
        </a:dk1>
        <a:lt1>
          <a:srgbClr val="FFFFFF"/>
        </a:lt1>
        <a:dk2>
          <a:srgbClr val="0000FF"/>
        </a:dk2>
        <a:lt2>
          <a:srgbClr val="FFFF00"/>
        </a:lt2>
        <a:accent1>
          <a:srgbClr val="FF9900"/>
        </a:accent1>
        <a:accent2>
          <a:srgbClr val="FFFFFF"/>
        </a:accent2>
        <a:accent3>
          <a:srgbClr val="AAAAFF"/>
        </a:accent3>
        <a:accent4>
          <a:srgbClr val="DADADA"/>
        </a:accent4>
        <a:accent5>
          <a:srgbClr val="FFCAAA"/>
        </a:accent5>
        <a:accent6>
          <a:srgbClr val="E7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第二内科・学章ロゴ付き">
  <a:themeElements>
    <a:clrScheme name="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第二内科・学章ロゴ付き">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第二内科・学章ロゴ付き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第二内科・学章ロゴ付き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第二内科・学章ロゴ付き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第二内科・学章ロゴ付き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第二内科・学章ロゴ付き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第二内科・学章ロゴ付き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第二内科・学章ロゴ付き">
  <a:themeElements>
    <a:clrScheme name="1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第二内科・学章ロゴ付き">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第二内科・学章ロゴ付き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第二内科・学章ロゴ付き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第二内科・学章ロゴ付き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第二内科・学章ロゴ付き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第二内科・学章ロゴ付き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第二内科・学章ロゴ付き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第二内科・学章ロゴ付き">
  <a:themeElements>
    <a:clrScheme name="2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第二内科・学章ロゴ付き">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第二内科・学章ロゴ付き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第二内科・学章ロゴ付き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第二内科・学章ロゴ付き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第二内科・学章ロゴ付き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第二内科・学章ロゴ付き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第二内科・学章ロゴ付き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HGPｺﾞｼｯｸE"/>
        <a:ea typeface="HGP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第二内科・学章ロゴ付き">
  <a:themeElements>
    <a:clrScheme name="1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第二内科・学章ロゴ付き">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第二内科・学章ロゴ付き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第二内科・学章ロゴ付き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第二内科・学章ロゴ付き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第二内科・学章ロゴ付き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第二内科・学章ロゴ付き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第二内科・学章ロゴ付き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第二内科・学章ロゴ付き">
  <a:themeElements>
    <a:clrScheme name="1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第二内科・学章ロゴ付き">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第二内科・学章ロゴ付き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第二内科・学章ロゴ付き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第二内科・学章ロゴ付き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第二内科・学章ロゴ付き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第二内科・学章ロゴ付き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第二内科・学章ロゴ付き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第二内科・学章ロゴ付き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14626</TotalTime>
  <Words>3369</Words>
  <Application>Microsoft Office PowerPoint</Application>
  <PresentationFormat>画面に合わせる (4:3)</PresentationFormat>
  <Paragraphs>634</Paragraphs>
  <Slides>30</Slides>
  <Notes>19</Notes>
  <HiddenSlides>0</HiddenSlides>
  <MMClips>0</MMClips>
  <ScaleCrop>false</ScaleCrop>
  <HeadingPairs>
    <vt:vector size="6" baseType="variant">
      <vt:variant>
        <vt:lpstr>使用されているフォント</vt:lpstr>
      </vt:variant>
      <vt:variant>
        <vt:i4>15</vt:i4>
      </vt:variant>
      <vt:variant>
        <vt:lpstr>テーマ</vt:lpstr>
      </vt:variant>
      <vt:variant>
        <vt:i4>7</vt:i4>
      </vt:variant>
      <vt:variant>
        <vt:lpstr>スライド タイトル</vt:lpstr>
      </vt:variant>
      <vt:variant>
        <vt:i4>30</vt:i4>
      </vt:variant>
    </vt:vector>
  </HeadingPairs>
  <TitlesOfParts>
    <vt:vector size="52" baseType="lpstr">
      <vt:lpstr>HGPｺﾞｼｯｸE</vt:lpstr>
      <vt:lpstr>ＭＳ Ｐゴシック</vt:lpstr>
      <vt:lpstr>ＭＳ Ｐ明朝</vt:lpstr>
      <vt:lpstr>ＭＳ ゴシック</vt:lpstr>
      <vt:lpstr>ＭＳ 明朝</vt:lpstr>
      <vt:lpstr>Osaka</vt:lpstr>
      <vt:lpstr>ヒラギノ角ゴ Pro W3</vt:lpstr>
      <vt:lpstr>メイリオ</vt:lpstr>
      <vt:lpstr>游ゴシック</vt:lpstr>
      <vt:lpstr>Arial</vt:lpstr>
      <vt:lpstr>Century</vt:lpstr>
      <vt:lpstr>Courier New</vt:lpstr>
      <vt:lpstr>Times</vt:lpstr>
      <vt:lpstr>Times New Roman</vt:lpstr>
      <vt:lpstr>Wingdings</vt:lpstr>
      <vt:lpstr>第二内科感染症・大学ロゴ入り・青バック・タイトル</vt:lpstr>
      <vt:lpstr>第二内科・学章ロゴ付き</vt:lpstr>
      <vt:lpstr>1_第二内科・学章ロゴ付き</vt:lpstr>
      <vt:lpstr>2_第二内科・学章ロゴ付き</vt:lpstr>
      <vt:lpstr>4_標準デザイン</vt:lpstr>
      <vt:lpstr>6_第二内科・学章ロゴ付き</vt:lpstr>
      <vt:lpstr>9_第二内科・学章ロゴ付き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epidemiology of CPA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for your attention</vt:lpstr>
    </vt:vector>
  </TitlesOfParts>
  <Company>Nagasaki University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Koichi IZUMIKAWA, M.D., Ph.D.</dc:creator>
  <cp:lastModifiedBy>IZUMIKAWA</cp:lastModifiedBy>
  <cp:revision>1198</cp:revision>
  <dcterms:created xsi:type="dcterms:W3CDTF">2006-09-30T02:26:05Z</dcterms:created>
  <dcterms:modified xsi:type="dcterms:W3CDTF">2022-10-14T08:31:03Z</dcterms:modified>
</cp:coreProperties>
</file>