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03" r:id="rId3"/>
    <p:sldId id="283" r:id="rId4"/>
    <p:sldId id="279" r:id="rId5"/>
    <p:sldId id="284" r:id="rId6"/>
    <p:sldId id="263" r:id="rId7"/>
    <p:sldId id="258" r:id="rId8"/>
    <p:sldId id="288" r:id="rId9"/>
    <p:sldId id="289" r:id="rId10"/>
    <p:sldId id="280" r:id="rId11"/>
    <p:sldId id="271" r:id="rId12"/>
    <p:sldId id="264" r:id="rId13"/>
    <p:sldId id="285" r:id="rId14"/>
    <p:sldId id="281" r:id="rId15"/>
    <p:sldId id="286" r:id="rId16"/>
    <p:sldId id="262" r:id="rId17"/>
    <p:sldId id="291" r:id="rId18"/>
    <p:sldId id="292" r:id="rId19"/>
    <p:sldId id="293" r:id="rId20"/>
    <p:sldId id="295" r:id="rId21"/>
    <p:sldId id="296" r:id="rId22"/>
    <p:sldId id="297" r:id="rId23"/>
    <p:sldId id="298" r:id="rId24"/>
    <p:sldId id="299" r:id="rId25"/>
    <p:sldId id="282" r:id="rId26"/>
    <p:sldId id="294" r:id="rId27"/>
    <p:sldId id="300" r:id="rId28"/>
    <p:sldId id="301" r:id="rId29"/>
    <p:sldId id="302" r:id="rId30"/>
    <p:sldId id="29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Smith" initials="KS" lastIdx="3" clrIdx="0"/>
  <p:cmAuthor id="1" name="Lewis White (Public Health Wales - Microbiology)" initials="LW(HW-M"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53D5D-32FF-4769-9BA4-34310B0A67B2}" type="datetimeFigureOut">
              <a:rPr lang="en-US" smtClean="0"/>
              <a:pPr/>
              <a:t>03/07/18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60443-4B2E-4DF8-8EBA-1BE1C95D2B19}" type="slidenum">
              <a:rPr lang="en-GB" smtClean="0"/>
              <a:pPr/>
              <a:t>‹#›</a:t>
            </a:fld>
            <a:endParaRPr lang="en-GB"/>
          </a:p>
        </p:txBody>
      </p:sp>
    </p:spTree>
    <p:extLst>
      <p:ext uri="{BB962C8B-B14F-4D97-AF65-F5344CB8AC3E}">
        <p14:creationId xmlns:p14="http://schemas.microsoft.com/office/powerpoint/2010/main" val="196617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a typeface="ＭＳ Ｐゴシック" panose="020B0600070205080204" pitchFamily="34" charset="-128"/>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18A8997-C07C-4222-9820-51AC9FBDCD87}" type="slidenum">
              <a:rPr lang="en-GB" altLang="en-US" sz="1200">
                <a:effectLst>
                  <a:outerShdw blurRad="38100" dist="38100" dir="2700000" algn="tl">
                    <a:srgbClr val="C0C0C0"/>
                  </a:outerShdw>
                </a:effectLst>
                <a:ea typeface="ＭＳ Ｐゴシック" panose="020B0600070205080204" pitchFamily="34" charset="-128"/>
              </a:rPr>
              <a:pPr algn="r" eaLnBrk="1" hangingPunct="1"/>
              <a:t>4</a:t>
            </a:fld>
            <a:endParaRPr lang="en-GB" altLang="en-US" sz="1200">
              <a:effectLst>
                <a:outerShdw blurRad="38100" dist="38100" dir="2700000" algn="tl">
                  <a:srgbClr val="C0C0C0"/>
                </a:outerShdw>
              </a:effectLst>
              <a:ea typeface="ＭＳ Ｐゴシック" panose="020B0600070205080204" pitchFamily="34" charset="-128"/>
            </a:endParaRPr>
          </a:p>
        </p:txBody>
      </p:sp>
    </p:spTree>
    <p:extLst>
      <p:ext uri="{BB962C8B-B14F-4D97-AF65-F5344CB8AC3E}">
        <p14:creationId xmlns:p14="http://schemas.microsoft.com/office/powerpoint/2010/main" val="403608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GB" smtClean="0">
              <a:ea typeface="ＭＳ Ｐゴシック" pitchFamily="-1" charset="-128"/>
            </a:endParaRPr>
          </a:p>
        </p:txBody>
      </p:sp>
      <p:sp>
        <p:nvSpPr>
          <p:cNvPr id="60420" name="Slide Number Placeholder 3"/>
          <p:cNvSpPr>
            <a:spLocks noGrp="1"/>
          </p:cNvSpPr>
          <p:nvPr>
            <p:ph type="sldNum" sz="quarter" idx="5"/>
          </p:nvPr>
        </p:nvSpPr>
        <p:spPr>
          <a:noFill/>
        </p:spPr>
        <p:txBody>
          <a:bodyPr/>
          <a:lstStyle/>
          <a:p>
            <a:fld id="{BC3B7A4D-DF6B-4033-AF16-CB4011472780}" type="slidenum">
              <a:rPr lang="en-US" smtClean="0">
                <a:latin typeface="Arial" charset="0"/>
                <a:cs typeface="Arial" charset="0"/>
              </a:rPr>
              <a:pPr/>
              <a:t>11</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921C936E-2391-4573-AD34-11944B08EE34}" type="slidenum">
              <a:rPr lang="en-GB"/>
              <a:pPr/>
              <a:t>12</a:t>
            </a:fld>
            <a:endParaRPr lang="en-GB"/>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a:lstStyle/>
          <a:p>
            <a:pPr eaLnBrk="1" hangingPunct="1">
              <a:spcBef>
                <a:spcPct val="0"/>
              </a:spcBef>
            </a:pPr>
            <a:r>
              <a:rPr lang="en-GB" smtClean="0"/>
              <a:t>The choice of specimen can limit the available target type and may have effects on the PPV of the assay. Several publications have linked PCR positive BAL specimens with cases of IA. However inhalation of spores and/or colonisation of the lung may give rise to false positive results. In addition, the invasive nature of obtaining a BAL specimen often limits the use of the procedure. This is also true for CSF sample and the difficulty in obtaining control samples, initial, and repeat clinical specimens has lead to limited studies. Nevertheless PCR positive CSF samples should be considered significant.</a:t>
            </a:r>
          </a:p>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a typeface="ＭＳ Ｐゴシック" panose="020B0600070205080204" pitchFamily="34" charset="-128"/>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18A8997-C07C-4222-9820-51AC9FBDCD87}" type="slidenum">
              <a:rPr lang="en-GB" altLang="en-US" sz="1200">
                <a:effectLst>
                  <a:outerShdw blurRad="38100" dist="38100" dir="2700000" algn="tl">
                    <a:srgbClr val="C0C0C0"/>
                  </a:outerShdw>
                </a:effectLst>
                <a:ea typeface="ＭＳ Ｐゴシック" panose="020B0600070205080204" pitchFamily="34" charset="-128"/>
              </a:rPr>
              <a:pPr algn="r" eaLnBrk="1" hangingPunct="1"/>
              <a:t>17</a:t>
            </a:fld>
            <a:endParaRPr lang="en-GB" altLang="en-US" sz="1200">
              <a:effectLst>
                <a:outerShdw blurRad="38100" dist="38100" dir="2700000" algn="tl">
                  <a:srgbClr val="C0C0C0"/>
                </a:outerShdw>
              </a:effectLst>
              <a:ea typeface="ＭＳ Ｐゴシック" panose="020B0600070205080204" pitchFamily="34" charset="-128"/>
            </a:endParaRPr>
          </a:p>
        </p:txBody>
      </p:sp>
    </p:spTree>
    <p:extLst>
      <p:ext uri="{BB962C8B-B14F-4D97-AF65-F5344CB8AC3E}">
        <p14:creationId xmlns:p14="http://schemas.microsoft.com/office/powerpoint/2010/main" val="74589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B60443-4B2E-4DF8-8EBA-1BE1C95D2B19}" type="slidenum">
              <a:rPr lang="en-GB" smtClean="0"/>
              <a:pPr/>
              <a:t>18</a:t>
            </a:fld>
            <a:endParaRPr lang="en-GB"/>
          </a:p>
        </p:txBody>
      </p:sp>
    </p:spTree>
    <p:extLst>
      <p:ext uri="{BB962C8B-B14F-4D97-AF65-F5344CB8AC3E}">
        <p14:creationId xmlns:p14="http://schemas.microsoft.com/office/powerpoint/2010/main" val="387898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err="1">
                <a:latin typeface="Arial" pitchFamily="34" charset="0"/>
                <a:ea typeface="msgothic" charset="0"/>
                <a:cs typeface="msgothic" charset="0"/>
              </a:rPr>
              <a:t>Galactomannan</a:t>
            </a:r>
            <a:r>
              <a:rPr lang="en-GB" dirty="0">
                <a:latin typeface="Arial" pitchFamily="34" charset="0"/>
                <a:ea typeface="msgothic" charset="0"/>
                <a:cs typeface="msgothic" charset="0"/>
              </a:rPr>
              <a:t>, β-d-</a:t>
            </a:r>
            <a:r>
              <a:rPr lang="en-GB" dirty="0" err="1">
                <a:latin typeface="Arial" pitchFamily="34" charset="0"/>
                <a:ea typeface="msgothic" charset="0"/>
                <a:cs typeface="msgothic" charset="0"/>
              </a:rPr>
              <a:t>glucan</a:t>
            </a:r>
            <a:r>
              <a:rPr lang="en-GB" dirty="0">
                <a:latin typeface="Arial" pitchFamily="34" charset="0"/>
                <a:ea typeface="msgothic" charset="0"/>
                <a:cs typeface="msgothic" charset="0"/>
              </a:rPr>
              <a:t>, and PCR positivity for the individual time points across the time course of the experiment: (a) infected animals and (b) uninfected animals. </a:t>
            </a:r>
            <a:r>
              <a:rPr lang="en-GB" dirty="0" err="1">
                <a:latin typeface="Arial" pitchFamily="34" charset="0"/>
                <a:ea typeface="msgothic" charset="0"/>
                <a:cs typeface="msgothic" charset="0"/>
              </a:rPr>
              <a:t>Galactomannan</a:t>
            </a:r>
            <a:r>
              <a:rPr lang="en-GB" dirty="0">
                <a:latin typeface="Arial" pitchFamily="34" charset="0"/>
                <a:ea typeface="msgothic" charset="0"/>
                <a:cs typeface="msgothic" charset="0"/>
              </a:rPr>
              <a:t> positivity was determined using a threshold index of 0.5, and β-d-</a:t>
            </a:r>
            <a:r>
              <a:rPr lang="en-GB" dirty="0" err="1">
                <a:latin typeface="Arial" pitchFamily="34" charset="0"/>
                <a:ea typeface="msgothic" charset="0"/>
                <a:cs typeface="msgothic" charset="0"/>
              </a:rPr>
              <a:t>glucan</a:t>
            </a:r>
            <a:r>
              <a:rPr lang="en-GB" dirty="0">
                <a:latin typeface="Arial" pitchFamily="34" charset="0"/>
                <a:ea typeface="msgothic" charset="0"/>
                <a:cs typeface="msgothic" charset="0"/>
              </a:rPr>
              <a:t> positivity was determined using a threshold of 80 pg/ml. All PCR positives were confirmed by repeat testing.</a:t>
            </a:r>
          </a:p>
        </p:txBody>
      </p:sp>
    </p:spTree>
    <p:extLst>
      <p:ext uri="{BB962C8B-B14F-4D97-AF65-F5344CB8AC3E}">
        <p14:creationId xmlns:p14="http://schemas.microsoft.com/office/powerpoint/2010/main" val="360488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a typeface="ＭＳ Ｐゴシック" panose="020B0600070205080204" pitchFamily="34" charset="-128"/>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18A8997-C07C-4222-9820-51AC9FBDCD87}" type="slidenum">
              <a:rPr lang="en-GB" altLang="en-US" sz="1200">
                <a:effectLst>
                  <a:outerShdw blurRad="38100" dist="38100" dir="2700000" algn="tl">
                    <a:srgbClr val="C0C0C0"/>
                  </a:outerShdw>
                </a:effectLst>
                <a:ea typeface="ＭＳ Ｐゴシック" panose="020B0600070205080204" pitchFamily="34" charset="-128"/>
              </a:rPr>
              <a:pPr algn="r" eaLnBrk="1" hangingPunct="1"/>
              <a:t>30</a:t>
            </a:fld>
            <a:endParaRPr lang="en-GB" altLang="en-US" sz="1200">
              <a:effectLst>
                <a:outerShdw blurRad="38100" dist="38100" dir="2700000" algn="tl">
                  <a:srgbClr val="C0C0C0"/>
                </a:outerShdw>
              </a:effectLst>
              <a:ea typeface="ＭＳ Ｐゴシック" panose="020B0600070205080204" pitchFamily="34" charset="-128"/>
            </a:endParaRPr>
          </a:p>
        </p:txBody>
      </p:sp>
    </p:spTree>
    <p:extLst>
      <p:ext uri="{BB962C8B-B14F-4D97-AF65-F5344CB8AC3E}">
        <p14:creationId xmlns:p14="http://schemas.microsoft.com/office/powerpoint/2010/main" val="325050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35" y="2130529"/>
            <a:ext cx="7772331" cy="1469778"/>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68" y="3886776"/>
            <a:ext cx="6400664" cy="1751929"/>
          </a:xfrm>
        </p:spPr>
        <p:txBody>
          <a:bodyPr/>
          <a:lstStyle>
            <a:lvl1pPr marL="0" indent="0" algn="ctr">
              <a:buNone/>
              <a:defRPr/>
            </a:lvl1pPr>
            <a:lvl2pPr marL="400827" indent="0" algn="ctr">
              <a:buNone/>
              <a:defRPr/>
            </a:lvl2pPr>
            <a:lvl3pPr marL="801654" indent="0" algn="ctr">
              <a:buNone/>
              <a:defRPr/>
            </a:lvl3pPr>
            <a:lvl4pPr marL="1202482" indent="0" algn="ctr">
              <a:buNone/>
              <a:defRPr/>
            </a:lvl4pPr>
            <a:lvl5pPr marL="1603309" indent="0" algn="ctr">
              <a:buNone/>
              <a:defRPr/>
            </a:lvl5pPr>
            <a:lvl6pPr marL="2004136" indent="0" algn="ctr">
              <a:buNone/>
              <a:defRPr/>
            </a:lvl6pPr>
            <a:lvl7pPr marL="2404963" indent="0" algn="ctr">
              <a:buNone/>
              <a:defRPr/>
            </a:lvl7pPr>
            <a:lvl8pPr marL="2805791" indent="0" algn="ctr">
              <a:buNone/>
              <a:defRPr/>
            </a:lvl8pPr>
            <a:lvl9pPr marL="3206618"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7338" y="483688"/>
            <a:ext cx="1942064" cy="430712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7070" y="483688"/>
            <a:ext cx="5699891" cy="43071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7071" y="483688"/>
            <a:ext cx="6028548" cy="69098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17070" y="1312866"/>
            <a:ext cx="7772332" cy="3477945"/>
          </a:xfrm>
        </p:spPr>
        <p:txBody>
          <a:bodyPr/>
          <a:lstStyle/>
          <a:p>
            <a:pPr lvl="0"/>
            <a:r>
              <a:rPr lang="en-US" noProof="0" smtClean="0"/>
              <a:t>Click icon to add table</a:t>
            </a:r>
            <a:endParaRPr lang="en-GB" noProof="0" smtClean="0"/>
          </a:p>
        </p:txBody>
      </p:sp>
      <p:sp>
        <p:nvSpPr>
          <p:cNvPr id="4"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7071" y="483688"/>
            <a:ext cx="6028548" cy="69098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7070" y="1312866"/>
            <a:ext cx="3820299" cy="3477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7746" y="1312866"/>
            <a:ext cx="3821657" cy="3477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7071" y="483688"/>
            <a:ext cx="6028548" cy="69098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7070" y="1312866"/>
            <a:ext cx="3820299" cy="3477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67746" y="1312867"/>
            <a:ext cx="3821657" cy="16698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67746" y="3120937"/>
            <a:ext cx="3821657" cy="16698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03" y="4406453"/>
            <a:ext cx="7772332" cy="1361811"/>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722503" y="2906445"/>
            <a:ext cx="7772332" cy="1500008"/>
          </a:xfrm>
        </p:spPr>
        <p:txBody>
          <a:bodyPr anchor="b"/>
          <a:lstStyle>
            <a:lvl1pPr marL="0" indent="0">
              <a:buNone/>
              <a:defRPr sz="1800"/>
            </a:lvl1pPr>
            <a:lvl2pPr marL="400827" indent="0">
              <a:buNone/>
              <a:defRPr sz="1600"/>
            </a:lvl2pPr>
            <a:lvl3pPr marL="801654" indent="0">
              <a:buNone/>
              <a:defRPr sz="1400"/>
            </a:lvl3pPr>
            <a:lvl4pPr marL="1202482" indent="0">
              <a:buNone/>
              <a:defRPr sz="1200"/>
            </a:lvl4pPr>
            <a:lvl5pPr marL="1603309" indent="0">
              <a:buNone/>
              <a:defRPr sz="1200"/>
            </a:lvl5pPr>
            <a:lvl6pPr marL="2004136" indent="0">
              <a:buNone/>
              <a:defRPr sz="1200"/>
            </a:lvl6pPr>
            <a:lvl7pPr marL="2404963" indent="0">
              <a:buNone/>
              <a:defRPr sz="1200"/>
            </a:lvl7pPr>
            <a:lvl8pPr marL="2805791" indent="0">
              <a:buNone/>
              <a:defRPr sz="1200"/>
            </a:lvl8pPr>
            <a:lvl9pPr marL="3206618" indent="0">
              <a:buNone/>
              <a:defRPr sz="12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7070" y="1312866"/>
            <a:ext cx="3820299" cy="34779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7746" y="1312866"/>
            <a:ext cx="3821657" cy="34779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76" y="274954"/>
            <a:ext cx="8228649"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676" y="1534557"/>
            <a:ext cx="4040308" cy="640599"/>
          </a:xfrm>
        </p:spPr>
        <p:txBody>
          <a:bodyPr anchor="b"/>
          <a:lstStyle>
            <a:lvl1pPr marL="0" indent="0">
              <a:buNone/>
              <a:defRPr sz="2100" b="1"/>
            </a:lvl1pPr>
            <a:lvl2pPr marL="400827" indent="0">
              <a:buNone/>
              <a:defRPr sz="1800" b="1"/>
            </a:lvl2pPr>
            <a:lvl3pPr marL="801654" indent="0">
              <a:buNone/>
              <a:defRPr sz="1600" b="1"/>
            </a:lvl3pPr>
            <a:lvl4pPr marL="1202482" indent="0">
              <a:buNone/>
              <a:defRPr sz="1400" b="1"/>
            </a:lvl4pPr>
            <a:lvl5pPr marL="1603309" indent="0">
              <a:buNone/>
              <a:defRPr sz="1400" b="1"/>
            </a:lvl5pPr>
            <a:lvl6pPr marL="2004136" indent="0">
              <a:buNone/>
              <a:defRPr sz="1400" b="1"/>
            </a:lvl6pPr>
            <a:lvl7pPr marL="2404963" indent="0">
              <a:buNone/>
              <a:defRPr sz="1400" b="1"/>
            </a:lvl7pPr>
            <a:lvl8pPr marL="2805791" indent="0">
              <a:buNone/>
              <a:defRPr sz="1400" b="1"/>
            </a:lvl8pPr>
            <a:lvl9pPr marL="320661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76" y="2175156"/>
            <a:ext cx="4040308" cy="395155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657" y="1534557"/>
            <a:ext cx="4041667" cy="640599"/>
          </a:xfrm>
        </p:spPr>
        <p:txBody>
          <a:bodyPr anchor="b"/>
          <a:lstStyle>
            <a:lvl1pPr marL="0" indent="0">
              <a:buNone/>
              <a:defRPr sz="2100" b="1"/>
            </a:lvl1pPr>
            <a:lvl2pPr marL="400827" indent="0">
              <a:buNone/>
              <a:defRPr sz="1800" b="1"/>
            </a:lvl2pPr>
            <a:lvl3pPr marL="801654" indent="0">
              <a:buNone/>
              <a:defRPr sz="1600" b="1"/>
            </a:lvl3pPr>
            <a:lvl4pPr marL="1202482" indent="0">
              <a:buNone/>
              <a:defRPr sz="1400" b="1"/>
            </a:lvl4pPr>
            <a:lvl5pPr marL="1603309" indent="0">
              <a:buNone/>
              <a:defRPr sz="1400" b="1"/>
            </a:lvl5pPr>
            <a:lvl6pPr marL="2004136" indent="0">
              <a:buNone/>
              <a:defRPr sz="1400" b="1"/>
            </a:lvl6pPr>
            <a:lvl7pPr marL="2404963" indent="0">
              <a:buNone/>
              <a:defRPr sz="1400" b="1"/>
            </a:lvl7pPr>
            <a:lvl8pPr marL="2805791" indent="0">
              <a:buNone/>
              <a:defRPr sz="1400" b="1"/>
            </a:lvl8pPr>
            <a:lvl9pPr marL="320661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657" y="2175156"/>
            <a:ext cx="4041667" cy="395155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6" y="273514"/>
            <a:ext cx="3008162" cy="1161715"/>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4485" y="273515"/>
            <a:ext cx="5111839" cy="585319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676" y="1435228"/>
            <a:ext cx="3008162" cy="4691482"/>
          </a:xfrm>
        </p:spPr>
        <p:txBody>
          <a:bodyPr/>
          <a:lstStyle>
            <a:lvl1pPr marL="0" indent="0">
              <a:buNone/>
              <a:defRPr sz="1200"/>
            </a:lvl1pPr>
            <a:lvl2pPr marL="400827" indent="0">
              <a:buNone/>
              <a:defRPr sz="1100"/>
            </a:lvl2pPr>
            <a:lvl3pPr marL="801654" indent="0">
              <a:buNone/>
              <a:defRPr sz="900"/>
            </a:lvl3pPr>
            <a:lvl4pPr marL="1202482" indent="0">
              <a:buNone/>
              <a:defRPr sz="800"/>
            </a:lvl4pPr>
            <a:lvl5pPr marL="1603309" indent="0">
              <a:buNone/>
              <a:defRPr sz="800"/>
            </a:lvl5pPr>
            <a:lvl6pPr marL="2004136" indent="0">
              <a:buNone/>
              <a:defRPr sz="800"/>
            </a:lvl6pPr>
            <a:lvl7pPr marL="2404963" indent="0">
              <a:buNone/>
              <a:defRPr sz="800"/>
            </a:lvl7pPr>
            <a:lvl8pPr marL="2805791" indent="0">
              <a:buNone/>
              <a:defRPr sz="800"/>
            </a:lvl8pPr>
            <a:lvl9pPr marL="3206618" indent="0">
              <a:buNone/>
              <a:defRPr sz="8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5" y="4800889"/>
            <a:ext cx="5486671" cy="565741"/>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2675" y="613247"/>
            <a:ext cx="5486671" cy="4114224"/>
          </a:xfrm>
        </p:spPr>
        <p:txBody>
          <a:bodyPr/>
          <a:lstStyle>
            <a:lvl1pPr marL="0" indent="0">
              <a:buNone/>
              <a:defRPr sz="2800"/>
            </a:lvl1pPr>
            <a:lvl2pPr marL="400827" indent="0">
              <a:buNone/>
              <a:defRPr sz="2500"/>
            </a:lvl2pPr>
            <a:lvl3pPr marL="801654" indent="0">
              <a:buNone/>
              <a:defRPr sz="2100"/>
            </a:lvl3pPr>
            <a:lvl4pPr marL="1202482" indent="0">
              <a:buNone/>
              <a:defRPr sz="1800"/>
            </a:lvl4pPr>
            <a:lvl5pPr marL="1603309" indent="0">
              <a:buNone/>
              <a:defRPr sz="1800"/>
            </a:lvl5pPr>
            <a:lvl6pPr marL="2004136" indent="0">
              <a:buNone/>
              <a:defRPr sz="1800"/>
            </a:lvl6pPr>
            <a:lvl7pPr marL="2404963" indent="0">
              <a:buNone/>
              <a:defRPr sz="1800"/>
            </a:lvl7pPr>
            <a:lvl8pPr marL="2805791" indent="0">
              <a:buNone/>
              <a:defRPr sz="1800"/>
            </a:lvl8pPr>
            <a:lvl9pPr marL="3206618" indent="0">
              <a:buNone/>
              <a:defRPr sz="18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675" y="5366630"/>
            <a:ext cx="5486671" cy="806146"/>
          </a:xfrm>
        </p:spPr>
        <p:txBody>
          <a:bodyPr/>
          <a:lstStyle>
            <a:lvl1pPr marL="0" indent="0">
              <a:buNone/>
              <a:defRPr sz="1200"/>
            </a:lvl1pPr>
            <a:lvl2pPr marL="400827" indent="0">
              <a:buNone/>
              <a:defRPr sz="1100"/>
            </a:lvl2pPr>
            <a:lvl3pPr marL="801654" indent="0">
              <a:buNone/>
              <a:defRPr sz="900"/>
            </a:lvl3pPr>
            <a:lvl4pPr marL="1202482" indent="0">
              <a:buNone/>
              <a:defRPr sz="800"/>
            </a:lvl4pPr>
            <a:lvl5pPr marL="1603309" indent="0">
              <a:buNone/>
              <a:defRPr sz="800"/>
            </a:lvl5pPr>
            <a:lvl6pPr marL="2004136" indent="0">
              <a:buNone/>
              <a:defRPr sz="800"/>
            </a:lvl6pPr>
            <a:lvl7pPr marL="2404963" indent="0">
              <a:buNone/>
              <a:defRPr sz="800"/>
            </a:lvl7pPr>
            <a:lvl8pPr marL="2805791" indent="0">
              <a:buNone/>
              <a:defRPr sz="800"/>
            </a:lvl8pPr>
            <a:lvl9pPr marL="3206618" indent="0">
              <a:buNone/>
              <a:defRPr sz="8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6" descr="Text slide2 b-ground"/>
          <p:cNvPicPr>
            <a:picLocks noChangeAspect="1" noChangeArrowheads="1"/>
          </p:cNvPicPr>
          <p:nvPr/>
        </p:nvPicPr>
        <p:blipFill>
          <a:blip r:embed="rId16" cstate="print"/>
          <a:srcRect/>
          <a:stretch>
            <a:fillRect/>
          </a:stretch>
        </p:blipFill>
        <p:spPr bwMode="auto">
          <a:xfrm>
            <a:off x="-2716" y="0"/>
            <a:ext cx="9149432" cy="6856561"/>
          </a:xfrm>
          <a:prstGeom prst="rect">
            <a:avLst/>
          </a:prstGeom>
          <a:noFill/>
          <a:ln w="9525">
            <a:noFill/>
            <a:miter lim="800000"/>
            <a:headEnd/>
            <a:tailEnd/>
          </a:ln>
        </p:spPr>
      </p:pic>
      <p:sp>
        <p:nvSpPr>
          <p:cNvPr id="6147" name="Rectangle 2"/>
          <p:cNvSpPr>
            <a:spLocks noGrp="1" noChangeArrowheads="1"/>
          </p:cNvSpPr>
          <p:nvPr>
            <p:ph type="title"/>
          </p:nvPr>
        </p:nvSpPr>
        <p:spPr bwMode="auto">
          <a:xfrm>
            <a:off x="717071" y="483688"/>
            <a:ext cx="6028548" cy="690982"/>
          </a:xfrm>
          <a:prstGeom prst="rect">
            <a:avLst/>
          </a:prstGeom>
          <a:noFill/>
          <a:ln w="9525">
            <a:noFill/>
            <a:miter lim="800000"/>
            <a:headEnd/>
            <a:tailEnd/>
          </a:ln>
        </p:spPr>
        <p:txBody>
          <a:bodyPr vert="horz" wrap="square" lIns="91428" tIns="45715" rIns="91428" bIns="45715" numCol="1" anchor="ctr"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717070" y="1312866"/>
            <a:ext cx="7772332" cy="3477945"/>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ftr" sz="quarter" idx="3"/>
          </p:nvPr>
        </p:nvSpPr>
        <p:spPr bwMode="auto">
          <a:xfrm>
            <a:off x="717070" y="6011546"/>
            <a:ext cx="5606183" cy="760081"/>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solidFill>
                  <a:schemeClr val="bg1"/>
                </a:solidFill>
                <a:latin typeface="+mn-lt"/>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88" rtl="0" eaLnBrk="1" fontAlgn="base" hangingPunct="1">
        <a:spcBef>
          <a:spcPct val="0"/>
        </a:spcBef>
        <a:spcAft>
          <a:spcPct val="0"/>
        </a:spcAft>
        <a:defRPr sz="4400">
          <a:solidFill>
            <a:srgbClr val="423F74"/>
          </a:solidFill>
          <a:latin typeface="+mj-lt"/>
          <a:ea typeface="+mj-ea"/>
          <a:cs typeface="+mj-cs"/>
        </a:defRPr>
      </a:lvl1pPr>
      <a:lvl2pPr algn="l" defTabSz="914388" rtl="0" eaLnBrk="1" fontAlgn="base" hangingPunct="1">
        <a:spcBef>
          <a:spcPct val="0"/>
        </a:spcBef>
        <a:spcAft>
          <a:spcPct val="0"/>
        </a:spcAft>
        <a:defRPr sz="4400">
          <a:solidFill>
            <a:srgbClr val="423F74"/>
          </a:solidFill>
          <a:latin typeface="Verdana Bold" charset="0"/>
          <a:ea typeface="ＭＳ Ｐゴシック" charset="-128"/>
        </a:defRPr>
      </a:lvl2pPr>
      <a:lvl3pPr algn="l" defTabSz="914388" rtl="0" eaLnBrk="1" fontAlgn="base" hangingPunct="1">
        <a:spcBef>
          <a:spcPct val="0"/>
        </a:spcBef>
        <a:spcAft>
          <a:spcPct val="0"/>
        </a:spcAft>
        <a:defRPr sz="4400">
          <a:solidFill>
            <a:srgbClr val="423F74"/>
          </a:solidFill>
          <a:latin typeface="Verdana Bold" charset="0"/>
          <a:ea typeface="ＭＳ Ｐゴシック" charset="-128"/>
        </a:defRPr>
      </a:lvl3pPr>
      <a:lvl4pPr algn="l" defTabSz="914388" rtl="0" eaLnBrk="1" fontAlgn="base" hangingPunct="1">
        <a:spcBef>
          <a:spcPct val="0"/>
        </a:spcBef>
        <a:spcAft>
          <a:spcPct val="0"/>
        </a:spcAft>
        <a:defRPr sz="4400">
          <a:solidFill>
            <a:srgbClr val="423F74"/>
          </a:solidFill>
          <a:latin typeface="Verdana Bold" charset="0"/>
          <a:ea typeface="ＭＳ Ｐゴシック" charset="-128"/>
        </a:defRPr>
      </a:lvl4pPr>
      <a:lvl5pPr algn="l" defTabSz="914388" rtl="0" eaLnBrk="1" fontAlgn="base" hangingPunct="1">
        <a:spcBef>
          <a:spcPct val="0"/>
        </a:spcBef>
        <a:spcAft>
          <a:spcPct val="0"/>
        </a:spcAft>
        <a:defRPr sz="4400">
          <a:solidFill>
            <a:srgbClr val="423F74"/>
          </a:solidFill>
          <a:latin typeface="Verdana Bold" charset="0"/>
          <a:ea typeface="ＭＳ Ｐゴシック" charset="-128"/>
        </a:defRPr>
      </a:lvl5pPr>
      <a:lvl6pPr marL="400827" algn="l" defTabSz="914388" rtl="0" eaLnBrk="1" fontAlgn="base" hangingPunct="1">
        <a:spcBef>
          <a:spcPct val="0"/>
        </a:spcBef>
        <a:spcAft>
          <a:spcPct val="0"/>
        </a:spcAft>
        <a:defRPr sz="4400">
          <a:solidFill>
            <a:srgbClr val="423F74"/>
          </a:solidFill>
          <a:latin typeface="Verdana Bold" charset="0"/>
          <a:ea typeface="ＭＳ Ｐゴシック" charset="-128"/>
        </a:defRPr>
      </a:lvl6pPr>
      <a:lvl7pPr marL="801654" algn="l" defTabSz="914388" rtl="0" eaLnBrk="1" fontAlgn="base" hangingPunct="1">
        <a:spcBef>
          <a:spcPct val="0"/>
        </a:spcBef>
        <a:spcAft>
          <a:spcPct val="0"/>
        </a:spcAft>
        <a:defRPr sz="4400">
          <a:solidFill>
            <a:srgbClr val="423F74"/>
          </a:solidFill>
          <a:latin typeface="Verdana Bold" charset="0"/>
          <a:ea typeface="ＭＳ Ｐゴシック" charset="-128"/>
        </a:defRPr>
      </a:lvl7pPr>
      <a:lvl8pPr marL="1202482" algn="l" defTabSz="914388" rtl="0" eaLnBrk="1" fontAlgn="base" hangingPunct="1">
        <a:spcBef>
          <a:spcPct val="0"/>
        </a:spcBef>
        <a:spcAft>
          <a:spcPct val="0"/>
        </a:spcAft>
        <a:defRPr sz="4400">
          <a:solidFill>
            <a:srgbClr val="423F74"/>
          </a:solidFill>
          <a:latin typeface="Verdana Bold" charset="0"/>
          <a:ea typeface="ＭＳ Ｐゴシック" charset="-128"/>
        </a:defRPr>
      </a:lvl8pPr>
      <a:lvl9pPr marL="1603309" algn="l" defTabSz="914388" rtl="0" eaLnBrk="1" fontAlgn="base" hangingPunct="1">
        <a:spcBef>
          <a:spcPct val="0"/>
        </a:spcBef>
        <a:spcAft>
          <a:spcPct val="0"/>
        </a:spcAft>
        <a:defRPr sz="4400">
          <a:solidFill>
            <a:srgbClr val="423F74"/>
          </a:solidFill>
          <a:latin typeface="Verdana Bold" charset="0"/>
          <a:ea typeface="ＭＳ Ｐゴシック" charset="-128"/>
        </a:defRPr>
      </a:lvl9pPr>
    </p:titleStyle>
    <p:bodyStyle>
      <a:lvl1pPr marL="342373" indent="-342373" algn="l" defTabSz="914388" rtl="0" eaLnBrk="1" fontAlgn="base" hangingPunct="1">
        <a:spcBef>
          <a:spcPct val="20000"/>
        </a:spcBef>
        <a:spcAft>
          <a:spcPct val="0"/>
        </a:spcAft>
        <a:buChar char="•"/>
        <a:defRPr sz="3200">
          <a:solidFill>
            <a:schemeClr val="tx1"/>
          </a:solidFill>
          <a:latin typeface="+mn-lt"/>
          <a:ea typeface="+mn-ea"/>
          <a:cs typeface="+mn-cs"/>
        </a:defRPr>
      </a:lvl1pPr>
      <a:lvl2pPr marL="743201" indent="-286703" algn="l" defTabSz="914388" rtl="0" eaLnBrk="1" fontAlgn="base" hangingPunct="1">
        <a:spcBef>
          <a:spcPct val="20000"/>
        </a:spcBef>
        <a:spcAft>
          <a:spcPct val="0"/>
        </a:spcAft>
        <a:buChar char="–"/>
        <a:defRPr sz="2800">
          <a:solidFill>
            <a:schemeClr val="tx1"/>
          </a:solidFill>
          <a:latin typeface="+mn-lt"/>
          <a:ea typeface="+mn-ea"/>
        </a:defRPr>
      </a:lvl2pPr>
      <a:lvl3pPr marL="1142636" indent="-228249" algn="l" defTabSz="914388" rtl="0" eaLnBrk="1" fontAlgn="base" hangingPunct="1">
        <a:spcBef>
          <a:spcPct val="20000"/>
        </a:spcBef>
        <a:spcAft>
          <a:spcPct val="0"/>
        </a:spcAft>
        <a:buChar char="•"/>
        <a:defRPr sz="2400">
          <a:solidFill>
            <a:schemeClr val="tx1"/>
          </a:solidFill>
          <a:latin typeface="+mn-lt"/>
          <a:ea typeface="+mn-ea"/>
        </a:defRPr>
      </a:lvl3pPr>
      <a:lvl4pPr marL="1600525" indent="-229641" algn="l" defTabSz="914388" rtl="0" eaLnBrk="1" fontAlgn="base" hangingPunct="1">
        <a:spcBef>
          <a:spcPct val="20000"/>
        </a:spcBef>
        <a:spcAft>
          <a:spcPct val="0"/>
        </a:spcAft>
        <a:buChar char="–"/>
        <a:defRPr sz="2000">
          <a:solidFill>
            <a:schemeClr val="tx1"/>
          </a:solidFill>
          <a:latin typeface="+mn-lt"/>
          <a:ea typeface="+mn-ea"/>
        </a:defRPr>
      </a:lvl4pPr>
      <a:lvl5pPr marL="2057023" indent="-228249" algn="l" defTabSz="914388" rtl="0" eaLnBrk="1" fontAlgn="base" hangingPunct="1">
        <a:spcBef>
          <a:spcPct val="20000"/>
        </a:spcBef>
        <a:spcAft>
          <a:spcPct val="0"/>
        </a:spcAft>
        <a:buChar char="»"/>
        <a:defRPr sz="2000">
          <a:solidFill>
            <a:schemeClr val="tx1"/>
          </a:solidFill>
          <a:latin typeface="+mn-lt"/>
          <a:ea typeface="+mn-ea"/>
        </a:defRPr>
      </a:lvl5pPr>
      <a:lvl6pPr marL="2457850" indent="-228249" algn="l" defTabSz="914388" rtl="0" eaLnBrk="1" fontAlgn="base" hangingPunct="1">
        <a:spcBef>
          <a:spcPct val="20000"/>
        </a:spcBef>
        <a:spcAft>
          <a:spcPct val="0"/>
        </a:spcAft>
        <a:buChar char="»"/>
        <a:defRPr sz="2000">
          <a:solidFill>
            <a:schemeClr val="tx1"/>
          </a:solidFill>
          <a:latin typeface="+mn-lt"/>
          <a:ea typeface="+mn-ea"/>
        </a:defRPr>
      </a:lvl6pPr>
      <a:lvl7pPr marL="2858678" indent="-228249" algn="l" defTabSz="914388" rtl="0" eaLnBrk="1" fontAlgn="base" hangingPunct="1">
        <a:spcBef>
          <a:spcPct val="20000"/>
        </a:spcBef>
        <a:spcAft>
          <a:spcPct val="0"/>
        </a:spcAft>
        <a:buChar char="»"/>
        <a:defRPr sz="2000">
          <a:solidFill>
            <a:schemeClr val="tx1"/>
          </a:solidFill>
          <a:latin typeface="+mn-lt"/>
          <a:ea typeface="+mn-ea"/>
        </a:defRPr>
      </a:lvl7pPr>
      <a:lvl8pPr marL="3259505" indent="-228249" algn="l" defTabSz="914388" rtl="0" eaLnBrk="1" fontAlgn="base" hangingPunct="1">
        <a:spcBef>
          <a:spcPct val="20000"/>
        </a:spcBef>
        <a:spcAft>
          <a:spcPct val="0"/>
        </a:spcAft>
        <a:buChar char="»"/>
        <a:defRPr sz="2000">
          <a:solidFill>
            <a:schemeClr val="tx1"/>
          </a:solidFill>
          <a:latin typeface="+mn-lt"/>
          <a:ea typeface="+mn-ea"/>
        </a:defRPr>
      </a:lvl8pPr>
      <a:lvl9pPr marL="3660332" indent="-228249" algn="l" defTabSz="914388"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801654" rtl="0" eaLnBrk="1" latinLnBrk="0" hangingPunct="1">
        <a:defRPr sz="1600" kern="1200">
          <a:solidFill>
            <a:schemeClr val="tx1"/>
          </a:solidFill>
          <a:latin typeface="+mn-lt"/>
          <a:ea typeface="+mn-ea"/>
          <a:cs typeface="+mn-cs"/>
        </a:defRPr>
      </a:lvl1pPr>
      <a:lvl2pPr marL="400827" algn="l" defTabSz="801654" rtl="0" eaLnBrk="1" latinLnBrk="0" hangingPunct="1">
        <a:defRPr sz="1600" kern="1200">
          <a:solidFill>
            <a:schemeClr val="tx1"/>
          </a:solidFill>
          <a:latin typeface="+mn-lt"/>
          <a:ea typeface="+mn-ea"/>
          <a:cs typeface="+mn-cs"/>
        </a:defRPr>
      </a:lvl2pPr>
      <a:lvl3pPr marL="801654" algn="l" defTabSz="801654" rtl="0" eaLnBrk="1" latinLnBrk="0" hangingPunct="1">
        <a:defRPr sz="1600" kern="1200">
          <a:solidFill>
            <a:schemeClr val="tx1"/>
          </a:solidFill>
          <a:latin typeface="+mn-lt"/>
          <a:ea typeface="+mn-ea"/>
          <a:cs typeface="+mn-cs"/>
        </a:defRPr>
      </a:lvl3pPr>
      <a:lvl4pPr marL="1202482" algn="l" defTabSz="801654" rtl="0" eaLnBrk="1" latinLnBrk="0" hangingPunct="1">
        <a:defRPr sz="1600" kern="1200">
          <a:solidFill>
            <a:schemeClr val="tx1"/>
          </a:solidFill>
          <a:latin typeface="+mn-lt"/>
          <a:ea typeface="+mn-ea"/>
          <a:cs typeface="+mn-cs"/>
        </a:defRPr>
      </a:lvl4pPr>
      <a:lvl5pPr marL="1603309" algn="l" defTabSz="801654" rtl="0" eaLnBrk="1" latinLnBrk="0" hangingPunct="1">
        <a:defRPr sz="1600" kern="1200">
          <a:solidFill>
            <a:schemeClr val="tx1"/>
          </a:solidFill>
          <a:latin typeface="+mn-lt"/>
          <a:ea typeface="+mn-ea"/>
          <a:cs typeface="+mn-cs"/>
        </a:defRPr>
      </a:lvl5pPr>
      <a:lvl6pPr marL="2004136" algn="l" defTabSz="801654" rtl="0" eaLnBrk="1" latinLnBrk="0" hangingPunct="1">
        <a:defRPr sz="1600" kern="1200">
          <a:solidFill>
            <a:schemeClr val="tx1"/>
          </a:solidFill>
          <a:latin typeface="+mn-lt"/>
          <a:ea typeface="+mn-ea"/>
          <a:cs typeface="+mn-cs"/>
        </a:defRPr>
      </a:lvl6pPr>
      <a:lvl7pPr marL="2404963" algn="l" defTabSz="801654" rtl="0" eaLnBrk="1" latinLnBrk="0" hangingPunct="1">
        <a:defRPr sz="1600" kern="1200">
          <a:solidFill>
            <a:schemeClr val="tx1"/>
          </a:solidFill>
          <a:latin typeface="+mn-lt"/>
          <a:ea typeface="+mn-ea"/>
          <a:cs typeface="+mn-cs"/>
        </a:defRPr>
      </a:lvl7pPr>
      <a:lvl8pPr marL="2805791" algn="l" defTabSz="801654" rtl="0" eaLnBrk="1" latinLnBrk="0" hangingPunct="1">
        <a:defRPr sz="1600" kern="1200">
          <a:solidFill>
            <a:schemeClr val="tx1"/>
          </a:solidFill>
          <a:latin typeface="+mn-lt"/>
          <a:ea typeface="+mn-ea"/>
          <a:cs typeface="+mn-cs"/>
        </a:defRPr>
      </a:lvl8pPr>
      <a:lvl9pPr marL="3206618" algn="l" defTabSz="80165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8" y="887652"/>
            <a:ext cx="8172445" cy="1469778"/>
          </a:xfrm>
        </p:spPr>
        <p:txBody>
          <a:bodyPr/>
          <a:lstStyle/>
          <a:p>
            <a:pPr algn="ctr"/>
            <a:r>
              <a:rPr lang="en-GB" sz="3200" dirty="0" smtClean="0"/>
              <a:t>How to standardize </a:t>
            </a:r>
            <a:r>
              <a:rPr lang="en-GB" sz="3200" i="1" dirty="0" smtClean="0"/>
              <a:t>Aspergillus</a:t>
            </a:r>
            <a:r>
              <a:rPr lang="en-GB" sz="3200" dirty="0" smtClean="0"/>
              <a:t> PCR protocols for testing various specimens</a:t>
            </a:r>
            <a:endParaRPr lang="en-GB" sz="3200" dirty="0"/>
          </a:p>
        </p:txBody>
      </p:sp>
      <p:sp>
        <p:nvSpPr>
          <p:cNvPr id="3" name="Subtitle 2"/>
          <p:cNvSpPr>
            <a:spLocks noGrp="1"/>
          </p:cNvSpPr>
          <p:nvPr>
            <p:ph type="subTitle" idx="1"/>
          </p:nvPr>
        </p:nvSpPr>
        <p:spPr>
          <a:xfrm>
            <a:off x="678730" y="3426343"/>
            <a:ext cx="7503736" cy="1751929"/>
          </a:xfrm>
        </p:spPr>
        <p:txBody>
          <a:bodyPr/>
          <a:lstStyle/>
          <a:p>
            <a:r>
              <a:rPr lang="en-GB" sz="2800" dirty="0" smtClean="0"/>
              <a:t>Dr P. Lewis White</a:t>
            </a:r>
          </a:p>
          <a:p>
            <a:r>
              <a:rPr lang="en-GB" sz="2800" dirty="0" err="1" smtClean="0"/>
              <a:t>FRCPath</a:t>
            </a:r>
            <a:r>
              <a:rPr lang="en-GB" sz="2800" dirty="0" smtClean="0"/>
              <a:t>, FECMM</a:t>
            </a:r>
          </a:p>
          <a:p>
            <a:r>
              <a:rPr lang="en-GB" sz="2800" dirty="0" smtClean="0"/>
              <a:t>Public Health Wales, Microbiology Cardiff </a:t>
            </a:r>
            <a:endParaRPr lang="en-GB" sz="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Sample Choices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7532808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494506" y="67656"/>
            <a:ext cx="8154988" cy="473075"/>
          </a:xfrm>
        </p:spPr>
        <p:txBody>
          <a:bodyPr/>
          <a:lstStyle/>
          <a:p>
            <a:pPr algn="ctr"/>
            <a:r>
              <a:rPr lang="en-GB" sz="2800" b="1" dirty="0" smtClean="0">
                <a:latin typeface="Arial" charset="0"/>
                <a:ea typeface="ＭＳ Ｐゴシック" pitchFamily="-1" charset="-128"/>
              </a:rPr>
              <a:t>IA and the host</a:t>
            </a:r>
          </a:p>
        </p:txBody>
      </p:sp>
      <p:pic>
        <p:nvPicPr>
          <p:cNvPr id="45" name="Picture 44"/>
          <p:cNvPicPr/>
          <p:nvPr/>
        </p:nvPicPr>
        <p:blipFill>
          <a:blip r:embed="rId3" cstate="print"/>
          <a:srcRect/>
          <a:stretch>
            <a:fillRect/>
          </a:stretch>
        </p:blipFill>
        <p:spPr bwMode="auto">
          <a:xfrm>
            <a:off x="782425" y="635000"/>
            <a:ext cx="7550869" cy="5058789"/>
          </a:xfrm>
          <a:prstGeom prst="rect">
            <a:avLst/>
          </a:prstGeom>
          <a:noFill/>
          <a:ln w="9525">
            <a:noFill/>
            <a:miter lim="800000"/>
            <a:headEnd/>
            <a:tailEnd/>
          </a:ln>
        </p:spPr>
      </p:pic>
      <p:sp>
        <p:nvSpPr>
          <p:cNvPr id="46" name="TextBox 4"/>
          <p:cNvSpPr txBox="1">
            <a:spLocks noChangeArrowheads="1"/>
          </p:cNvSpPr>
          <p:nvPr/>
        </p:nvSpPr>
        <p:spPr bwMode="auto">
          <a:xfrm>
            <a:off x="48891" y="5922226"/>
            <a:ext cx="2928937" cy="369332"/>
          </a:xfrm>
          <a:prstGeom prst="rect">
            <a:avLst/>
          </a:prstGeom>
          <a:noFill/>
          <a:ln w="9525">
            <a:noFill/>
            <a:miter lim="800000"/>
            <a:headEnd/>
            <a:tailEnd/>
          </a:ln>
        </p:spPr>
        <p:txBody>
          <a:bodyPr>
            <a:spAutoFit/>
          </a:bodyPr>
          <a:lstStyle/>
          <a:p>
            <a:r>
              <a:rPr lang="en-GB" dirty="0" smtClean="0">
                <a:solidFill>
                  <a:schemeClr val="bg1"/>
                </a:solidFill>
                <a:latin typeface="Calibri" pitchFamily="-1" charset="0"/>
              </a:rPr>
              <a:t>White and Barnes 2018</a:t>
            </a:r>
            <a:endParaRPr lang="en-GB" baseline="30000" dirty="0">
              <a:solidFill>
                <a:schemeClr val="bg1"/>
              </a:solidFill>
              <a:latin typeface="Calibri"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8262"/>
            <a:ext cx="7772400" cy="879475"/>
          </a:xfrm>
        </p:spPr>
        <p:txBody>
          <a:bodyPr/>
          <a:lstStyle/>
          <a:p>
            <a:pPr algn="ctr" eaLnBrk="1" fontAlgn="auto" hangingPunct="1">
              <a:spcAft>
                <a:spcPts val="0"/>
              </a:spcAft>
              <a:defRPr/>
            </a:pPr>
            <a:r>
              <a:rPr lang="en-GB" sz="3200" b="1" dirty="0"/>
              <a:t>Choice of </a:t>
            </a:r>
            <a:r>
              <a:rPr lang="en-GB" sz="3200" b="1" dirty="0" smtClean="0"/>
              <a:t>Specimen for IA</a:t>
            </a:r>
            <a:endParaRPr lang="en-GB" sz="3200" b="1" dirty="0"/>
          </a:p>
        </p:txBody>
      </p:sp>
      <p:sp>
        <p:nvSpPr>
          <p:cNvPr id="39939" name="Rectangle 3"/>
          <p:cNvSpPr>
            <a:spLocks noChangeArrowheads="1"/>
          </p:cNvSpPr>
          <p:nvPr/>
        </p:nvSpPr>
        <p:spPr bwMode="auto">
          <a:xfrm>
            <a:off x="614363" y="792163"/>
            <a:ext cx="7878762" cy="5503862"/>
          </a:xfrm>
          <a:prstGeom prst="rect">
            <a:avLst/>
          </a:prstGeom>
          <a:noFill/>
          <a:ln w="9525">
            <a:noFill/>
            <a:miter lim="800000"/>
            <a:headEnd/>
            <a:tailEnd/>
          </a:ln>
        </p:spPr>
        <p:txBody>
          <a:bodyPr/>
          <a:lstStyle/>
          <a:p>
            <a:pPr marL="742950" lvl="1" indent="-285750">
              <a:spcBef>
                <a:spcPct val="20000"/>
              </a:spcBef>
              <a:buClr>
                <a:schemeClr val="tx1"/>
              </a:buClr>
              <a:buSzPct val="90000"/>
              <a:buFontTx/>
              <a:buChar char="–"/>
            </a:pPr>
            <a:r>
              <a:rPr lang="en-GB" sz="2000" dirty="0" smtClean="0"/>
              <a:t>BAL</a:t>
            </a:r>
            <a:endParaRPr lang="en-GB" dirty="0"/>
          </a:p>
          <a:p>
            <a:pPr marL="1143000" lvl="2" indent="-228600">
              <a:spcBef>
                <a:spcPct val="20000"/>
              </a:spcBef>
              <a:buClr>
                <a:schemeClr val="accent1"/>
              </a:buClr>
              <a:buSzPct val="60000"/>
              <a:buFont typeface="Wingdings" pitchFamily="-1" charset="2"/>
              <a:buChar char="l"/>
            </a:pPr>
            <a:r>
              <a:rPr lang="en-GB" dirty="0"/>
              <a:t>Inhalation of </a:t>
            </a:r>
            <a:r>
              <a:rPr lang="en-GB" i="1" dirty="0" err="1"/>
              <a:t>Aspergillus</a:t>
            </a:r>
            <a:r>
              <a:rPr lang="en-GB" dirty="0"/>
              <a:t> spores</a:t>
            </a:r>
          </a:p>
          <a:p>
            <a:pPr marL="1143000" lvl="2" indent="-228600">
              <a:spcBef>
                <a:spcPct val="20000"/>
              </a:spcBef>
              <a:buClr>
                <a:schemeClr val="accent1"/>
              </a:buClr>
              <a:buSzPct val="60000"/>
              <a:buFont typeface="Wingdings" pitchFamily="-1" charset="2"/>
              <a:buChar char="l"/>
            </a:pPr>
            <a:r>
              <a:rPr lang="en-GB" dirty="0" smtClean="0"/>
              <a:t>Invasive</a:t>
            </a:r>
          </a:p>
          <a:p>
            <a:pPr marL="1143000" lvl="2" indent="-228600">
              <a:spcBef>
                <a:spcPct val="20000"/>
              </a:spcBef>
              <a:buClr>
                <a:schemeClr val="accent1"/>
              </a:buClr>
              <a:buSzPct val="60000"/>
              <a:buFont typeface="Wingdings" pitchFamily="-1" charset="2"/>
              <a:buChar char="l"/>
            </a:pPr>
            <a:r>
              <a:rPr lang="en-GB" dirty="0" smtClean="0"/>
              <a:t>Extensive successful studies</a:t>
            </a:r>
            <a:endParaRPr lang="en-GB" b="1" dirty="0"/>
          </a:p>
          <a:p>
            <a:pPr marL="742950" lvl="1" indent="-285750">
              <a:spcBef>
                <a:spcPct val="20000"/>
              </a:spcBef>
              <a:buClr>
                <a:schemeClr val="tx1"/>
              </a:buClr>
              <a:buSzPct val="90000"/>
              <a:buFontTx/>
              <a:buChar char="–"/>
            </a:pPr>
            <a:r>
              <a:rPr lang="en-GB" sz="2000" dirty="0"/>
              <a:t>CSF/Tissue samples</a:t>
            </a:r>
          </a:p>
          <a:p>
            <a:pPr marL="1143000" lvl="2" indent="-228600">
              <a:spcBef>
                <a:spcPct val="20000"/>
              </a:spcBef>
              <a:buClr>
                <a:schemeClr val="accent1"/>
              </a:buClr>
              <a:buSzPct val="60000"/>
              <a:buFont typeface="Wingdings" pitchFamily="-1" charset="2"/>
              <a:buChar char="l"/>
            </a:pPr>
            <a:r>
              <a:rPr lang="en-GB" dirty="0"/>
              <a:t>Limited studies</a:t>
            </a:r>
          </a:p>
          <a:p>
            <a:pPr marL="1143000" lvl="2" indent="-228600">
              <a:spcBef>
                <a:spcPct val="20000"/>
              </a:spcBef>
              <a:buClr>
                <a:schemeClr val="accent1"/>
              </a:buClr>
              <a:buSzPct val="60000"/>
              <a:buFont typeface="Wingdings" pitchFamily="-1" charset="2"/>
              <a:buChar char="l"/>
            </a:pPr>
            <a:r>
              <a:rPr lang="en-GB" dirty="0"/>
              <a:t>Invasive</a:t>
            </a:r>
            <a:endParaRPr lang="en-GB" sz="2000" dirty="0"/>
          </a:p>
          <a:p>
            <a:pPr marL="742950" lvl="1" indent="-285750">
              <a:spcBef>
                <a:spcPct val="20000"/>
              </a:spcBef>
              <a:buClr>
                <a:schemeClr val="tx1"/>
              </a:buClr>
              <a:buSzPct val="90000"/>
              <a:buFontTx/>
              <a:buChar char="–"/>
            </a:pPr>
            <a:r>
              <a:rPr lang="en-GB" sz="2000" dirty="0"/>
              <a:t>Serum/Plasma</a:t>
            </a:r>
          </a:p>
          <a:p>
            <a:pPr marL="1143000" lvl="2" indent="-228600">
              <a:spcBef>
                <a:spcPct val="20000"/>
              </a:spcBef>
              <a:buClr>
                <a:schemeClr val="accent1"/>
              </a:buClr>
              <a:buSzPct val="60000"/>
              <a:buFont typeface="Wingdings" pitchFamily="-1" charset="2"/>
              <a:buChar char="l"/>
            </a:pPr>
            <a:r>
              <a:rPr lang="en-GB" dirty="0"/>
              <a:t>Extensive successful studies</a:t>
            </a:r>
          </a:p>
          <a:p>
            <a:pPr marL="1143000" lvl="2" indent="-228600">
              <a:spcBef>
                <a:spcPct val="20000"/>
              </a:spcBef>
              <a:buClr>
                <a:schemeClr val="accent1"/>
              </a:buClr>
              <a:buSzPct val="60000"/>
              <a:buFont typeface="Wingdings" pitchFamily="-1" charset="2"/>
              <a:buChar char="l"/>
            </a:pPr>
            <a:r>
              <a:rPr lang="en-GB" dirty="0"/>
              <a:t>Targets Circulating DNA</a:t>
            </a:r>
          </a:p>
          <a:p>
            <a:pPr marL="742950" lvl="1" indent="-285750">
              <a:spcBef>
                <a:spcPct val="20000"/>
              </a:spcBef>
              <a:buClr>
                <a:schemeClr val="tx1"/>
              </a:buClr>
              <a:buSzPct val="90000"/>
              <a:buFontTx/>
              <a:buChar char="–"/>
            </a:pPr>
            <a:r>
              <a:rPr lang="en-GB" sz="2000" dirty="0"/>
              <a:t>Whole Blood</a:t>
            </a:r>
          </a:p>
          <a:p>
            <a:pPr marL="1143000" lvl="2" indent="-228600">
              <a:spcBef>
                <a:spcPct val="20000"/>
              </a:spcBef>
              <a:buClr>
                <a:schemeClr val="accent1"/>
              </a:buClr>
              <a:buSzPct val="60000"/>
              <a:buFont typeface="Wingdings" pitchFamily="-1" charset="2"/>
              <a:buChar char="l"/>
            </a:pPr>
            <a:r>
              <a:rPr lang="en-GB" dirty="0"/>
              <a:t>Extensive successful studies</a:t>
            </a:r>
          </a:p>
          <a:p>
            <a:pPr marL="1143000" lvl="2" indent="-228600">
              <a:spcBef>
                <a:spcPct val="20000"/>
              </a:spcBef>
              <a:buClr>
                <a:schemeClr val="accent1"/>
              </a:buClr>
              <a:buSzPct val="60000"/>
              <a:buFont typeface="Wingdings" pitchFamily="-1" charset="2"/>
              <a:buChar char="l"/>
            </a:pPr>
            <a:r>
              <a:rPr lang="en-GB" dirty="0"/>
              <a:t>Targets DNA, fungal fragments</a:t>
            </a:r>
          </a:p>
          <a:p>
            <a:pPr marL="1143000" lvl="2" indent="-228600">
              <a:spcBef>
                <a:spcPct val="20000"/>
              </a:spcBef>
              <a:buClr>
                <a:schemeClr val="accent1"/>
              </a:buClr>
              <a:buSzPct val="60000"/>
              <a:buFont typeface="Wingdings" pitchFamily="-1" charset="2"/>
              <a:buChar char="l"/>
            </a:pPr>
            <a:r>
              <a:rPr lang="en-GB" dirty="0"/>
              <a:t>Extended extraction procedure</a:t>
            </a:r>
          </a:p>
          <a:p>
            <a:pPr marL="1143000" lvl="2" indent="-228600">
              <a:spcBef>
                <a:spcPct val="20000"/>
              </a:spcBef>
              <a:buClr>
                <a:schemeClr val="accent1"/>
              </a:buClr>
              <a:buSzPct val="60000"/>
              <a:buFont typeface="Wingdings" pitchFamily="-1" charset="2"/>
              <a:buChar char="l"/>
            </a:pPr>
            <a:endParaRPr lang="en-GB" dirty="0"/>
          </a:p>
          <a:p>
            <a:pPr marL="1143000" lvl="2" indent="-228600">
              <a:spcBef>
                <a:spcPct val="20000"/>
              </a:spcBef>
              <a:buClr>
                <a:schemeClr val="accent1"/>
              </a:buClr>
              <a:buSzPct val="60000"/>
              <a:buFont typeface="Wingdings" pitchFamily="-1" charset="2"/>
              <a:buChar char="l"/>
            </a:pPr>
            <a:endParaRPr lang="en-GB" dirty="0"/>
          </a:p>
          <a:p>
            <a:pPr marL="1143000" lvl="2" indent="-228600">
              <a:spcBef>
                <a:spcPct val="20000"/>
              </a:spcBef>
              <a:buClr>
                <a:schemeClr val="tx1"/>
              </a:buClr>
              <a:buSzPct val="90000"/>
            </a:pPr>
            <a:endParaRPr lang="en-GB" sz="2000" dirty="0"/>
          </a:p>
        </p:txBody>
      </p:sp>
      <p:grpSp>
        <p:nvGrpSpPr>
          <p:cNvPr id="7" name="Group 6"/>
          <p:cNvGrpSpPr/>
          <p:nvPr/>
        </p:nvGrpSpPr>
        <p:grpSpPr>
          <a:xfrm>
            <a:off x="916327" y="3236350"/>
            <a:ext cx="7127109" cy="2402450"/>
            <a:chOff x="937549" y="792163"/>
            <a:chExt cx="7127109" cy="2402450"/>
          </a:xfrm>
        </p:grpSpPr>
        <p:sp>
          <p:nvSpPr>
            <p:cNvPr id="8" name="Rounded Rectangle 7"/>
            <p:cNvSpPr/>
            <p:nvPr/>
          </p:nvSpPr>
          <p:spPr bwMode="auto">
            <a:xfrm>
              <a:off x="937549" y="792163"/>
              <a:ext cx="4826643" cy="2402450"/>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9" name="TextBox 8"/>
            <p:cNvSpPr txBox="1"/>
            <p:nvPr/>
          </p:nvSpPr>
          <p:spPr>
            <a:xfrm>
              <a:off x="5764190" y="1670222"/>
              <a:ext cx="2300468" cy="646331"/>
            </a:xfrm>
            <a:prstGeom prst="rect">
              <a:avLst/>
            </a:prstGeom>
            <a:noFill/>
            <a:ln w="25400" cap="rnd">
              <a:solidFill>
                <a:srgbClr val="0070C0"/>
              </a:solidFill>
            </a:ln>
          </p:spPr>
          <p:txBody>
            <a:bodyPr wrap="square" rtlCol="0">
              <a:spAutoFit/>
            </a:bodyPr>
            <a:lstStyle/>
            <a:p>
              <a:r>
                <a:rPr lang="en-GB" dirty="0" smtClean="0"/>
                <a:t>Screening/Pre-emptive</a:t>
              </a:r>
              <a:endParaRPr lang="en-GB" dirty="0"/>
            </a:p>
          </p:txBody>
        </p:sp>
      </p:grpSp>
      <p:grpSp>
        <p:nvGrpSpPr>
          <p:cNvPr id="5" name="Group 4"/>
          <p:cNvGrpSpPr/>
          <p:nvPr/>
        </p:nvGrpSpPr>
        <p:grpSpPr>
          <a:xfrm>
            <a:off x="916325" y="792163"/>
            <a:ext cx="7127111" cy="2402450"/>
            <a:chOff x="916325" y="792163"/>
            <a:chExt cx="7127111" cy="2402450"/>
          </a:xfrm>
        </p:grpSpPr>
        <p:sp>
          <p:nvSpPr>
            <p:cNvPr id="10" name="Rounded Rectangle 9"/>
            <p:cNvSpPr/>
            <p:nvPr/>
          </p:nvSpPr>
          <p:spPr bwMode="auto">
            <a:xfrm>
              <a:off x="916325" y="792163"/>
              <a:ext cx="4826643" cy="240245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11" name="TextBox 10"/>
            <p:cNvSpPr txBox="1"/>
            <p:nvPr/>
          </p:nvSpPr>
          <p:spPr>
            <a:xfrm>
              <a:off x="5742968" y="1670222"/>
              <a:ext cx="2300468" cy="646331"/>
            </a:xfrm>
            <a:prstGeom prst="rect">
              <a:avLst/>
            </a:prstGeom>
            <a:noFill/>
            <a:ln w="25400" cap="rnd">
              <a:solidFill>
                <a:srgbClr val="FF0000"/>
              </a:solidFill>
            </a:ln>
          </p:spPr>
          <p:txBody>
            <a:bodyPr wrap="square" rtlCol="0">
              <a:spAutoFit/>
            </a:bodyPr>
            <a:lstStyle/>
            <a:p>
              <a:r>
                <a:rPr lang="en-GB" dirty="0" smtClean="0"/>
                <a:t>Diagnostic Confirmation</a:t>
              </a:r>
              <a:endParaRPr lang="en-GB"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717550" y="155891"/>
            <a:ext cx="7605126" cy="690982"/>
          </a:xfrm>
        </p:spPr>
        <p:txBody>
          <a:bodyPr/>
          <a:lstStyle/>
          <a:p>
            <a:pPr eaLnBrk="1" hangingPunct="1"/>
            <a:r>
              <a:rPr lang="en-US" altLang="en-US" sz="3200" dirty="0" smtClean="0"/>
              <a:t>Biomarker Performance – BAL</a:t>
            </a:r>
          </a:p>
        </p:txBody>
      </p:sp>
      <p:sp>
        <p:nvSpPr>
          <p:cNvPr id="177155" name="Content Placeholder 2"/>
          <p:cNvSpPr>
            <a:spLocks noGrp="1"/>
          </p:cNvSpPr>
          <p:nvPr>
            <p:ph idx="1"/>
          </p:nvPr>
        </p:nvSpPr>
        <p:spPr>
          <a:xfrm>
            <a:off x="717550" y="825459"/>
            <a:ext cx="7772400" cy="3476625"/>
          </a:xfrm>
        </p:spPr>
        <p:txBody>
          <a:bodyPr/>
          <a:lstStyle/>
          <a:p>
            <a:pPr eaLnBrk="1" hangingPunct="1"/>
            <a:r>
              <a:rPr lang="en-US" altLang="en-US" sz="2600" dirty="0" smtClean="0"/>
              <a:t>Infrequent test</a:t>
            </a:r>
          </a:p>
          <a:p>
            <a:pPr eaLnBrk="1" hangingPunct="1"/>
            <a:r>
              <a:rPr lang="en-US" altLang="en-US" sz="2600" dirty="0" smtClean="0"/>
              <a:t>Diagnostic: Confirms disease in symptomatic patients</a:t>
            </a:r>
          </a:p>
          <a:p>
            <a:pPr lvl="1" eaLnBrk="1" hangingPunct="1"/>
            <a:r>
              <a:rPr lang="en-US" altLang="en-US" sz="2200" dirty="0" smtClean="0"/>
              <a:t>High Specificity / PPV</a:t>
            </a:r>
          </a:p>
        </p:txBody>
      </p:sp>
      <p:graphicFrame>
        <p:nvGraphicFramePr>
          <p:cNvPr id="4" name="Table 3"/>
          <p:cNvGraphicFramePr>
            <a:graphicFrameLocks noGrp="1"/>
          </p:cNvGraphicFramePr>
          <p:nvPr/>
        </p:nvGraphicFramePr>
        <p:xfrm>
          <a:off x="314325" y="2770188"/>
          <a:ext cx="4113212" cy="2787651"/>
        </p:xfrm>
        <a:graphic>
          <a:graphicData uri="http://schemas.openxmlformats.org/drawingml/2006/table">
            <a:tbl>
              <a:tblPr/>
              <a:tblGrid>
                <a:gridCol w="993482">
                  <a:extLst>
                    <a:ext uri="{9D8B030D-6E8A-4147-A177-3AD203B41FA5}">
                      <a16:colId xmlns:a16="http://schemas.microsoft.com/office/drawing/2014/main" xmlns="" val="20000"/>
                    </a:ext>
                  </a:extLst>
                </a:gridCol>
                <a:gridCol w="623946">
                  <a:extLst>
                    <a:ext uri="{9D8B030D-6E8A-4147-A177-3AD203B41FA5}">
                      <a16:colId xmlns:a16="http://schemas.microsoft.com/office/drawing/2014/main" xmlns="" val="20001"/>
                    </a:ext>
                  </a:extLst>
                </a:gridCol>
                <a:gridCol w="623946">
                  <a:extLst>
                    <a:ext uri="{9D8B030D-6E8A-4147-A177-3AD203B41FA5}">
                      <a16:colId xmlns:a16="http://schemas.microsoft.com/office/drawing/2014/main" xmlns="" val="20002"/>
                    </a:ext>
                  </a:extLst>
                </a:gridCol>
                <a:gridCol w="623946">
                  <a:extLst>
                    <a:ext uri="{9D8B030D-6E8A-4147-A177-3AD203B41FA5}">
                      <a16:colId xmlns:a16="http://schemas.microsoft.com/office/drawing/2014/main" xmlns="" val="20003"/>
                    </a:ext>
                  </a:extLst>
                </a:gridCol>
                <a:gridCol w="623946">
                  <a:extLst>
                    <a:ext uri="{9D8B030D-6E8A-4147-A177-3AD203B41FA5}">
                      <a16:colId xmlns:a16="http://schemas.microsoft.com/office/drawing/2014/main" xmlns="" val="20004"/>
                    </a:ext>
                  </a:extLst>
                </a:gridCol>
                <a:gridCol w="623946">
                  <a:extLst>
                    <a:ext uri="{9D8B030D-6E8A-4147-A177-3AD203B41FA5}">
                      <a16:colId xmlns:a16="http://schemas.microsoft.com/office/drawing/2014/main" xmlns="" val="20005"/>
                    </a:ext>
                  </a:extLst>
                </a:gridCol>
              </a:tblGrid>
              <a:tr h="562357">
                <a:tc>
                  <a:txBody>
                    <a:bodyPr/>
                    <a:lstStyle/>
                    <a:p>
                      <a:pPr algn="l">
                        <a:lnSpc>
                          <a:spcPct val="200000"/>
                        </a:lnSpc>
                        <a:spcBef>
                          <a:spcPts val="600"/>
                        </a:spcBef>
                        <a:spcAft>
                          <a:spcPts val="0"/>
                        </a:spcAft>
                      </a:pPr>
                      <a:r>
                        <a:rPr lang="en-GB" sz="1400" b="1" dirty="0">
                          <a:solidFill>
                            <a:srgbClr val="365F91"/>
                          </a:solidFill>
                          <a:latin typeface="Calibri"/>
                          <a:ea typeface="Calibri"/>
                          <a:cs typeface="Times New Roman"/>
                        </a:rPr>
                        <a:t>Parameter</a:t>
                      </a:r>
                      <a:endParaRPr lang="en-GB" sz="1400" dirty="0">
                        <a:latin typeface="Calibri"/>
                        <a:ea typeface="Calibri"/>
                        <a:cs typeface="Times New Roman"/>
                      </a:endParaRPr>
                    </a:p>
                  </a:txBody>
                  <a:tcPr marL="68591" marR="68591" marT="0" marB="0">
                    <a:lnL>
                      <a:noFill/>
                    </a:lnL>
                    <a:lnR>
                      <a:noFill/>
                    </a:lnR>
                    <a:lnT w="19050" cap="flat" cmpd="sng" algn="ctr">
                      <a:solidFill>
                        <a:srgbClr val="4F81BD"/>
                      </a:solidFill>
                      <a:prstDash val="solid"/>
                      <a:round/>
                      <a:headEnd type="none" w="med" len="med"/>
                      <a:tailEnd type="none" w="med" len="med"/>
                    </a:lnT>
                    <a:lnB>
                      <a:noFill/>
                    </a:lnB>
                  </a:tcPr>
                </a:tc>
                <a:tc gridSpan="2">
                  <a:txBody>
                    <a:bodyPr/>
                    <a:lstStyle/>
                    <a:p>
                      <a:pPr algn="l">
                        <a:lnSpc>
                          <a:spcPct val="200000"/>
                        </a:lnSpc>
                        <a:spcBef>
                          <a:spcPts val="600"/>
                        </a:spcBef>
                        <a:spcAft>
                          <a:spcPts val="0"/>
                        </a:spcAft>
                      </a:pPr>
                      <a:r>
                        <a:rPr lang="en-GB" sz="1400" b="1" dirty="0">
                          <a:solidFill>
                            <a:srgbClr val="365F91"/>
                          </a:solidFill>
                          <a:latin typeface="Calibri"/>
                          <a:ea typeface="Calibri"/>
                          <a:cs typeface="Times New Roman"/>
                        </a:rPr>
                        <a:t>GM-EIA</a:t>
                      </a:r>
                      <a:endParaRPr lang="en-GB" sz="1400" dirty="0">
                        <a:latin typeface="Calibri"/>
                        <a:ea typeface="Calibri"/>
                        <a:cs typeface="Times New Roman"/>
                      </a:endParaRPr>
                    </a:p>
                  </a:txBody>
                  <a:tcPr marL="68591" marR="68591" marT="0" marB="0">
                    <a:lnL>
                      <a:noFill/>
                    </a:lnL>
                    <a:lnR>
                      <a:noFill/>
                    </a:lnR>
                    <a:lnT w="19050" cap="flat" cmpd="sng" algn="ctr">
                      <a:solidFill>
                        <a:srgbClr val="4F81BD"/>
                      </a:solidFill>
                      <a:prstDash val="solid"/>
                      <a:round/>
                      <a:headEnd type="none" w="med" len="med"/>
                      <a:tailEnd type="none" w="med" len="med"/>
                    </a:lnT>
                    <a:lnB>
                      <a:noFill/>
                    </a:lnB>
                  </a:tcPr>
                </a:tc>
                <a:tc hMerge="1">
                  <a:txBody>
                    <a:bodyPr/>
                    <a:lstStyle/>
                    <a:p>
                      <a:endParaRPr lang="en-GB"/>
                    </a:p>
                  </a:txBody>
                  <a:tcPr/>
                </a:tc>
                <a:tc gridSpan="3">
                  <a:txBody>
                    <a:bodyPr/>
                    <a:lstStyle/>
                    <a:p>
                      <a:pPr algn="l">
                        <a:lnSpc>
                          <a:spcPct val="200000"/>
                        </a:lnSpc>
                        <a:spcBef>
                          <a:spcPts val="600"/>
                        </a:spcBef>
                        <a:spcAft>
                          <a:spcPts val="0"/>
                        </a:spcAft>
                      </a:pPr>
                      <a:r>
                        <a:rPr lang="en-GB" sz="1400" b="1">
                          <a:solidFill>
                            <a:srgbClr val="365F91"/>
                          </a:solidFill>
                          <a:latin typeface="Calibri"/>
                          <a:ea typeface="Calibri"/>
                          <a:cs typeface="Times New Roman"/>
                        </a:rPr>
                        <a:t>PCR</a:t>
                      </a:r>
                      <a:endParaRPr lang="en-GB" sz="1400">
                        <a:latin typeface="Calibri"/>
                        <a:ea typeface="Calibri"/>
                        <a:cs typeface="Times New Roman"/>
                      </a:endParaRPr>
                    </a:p>
                  </a:txBody>
                  <a:tcPr marL="68591" marR="68591" marT="0" marB="0">
                    <a:lnL>
                      <a:noFill/>
                    </a:lnL>
                    <a:lnR>
                      <a:noFill/>
                    </a:lnR>
                    <a:lnT w="19050" cap="flat" cmpd="sng" algn="ctr">
                      <a:solidFill>
                        <a:srgbClr val="4F81BD"/>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562357">
                <a:tc>
                  <a:txBody>
                    <a:bodyPr/>
                    <a:lstStyle/>
                    <a:p>
                      <a:pPr algn="l">
                        <a:lnSpc>
                          <a:spcPct val="200000"/>
                        </a:lnSpc>
                        <a:spcBef>
                          <a:spcPts val="600"/>
                        </a:spcBef>
                        <a:spcAft>
                          <a:spcPts val="0"/>
                        </a:spcAft>
                      </a:pPr>
                      <a:r>
                        <a:rPr lang="en-GB" sz="1400" b="1">
                          <a:solidFill>
                            <a:srgbClr val="365F91"/>
                          </a:solidFill>
                          <a:latin typeface="Calibri"/>
                          <a:ea typeface="Calibri"/>
                          <a:cs typeface="Times New Roman"/>
                        </a:rPr>
                        <a:t>Reference</a:t>
                      </a:r>
                      <a:endParaRPr lang="en-GB" sz="1400">
                        <a:latin typeface="Calibri"/>
                        <a:ea typeface="Calibri"/>
                        <a:cs typeface="Times New Roman"/>
                      </a:endParaRPr>
                    </a:p>
                  </a:txBody>
                  <a:tcPr marL="68591" marR="68591"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Zuo</a:t>
                      </a:r>
                      <a:r>
                        <a:rPr lang="en-GB" sz="1400" baseline="30000" dirty="0" err="1" smtClean="0">
                          <a:solidFill>
                            <a:srgbClr val="365F91"/>
                          </a:solidFill>
                          <a:latin typeface="Calibri"/>
                          <a:ea typeface="Calibri"/>
                          <a:cs typeface="Times New Roman"/>
                        </a:rPr>
                        <a:t>a</a:t>
                      </a:r>
                      <a:endParaRPr lang="en-GB" sz="1400" dirty="0">
                        <a:latin typeface="Calibri"/>
                        <a:ea typeface="Calibri"/>
                        <a:cs typeface="Times New Roman"/>
                      </a:endParaRPr>
                    </a:p>
                  </a:txBody>
                  <a:tcPr marL="68591" marR="68591"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Guo</a:t>
                      </a:r>
                      <a:r>
                        <a:rPr lang="en-GB" sz="1400" baseline="30000" dirty="0" err="1" smtClean="0">
                          <a:solidFill>
                            <a:srgbClr val="365F91"/>
                          </a:solidFill>
                          <a:latin typeface="Calibri"/>
                          <a:ea typeface="Calibri"/>
                          <a:cs typeface="Times New Roman"/>
                        </a:rPr>
                        <a:t>b</a:t>
                      </a:r>
                      <a:endParaRPr lang="en-GB" sz="1400" dirty="0">
                        <a:latin typeface="Calibri"/>
                        <a:ea typeface="Calibri"/>
                        <a:cs typeface="Times New Roman"/>
                      </a:endParaRPr>
                    </a:p>
                  </a:txBody>
                  <a:tcPr marL="68591" marR="68591"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Tuon</a:t>
                      </a:r>
                      <a:r>
                        <a:rPr lang="en-GB" sz="1400" baseline="30000" dirty="0" err="1" smtClean="0">
                          <a:solidFill>
                            <a:srgbClr val="365F91"/>
                          </a:solidFill>
                          <a:latin typeface="Calibri"/>
                          <a:ea typeface="Calibri"/>
                          <a:cs typeface="Times New Roman"/>
                        </a:rPr>
                        <a:t>c</a:t>
                      </a:r>
                      <a:endParaRPr lang="en-GB" sz="1400" dirty="0">
                        <a:latin typeface="Calibri"/>
                        <a:ea typeface="Calibri"/>
                        <a:cs typeface="Times New Roman"/>
                      </a:endParaRPr>
                    </a:p>
                  </a:txBody>
                  <a:tcPr marL="68591" marR="68591"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Sun</a:t>
                      </a:r>
                      <a:r>
                        <a:rPr lang="en-GB" sz="1400" baseline="30000" dirty="0" err="1" smtClean="0">
                          <a:solidFill>
                            <a:srgbClr val="365F91"/>
                          </a:solidFill>
                          <a:latin typeface="Calibri"/>
                          <a:ea typeface="Calibri"/>
                          <a:cs typeface="Times New Roman"/>
                        </a:rPr>
                        <a:t>d</a:t>
                      </a:r>
                      <a:endParaRPr lang="en-GB" sz="1400" dirty="0">
                        <a:latin typeface="Calibri"/>
                        <a:ea typeface="Calibri"/>
                        <a:cs typeface="Times New Roman"/>
                      </a:endParaRPr>
                    </a:p>
                  </a:txBody>
                  <a:tcPr marL="68591" marR="68591"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Avni</a:t>
                      </a:r>
                      <a:r>
                        <a:rPr lang="en-GB" sz="1400" baseline="30000" dirty="0" err="1" smtClean="0">
                          <a:solidFill>
                            <a:srgbClr val="365F91"/>
                          </a:solidFill>
                          <a:latin typeface="Calibri"/>
                          <a:ea typeface="Calibri"/>
                          <a:cs typeface="Times New Roman"/>
                        </a:rPr>
                        <a:t>e</a:t>
                      </a:r>
                      <a:endParaRPr lang="en-GB" sz="1400" dirty="0">
                        <a:latin typeface="Calibri"/>
                        <a:ea typeface="Calibri"/>
                        <a:cs typeface="Times New Roman"/>
                      </a:endParaRPr>
                    </a:p>
                  </a:txBody>
                  <a:tcPr marL="68591" marR="68591" marT="0" marB="0">
                    <a:lnL>
                      <a:noFill/>
                    </a:lnL>
                    <a:lnR>
                      <a:noFill/>
                    </a:lnR>
                    <a:lnT>
                      <a:noFill/>
                    </a:lnT>
                    <a:lnB>
                      <a:noFill/>
                    </a:lnB>
                    <a:solidFill>
                      <a:srgbClr val="D3DFEE"/>
                    </a:solidFill>
                  </a:tcPr>
                </a:tc>
                <a:extLst>
                  <a:ext uri="{0D108BD9-81ED-4DB2-BD59-A6C34878D82A}">
                    <a16:rowId xmlns:a16="http://schemas.microsoft.com/office/drawing/2014/main" xmlns="" val="10001"/>
                  </a:ext>
                </a:extLst>
              </a:tr>
              <a:tr h="562357">
                <a:tc>
                  <a:txBody>
                    <a:bodyPr/>
                    <a:lstStyle/>
                    <a:p>
                      <a:pPr algn="l">
                        <a:lnSpc>
                          <a:spcPct val="200000"/>
                        </a:lnSpc>
                        <a:spcBef>
                          <a:spcPts val="600"/>
                        </a:spcBef>
                        <a:spcAft>
                          <a:spcPts val="0"/>
                        </a:spcAft>
                      </a:pPr>
                      <a:r>
                        <a:rPr lang="en-GB" sz="1400" b="1">
                          <a:solidFill>
                            <a:srgbClr val="365F91"/>
                          </a:solidFill>
                          <a:latin typeface="Calibri"/>
                          <a:ea typeface="Calibri"/>
                          <a:cs typeface="Times New Roman"/>
                        </a:rPr>
                        <a:t>Sample</a:t>
                      </a:r>
                      <a:endParaRPr lang="en-GB" sz="1400">
                        <a:latin typeface="Calibri"/>
                        <a:ea typeface="Calibri"/>
                        <a:cs typeface="Times New Roman"/>
                      </a:endParaRPr>
                    </a:p>
                  </a:txBody>
                  <a:tcPr marL="68591" marR="6859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BAL</a:t>
                      </a:r>
                      <a:endParaRPr lang="en-GB" sz="1400">
                        <a:latin typeface="Calibri"/>
                        <a:ea typeface="Calibri"/>
                        <a:cs typeface="Times New Roman"/>
                      </a:endParaRPr>
                    </a:p>
                  </a:txBody>
                  <a:tcPr marL="68591" marR="6859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BAL</a:t>
                      </a:r>
                      <a:endParaRPr lang="en-GB" sz="1400">
                        <a:latin typeface="Calibri"/>
                        <a:ea typeface="Calibri"/>
                        <a:cs typeface="Times New Roman"/>
                      </a:endParaRPr>
                    </a:p>
                  </a:txBody>
                  <a:tcPr marL="68591" marR="6859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BAL</a:t>
                      </a:r>
                      <a:endParaRPr lang="en-GB" sz="1400">
                        <a:latin typeface="Calibri"/>
                        <a:ea typeface="Calibri"/>
                        <a:cs typeface="Times New Roman"/>
                      </a:endParaRPr>
                    </a:p>
                  </a:txBody>
                  <a:tcPr marL="68591" marR="6859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BAL</a:t>
                      </a:r>
                      <a:endParaRPr lang="en-GB" sz="1400">
                        <a:latin typeface="Calibri"/>
                        <a:ea typeface="Calibri"/>
                        <a:cs typeface="Times New Roman"/>
                      </a:endParaRPr>
                    </a:p>
                  </a:txBody>
                  <a:tcPr marL="68591" marR="6859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BAL</a:t>
                      </a:r>
                      <a:endParaRPr lang="en-GB" sz="1400">
                        <a:latin typeface="Calibri"/>
                        <a:ea typeface="Calibri"/>
                        <a:cs typeface="Times New Roman"/>
                      </a:endParaRPr>
                    </a:p>
                  </a:txBody>
                  <a:tcPr marL="68591" marR="68591" marT="0" marB="0">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2"/>
                  </a:ext>
                </a:extLst>
              </a:tr>
              <a:tr h="550290">
                <a:tc>
                  <a:txBody>
                    <a:bodyPr/>
                    <a:lstStyle/>
                    <a:p>
                      <a:pPr algn="l">
                        <a:lnSpc>
                          <a:spcPct val="200000"/>
                        </a:lnSpc>
                        <a:spcBef>
                          <a:spcPts val="600"/>
                        </a:spcBef>
                        <a:spcAft>
                          <a:spcPts val="0"/>
                        </a:spcAft>
                      </a:pPr>
                      <a:r>
                        <a:rPr lang="en-GB" sz="1400" b="1" dirty="0">
                          <a:solidFill>
                            <a:srgbClr val="365F91"/>
                          </a:solidFill>
                          <a:latin typeface="Calibri"/>
                          <a:ea typeface="Calibri"/>
                          <a:cs typeface="Times New Roman"/>
                        </a:rPr>
                        <a:t>Sensitivity</a:t>
                      </a:r>
                      <a:endParaRPr lang="en-GB" sz="1400" dirty="0">
                        <a:latin typeface="Calibri"/>
                        <a:ea typeface="Calibri"/>
                        <a:cs typeface="Times New Roman"/>
                      </a:endParaRPr>
                    </a:p>
                  </a:txBody>
                  <a:tcPr marL="68591" marR="6859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83.6%</a:t>
                      </a:r>
                      <a:endParaRPr lang="en-GB" sz="1400">
                        <a:latin typeface="Calibri"/>
                        <a:ea typeface="Calibri"/>
                        <a:cs typeface="Times New Roman"/>
                      </a:endParaRPr>
                    </a:p>
                  </a:txBody>
                  <a:tcPr marL="68591" marR="6859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85.7%</a:t>
                      </a:r>
                      <a:endParaRPr lang="en-GB" sz="1400">
                        <a:latin typeface="Calibri"/>
                        <a:ea typeface="Calibri"/>
                        <a:cs typeface="Times New Roman"/>
                      </a:endParaRPr>
                    </a:p>
                  </a:txBody>
                  <a:tcPr marL="68591" marR="6859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78.4%</a:t>
                      </a:r>
                      <a:endParaRPr lang="en-GB" sz="1400">
                        <a:latin typeface="Calibri"/>
                        <a:ea typeface="Calibri"/>
                        <a:cs typeface="Times New Roman"/>
                      </a:endParaRPr>
                    </a:p>
                  </a:txBody>
                  <a:tcPr marL="68591" marR="6859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79.6%</a:t>
                      </a:r>
                      <a:endParaRPr lang="en-GB" sz="1400">
                        <a:latin typeface="Calibri"/>
                        <a:ea typeface="Calibri"/>
                        <a:cs typeface="Times New Roman"/>
                      </a:endParaRPr>
                    </a:p>
                  </a:txBody>
                  <a:tcPr marL="68591" marR="6859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76.8%</a:t>
                      </a:r>
                      <a:endParaRPr lang="en-GB" sz="1400">
                        <a:latin typeface="Calibri"/>
                        <a:ea typeface="Calibri"/>
                        <a:cs typeface="Times New Roman"/>
                      </a:endParaRPr>
                    </a:p>
                  </a:txBody>
                  <a:tcPr marL="68591" marR="6859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xmlns="" val="10003"/>
                  </a:ext>
                </a:extLst>
              </a:tr>
              <a:tr h="550290">
                <a:tc>
                  <a:txBody>
                    <a:bodyPr/>
                    <a:lstStyle/>
                    <a:p>
                      <a:pPr algn="l">
                        <a:lnSpc>
                          <a:spcPct val="200000"/>
                        </a:lnSpc>
                        <a:spcBef>
                          <a:spcPts val="600"/>
                        </a:spcBef>
                        <a:spcAft>
                          <a:spcPts val="0"/>
                        </a:spcAft>
                      </a:pPr>
                      <a:r>
                        <a:rPr lang="en-GB" sz="1400" b="1">
                          <a:solidFill>
                            <a:srgbClr val="365F91"/>
                          </a:solidFill>
                          <a:latin typeface="Calibri"/>
                          <a:ea typeface="Calibri"/>
                          <a:cs typeface="Times New Roman"/>
                        </a:rPr>
                        <a:t>Specificity</a:t>
                      </a:r>
                      <a:endParaRPr lang="en-GB" sz="1400">
                        <a:latin typeface="Calibri"/>
                        <a:ea typeface="Calibri"/>
                        <a:cs typeface="Times New Roman"/>
                      </a:endParaRPr>
                    </a:p>
                  </a:txBody>
                  <a:tcPr marL="68591" marR="68591"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89.4%</a:t>
                      </a:r>
                      <a:endParaRPr lang="en-GB" sz="1400">
                        <a:latin typeface="Calibri"/>
                        <a:ea typeface="Calibri"/>
                        <a:cs typeface="Times New Roman"/>
                      </a:endParaRPr>
                    </a:p>
                  </a:txBody>
                  <a:tcPr marL="68591" marR="68591"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89.0%</a:t>
                      </a:r>
                      <a:endParaRPr lang="en-GB" sz="1400">
                        <a:latin typeface="Calibri"/>
                        <a:ea typeface="Calibri"/>
                        <a:cs typeface="Times New Roman"/>
                      </a:endParaRPr>
                    </a:p>
                  </a:txBody>
                  <a:tcPr marL="68591" marR="68591"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93.7%</a:t>
                      </a:r>
                      <a:endParaRPr lang="en-GB" sz="1400">
                        <a:latin typeface="Calibri"/>
                        <a:ea typeface="Calibri"/>
                        <a:cs typeface="Times New Roman"/>
                      </a:endParaRPr>
                    </a:p>
                  </a:txBody>
                  <a:tcPr marL="68591" marR="68591"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94.1%</a:t>
                      </a:r>
                      <a:endParaRPr lang="en-GB" sz="1400">
                        <a:latin typeface="Calibri"/>
                        <a:ea typeface="Calibri"/>
                        <a:cs typeface="Times New Roman"/>
                      </a:endParaRPr>
                    </a:p>
                  </a:txBody>
                  <a:tcPr marL="68591" marR="68591"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94.5%</a:t>
                      </a:r>
                      <a:endParaRPr lang="en-GB" sz="1400" dirty="0">
                        <a:latin typeface="Calibri"/>
                        <a:ea typeface="Calibri"/>
                        <a:cs typeface="Times New Roman"/>
                      </a:endParaRPr>
                    </a:p>
                  </a:txBody>
                  <a:tcPr marL="68591" marR="68591" marT="0" marB="0">
                    <a:lnL>
                      <a:noFill/>
                    </a:lnL>
                    <a:lnR>
                      <a:noFill/>
                    </a:lnR>
                    <a:lnT>
                      <a:noFill/>
                    </a:lnT>
                    <a:lnB w="190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77187" name="Rectangle 4"/>
          <p:cNvSpPr>
            <a:spLocks noChangeArrowheads="1"/>
          </p:cNvSpPr>
          <p:nvPr/>
        </p:nvSpPr>
        <p:spPr bwMode="auto">
          <a:xfrm>
            <a:off x="69850" y="5949280"/>
            <a:ext cx="67484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r>
              <a:rPr lang="en-US" altLang="en-US" sz="1100" baseline="30000" dirty="0" err="1">
                <a:solidFill>
                  <a:schemeClr val="bg1"/>
                </a:solidFill>
              </a:rPr>
              <a:t>a</a:t>
            </a:r>
            <a:r>
              <a:rPr lang="en-US" altLang="en-US" sz="1100" dirty="0" err="1">
                <a:solidFill>
                  <a:schemeClr val="bg1"/>
                </a:solidFill>
              </a:rPr>
              <a:t>Zuo</a:t>
            </a:r>
            <a:r>
              <a:rPr lang="en-US" altLang="en-US" sz="1100" dirty="0">
                <a:solidFill>
                  <a:schemeClr val="bg1"/>
                </a:solidFill>
              </a:rPr>
              <a:t> </a:t>
            </a:r>
            <a:r>
              <a:rPr lang="en-US" altLang="en-US" sz="1100" i="1" dirty="0">
                <a:solidFill>
                  <a:schemeClr val="bg1"/>
                </a:solidFill>
              </a:rPr>
              <a:t>et al. </a:t>
            </a:r>
            <a:r>
              <a:rPr lang="en-GB" sz="1100" dirty="0" err="1" smtClean="0">
                <a:solidFill>
                  <a:schemeClr val="bg1"/>
                </a:solidFill>
              </a:rPr>
              <a:t>PLoS</a:t>
            </a:r>
            <a:r>
              <a:rPr lang="en-GB" sz="1100" dirty="0" smtClean="0">
                <a:solidFill>
                  <a:schemeClr val="bg1"/>
                </a:solidFill>
              </a:rPr>
              <a:t> One. 2012;7(8):e43347</a:t>
            </a:r>
            <a:r>
              <a:rPr lang="en-US" altLang="en-US" sz="1100" dirty="0" smtClean="0">
                <a:solidFill>
                  <a:schemeClr val="bg1"/>
                </a:solidFill>
              </a:rPr>
              <a:t>; </a:t>
            </a:r>
            <a:r>
              <a:rPr lang="en-US" altLang="en-US" sz="1100" baseline="30000" dirty="0" err="1">
                <a:solidFill>
                  <a:schemeClr val="bg1"/>
                </a:solidFill>
              </a:rPr>
              <a:t>b</a:t>
            </a:r>
            <a:r>
              <a:rPr lang="en-US" altLang="en-US" sz="1100" dirty="0" err="1">
                <a:solidFill>
                  <a:schemeClr val="bg1"/>
                </a:solidFill>
              </a:rPr>
              <a:t>Guo</a:t>
            </a:r>
            <a:r>
              <a:rPr lang="en-US" altLang="en-US" sz="1100" dirty="0">
                <a:solidFill>
                  <a:schemeClr val="bg1"/>
                </a:solidFill>
              </a:rPr>
              <a:t> </a:t>
            </a:r>
            <a:r>
              <a:rPr lang="en-US" altLang="en-US" sz="1100" i="1" dirty="0">
                <a:solidFill>
                  <a:schemeClr val="bg1"/>
                </a:solidFill>
              </a:rPr>
              <a:t>et al</a:t>
            </a:r>
            <a:r>
              <a:rPr lang="en-US" altLang="en-US" sz="1100" dirty="0">
                <a:solidFill>
                  <a:schemeClr val="bg1"/>
                </a:solidFill>
              </a:rPr>
              <a:t>. </a:t>
            </a:r>
            <a:r>
              <a:rPr lang="en-GB" sz="1100" dirty="0" smtClean="0">
                <a:solidFill>
                  <a:schemeClr val="bg1"/>
                </a:solidFill>
              </a:rPr>
              <a:t>Chest </a:t>
            </a:r>
            <a:r>
              <a:rPr lang="en-GB" sz="1100" b="1" dirty="0" smtClean="0">
                <a:solidFill>
                  <a:schemeClr val="bg1"/>
                </a:solidFill>
              </a:rPr>
              <a:t>2010</a:t>
            </a:r>
            <a:r>
              <a:rPr lang="en-GB" sz="1100" dirty="0" smtClean="0">
                <a:solidFill>
                  <a:schemeClr val="bg1"/>
                </a:solidFill>
              </a:rPr>
              <a:t>; 138:817-824</a:t>
            </a:r>
            <a:r>
              <a:rPr lang="en-US" altLang="en-US" sz="1100" dirty="0" smtClean="0">
                <a:solidFill>
                  <a:schemeClr val="bg1"/>
                </a:solidFill>
              </a:rPr>
              <a:t>; </a:t>
            </a:r>
            <a:r>
              <a:rPr lang="en-US" altLang="en-US" sz="1100" baseline="30000" dirty="0" err="1" smtClean="0">
                <a:solidFill>
                  <a:schemeClr val="bg1"/>
                </a:solidFill>
              </a:rPr>
              <a:t>c</a:t>
            </a:r>
            <a:r>
              <a:rPr lang="en-US" altLang="en-US" sz="1100" dirty="0" err="1" smtClean="0">
                <a:solidFill>
                  <a:schemeClr val="bg1"/>
                </a:solidFill>
              </a:rPr>
              <a:t>Tuon</a:t>
            </a:r>
            <a:r>
              <a:rPr lang="en-US" altLang="en-US" sz="1100" dirty="0" smtClean="0">
                <a:solidFill>
                  <a:schemeClr val="bg1"/>
                </a:solidFill>
              </a:rPr>
              <a:t> FF. </a:t>
            </a:r>
            <a:r>
              <a:rPr lang="it-IT" altLang="en-US" sz="1100" i="1" dirty="0">
                <a:solidFill>
                  <a:schemeClr val="bg1"/>
                </a:solidFill>
              </a:rPr>
              <a:t>Rev Iberoam Micol</a:t>
            </a:r>
            <a:r>
              <a:rPr lang="it-IT" altLang="en-US" sz="1100" dirty="0">
                <a:solidFill>
                  <a:schemeClr val="bg1"/>
                </a:solidFill>
              </a:rPr>
              <a:t>. </a:t>
            </a:r>
            <a:r>
              <a:rPr lang="it-IT" altLang="en-US" sz="1100" dirty="0" smtClean="0">
                <a:solidFill>
                  <a:schemeClr val="bg1"/>
                </a:solidFill>
              </a:rPr>
              <a:t>2007;24:89–94</a:t>
            </a:r>
            <a:r>
              <a:rPr lang="en-US" altLang="en-US" sz="1100" dirty="0" smtClean="0">
                <a:solidFill>
                  <a:schemeClr val="bg1"/>
                </a:solidFill>
              </a:rPr>
              <a:t>; </a:t>
            </a:r>
            <a:r>
              <a:rPr lang="en-US" altLang="en-US" sz="1100" baseline="30000" dirty="0" err="1">
                <a:solidFill>
                  <a:schemeClr val="bg1"/>
                </a:solidFill>
              </a:rPr>
              <a:t>d</a:t>
            </a:r>
            <a:r>
              <a:rPr lang="en-US" altLang="en-US" sz="1100" dirty="0" err="1">
                <a:solidFill>
                  <a:schemeClr val="bg1"/>
                </a:solidFill>
              </a:rPr>
              <a:t>Sun</a:t>
            </a:r>
            <a:r>
              <a:rPr lang="en-US" altLang="en-US" sz="1100" dirty="0">
                <a:solidFill>
                  <a:schemeClr val="bg1"/>
                </a:solidFill>
              </a:rPr>
              <a:t> </a:t>
            </a:r>
            <a:r>
              <a:rPr lang="en-US" altLang="en-US" sz="1100" i="1" dirty="0">
                <a:solidFill>
                  <a:schemeClr val="bg1"/>
                </a:solidFill>
              </a:rPr>
              <a:t>et al. </a:t>
            </a:r>
            <a:r>
              <a:rPr lang="en-GB" sz="1100" dirty="0" err="1" smtClean="0">
                <a:solidFill>
                  <a:schemeClr val="bg1"/>
                </a:solidFill>
              </a:rPr>
              <a:t>Plos</a:t>
            </a:r>
            <a:r>
              <a:rPr lang="en-GB" sz="1100" dirty="0" smtClean="0">
                <a:solidFill>
                  <a:schemeClr val="bg1"/>
                </a:solidFill>
              </a:rPr>
              <a:t> One </a:t>
            </a:r>
            <a:r>
              <a:rPr lang="en-GB" sz="1100" b="1" dirty="0" smtClean="0">
                <a:solidFill>
                  <a:schemeClr val="bg1"/>
                </a:solidFill>
              </a:rPr>
              <a:t>2011</a:t>
            </a:r>
            <a:r>
              <a:rPr lang="en-GB" sz="1100" dirty="0" smtClean="0">
                <a:solidFill>
                  <a:schemeClr val="bg1"/>
                </a:solidFill>
              </a:rPr>
              <a:t>; 6(12): e28467</a:t>
            </a:r>
            <a:r>
              <a:rPr lang="en-US" altLang="en-US" sz="1100" dirty="0" smtClean="0">
                <a:solidFill>
                  <a:schemeClr val="bg1"/>
                </a:solidFill>
              </a:rPr>
              <a:t>; </a:t>
            </a:r>
            <a:r>
              <a:rPr lang="en-US" altLang="en-US" sz="1100" baseline="30000" dirty="0" err="1">
                <a:solidFill>
                  <a:schemeClr val="bg1"/>
                </a:solidFill>
              </a:rPr>
              <a:t>e</a:t>
            </a:r>
            <a:r>
              <a:rPr lang="en-US" altLang="en-US" sz="1100" dirty="0" err="1">
                <a:solidFill>
                  <a:schemeClr val="bg1"/>
                </a:solidFill>
              </a:rPr>
              <a:t>Avni</a:t>
            </a:r>
            <a:r>
              <a:rPr lang="en-US" altLang="en-US" sz="1100" dirty="0">
                <a:solidFill>
                  <a:schemeClr val="bg1"/>
                </a:solidFill>
              </a:rPr>
              <a:t> </a:t>
            </a:r>
            <a:r>
              <a:rPr lang="en-US" altLang="en-US" sz="1100" i="1" dirty="0">
                <a:solidFill>
                  <a:schemeClr val="bg1"/>
                </a:solidFill>
              </a:rPr>
              <a:t>et al. J </a:t>
            </a:r>
            <a:r>
              <a:rPr lang="en-US" altLang="en-US" sz="1100" i="1" dirty="0" err="1">
                <a:solidFill>
                  <a:schemeClr val="bg1"/>
                </a:solidFill>
              </a:rPr>
              <a:t>Clin</a:t>
            </a:r>
            <a:r>
              <a:rPr lang="en-US" altLang="en-US" sz="1100" i="1" dirty="0">
                <a:solidFill>
                  <a:schemeClr val="bg1"/>
                </a:solidFill>
              </a:rPr>
              <a:t> </a:t>
            </a:r>
            <a:r>
              <a:rPr lang="en-US" altLang="en-US" sz="1100" i="1" dirty="0" err="1">
                <a:solidFill>
                  <a:schemeClr val="bg1"/>
                </a:solidFill>
              </a:rPr>
              <a:t>Microbiol</a:t>
            </a:r>
            <a:r>
              <a:rPr lang="en-US" altLang="en-US" sz="1100" i="1" dirty="0">
                <a:solidFill>
                  <a:schemeClr val="bg1"/>
                </a:solidFill>
              </a:rPr>
              <a:t>. </a:t>
            </a:r>
            <a:r>
              <a:rPr lang="en-US" altLang="en-US" sz="1100" dirty="0" smtClean="0">
                <a:solidFill>
                  <a:schemeClr val="bg1"/>
                </a:solidFill>
              </a:rPr>
              <a:t>2012;50:3652–8</a:t>
            </a:r>
            <a:r>
              <a:rPr lang="en-US" altLang="en-US" sz="1100" dirty="0">
                <a:solidFill>
                  <a:schemeClr val="bg1"/>
                </a:solidFill>
              </a:rPr>
              <a:t>; </a:t>
            </a:r>
            <a:r>
              <a:rPr lang="en-US" altLang="en-US" sz="1100" baseline="30000" dirty="0" smtClean="0">
                <a:solidFill>
                  <a:schemeClr val="bg1"/>
                </a:solidFill>
              </a:rPr>
              <a:t>f</a:t>
            </a:r>
            <a:r>
              <a:rPr lang="en-GB" sz="1100" dirty="0" err="1" smtClean="0">
                <a:solidFill>
                  <a:schemeClr val="bg1"/>
                </a:solidFill>
              </a:rPr>
              <a:t>Mutschlechner</a:t>
            </a:r>
            <a:r>
              <a:rPr lang="en-GB" sz="1100" dirty="0" smtClean="0">
                <a:solidFill>
                  <a:schemeClr val="bg1"/>
                </a:solidFill>
              </a:rPr>
              <a:t> W, </a:t>
            </a:r>
            <a:r>
              <a:rPr lang="en-GB" sz="1100" i="1" dirty="0" smtClean="0">
                <a:solidFill>
                  <a:schemeClr val="bg1"/>
                </a:solidFill>
              </a:rPr>
              <a:t>et al</a:t>
            </a:r>
            <a:r>
              <a:rPr lang="en-GB" sz="1100" i="1" dirty="0">
                <a:solidFill>
                  <a:schemeClr val="bg1"/>
                </a:solidFill>
              </a:rPr>
              <a:t>. Transplantation. </a:t>
            </a:r>
            <a:r>
              <a:rPr lang="en-GB" sz="1100" dirty="0" smtClean="0">
                <a:solidFill>
                  <a:schemeClr val="bg1"/>
                </a:solidFill>
              </a:rPr>
              <a:t>2015;99:e140–4 </a:t>
            </a:r>
            <a:r>
              <a:rPr lang="en-US" altLang="en-US" sz="1100" dirty="0" smtClean="0">
                <a:solidFill>
                  <a:schemeClr val="bg1"/>
                </a:solidFill>
              </a:rPr>
              <a:t> </a:t>
            </a:r>
            <a:endParaRPr lang="en-US" altLang="en-US" sz="1100" dirty="0">
              <a:solidFill>
                <a:schemeClr val="bg1"/>
              </a:solidFill>
            </a:endParaRPr>
          </a:p>
        </p:txBody>
      </p:sp>
      <p:sp>
        <p:nvSpPr>
          <p:cNvPr id="6" name="Rectangle 5"/>
          <p:cNvSpPr/>
          <p:nvPr/>
        </p:nvSpPr>
        <p:spPr bwMode="auto">
          <a:xfrm>
            <a:off x="2532063" y="5111750"/>
            <a:ext cx="1895475" cy="301625"/>
          </a:xfrm>
          <a:prstGeom prst="rect">
            <a:avLst/>
          </a:prstGeom>
          <a:no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fontAlgn="base" hangingPunct="0">
              <a:spcBef>
                <a:spcPct val="0"/>
              </a:spcBef>
              <a:spcAft>
                <a:spcPct val="0"/>
              </a:spcAft>
              <a:defRPr/>
            </a:pPr>
            <a:endParaRPr lang="en-GB" sz="2400">
              <a:solidFill>
                <a:srgbClr val="000000"/>
              </a:solidFill>
              <a:latin typeface="Arial" charset="0"/>
            </a:endParaRPr>
          </a:p>
        </p:txBody>
      </p:sp>
      <p:sp>
        <p:nvSpPr>
          <p:cNvPr id="8" name="Rectangle 7"/>
          <p:cNvSpPr/>
          <p:nvPr/>
        </p:nvSpPr>
        <p:spPr bwMode="auto">
          <a:xfrm>
            <a:off x="1282700" y="4479925"/>
            <a:ext cx="3144838" cy="944563"/>
          </a:xfrm>
          <a:prstGeom prst="rect">
            <a:avLst/>
          </a:prstGeom>
          <a:no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fontAlgn="base" hangingPunct="0">
              <a:spcBef>
                <a:spcPct val="0"/>
              </a:spcBef>
              <a:spcAft>
                <a:spcPct val="0"/>
              </a:spcAft>
              <a:defRPr/>
            </a:pPr>
            <a:endParaRPr lang="en-GB" sz="2400">
              <a:solidFill>
                <a:srgbClr val="000000"/>
              </a:solidFill>
              <a:latin typeface="Arial" charset="0"/>
            </a:endParaRPr>
          </a:p>
        </p:txBody>
      </p:sp>
      <p:sp>
        <p:nvSpPr>
          <p:cNvPr id="9" name="TextBox 8"/>
          <p:cNvSpPr txBox="1"/>
          <p:nvPr/>
        </p:nvSpPr>
        <p:spPr>
          <a:xfrm>
            <a:off x="4767263" y="2770188"/>
            <a:ext cx="4103687" cy="369887"/>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a:spAutoFit/>
          </a:bodyPr>
          <a:lstStyle/>
          <a:p>
            <a:pPr defTabSz="457200">
              <a:defRPr/>
            </a:pPr>
            <a:r>
              <a:rPr lang="en-GB" dirty="0">
                <a:solidFill>
                  <a:srgbClr val="000000"/>
                </a:solidFill>
              </a:rPr>
              <a:t>LR +</a:t>
            </a:r>
            <a:r>
              <a:rPr lang="en-GB" dirty="0" err="1">
                <a:solidFill>
                  <a:srgbClr val="000000"/>
                </a:solidFill>
              </a:rPr>
              <a:t>tive</a:t>
            </a:r>
            <a:r>
              <a:rPr lang="en-GB" dirty="0">
                <a:solidFill>
                  <a:srgbClr val="000000"/>
                </a:solidFill>
              </a:rPr>
              <a:t>: &gt;12</a:t>
            </a:r>
          </a:p>
        </p:txBody>
      </p:sp>
      <p:sp>
        <p:nvSpPr>
          <p:cNvPr id="11" name="TextBox 10"/>
          <p:cNvSpPr txBox="1"/>
          <p:nvPr/>
        </p:nvSpPr>
        <p:spPr>
          <a:xfrm>
            <a:off x="4767263" y="3420740"/>
            <a:ext cx="4103687" cy="368300"/>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a:spAutoFit/>
          </a:bodyPr>
          <a:lstStyle/>
          <a:p>
            <a:pPr defTabSz="457200">
              <a:defRPr/>
            </a:pPr>
            <a:r>
              <a:rPr lang="en-GB" dirty="0">
                <a:solidFill>
                  <a:srgbClr val="000000"/>
                </a:solidFill>
              </a:rPr>
              <a:t>Overall comparable performance</a:t>
            </a:r>
          </a:p>
        </p:txBody>
      </p:sp>
      <p:sp>
        <p:nvSpPr>
          <p:cNvPr id="12" name="TextBox 11"/>
          <p:cNvSpPr txBox="1"/>
          <p:nvPr/>
        </p:nvSpPr>
        <p:spPr>
          <a:xfrm>
            <a:off x="4775200" y="4077072"/>
            <a:ext cx="4103688" cy="369888"/>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a:spAutoFit/>
          </a:bodyPr>
          <a:lstStyle/>
          <a:p>
            <a:pPr defTabSz="457200">
              <a:defRPr/>
            </a:pPr>
            <a:r>
              <a:rPr lang="en-GB" dirty="0">
                <a:solidFill>
                  <a:srgbClr val="000000"/>
                </a:solidFill>
              </a:rPr>
              <a:t>Despite limited standardisation</a:t>
            </a:r>
          </a:p>
        </p:txBody>
      </p:sp>
      <p:sp>
        <p:nvSpPr>
          <p:cNvPr id="177193" name="Rectangle 12"/>
          <p:cNvSpPr>
            <a:spLocks noChangeArrowheads="1"/>
          </p:cNvSpPr>
          <p:nvPr/>
        </p:nvSpPr>
        <p:spPr bwMode="auto">
          <a:xfrm>
            <a:off x="69850" y="6551438"/>
            <a:ext cx="67484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r>
              <a:rPr lang="en-US" altLang="en-US" sz="1100" dirty="0">
                <a:solidFill>
                  <a:srgbClr val="FFFFFF"/>
                </a:solidFill>
              </a:rPr>
              <a:t>GM-EIA: </a:t>
            </a:r>
            <a:r>
              <a:rPr lang="en-GB" altLang="en-US" sz="1100" dirty="0">
                <a:solidFill>
                  <a:srgbClr val="FFFFFF"/>
                </a:solidFill>
              </a:rPr>
              <a:t>galactomannan enzyme immunoassay; </a:t>
            </a:r>
            <a:r>
              <a:rPr lang="en-US" altLang="en-US" sz="1100" dirty="0">
                <a:solidFill>
                  <a:srgbClr val="FFFFFF"/>
                </a:solidFill>
              </a:rPr>
              <a:t>PPV: </a:t>
            </a:r>
            <a:r>
              <a:rPr lang="en-GB" altLang="en-US" sz="1100" dirty="0">
                <a:solidFill>
                  <a:srgbClr val="FFFFFF"/>
                </a:solidFill>
              </a:rPr>
              <a:t>positive predictive values</a:t>
            </a:r>
            <a:endParaRPr lang="en-US" altLang="en-US" sz="1100" dirty="0">
              <a:solidFill>
                <a:srgbClr val="FFFFFF"/>
              </a:solidFill>
            </a:endParaRPr>
          </a:p>
        </p:txBody>
      </p:sp>
      <p:sp>
        <p:nvSpPr>
          <p:cNvPr id="13" name="TextBox 12"/>
          <p:cNvSpPr txBox="1"/>
          <p:nvPr/>
        </p:nvSpPr>
        <p:spPr>
          <a:xfrm>
            <a:off x="4788024" y="4653136"/>
            <a:ext cx="4103688" cy="369888"/>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a:spAutoFit/>
          </a:bodyPr>
          <a:lstStyle/>
          <a:p>
            <a:pPr defTabSz="457200">
              <a:defRPr/>
            </a:pPr>
            <a:r>
              <a:rPr lang="en-GB" dirty="0" smtClean="0">
                <a:solidFill>
                  <a:srgbClr val="000000"/>
                </a:solidFill>
              </a:rPr>
              <a:t>BDG – Poor specificity (38.5%)</a:t>
            </a:r>
            <a:r>
              <a:rPr lang="en-GB" baseline="30000" dirty="0" smtClean="0">
                <a:solidFill>
                  <a:srgbClr val="000000"/>
                </a:solidFill>
              </a:rPr>
              <a:t>f</a:t>
            </a:r>
            <a:endParaRPr lang="en-GB" dirty="0">
              <a:solidFill>
                <a:srgbClr val="000000"/>
              </a:solidFill>
            </a:endParaRPr>
          </a:p>
        </p:txBody>
      </p:sp>
      <p:sp>
        <p:nvSpPr>
          <p:cNvPr id="14" name="TextBox 13"/>
          <p:cNvSpPr txBox="1"/>
          <p:nvPr/>
        </p:nvSpPr>
        <p:spPr>
          <a:xfrm>
            <a:off x="4788024" y="5157192"/>
            <a:ext cx="4103688" cy="646331"/>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a:spAutoFit/>
          </a:bodyPr>
          <a:lstStyle/>
          <a:p>
            <a:pPr defTabSz="457200">
              <a:defRPr/>
            </a:pPr>
            <a:r>
              <a:rPr lang="en-GB" dirty="0" smtClean="0">
                <a:solidFill>
                  <a:srgbClr val="000000"/>
                </a:solidFill>
              </a:rPr>
              <a:t>Culture – Poor sensitivity </a:t>
            </a:r>
            <a:br>
              <a:rPr lang="en-GB" dirty="0" smtClean="0">
                <a:solidFill>
                  <a:srgbClr val="000000"/>
                </a:solidFill>
              </a:rPr>
            </a:br>
            <a:r>
              <a:rPr lang="en-GB" dirty="0" smtClean="0">
                <a:solidFill>
                  <a:srgbClr val="000000"/>
                </a:solidFill>
              </a:rPr>
              <a:t>(50% IA cases)</a:t>
            </a:r>
            <a:endParaRPr lang="en-GB" dirty="0">
              <a:solidFill>
                <a:srgbClr val="000000"/>
              </a:solidFill>
            </a:endParaRPr>
          </a:p>
        </p:txBody>
      </p:sp>
    </p:spTree>
    <p:extLst>
      <p:ext uri="{BB962C8B-B14F-4D97-AF65-F5344CB8AC3E}">
        <p14:creationId xmlns:p14="http://schemas.microsoft.com/office/powerpoint/2010/main" val="3132484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3" descr="nosferatu_D.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7475" y="1068388"/>
            <a:ext cx="21717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Title 1"/>
          <p:cNvSpPr>
            <a:spLocks noGrp="1"/>
          </p:cNvSpPr>
          <p:nvPr>
            <p:ph type="title"/>
          </p:nvPr>
        </p:nvSpPr>
        <p:spPr>
          <a:xfrm>
            <a:off x="717071" y="97185"/>
            <a:ext cx="8021576" cy="690982"/>
          </a:xfrm>
        </p:spPr>
        <p:txBody>
          <a:bodyPr/>
          <a:lstStyle/>
          <a:p>
            <a:pPr eaLnBrk="1" hangingPunct="1"/>
            <a:r>
              <a:rPr lang="en-US" altLang="en-US" sz="3200" dirty="0" smtClean="0"/>
              <a:t>Biomarker Performance- Blood</a:t>
            </a:r>
          </a:p>
        </p:txBody>
      </p:sp>
      <p:sp>
        <p:nvSpPr>
          <p:cNvPr id="176132" name="Content Placeholder 2"/>
          <p:cNvSpPr>
            <a:spLocks noGrp="1"/>
          </p:cNvSpPr>
          <p:nvPr>
            <p:ph idx="1"/>
          </p:nvPr>
        </p:nvSpPr>
        <p:spPr>
          <a:xfrm>
            <a:off x="281772" y="814057"/>
            <a:ext cx="7772400" cy="3476625"/>
          </a:xfrm>
        </p:spPr>
        <p:txBody>
          <a:bodyPr/>
          <a:lstStyle/>
          <a:p>
            <a:pPr eaLnBrk="1" hangingPunct="1"/>
            <a:r>
              <a:rPr lang="en-US" altLang="en-US" sz="2400" dirty="0" smtClean="0"/>
              <a:t>High frequency screening test</a:t>
            </a:r>
          </a:p>
          <a:p>
            <a:pPr eaLnBrk="1" hangingPunct="1"/>
            <a:r>
              <a:rPr lang="en-US" altLang="en-US" sz="2400" dirty="0" smtClean="0"/>
              <a:t>Excludes fungal disease</a:t>
            </a:r>
          </a:p>
          <a:p>
            <a:pPr lvl="1" eaLnBrk="1" hangingPunct="1"/>
            <a:r>
              <a:rPr lang="en-US" altLang="en-US" sz="2000" dirty="0" smtClean="0"/>
              <a:t>High sensitivity / NPV</a:t>
            </a:r>
          </a:p>
          <a:p>
            <a:pPr eaLnBrk="1" hangingPunct="1"/>
            <a:r>
              <a:rPr lang="en-US" altLang="en-US" sz="2400" dirty="0" smtClean="0"/>
              <a:t>Beneficial  for low incidence disease</a:t>
            </a:r>
          </a:p>
        </p:txBody>
      </p:sp>
      <p:sp>
        <p:nvSpPr>
          <p:cNvPr id="176133" name="Rectangle 6"/>
          <p:cNvSpPr>
            <a:spLocks noChangeArrowheads="1"/>
          </p:cNvSpPr>
          <p:nvPr/>
        </p:nvSpPr>
        <p:spPr bwMode="auto">
          <a:xfrm>
            <a:off x="69850" y="5877272"/>
            <a:ext cx="70224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r>
              <a:rPr lang="en-US" altLang="en-US" sz="1100" baseline="30000" dirty="0" err="1">
                <a:solidFill>
                  <a:srgbClr val="FFFFFF"/>
                </a:solidFill>
              </a:rPr>
              <a:t>a</a:t>
            </a:r>
            <a:r>
              <a:rPr lang="en-US" altLang="en-US" sz="1100" dirty="0" err="1">
                <a:solidFill>
                  <a:srgbClr val="FFFFFF"/>
                </a:solidFill>
              </a:rPr>
              <a:t>Leeflang</a:t>
            </a:r>
            <a:r>
              <a:rPr lang="en-US" altLang="en-US" sz="1100" dirty="0">
                <a:solidFill>
                  <a:srgbClr val="FFFFFF"/>
                </a:solidFill>
              </a:rPr>
              <a:t> </a:t>
            </a:r>
            <a:r>
              <a:rPr lang="en-US" altLang="en-US" sz="1100" i="1" dirty="0">
                <a:solidFill>
                  <a:srgbClr val="FFFFFF"/>
                </a:solidFill>
              </a:rPr>
              <a:t>et al. </a:t>
            </a:r>
            <a:r>
              <a:rPr lang="nl-NL" altLang="en-US" sz="1100" i="1" dirty="0" smtClean="0">
                <a:solidFill>
                  <a:srgbClr val="FFFFFF"/>
                </a:solidFill>
              </a:rPr>
              <a:t>J </a:t>
            </a:r>
            <a:r>
              <a:rPr lang="nl-NL" altLang="en-US" sz="1100" i="1" dirty="0">
                <a:solidFill>
                  <a:srgbClr val="FFFFFF"/>
                </a:solidFill>
              </a:rPr>
              <a:t>Clin Epidemiol. </a:t>
            </a:r>
            <a:r>
              <a:rPr lang="nl-NL" altLang="en-US" sz="1100" dirty="0" smtClean="0">
                <a:solidFill>
                  <a:srgbClr val="FFFFFF"/>
                </a:solidFill>
              </a:rPr>
              <a:t>2009;62:5-12</a:t>
            </a:r>
            <a:r>
              <a:rPr lang="en-US" altLang="en-US" sz="1100" dirty="0" smtClean="0">
                <a:solidFill>
                  <a:srgbClr val="FFFFFF"/>
                </a:solidFill>
              </a:rPr>
              <a:t>2009</a:t>
            </a:r>
            <a:r>
              <a:rPr lang="en-US" altLang="en-US" sz="1100" dirty="0">
                <a:solidFill>
                  <a:srgbClr val="FFFFFF"/>
                </a:solidFill>
              </a:rPr>
              <a:t>; </a:t>
            </a:r>
            <a:r>
              <a:rPr lang="en-US" altLang="en-US" sz="1100" baseline="30000" dirty="0" err="1">
                <a:solidFill>
                  <a:srgbClr val="FFFFFF"/>
                </a:solidFill>
              </a:rPr>
              <a:t>b</a:t>
            </a:r>
            <a:r>
              <a:rPr lang="en-US" altLang="en-US" sz="1100" dirty="0" err="1">
                <a:solidFill>
                  <a:srgbClr val="FFFFFF"/>
                </a:solidFill>
              </a:rPr>
              <a:t>Pfeiffer</a:t>
            </a:r>
            <a:r>
              <a:rPr lang="en-US" altLang="en-US" sz="1100" dirty="0">
                <a:solidFill>
                  <a:srgbClr val="FFFFFF"/>
                </a:solidFill>
              </a:rPr>
              <a:t> </a:t>
            </a:r>
            <a:r>
              <a:rPr lang="en-US" altLang="en-US" sz="1100" i="1" dirty="0">
                <a:solidFill>
                  <a:srgbClr val="FFFFFF"/>
                </a:solidFill>
              </a:rPr>
              <a:t>et al</a:t>
            </a:r>
            <a:r>
              <a:rPr lang="en-US" altLang="en-US" sz="1100" dirty="0">
                <a:solidFill>
                  <a:schemeClr val="bg1"/>
                </a:solidFill>
              </a:rPr>
              <a:t>. </a:t>
            </a:r>
            <a:r>
              <a:rPr lang="en-GB" sz="1100" dirty="0" err="1" smtClean="0">
                <a:solidFill>
                  <a:schemeClr val="bg1"/>
                </a:solidFill>
              </a:rPr>
              <a:t>Clin</a:t>
            </a:r>
            <a:r>
              <a:rPr lang="en-GB" sz="1100" dirty="0" smtClean="0">
                <a:solidFill>
                  <a:schemeClr val="bg1"/>
                </a:solidFill>
              </a:rPr>
              <a:t> Infect </a:t>
            </a:r>
            <a:r>
              <a:rPr lang="en-GB" sz="1100" dirty="0" err="1" smtClean="0">
                <a:solidFill>
                  <a:schemeClr val="bg1"/>
                </a:solidFill>
              </a:rPr>
              <a:t>Dis</a:t>
            </a:r>
            <a:r>
              <a:rPr lang="en-GB" sz="1100" dirty="0" smtClean="0">
                <a:solidFill>
                  <a:schemeClr val="bg1"/>
                </a:solidFill>
              </a:rPr>
              <a:t> </a:t>
            </a:r>
            <a:r>
              <a:rPr lang="en-GB" sz="1100" b="1" dirty="0" smtClean="0">
                <a:solidFill>
                  <a:schemeClr val="bg1"/>
                </a:solidFill>
              </a:rPr>
              <a:t>2006</a:t>
            </a:r>
            <a:r>
              <a:rPr lang="en-GB" sz="1100" dirty="0" smtClean="0">
                <a:solidFill>
                  <a:schemeClr val="bg1"/>
                </a:solidFill>
              </a:rPr>
              <a:t>; 42:1417-27</a:t>
            </a:r>
            <a:r>
              <a:rPr lang="en-US" altLang="en-US" sz="1100" dirty="0" smtClean="0">
                <a:solidFill>
                  <a:srgbClr val="FFFFFF"/>
                </a:solidFill>
              </a:rPr>
              <a:t>; </a:t>
            </a:r>
            <a:r>
              <a:rPr lang="en-US" altLang="en-US" sz="1100" baseline="30000" dirty="0" err="1">
                <a:solidFill>
                  <a:srgbClr val="FFFFFF"/>
                </a:solidFill>
              </a:rPr>
              <a:t>c</a:t>
            </a:r>
            <a:r>
              <a:rPr lang="en-US" altLang="en-US" sz="1100" dirty="0" err="1">
                <a:solidFill>
                  <a:srgbClr val="FFFFFF"/>
                </a:solidFill>
              </a:rPr>
              <a:t>Lamoth</a:t>
            </a:r>
            <a:r>
              <a:rPr lang="en-US" altLang="en-US" sz="1100" dirty="0">
                <a:solidFill>
                  <a:srgbClr val="FFFFFF"/>
                </a:solidFill>
              </a:rPr>
              <a:t> </a:t>
            </a:r>
            <a:r>
              <a:rPr lang="en-US" altLang="en-US" sz="1100" i="1" dirty="0">
                <a:solidFill>
                  <a:srgbClr val="FFFFFF"/>
                </a:solidFill>
              </a:rPr>
              <a:t>et al.</a:t>
            </a:r>
            <a:r>
              <a:rPr lang="en-US" altLang="en-US" sz="1100" dirty="0">
                <a:solidFill>
                  <a:srgbClr val="FFFFFF"/>
                </a:solidFill>
              </a:rPr>
              <a:t> </a:t>
            </a:r>
            <a:r>
              <a:rPr lang="en-US" altLang="en-US" sz="1100" i="1" dirty="0" err="1">
                <a:solidFill>
                  <a:srgbClr val="FFFFFF"/>
                </a:solidFill>
              </a:rPr>
              <a:t>Clin</a:t>
            </a:r>
            <a:r>
              <a:rPr lang="en-US" altLang="en-US" sz="1100" i="1" dirty="0">
                <a:solidFill>
                  <a:srgbClr val="FFFFFF"/>
                </a:solidFill>
              </a:rPr>
              <a:t> Infect Dis</a:t>
            </a:r>
            <a:r>
              <a:rPr lang="en-US" altLang="en-US" sz="1100" dirty="0">
                <a:solidFill>
                  <a:srgbClr val="FFFFFF"/>
                </a:solidFill>
              </a:rPr>
              <a:t>. </a:t>
            </a:r>
            <a:r>
              <a:rPr lang="en-US" altLang="en-US" sz="1100" dirty="0" smtClean="0">
                <a:solidFill>
                  <a:srgbClr val="FFFFFF"/>
                </a:solidFill>
              </a:rPr>
              <a:t>2012;54:633–43</a:t>
            </a:r>
            <a:r>
              <a:rPr lang="en-US" altLang="en-US" sz="1100" dirty="0">
                <a:solidFill>
                  <a:srgbClr val="FFFFFF"/>
                </a:solidFill>
              </a:rPr>
              <a:t>; </a:t>
            </a:r>
            <a:r>
              <a:rPr lang="en-US" altLang="en-US" sz="1100" baseline="30000" dirty="0" err="1">
                <a:solidFill>
                  <a:srgbClr val="FFFFFF"/>
                </a:solidFill>
              </a:rPr>
              <a:t>d</a:t>
            </a:r>
            <a:r>
              <a:rPr lang="en-US" altLang="en-US" sz="1100" dirty="0" err="1">
                <a:solidFill>
                  <a:srgbClr val="FFFFFF"/>
                </a:solidFill>
              </a:rPr>
              <a:t>Karageorgopoulos</a:t>
            </a:r>
            <a:r>
              <a:rPr lang="en-US" altLang="en-US" sz="1100" dirty="0">
                <a:solidFill>
                  <a:srgbClr val="FFFFFF"/>
                </a:solidFill>
              </a:rPr>
              <a:t> </a:t>
            </a:r>
            <a:r>
              <a:rPr lang="en-US" altLang="en-US" sz="1100" i="1" dirty="0">
                <a:solidFill>
                  <a:srgbClr val="FFFFFF"/>
                </a:solidFill>
              </a:rPr>
              <a:t>et al. </a:t>
            </a:r>
            <a:r>
              <a:rPr lang="en-US" altLang="en-US" sz="1100" i="1" dirty="0" err="1">
                <a:solidFill>
                  <a:srgbClr val="FFFFFF"/>
                </a:solidFill>
              </a:rPr>
              <a:t>Clin</a:t>
            </a:r>
            <a:r>
              <a:rPr lang="en-US" altLang="en-US" sz="1100" i="1" dirty="0">
                <a:solidFill>
                  <a:srgbClr val="FFFFFF"/>
                </a:solidFill>
              </a:rPr>
              <a:t> Infect Dis. </a:t>
            </a:r>
            <a:r>
              <a:rPr lang="en-US" altLang="en-US" sz="1100" dirty="0" smtClean="0">
                <a:solidFill>
                  <a:srgbClr val="FFFFFF"/>
                </a:solidFill>
              </a:rPr>
              <a:t>2011;52:750–70</a:t>
            </a:r>
            <a:r>
              <a:rPr lang="en-US" altLang="en-US" sz="1100" i="1" dirty="0">
                <a:solidFill>
                  <a:srgbClr val="FFFFFF"/>
                </a:solidFill>
              </a:rPr>
              <a:t>.</a:t>
            </a:r>
            <a:r>
              <a:rPr lang="en-US" altLang="en-US" sz="1100" dirty="0" smtClean="0">
                <a:solidFill>
                  <a:srgbClr val="FFFFFF"/>
                </a:solidFill>
              </a:rPr>
              <a:t>; </a:t>
            </a:r>
            <a:r>
              <a:rPr lang="en-US" altLang="en-US" sz="1100" baseline="30000" dirty="0" err="1">
                <a:solidFill>
                  <a:srgbClr val="FFFFFF"/>
                </a:solidFill>
              </a:rPr>
              <a:t>e</a:t>
            </a:r>
            <a:r>
              <a:rPr lang="en-US" altLang="en-US" sz="1100" dirty="0" err="1">
                <a:solidFill>
                  <a:srgbClr val="FFFFFF"/>
                </a:solidFill>
              </a:rPr>
              <a:t>He</a:t>
            </a:r>
            <a:r>
              <a:rPr lang="en-US" altLang="en-US" sz="1100" dirty="0">
                <a:solidFill>
                  <a:srgbClr val="FFFFFF"/>
                </a:solidFill>
              </a:rPr>
              <a:t> </a:t>
            </a:r>
            <a:r>
              <a:rPr lang="en-US" altLang="en-US" sz="1100" i="1" dirty="0">
                <a:solidFill>
                  <a:srgbClr val="FFFFFF"/>
                </a:solidFill>
              </a:rPr>
              <a:t>et al</a:t>
            </a:r>
            <a:r>
              <a:rPr lang="en-US" altLang="en-US" sz="1100" dirty="0">
                <a:solidFill>
                  <a:srgbClr val="FFFFFF"/>
                </a:solidFill>
              </a:rPr>
              <a:t>. </a:t>
            </a:r>
            <a:r>
              <a:rPr lang="en-US" altLang="en-US" sz="1100" i="1" dirty="0">
                <a:solidFill>
                  <a:srgbClr val="FFFFFF"/>
                </a:solidFill>
              </a:rPr>
              <a:t>J </a:t>
            </a:r>
            <a:r>
              <a:rPr lang="en-US" altLang="en-US" sz="1100" i="1" dirty="0" err="1">
                <a:solidFill>
                  <a:srgbClr val="FFFFFF"/>
                </a:solidFill>
              </a:rPr>
              <a:t>Microbiol</a:t>
            </a:r>
            <a:r>
              <a:rPr lang="en-US" altLang="en-US" sz="1100" i="1" dirty="0">
                <a:solidFill>
                  <a:srgbClr val="FFFFFF"/>
                </a:solidFill>
              </a:rPr>
              <a:t> </a:t>
            </a:r>
            <a:r>
              <a:rPr lang="en-US" altLang="en-US" sz="1100" i="1" dirty="0" err="1">
                <a:solidFill>
                  <a:srgbClr val="FFFFFF"/>
                </a:solidFill>
              </a:rPr>
              <a:t>Immunol</a:t>
            </a:r>
            <a:r>
              <a:rPr lang="en-US" altLang="en-US" sz="1100" i="1" dirty="0">
                <a:solidFill>
                  <a:srgbClr val="FFFFFF"/>
                </a:solidFill>
              </a:rPr>
              <a:t> </a:t>
            </a:r>
            <a:r>
              <a:rPr lang="en-US" altLang="en-US" sz="1100" i="1" dirty="0" smtClean="0">
                <a:solidFill>
                  <a:srgbClr val="FFFFFF"/>
                </a:solidFill>
              </a:rPr>
              <a:t>Infect</a:t>
            </a:r>
            <a:r>
              <a:rPr lang="en-US" altLang="en-US" sz="1100" dirty="0" smtClean="0">
                <a:solidFill>
                  <a:srgbClr val="FFFFFF"/>
                </a:solidFill>
              </a:rPr>
              <a:t> 2015;48:351–61</a:t>
            </a:r>
            <a:r>
              <a:rPr lang="en-US" altLang="en-US" sz="1100" dirty="0">
                <a:solidFill>
                  <a:srgbClr val="FFFFFF"/>
                </a:solidFill>
              </a:rPr>
              <a:t>; </a:t>
            </a:r>
            <a:r>
              <a:rPr lang="en-US" altLang="en-US" sz="1100" baseline="30000" dirty="0" err="1" smtClean="0">
                <a:solidFill>
                  <a:srgbClr val="FFFFFF"/>
                </a:solidFill>
              </a:rPr>
              <a:t>f</a:t>
            </a:r>
            <a:r>
              <a:rPr lang="en-US" altLang="en-US" sz="1100" dirty="0" err="1" smtClean="0">
                <a:solidFill>
                  <a:srgbClr val="FFFFFF"/>
                </a:solidFill>
              </a:rPr>
              <a:t>Mengoli</a:t>
            </a:r>
            <a:r>
              <a:rPr lang="en-US" altLang="en-US" sz="1100" dirty="0" smtClean="0">
                <a:solidFill>
                  <a:srgbClr val="FFFFFF"/>
                </a:solidFill>
              </a:rPr>
              <a:t> C, </a:t>
            </a:r>
            <a:r>
              <a:rPr lang="en-US" altLang="en-US" sz="1100" i="1" dirty="0" smtClean="0">
                <a:solidFill>
                  <a:srgbClr val="FFFFFF"/>
                </a:solidFill>
              </a:rPr>
              <a:t>et al. </a:t>
            </a:r>
            <a:r>
              <a:rPr lang="fr-FR" altLang="en-US" sz="1100" i="1" dirty="0">
                <a:solidFill>
                  <a:srgbClr val="FFFFFF"/>
                </a:solidFill>
              </a:rPr>
              <a:t>Lancet Infect Dis. </a:t>
            </a:r>
            <a:r>
              <a:rPr lang="fr-FR" altLang="en-US" sz="1100" dirty="0" smtClean="0">
                <a:solidFill>
                  <a:srgbClr val="FFFFFF"/>
                </a:solidFill>
              </a:rPr>
              <a:t>2009;9:89–96</a:t>
            </a:r>
            <a:r>
              <a:rPr lang="en-US" altLang="en-US" sz="1100" dirty="0" smtClean="0">
                <a:solidFill>
                  <a:srgbClr val="FFFFFF"/>
                </a:solidFill>
              </a:rPr>
              <a:t>; </a:t>
            </a:r>
            <a:r>
              <a:rPr lang="en-US" altLang="en-US" sz="1100" baseline="30000" dirty="0" err="1">
                <a:solidFill>
                  <a:srgbClr val="FFFFFF"/>
                </a:solidFill>
              </a:rPr>
              <a:t>g</a:t>
            </a:r>
            <a:r>
              <a:rPr lang="en-US" altLang="en-US" sz="1100" dirty="0" err="1">
                <a:solidFill>
                  <a:srgbClr val="FFFFFF"/>
                </a:solidFill>
              </a:rPr>
              <a:t>Arvanitis</a:t>
            </a:r>
            <a:r>
              <a:rPr lang="en-US" altLang="en-US" sz="1100" dirty="0">
                <a:solidFill>
                  <a:srgbClr val="FFFFFF"/>
                </a:solidFill>
              </a:rPr>
              <a:t> </a:t>
            </a:r>
            <a:r>
              <a:rPr lang="en-US" altLang="en-US" sz="1100" dirty="0" smtClean="0">
                <a:solidFill>
                  <a:srgbClr val="FFFFFF"/>
                </a:solidFill>
              </a:rPr>
              <a:t>M, </a:t>
            </a:r>
            <a:r>
              <a:rPr lang="en-US" altLang="en-US" sz="1100" i="1" dirty="0" smtClean="0">
                <a:solidFill>
                  <a:srgbClr val="FFFFFF"/>
                </a:solidFill>
              </a:rPr>
              <a:t>et </a:t>
            </a:r>
            <a:r>
              <a:rPr lang="en-US" altLang="en-US" sz="1100" i="1" dirty="0">
                <a:solidFill>
                  <a:srgbClr val="FFFFFF"/>
                </a:solidFill>
              </a:rPr>
              <a:t>al</a:t>
            </a:r>
            <a:r>
              <a:rPr lang="en-US" altLang="en-US" sz="1100" dirty="0">
                <a:solidFill>
                  <a:srgbClr val="FFFFFF"/>
                </a:solidFill>
              </a:rPr>
              <a:t>. </a:t>
            </a:r>
            <a:r>
              <a:rPr lang="en-GB" altLang="en-US" sz="1100" i="1" dirty="0">
                <a:solidFill>
                  <a:srgbClr val="FFFFFF"/>
                </a:solidFill>
              </a:rPr>
              <a:t>J </a:t>
            </a:r>
            <a:r>
              <a:rPr lang="en-GB" altLang="en-US" sz="1100" i="1" dirty="0" err="1">
                <a:solidFill>
                  <a:srgbClr val="FFFFFF"/>
                </a:solidFill>
              </a:rPr>
              <a:t>Clin</a:t>
            </a:r>
            <a:r>
              <a:rPr lang="en-GB" altLang="en-US" sz="1100" i="1" dirty="0">
                <a:solidFill>
                  <a:srgbClr val="FFFFFF"/>
                </a:solidFill>
              </a:rPr>
              <a:t> </a:t>
            </a:r>
            <a:r>
              <a:rPr lang="en-GB" altLang="en-US" sz="1100" i="1" dirty="0" err="1">
                <a:solidFill>
                  <a:srgbClr val="FFFFFF"/>
                </a:solidFill>
              </a:rPr>
              <a:t>Microbiol</a:t>
            </a:r>
            <a:r>
              <a:rPr lang="en-GB" altLang="en-US" sz="1100" dirty="0">
                <a:solidFill>
                  <a:srgbClr val="FFFFFF"/>
                </a:solidFill>
              </a:rPr>
              <a:t>. </a:t>
            </a:r>
            <a:r>
              <a:rPr lang="en-GB" altLang="en-US" sz="1100" dirty="0" smtClean="0">
                <a:solidFill>
                  <a:srgbClr val="FFFFFF"/>
                </a:solidFill>
              </a:rPr>
              <a:t>2014;52:3731–42</a:t>
            </a:r>
            <a:endParaRPr lang="en-US" altLang="en-US" sz="1100" dirty="0">
              <a:solidFill>
                <a:srgbClr val="FFFFFF"/>
              </a:solidFill>
            </a:endParaRPr>
          </a:p>
        </p:txBody>
      </p:sp>
      <p:graphicFrame>
        <p:nvGraphicFramePr>
          <p:cNvPr id="8" name="Table 7"/>
          <p:cNvGraphicFramePr>
            <a:graphicFrameLocks noGrp="1"/>
          </p:cNvGraphicFramePr>
          <p:nvPr/>
        </p:nvGraphicFramePr>
        <p:xfrm>
          <a:off x="119063" y="2768600"/>
          <a:ext cx="8891587" cy="2986089"/>
        </p:xfrm>
        <a:graphic>
          <a:graphicData uri="http://schemas.openxmlformats.org/drawingml/2006/table">
            <a:tbl>
              <a:tblPr/>
              <a:tblGrid>
                <a:gridCol w="991413">
                  <a:extLst>
                    <a:ext uri="{9D8B030D-6E8A-4147-A177-3AD203B41FA5}">
                      <a16:colId xmlns:a16="http://schemas.microsoft.com/office/drawing/2014/main" xmlns="" val="20000"/>
                    </a:ext>
                  </a:extLst>
                </a:gridCol>
                <a:gridCol w="894932">
                  <a:extLst>
                    <a:ext uri="{9D8B030D-6E8A-4147-A177-3AD203B41FA5}">
                      <a16:colId xmlns:a16="http://schemas.microsoft.com/office/drawing/2014/main" xmlns="" val="20001"/>
                    </a:ext>
                  </a:extLst>
                </a:gridCol>
                <a:gridCol w="776950">
                  <a:extLst>
                    <a:ext uri="{9D8B030D-6E8A-4147-A177-3AD203B41FA5}">
                      <a16:colId xmlns:a16="http://schemas.microsoft.com/office/drawing/2014/main" xmlns="" val="20002"/>
                    </a:ext>
                  </a:extLst>
                </a:gridCol>
                <a:gridCol w="1212180">
                  <a:extLst>
                    <a:ext uri="{9D8B030D-6E8A-4147-A177-3AD203B41FA5}">
                      <a16:colId xmlns:a16="http://schemas.microsoft.com/office/drawing/2014/main" xmlns="" val="20003"/>
                    </a:ext>
                  </a:extLst>
                </a:gridCol>
                <a:gridCol w="1486953">
                  <a:extLst>
                    <a:ext uri="{9D8B030D-6E8A-4147-A177-3AD203B41FA5}">
                      <a16:colId xmlns:a16="http://schemas.microsoft.com/office/drawing/2014/main" xmlns="" val="20004"/>
                    </a:ext>
                  </a:extLst>
                </a:gridCol>
                <a:gridCol w="1185798">
                  <a:extLst>
                    <a:ext uri="{9D8B030D-6E8A-4147-A177-3AD203B41FA5}">
                      <a16:colId xmlns:a16="http://schemas.microsoft.com/office/drawing/2014/main" xmlns="" val="20005"/>
                    </a:ext>
                  </a:extLst>
                </a:gridCol>
                <a:gridCol w="1054039">
                  <a:extLst>
                    <a:ext uri="{9D8B030D-6E8A-4147-A177-3AD203B41FA5}">
                      <a16:colId xmlns:a16="http://schemas.microsoft.com/office/drawing/2014/main" xmlns="" val="20006"/>
                    </a:ext>
                  </a:extLst>
                </a:gridCol>
                <a:gridCol w="1289322">
                  <a:extLst>
                    <a:ext uri="{9D8B030D-6E8A-4147-A177-3AD203B41FA5}">
                      <a16:colId xmlns:a16="http://schemas.microsoft.com/office/drawing/2014/main" xmlns="" val="20007"/>
                    </a:ext>
                  </a:extLst>
                </a:gridCol>
              </a:tblGrid>
              <a:tr h="478643">
                <a:tc>
                  <a:txBody>
                    <a:bodyPr/>
                    <a:lstStyle/>
                    <a:p>
                      <a:pPr algn="l">
                        <a:lnSpc>
                          <a:spcPct val="200000"/>
                        </a:lnSpc>
                        <a:spcBef>
                          <a:spcPts val="600"/>
                        </a:spcBef>
                        <a:spcAft>
                          <a:spcPts val="0"/>
                        </a:spcAft>
                      </a:pPr>
                      <a:r>
                        <a:rPr lang="en-GB" sz="1400" b="1" dirty="0">
                          <a:solidFill>
                            <a:srgbClr val="365F91"/>
                          </a:solidFill>
                          <a:latin typeface="Calibri"/>
                          <a:ea typeface="Calibri"/>
                          <a:cs typeface="Times New Roman"/>
                        </a:rPr>
                        <a:t>Parameter</a:t>
                      </a:r>
                      <a:endParaRPr lang="en-GB" sz="1400" dirty="0">
                        <a:latin typeface="Calibri"/>
                        <a:ea typeface="Calibri"/>
                        <a:cs typeface="Times New Roman"/>
                      </a:endParaRPr>
                    </a:p>
                  </a:txBody>
                  <a:tcPr marL="57092" marR="57092" marT="0" marB="0">
                    <a:lnL>
                      <a:noFill/>
                    </a:lnL>
                    <a:lnR>
                      <a:noFill/>
                    </a:lnR>
                    <a:lnT w="19050" cap="flat" cmpd="sng" algn="ctr">
                      <a:solidFill>
                        <a:srgbClr val="4F81BD"/>
                      </a:solidFill>
                      <a:prstDash val="solid"/>
                      <a:round/>
                      <a:headEnd type="none" w="med" len="med"/>
                      <a:tailEnd type="none" w="med" len="med"/>
                    </a:lnT>
                    <a:lnB>
                      <a:noFill/>
                    </a:lnB>
                  </a:tcPr>
                </a:tc>
                <a:tc gridSpan="2">
                  <a:txBody>
                    <a:bodyPr/>
                    <a:lstStyle/>
                    <a:p>
                      <a:pPr algn="l">
                        <a:lnSpc>
                          <a:spcPct val="200000"/>
                        </a:lnSpc>
                        <a:spcBef>
                          <a:spcPts val="600"/>
                        </a:spcBef>
                        <a:spcAft>
                          <a:spcPts val="0"/>
                        </a:spcAft>
                      </a:pPr>
                      <a:r>
                        <a:rPr lang="en-GB" sz="1400" b="1">
                          <a:solidFill>
                            <a:srgbClr val="365F91"/>
                          </a:solidFill>
                          <a:latin typeface="Calibri"/>
                          <a:ea typeface="Calibri"/>
                          <a:cs typeface="Times New Roman"/>
                        </a:rPr>
                        <a:t>GM-EIA</a:t>
                      </a:r>
                      <a:endParaRPr lang="en-GB" sz="1400">
                        <a:latin typeface="Calibri"/>
                        <a:ea typeface="Calibri"/>
                        <a:cs typeface="Times New Roman"/>
                      </a:endParaRPr>
                    </a:p>
                  </a:txBody>
                  <a:tcPr marL="57092" marR="57092" marT="0" marB="0">
                    <a:lnL>
                      <a:noFill/>
                    </a:lnL>
                    <a:lnR>
                      <a:noFill/>
                    </a:lnR>
                    <a:lnT w="19050" cap="flat" cmpd="sng" algn="ctr">
                      <a:solidFill>
                        <a:srgbClr val="4F81BD"/>
                      </a:solidFill>
                      <a:prstDash val="solid"/>
                      <a:round/>
                      <a:headEnd type="none" w="med" len="med"/>
                      <a:tailEnd type="none" w="med" len="med"/>
                    </a:lnT>
                    <a:lnB>
                      <a:noFill/>
                    </a:lnB>
                  </a:tcPr>
                </a:tc>
                <a:tc hMerge="1">
                  <a:txBody>
                    <a:bodyPr/>
                    <a:lstStyle/>
                    <a:p>
                      <a:endParaRPr lang="en-GB"/>
                    </a:p>
                  </a:txBody>
                  <a:tcPr/>
                </a:tc>
                <a:tc gridSpan="3">
                  <a:txBody>
                    <a:bodyPr/>
                    <a:lstStyle/>
                    <a:p>
                      <a:pPr algn="l">
                        <a:lnSpc>
                          <a:spcPct val="200000"/>
                        </a:lnSpc>
                        <a:spcBef>
                          <a:spcPts val="600"/>
                        </a:spcBef>
                        <a:spcAft>
                          <a:spcPts val="0"/>
                        </a:spcAft>
                      </a:pPr>
                      <a:r>
                        <a:rPr lang="en-GB" sz="1400" b="1" dirty="0">
                          <a:solidFill>
                            <a:srgbClr val="365F91"/>
                          </a:solidFill>
                          <a:latin typeface="Calibri"/>
                          <a:ea typeface="Calibri"/>
                          <a:cs typeface="Times New Roman"/>
                        </a:rPr>
                        <a:t>β-D-</a:t>
                      </a:r>
                      <a:r>
                        <a:rPr lang="en-GB" sz="1400" b="1" dirty="0" err="1">
                          <a:solidFill>
                            <a:srgbClr val="365F91"/>
                          </a:solidFill>
                          <a:latin typeface="Calibri"/>
                          <a:ea typeface="Calibri"/>
                          <a:cs typeface="Times New Roman"/>
                        </a:rPr>
                        <a:t>Glucan</a:t>
                      </a:r>
                      <a:endParaRPr lang="en-GB" sz="1400" dirty="0">
                        <a:latin typeface="Calibri"/>
                        <a:ea typeface="Calibri"/>
                        <a:cs typeface="Times New Roman"/>
                      </a:endParaRPr>
                    </a:p>
                  </a:txBody>
                  <a:tcPr marL="57092" marR="57092" marT="0" marB="0">
                    <a:lnL>
                      <a:noFill/>
                    </a:lnL>
                    <a:lnR>
                      <a:noFill/>
                    </a:lnR>
                    <a:lnT w="19050" cap="flat" cmpd="sng" algn="ctr">
                      <a:solidFill>
                        <a:srgbClr val="4F81BD"/>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gridSpan="2">
                  <a:txBody>
                    <a:bodyPr/>
                    <a:lstStyle/>
                    <a:p>
                      <a:pPr algn="l">
                        <a:lnSpc>
                          <a:spcPct val="200000"/>
                        </a:lnSpc>
                        <a:spcBef>
                          <a:spcPts val="600"/>
                        </a:spcBef>
                        <a:spcAft>
                          <a:spcPts val="0"/>
                        </a:spcAft>
                      </a:pPr>
                      <a:r>
                        <a:rPr lang="en-GB" sz="1400" b="1">
                          <a:solidFill>
                            <a:srgbClr val="365F91"/>
                          </a:solidFill>
                          <a:latin typeface="Calibri"/>
                          <a:ea typeface="Calibri"/>
                          <a:cs typeface="Times New Roman"/>
                        </a:rPr>
                        <a:t>PCR</a:t>
                      </a:r>
                      <a:endParaRPr lang="en-GB" sz="1400">
                        <a:latin typeface="Calibri"/>
                        <a:ea typeface="Calibri"/>
                        <a:cs typeface="Times New Roman"/>
                      </a:endParaRPr>
                    </a:p>
                  </a:txBody>
                  <a:tcPr marL="57092" marR="57092" marT="0" marB="0">
                    <a:lnL>
                      <a:noFill/>
                    </a:lnL>
                    <a:lnR>
                      <a:noFill/>
                    </a:lnR>
                    <a:lnT w="19050" cap="flat" cmpd="sng" algn="ctr">
                      <a:solidFill>
                        <a:srgbClr val="4F81BD"/>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xmlns="" val="10000"/>
                  </a:ext>
                </a:extLst>
              </a:tr>
              <a:tr h="633660">
                <a:tc>
                  <a:txBody>
                    <a:bodyPr/>
                    <a:lstStyle/>
                    <a:p>
                      <a:pPr algn="l">
                        <a:lnSpc>
                          <a:spcPct val="200000"/>
                        </a:lnSpc>
                        <a:spcBef>
                          <a:spcPts val="600"/>
                        </a:spcBef>
                        <a:spcAft>
                          <a:spcPts val="0"/>
                        </a:spcAft>
                      </a:pPr>
                      <a:r>
                        <a:rPr lang="en-GB" sz="1400" b="1" dirty="0">
                          <a:solidFill>
                            <a:srgbClr val="365F91"/>
                          </a:solidFill>
                          <a:latin typeface="Calibri"/>
                          <a:ea typeface="Calibri"/>
                          <a:cs typeface="Times New Roman"/>
                        </a:rPr>
                        <a:t>Reference</a:t>
                      </a:r>
                      <a:endParaRPr lang="en-GB" sz="1400" dirty="0">
                        <a:latin typeface="Calibri"/>
                        <a:ea typeface="Calibri"/>
                        <a:cs typeface="Times New Roman"/>
                      </a:endParaRPr>
                    </a:p>
                  </a:txBody>
                  <a:tcPr marL="57092" marR="57092"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a:solidFill>
                            <a:srgbClr val="365F91"/>
                          </a:solidFill>
                          <a:latin typeface="Calibri"/>
                          <a:ea typeface="Calibri"/>
                          <a:cs typeface="Times New Roman"/>
                        </a:rPr>
                        <a:t>Leeflang</a:t>
                      </a:r>
                      <a:r>
                        <a:rPr lang="en-GB" sz="1400" baseline="30000" dirty="0" err="1">
                          <a:solidFill>
                            <a:srgbClr val="365F91"/>
                          </a:solidFill>
                          <a:latin typeface="Calibri"/>
                          <a:ea typeface="Calibri"/>
                          <a:cs typeface="Times New Roman"/>
                        </a:rPr>
                        <a:t>a</a:t>
                      </a:r>
                      <a:endParaRPr lang="en-GB" sz="1400" dirty="0">
                        <a:latin typeface="Calibri"/>
                        <a:ea typeface="Calibri"/>
                        <a:cs typeface="Times New Roman"/>
                      </a:endParaRPr>
                    </a:p>
                  </a:txBody>
                  <a:tcPr marL="57092" marR="57092"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a:solidFill>
                            <a:srgbClr val="365F91"/>
                          </a:solidFill>
                          <a:latin typeface="Calibri"/>
                          <a:ea typeface="Calibri"/>
                          <a:cs typeface="Times New Roman"/>
                        </a:rPr>
                        <a:t>Pfeiffer</a:t>
                      </a:r>
                      <a:r>
                        <a:rPr lang="en-GB" sz="1400" baseline="30000" dirty="0" err="1">
                          <a:solidFill>
                            <a:srgbClr val="365F91"/>
                          </a:solidFill>
                          <a:latin typeface="Calibri"/>
                          <a:ea typeface="Calibri"/>
                          <a:cs typeface="Times New Roman"/>
                        </a:rPr>
                        <a:t>b</a:t>
                      </a:r>
                      <a:endParaRPr lang="en-GB" sz="1400" dirty="0">
                        <a:latin typeface="Calibri"/>
                        <a:ea typeface="Calibri"/>
                        <a:cs typeface="Times New Roman"/>
                      </a:endParaRPr>
                    </a:p>
                  </a:txBody>
                  <a:tcPr marL="57092" marR="57092"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Lamoth</a:t>
                      </a:r>
                      <a:r>
                        <a:rPr lang="en-GB" sz="1400" baseline="30000" dirty="0" err="1" smtClean="0">
                          <a:solidFill>
                            <a:srgbClr val="365F91"/>
                          </a:solidFill>
                          <a:latin typeface="Calibri"/>
                          <a:ea typeface="Calibri"/>
                          <a:cs typeface="Times New Roman"/>
                        </a:rPr>
                        <a:t>c</a:t>
                      </a:r>
                      <a:endParaRPr lang="en-GB" sz="1400" dirty="0">
                        <a:latin typeface="Calibri"/>
                        <a:ea typeface="Calibri"/>
                        <a:cs typeface="Times New Roman"/>
                      </a:endParaRPr>
                    </a:p>
                  </a:txBody>
                  <a:tcPr marL="57092" marR="57092"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Karageorgopoulos</a:t>
                      </a:r>
                      <a:r>
                        <a:rPr lang="en-GB" sz="1400" baseline="30000" dirty="0" err="1" smtClean="0">
                          <a:solidFill>
                            <a:srgbClr val="365F91"/>
                          </a:solidFill>
                          <a:latin typeface="Calibri"/>
                          <a:ea typeface="Calibri"/>
                          <a:cs typeface="Times New Roman"/>
                        </a:rPr>
                        <a:t>d</a:t>
                      </a:r>
                      <a:endParaRPr lang="en-GB" sz="1400" dirty="0">
                        <a:latin typeface="Calibri"/>
                        <a:ea typeface="Calibri"/>
                        <a:cs typeface="Times New Roman"/>
                      </a:endParaRPr>
                    </a:p>
                  </a:txBody>
                  <a:tcPr marL="57092" marR="57092"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He</a:t>
                      </a:r>
                      <a:r>
                        <a:rPr lang="en-GB" sz="1400" baseline="30000" dirty="0" err="1" smtClean="0">
                          <a:solidFill>
                            <a:srgbClr val="365F91"/>
                          </a:solidFill>
                          <a:latin typeface="Calibri"/>
                          <a:ea typeface="Calibri"/>
                          <a:cs typeface="Times New Roman"/>
                        </a:rPr>
                        <a:t>e</a:t>
                      </a:r>
                      <a:endParaRPr lang="en-GB" sz="1400" dirty="0">
                        <a:latin typeface="Calibri"/>
                        <a:ea typeface="Calibri"/>
                        <a:cs typeface="Times New Roman"/>
                      </a:endParaRPr>
                    </a:p>
                  </a:txBody>
                  <a:tcPr marL="57092" marR="57092"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Mengoli</a:t>
                      </a:r>
                      <a:r>
                        <a:rPr lang="en-GB" sz="1400" baseline="30000" dirty="0" err="1" smtClean="0">
                          <a:solidFill>
                            <a:srgbClr val="365F91"/>
                          </a:solidFill>
                          <a:latin typeface="Calibri"/>
                          <a:ea typeface="Calibri"/>
                          <a:cs typeface="Times New Roman"/>
                        </a:rPr>
                        <a:t>f</a:t>
                      </a:r>
                      <a:endParaRPr lang="en-GB" sz="1400" dirty="0">
                        <a:latin typeface="Calibri"/>
                        <a:ea typeface="Calibri"/>
                        <a:cs typeface="Times New Roman"/>
                      </a:endParaRPr>
                    </a:p>
                  </a:txBody>
                  <a:tcPr marL="57092" marR="57092" marT="0" marB="0">
                    <a:lnL>
                      <a:noFill/>
                    </a:lnL>
                    <a:lnR>
                      <a:noFill/>
                    </a:lnR>
                    <a:lnT>
                      <a:noFill/>
                    </a:lnT>
                    <a:lnB>
                      <a:noFill/>
                    </a:lnB>
                    <a:solidFill>
                      <a:srgbClr val="D3DFEE"/>
                    </a:solidFill>
                  </a:tcPr>
                </a:tc>
                <a:tc>
                  <a:txBody>
                    <a:bodyPr/>
                    <a:lstStyle/>
                    <a:p>
                      <a:pPr algn="l">
                        <a:lnSpc>
                          <a:spcPct val="200000"/>
                        </a:lnSpc>
                        <a:spcBef>
                          <a:spcPts val="600"/>
                        </a:spcBef>
                        <a:spcAft>
                          <a:spcPts val="0"/>
                        </a:spcAft>
                      </a:pPr>
                      <a:r>
                        <a:rPr lang="en-GB" sz="1400" dirty="0" err="1" smtClean="0">
                          <a:solidFill>
                            <a:srgbClr val="365F91"/>
                          </a:solidFill>
                          <a:latin typeface="Calibri"/>
                          <a:ea typeface="Calibri"/>
                          <a:cs typeface="Times New Roman"/>
                        </a:rPr>
                        <a:t>Arvanitis</a:t>
                      </a:r>
                      <a:r>
                        <a:rPr lang="en-GB" sz="1400" baseline="30000" dirty="0" err="1" smtClean="0">
                          <a:solidFill>
                            <a:srgbClr val="365F91"/>
                          </a:solidFill>
                          <a:latin typeface="Calibri"/>
                          <a:ea typeface="Calibri"/>
                          <a:cs typeface="Times New Roman"/>
                        </a:rPr>
                        <a:t>g</a:t>
                      </a:r>
                      <a:endParaRPr lang="en-GB" sz="1400" dirty="0">
                        <a:latin typeface="Calibri"/>
                        <a:ea typeface="Calibri"/>
                        <a:cs typeface="Times New Roman"/>
                      </a:endParaRPr>
                    </a:p>
                  </a:txBody>
                  <a:tcPr marL="57092" marR="57092" marT="0" marB="0">
                    <a:lnL>
                      <a:noFill/>
                    </a:lnL>
                    <a:lnR>
                      <a:noFill/>
                    </a:lnR>
                    <a:lnT>
                      <a:noFill/>
                    </a:lnT>
                    <a:lnB>
                      <a:noFill/>
                    </a:lnB>
                    <a:solidFill>
                      <a:srgbClr val="D3DFEE"/>
                    </a:solidFill>
                  </a:tcPr>
                </a:tc>
                <a:extLst>
                  <a:ext uri="{0D108BD9-81ED-4DB2-BD59-A6C34878D82A}">
                    <a16:rowId xmlns:a16="http://schemas.microsoft.com/office/drawing/2014/main" xmlns="" val="10001"/>
                  </a:ext>
                </a:extLst>
              </a:tr>
              <a:tr h="633660">
                <a:tc>
                  <a:txBody>
                    <a:bodyPr/>
                    <a:lstStyle/>
                    <a:p>
                      <a:pPr algn="l">
                        <a:lnSpc>
                          <a:spcPct val="200000"/>
                        </a:lnSpc>
                        <a:spcBef>
                          <a:spcPts val="600"/>
                        </a:spcBef>
                        <a:spcAft>
                          <a:spcPts val="0"/>
                        </a:spcAft>
                      </a:pPr>
                      <a:r>
                        <a:rPr lang="en-GB" sz="1400" b="1">
                          <a:solidFill>
                            <a:srgbClr val="365F91"/>
                          </a:solidFill>
                          <a:latin typeface="Calibri"/>
                          <a:ea typeface="Calibri"/>
                          <a:cs typeface="Times New Roman"/>
                        </a:rPr>
                        <a:t>Sample</a:t>
                      </a:r>
                      <a:endParaRPr lang="en-GB" sz="1400">
                        <a:latin typeface="Calibri"/>
                        <a:ea typeface="Calibri"/>
                        <a:cs typeface="Times New Roman"/>
                      </a:endParaRPr>
                    </a:p>
                  </a:txBody>
                  <a:tcPr marL="57092" marR="57092"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Serum</a:t>
                      </a:r>
                      <a:endParaRPr lang="en-GB" sz="1400">
                        <a:latin typeface="Calibri"/>
                        <a:ea typeface="Calibri"/>
                        <a:cs typeface="Times New Roman"/>
                      </a:endParaRPr>
                    </a:p>
                  </a:txBody>
                  <a:tcPr marL="57092" marR="57092"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Serum</a:t>
                      </a:r>
                      <a:endParaRPr lang="en-GB" sz="1400">
                        <a:latin typeface="Calibri"/>
                        <a:ea typeface="Calibri"/>
                        <a:cs typeface="Times New Roman"/>
                      </a:endParaRPr>
                    </a:p>
                  </a:txBody>
                  <a:tcPr marL="57092" marR="57092"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Plasma/Serum</a:t>
                      </a:r>
                      <a:endParaRPr lang="en-GB" sz="1400" dirty="0">
                        <a:latin typeface="Calibri"/>
                        <a:ea typeface="Calibri"/>
                        <a:cs typeface="Times New Roman"/>
                      </a:endParaRPr>
                    </a:p>
                  </a:txBody>
                  <a:tcPr marL="57092" marR="57092"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Plasma/Serum</a:t>
                      </a:r>
                      <a:endParaRPr lang="en-GB" sz="1400" dirty="0">
                        <a:latin typeface="Calibri"/>
                        <a:ea typeface="Calibri"/>
                        <a:cs typeface="Times New Roman"/>
                      </a:endParaRPr>
                    </a:p>
                  </a:txBody>
                  <a:tcPr marL="57092" marR="57092"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Plasma/Serum</a:t>
                      </a:r>
                      <a:endParaRPr lang="en-GB" sz="1400" dirty="0">
                        <a:latin typeface="Calibri"/>
                        <a:ea typeface="Calibri"/>
                        <a:cs typeface="Times New Roman"/>
                      </a:endParaRPr>
                    </a:p>
                  </a:txBody>
                  <a:tcPr marL="57092" marR="57092"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Blood</a:t>
                      </a:r>
                      <a:endParaRPr lang="en-GB" sz="1400" dirty="0">
                        <a:latin typeface="Calibri"/>
                        <a:ea typeface="Calibri"/>
                        <a:cs typeface="Times New Roman"/>
                      </a:endParaRPr>
                    </a:p>
                  </a:txBody>
                  <a:tcPr marL="57092" marR="57092"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Blood</a:t>
                      </a:r>
                      <a:endParaRPr lang="en-GB" sz="1400" dirty="0">
                        <a:latin typeface="Calibri"/>
                        <a:ea typeface="Calibri"/>
                        <a:cs typeface="Times New Roman"/>
                      </a:endParaRPr>
                    </a:p>
                  </a:txBody>
                  <a:tcPr marL="57092" marR="57092" marT="0" marB="0">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2"/>
                  </a:ext>
                </a:extLst>
              </a:tr>
              <a:tr h="620063">
                <a:tc>
                  <a:txBody>
                    <a:bodyPr/>
                    <a:lstStyle/>
                    <a:p>
                      <a:pPr algn="l">
                        <a:lnSpc>
                          <a:spcPct val="200000"/>
                        </a:lnSpc>
                        <a:spcBef>
                          <a:spcPts val="600"/>
                        </a:spcBef>
                        <a:spcAft>
                          <a:spcPts val="0"/>
                        </a:spcAft>
                      </a:pPr>
                      <a:r>
                        <a:rPr lang="en-GB" sz="1400" b="1">
                          <a:solidFill>
                            <a:srgbClr val="365F91"/>
                          </a:solidFill>
                          <a:latin typeface="Calibri"/>
                          <a:ea typeface="Calibri"/>
                          <a:cs typeface="Times New Roman"/>
                        </a:rPr>
                        <a:t>Sensitivity</a:t>
                      </a:r>
                      <a:endParaRPr lang="en-GB" sz="1400">
                        <a:latin typeface="Calibri"/>
                        <a:ea typeface="Calibri"/>
                        <a:cs typeface="Times New Roman"/>
                      </a:endParaRPr>
                    </a:p>
                  </a:txBody>
                  <a:tcPr marL="57092" marR="57092"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spcBef>
                          <a:spcPts val="600"/>
                        </a:spcBef>
                        <a:spcAft>
                          <a:spcPts val="0"/>
                        </a:spcAft>
                      </a:pPr>
                      <a:endParaRPr lang="en-GB" sz="600" dirty="0" smtClean="0">
                        <a:solidFill>
                          <a:srgbClr val="365F91"/>
                        </a:solidFill>
                        <a:latin typeface="Calibri"/>
                        <a:ea typeface="Times New Roman"/>
                        <a:cs typeface="Arial"/>
                      </a:endParaRPr>
                    </a:p>
                    <a:p>
                      <a:pPr algn="l">
                        <a:spcBef>
                          <a:spcPts val="600"/>
                        </a:spcBef>
                        <a:spcAft>
                          <a:spcPts val="0"/>
                        </a:spcAft>
                      </a:pPr>
                      <a:r>
                        <a:rPr lang="en-GB" sz="1400" dirty="0" smtClean="0">
                          <a:solidFill>
                            <a:srgbClr val="365F91"/>
                          </a:solidFill>
                          <a:latin typeface="Calibri"/>
                          <a:ea typeface="Times New Roman"/>
                          <a:cs typeface="Arial"/>
                        </a:rPr>
                        <a:t>79.3</a:t>
                      </a:r>
                      <a:r>
                        <a:rPr lang="en-GB" sz="1400" dirty="0">
                          <a:solidFill>
                            <a:srgbClr val="365F91"/>
                          </a:solidFill>
                          <a:latin typeface="Calibri"/>
                          <a:ea typeface="Times New Roman"/>
                          <a:cs typeface="Arial"/>
                        </a:rPr>
                        <a:t>%</a:t>
                      </a:r>
                      <a:endParaRPr lang="en-GB" sz="1400" dirty="0">
                        <a:latin typeface="Calibri"/>
                        <a:ea typeface="Times New Roman"/>
                        <a:cs typeface="Times New Roman"/>
                      </a:endParaRPr>
                    </a:p>
                  </a:txBody>
                  <a:tcPr marL="57092" marR="57092"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79.3%</a:t>
                      </a:r>
                      <a:endParaRPr lang="en-GB" sz="1400">
                        <a:latin typeface="Calibri"/>
                        <a:ea typeface="Calibri"/>
                        <a:cs typeface="Times New Roman"/>
                      </a:endParaRPr>
                    </a:p>
                  </a:txBody>
                  <a:tcPr marL="57092" marR="57092"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56.8%</a:t>
                      </a:r>
                      <a:endParaRPr lang="en-GB" sz="1400" dirty="0">
                        <a:latin typeface="Calibri"/>
                        <a:ea typeface="Calibri"/>
                        <a:cs typeface="Times New Roman"/>
                      </a:endParaRPr>
                    </a:p>
                  </a:txBody>
                  <a:tcPr marL="57092" marR="57092"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77.1%</a:t>
                      </a:r>
                      <a:endParaRPr lang="en-GB" sz="1400">
                        <a:latin typeface="Calibri"/>
                        <a:ea typeface="Calibri"/>
                        <a:cs typeface="Times New Roman"/>
                      </a:endParaRPr>
                    </a:p>
                  </a:txBody>
                  <a:tcPr marL="57092" marR="57092"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77.0%</a:t>
                      </a:r>
                      <a:endParaRPr lang="en-GB" sz="1400">
                        <a:latin typeface="Calibri"/>
                        <a:ea typeface="Calibri"/>
                        <a:cs typeface="Times New Roman"/>
                      </a:endParaRPr>
                    </a:p>
                  </a:txBody>
                  <a:tcPr marL="57092" marR="57092"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88.0%</a:t>
                      </a:r>
                      <a:endParaRPr lang="en-GB" sz="1400" dirty="0">
                        <a:latin typeface="Calibri"/>
                        <a:ea typeface="Calibri"/>
                        <a:cs typeface="Times New Roman"/>
                      </a:endParaRPr>
                    </a:p>
                  </a:txBody>
                  <a:tcPr marL="57092" marR="57092"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84.0%</a:t>
                      </a:r>
                      <a:endParaRPr lang="en-GB" sz="1400" dirty="0">
                        <a:latin typeface="Calibri"/>
                        <a:ea typeface="Calibri"/>
                        <a:cs typeface="Times New Roman"/>
                      </a:endParaRPr>
                    </a:p>
                  </a:txBody>
                  <a:tcPr marL="57092" marR="57092"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xmlns="" val="10003"/>
                  </a:ext>
                </a:extLst>
              </a:tr>
              <a:tr h="620063">
                <a:tc>
                  <a:txBody>
                    <a:bodyPr/>
                    <a:lstStyle/>
                    <a:p>
                      <a:pPr algn="l">
                        <a:lnSpc>
                          <a:spcPct val="200000"/>
                        </a:lnSpc>
                        <a:spcBef>
                          <a:spcPts val="600"/>
                        </a:spcBef>
                        <a:spcAft>
                          <a:spcPts val="0"/>
                        </a:spcAft>
                      </a:pPr>
                      <a:r>
                        <a:rPr lang="en-GB" sz="1400" b="1">
                          <a:solidFill>
                            <a:srgbClr val="365F91"/>
                          </a:solidFill>
                          <a:latin typeface="Calibri"/>
                          <a:ea typeface="Calibri"/>
                          <a:cs typeface="Times New Roman"/>
                        </a:rPr>
                        <a:t>Specificity</a:t>
                      </a:r>
                      <a:endParaRPr lang="en-GB" sz="1400">
                        <a:latin typeface="Calibri"/>
                        <a:ea typeface="Calibri"/>
                        <a:cs typeface="Times New Roman"/>
                      </a:endParaRPr>
                    </a:p>
                  </a:txBody>
                  <a:tcPr marL="57092" marR="57092"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spcBef>
                          <a:spcPts val="1200"/>
                        </a:spcBef>
                        <a:spcAft>
                          <a:spcPts val="0"/>
                        </a:spcAft>
                      </a:pPr>
                      <a:r>
                        <a:rPr lang="en-US" sz="1000" kern="1200" dirty="0">
                          <a:solidFill>
                            <a:srgbClr val="365F91"/>
                          </a:solidFill>
                          <a:latin typeface="Calibri"/>
                          <a:ea typeface="MS PGothic"/>
                          <a:cs typeface="Arial"/>
                        </a:rPr>
                        <a:t> </a:t>
                      </a:r>
                      <a:r>
                        <a:rPr lang="en-US" sz="1000" kern="1200" dirty="0" smtClean="0">
                          <a:solidFill>
                            <a:srgbClr val="365F91"/>
                          </a:solidFill>
                          <a:latin typeface="Calibri"/>
                          <a:ea typeface="MS PGothic"/>
                          <a:cs typeface="Arial"/>
                        </a:rPr>
                        <a:t/>
                      </a:r>
                      <a:br>
                        <a:rPr lang="en-US" sz="1000" kern="1200" dirty="0" smtClean="0">
                          <a:solidFill>
                            <a:srgbClr val="365F91"/>
                          </a:solidFill>
                          <a:latin typeface="Calibri"/>
                          <a:ea typeface="MS PGothic"/>
                          <a:cs typeface="Arial"/>
                        </a:rPr>
                      </a:br>
                      <a:r>
                        <a:rPr lang="en-US" sz="1400" kern="1200" dirty="0" smtClean="0">
                          <a:solidFill>
                            <a:srgbClr val="365F91"/>
                          </a:solidFill>
                          <a:latin typeface="Calibri"/>
                          <a:ea typeface="MS PGothic"/>
                          <a:cs typeface="Arial"/>
                        </a:rPr>
                        <a:t>80.5</a:t>
                      </a:r>
                      <a:r>
                        <a:rPr lang="en-US" sz="1400" kern="1200" dirty="0">
                          <a:solidFill>
                            <a:srgbClr val="365F91"/>
                          </a:solidFill>
                          <a:latin typeface="Calibri"/>
                          <a:ea typeface="MS PGothic"/>
                          <a:cs typeface="Arial"/>
                        </a:rPr>
                        <a:t>%</a:t>
                      </a:r>
                      <a:endParaRPr lang="en-GB" sz="1400" dirty="0">
                        <a:latin typeface="Calibri"/>
                        <a:ea typeface="Times New Roman"/>
                        <a:cs typeface="Times New Roman"/>
                      </a:endParaRPr>
                    </a:p>
                  </a:txBody>
                  <a:tcPr marL="57092" marR="57092"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86.3%</a:t>
                      </a:r>
                      <a:endParaRPr lang="en-GB" sz="1400">
                        <a:latin typeface="Calibri"/>
                        <a:ea typeface="Calibri"/>
                        <a:cs typeface="Times New Roman"/>
                      </a:endParaRPr>
                    </a:p>
                  </a:txBody>
                  <a:tcPr marL="57092" marR="57092"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97.0%</a:t>
                      </a:r>
                      <a:endParaRPr lang="en-GB" sz="1400">
                        <a:latin typeface="Calibri"/>
                        <a:ea typeface="Calibri"/>
                        <a:cs typeface="Times New Roman"/>
                      </a:endParaRPr>
                    </a:p>
                  </a:txBody>
                  <a:tcPr marL="57092" marR="57092"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85.3%</a:t>
                      </a:r>
                      <a:endParaRPr lang="en-GB" sz="1400">
                        <a:latin typeface="Calibri"/>
                        <a:ea typeface="Calibri"/>
                        <a:cs typeface="Times New Roman"/>
                      </a:endParaRPr>
                    </a:p>
                  </a:txBody>
                  <a:tcPr marL="57092" marR="57092"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81.3%</a:t>
                      </a:r>
                      <a:endParaRPr lang="en-GB" sz="1400">
                        <a:latin typeface="Calibri"/>
                        <a:ea typeface="Calibri"/>
                        <a:cs typeface="Times New Roman"/>
                      </a:endParaRPr>
                    </a:p>
                  </a:txBody>
                  <a:tcPr marL="57092" marR="57092"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a:solidFill>
                            <a:srgbClr val="365F91"/>
                          </a:solidFill>
                          <a:latin typeface="Calibri"/>
                          <a:ea typeface="Calibri"/>
                          <a:cs typeface="Times New Roman"/>
                        </a:rPr>
                        <a:t>75.0%</a:t>
                      </a:r>
                      <a:endParaRPr lang="en-GB" sz="1400">
                        <a:latin typeface="Calibri"/>
                        <a:ea typeface="Calibri"/>
                        <a:cs typeface="Times New Roman"/>
                      </a:endParaRPr>
                    </a:p>
                  </a:txBody>
                  <a:tcPr marL="57092" marR="57092"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solidFill>
                            <a:srgbClr val="365F91"/>
                          </a:solidFill>
                          <a:latin typeface="Calibri"/>
                          <a:ea typeface="Calibri"/>
                          <a:cs typeface="Times New Roman"/>
                        </a:rPr>
                        <a:t>76.0%</a:t>
                      </a:r>
                      <a:endParaRPr lang="en-GB" sz="1400" dirty="0">
                        <a:latin typeface="Calibri"/>
                        <a:ea typeface="Calibri"/>
                        <a:cs typeface="Times New Roman"/>
                      </a:endParaRPr>
                    </a:p>
                  </a:txBody>
                  <a:tcPr marL="57092" marR="57092" marT="0" marB="0">
                    <a:lnL>
                      <a:noFill/>
                    </a:lnL>
                    <a:lnR>
                      <a:noFill/>
                    </a:lnR>
                    <a:lnT>
                      <a:noFill/>
                    </a:lnT>
                    <a:lnB w="190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Rectangle 8"/>
          <p:cNvSpPr/>
          <p:nvPr/>
        </p:nvSpPr>
        <p:spPr bwMode="auto">
          <a:xfrm>
            <a:off x="6640513" y="4606925"/>
            <a:ext cx="1666875" cy="301625"/>
          </a:xfrm>
          <a:prstGeom prst="rect">
            <a:avLst/>
          </a:prstGeom>
          <a:no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fontAlgn="base" hangingPunct="0">
              <a:spcBef>
                <a:spcPct val="0"/>
              </a:spcBef>
              <a:spcAft>
                <a:spcPct val="0"/>
              </a:spcAft>
              <a:defRPr/>
            </a:pPr>
            <a:endParaRPr lang="en-GB" sz="2400">
              <a:solidFill>
                <a:srgbClr val="000000"/>
              </a:solidFill>
              <a:latin typeface="Arial" charset="0"/>
            </a:endParaRPr>
          </a:p>
        </p:txBody>
      </p:sp>
      <p:sp>
        <p:nvSpPr>
          <p:cNvPr id="10" name="Rectangle 9"/>
          <p:cNvSpPr/>
          <p:nvPr/>
        </p:nvSpPr>
        <p:spPr bwMode="auto">
          <a:xfrm>
            <a:off x="1108075" y="4608513"/>
            <a:ext cx="7199313" cy="944562"/>
          </a:xfrm>
          <a:prstGeom prst="rect">
            <a:avLst/>
          </a:prstGeom>
          <a:no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fontAlgn="base" hangingPunct="0">
              <a:spcBef>
                <a:spcPct val="0"/>
              </a:spcBef>
              <a:spcAft>
                <a:spcPct val="0"/>
              </a:spcAft>
              <a:defRPr/>
            </a:pPr>
            <a:endParaRPr lang="en-GB" sz="2400">
              <a:solidFill>
                <a:srgbClr val="000000"/>
              </a:solidFill>
              <a:latin typeface="Arial" charset="0"/>
            </a:endParaRPr>
          </a:p>
        </p:txBody>
      </p:sp>
      <p:sp>
        <p:nvSpPr>
          <p:cNvPr id="11" name="TextBox 10"/>
          <p:cNvSpPr txBox="1"/>
          <p:nvPr/>
        </p:nvSpPr>
        <p:spPr>
          <a:xfrm>
            <a:off x="3411538" y="4908550"/>
            <a:ext cx="5427662" cy="369888"/>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a:spAutoFit/>
          </a:bodyPr>
          <a:lstStyle/>
          <a:p>
            <a:pPr defTabSz="457200">
              <a:defRPr/>
            </a:pPr>
            <a:r>
              <a:rPr lang="en-GB" dirty="0">
                <a:solidFill>
                  <a:srgbClr val="000000"/>
                </a:solidFill>
              </a:rPr>
              <a:t>LR -</a:t>
            </a:r>
            <a:r>
              <a:rPr lang="en-GB" dirty="0" err="1">
                <a:solidFill>
                  <a:srgbClr val="000000"/>
                </a:solidFill>
              </a:rPr>
              <a:t>tive</a:t>
            </a:r>
            <a:r>
              <a:rPr lang="en-GB" dirty="0">
                <a:solidFill>
                  <a:srgbClr val="000000"/>
                </a:solidFill>
              </a:rPr>
              <a:t>: 0.15 = Negative results exclude </a:t>
            </a:r>
            <a:r>
              <a:rPr lang="en-GB" dirty="0" err="1">
                <a:solidFill>
                  <a:srgbClr val="000000"/>
                </a:solidFill>
              </a:rPr>
              <a:t>IA</a:t>
            </a:r>
            <a:r>
              <a:rPr lang="en-GB" baseline="30000" dirty="0" err="1">
                <a:solidFill>
                  <a:srgbClr val="000000"/>
                </a:solidFill>
              </a:rPr>
              <a:t>f</a:t>
            </a:r>
            <a:endParaRPr lang="en-GB" dirty="0">
              <a:solidFill>
                <a:srgbClr val="000000"/>
              </a:solidFill>
            </a:endParaRPr>
          </a:p>
        </p:txBody>
      </p:sp>
      <p:sp>
        <p:nvSpPr>
          <p:cNvPr id="12" name="TextBox 11"/>
          <p:cNvSpPr txBox="1"/>
          <p:nvPr/>
        </p:nvSpPr>
        <p:spPr>
          <a:xfrm>
            <a:off x="1014413" y="3422650"/>
            <a:ext cx="7115175" cy="369888"/>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a:spAutoFit/>
          </a:bodyPr>
          <a:lstStyle/>
          <a:p>
            <a:pPr defTabSz="457200">
              <a:defRPr/>
            </a:pPr>
            <a:r>
              <a:rPr lang="en-GB" dirty="0">
                <a:solidFill>
                  <a:srgbClr val="000000"/>
                </a:solidFill>
              </a:rPr>
              <a:t>Comparable performance despite limited standardisation</a:t>
            </a:r>
          </a:p>
        </p:txBody>
      </p:sp>
      <p:sp>
        <p:nvSpPr>
          <p:cNvPr id="176178" name="Rectangle 12"/>
          <p:cNvSpPr>
            <a:spLocks noChangeArrowheads="1"/>
          </p:cNvSpPr>
          <p:nvPr/>
        </p:nvSpPr>
        <p:spPr bwMode="auto">
          <a:xfrm>
            <a:off x="69850" y="6597352"/>
            <a:ext cx="67484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r>
              <a:rPr lang="en-US" altLang="en-US" sz="1100" dirty="0">
                <a:solidFill>
                  <a:srgbClr val="FFFFFF"/>
                </a:solidFill>
              </a:rPr>
              <a:t>IA: invasive aspergillosis; LR: likelihood ratio; NPV: </a:t>
            </a:r>
            <a:r>
              <a:rPr lang="en-GB" altLang="en-US" sz="1100" dirty="0">
                <a:solidFill>
                  <a:srgbClr val="FFFFFF"/>
                </a:solidFill>
              </a:rPr>
              <a:t>negative predictive values; PCR: polymerase chain reaction</a:t>
            </a:r>
            <a:endParaRPr lang="en-US" altLang="en-US" sz="1100" dirty="0">
              <a:solidFill>
                <a:srgbClr val="FFFFFF"/>
              </a:solidFill>
            </a:endParaRPr>
          </a:p>
        </p:txBody>
      </p:sp>
    </p:spTree>
    <p:extLst>
      <p:ext uri="{BB962C8B-B14F-4D97-AF65-F5344CB8AC3E}">
        <p14:creationId xmlns:p14="http://schemas.microsoft.com/office/powerpoint/2010/main" val="4118007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1" grpId="1"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70" y="182028"/>
            <a:ext cx="7772331" cy="690982"/>
          </a:xfrm>
        </p:spPr>
        <p:txBody>
          <a:bodyPr/>
          <a:lstStyle/>
          <a:p>
            <a:r>
              <a:rPr lang="en-GB" sz="3200" dirty="0" smtClean="0"/>
              <a:t>Determine preferred specimen</a:t>
            </a:r>
            <a:endParaRPr lang="en-GB" sz="3200" dirty="0"/>
          </a:p>
        </p:txBody>
      </p:sp>
      <p:sp>
        <p:nvSpPr>
          <p:cNvPr id="3" name="Content Placeholder 2"/>
          <p:cNvSpPr>
            <a:spLocks noGrp="1"/>
          </p:cNvSpPr>
          <p:nvPr>
            <p:ph idx="1"/>
          </p:nvPr>
        </p:nvSpPr>
        <p:spPr>
          <a:xfrm>
            <a:off x="717070" y="982924"/>
            <a:ext cx="7772332" cy="4418631"/>
          </a:xfrm>
        </p:spPr>
        <p:txBody>
          <a:bodyPr/>
          <a:lstStyle/>
          <a:p>
            <a:r>
              <a:rPr lang="en-GB" sz="2400" dirty="0"/>
              <a:t>Based on optimal use of test</a:t>
            </a:r>
          </a:p>
          <a:p>
            <a:pPr lvl="1"/>
            <a:r>
              <a:rPr lang="en-GB" sz="2000" dirty="0"/>
              <a:t>IA Incidence: 5-15%</a:t>
            </a:r>
          </a:p>
          <a:p>
            <a:pPr lvl="1"/>
            <a:r>
              <a:rPr lang="en-GB" sz="2000" dirty="0"/>
              <a:t>Screening strategy </a:t>
            </a:r>
          </a:p>
          <a:p>
            <a:r>
              <a:rPr lang="en-GB" sz="2400" dirty="0" smtClean="0"/>
              <a:t>Overuse of unnecessary AFT</a:t>
            </a:r>
          </a:p>
          <a:p>
            <a:r>
              <a:rPr lang="en-GB" sz="2400" dirty="0" smtClean="0"/>
              <a:t>Ease </a:t>
            </a:r>
            <a:r>
              <a:rPr lang="en-GB" sz="2400" dirty="0"/>
              <a:t>of obtaining samples</a:t>
            </a:r>
          </a:p>
          <a:p>
            <a:pPr lvl="1"/>
            <a:r>
              <a:rPr lang="en-GB" sz="2000" dirty="0"/>
              <a:t>Invasive vs Non Invasive</a:t>
            </a:r>
          </a:p>
          <a:p>
            <a:pPr lvl="1"/>
            <a:r>
              <a:rPr lang="en-GB" sz="2000" dirty="0"/>
              <a:t>High frequency</a:t>
            </a:r>
          </a:p>
          <a:p>
            <a:r>
              <a:rPr lang="en-GB" sz="2400" dirty="0" smtClean="0"/>
              <a:t>Blood</a:t>
            </a:r>
          </a:p>
          <a:p>
            <a:pPr lvl="1"/>
            <a:r>
              <a:rPr lang="en-GB" sz="2000" dirty="0" smtClean="0"/>
              <a:t>WB or serum or plasma</a:t>
            </a:r>
          </a:p>
          <a:p>
            <a:endParaRPr lang="en-GB" sz="2400" dirty="0"/>
          </a:p>
          <a:p>
            <a:r>
              <a:rPr lang="en-GB" sz="2400" dirty="0" smtClean="0"/>
              <a:t>BAL methodology: secondary evaluation</a:t>
            </a:r>
          </a:p>
          <a:p>
            <a:pPr lvl="1"/>
            <a:r>
              <a:rPr lang="en-GB" sz="2000" dirty="0" smtClean="0"/>
              <a:t>Confirmation of IA </a:t>
            </a:r>
          </a:p>
          <a:p>
            <a:endParaRPr lang="en-GB" sz="2000" dirty="0"/>
          </a:p>
        </p:txBody>
      </p:sp>
    </p:spTree>
    <p:extLst>
      <p:ext uri="{BB962C8B-B14F-4D97-AF65-F5344CB8AC3E}">
        <p14:creationId xmlns:p14="http://schemas.microsoft.com/office/powerpoint/2010/main" val="13438391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725487"/>
          </a:xfrm>
        </p:spPr>
        <p:txBody>
          <a:bodyPr/>
          <a:lstStyle/>
          <a:p>
            <a:pPr algn="ctr" eaLnBrk="1" hangingPunct="1"/>
            <a:r>
              <a:rPr lang="en-GB" sz="3200" b="1" smtClean="0"/>
              <a:t>Potential targets in blood</a:t>
            </a:r>
          </a:p>
        </p:txBody>
      </p:sp>
      <p:pic>
        <p:nvPicPr>
          <p:cNvPr id="8" name="Content Placeholder 7" descr="cicrculation.jpg"/>
          <p:cNvPicPr>
            <a:picLocks noGrp="1" noChangeAspect="1"/>
          </p:cNvPicPr>
          <p:nvPr>
            <p:ph idx="1"/>
          </p:nvPr>
        </p:nvPicPr>
        <p:blipFill>
          <a:blip r:embed="rId2" cstate="print">
            <a:lum bright="-10000" contrast="20000"/>
          </a:blip>
          <a:srcRect/>
          <a:stretch>
            <a:fillRect/>
          </a:stretch>
        </p:blipFill>
        <p:spPr>
          <a:xfrm>
            <a:off x="2652713" y="1885950"/>
            <a:ext cx="3852862" cy="3173413"/>
          </a:xfrm>
          <a:ln w="38100" cap="sq">
            <a:solidFill>
              <a:srgbClr val="000000"/>
            </a:solidFill>
          </a:ln>
          <a:effectLst>
            <a:outerShdw dist="38100" dir="2700000" algn="tl" rotWithShape="0">
              <a:srgbClr val="000000">
                <a:alpha val="42998"/>
              </a:srgbClr>
            </a:outerShdw>
          </a:effectLst>
        </p:spPr>
      </p:pic>
      <p:pic>
        <p:nvPicPr>
          <p:cNvPr id="47108" name="Picture 8" descr="DNA.jpg"/>
          <p:cNvPicPr>
            <a:picLocks noChangeAspect="1"/>
          </p:cNvPicPr>
          <p:nvPr/>
        </p:nvPicPr>
        <p:blipFill>
          <a:blip r:embed="rId3" cstate="print"/>
          <a:srcRect/>
          <a:stretch>
            <a:fillRect/>
          </a:stretch>
        </p:blipFill>
        <p:spPr bwMode="auto">
          <a:xfrm>
            <a:off x="6781800" y="1857375"/>
            <a:ext cx="1901825" cy="1185863"/>
          </a:xfrm>
          <a:prstGeom prst="rect">
            <a:avLst/>
          </a:prstGeom>
          <a:noFill/>
          <a:ln w="9525">
            <a:noFill/>
            <a:miter lim="800000"/>
            <a:headEnd/>
            <a:tailEnd/>
          </a:ln>
        </p:spPr>
      </p:pic>
      <p:pic>
        <p:nvPicPr>
          <p:cNvPr id="47109" name="Picture 16" descr="aspergillus.jpg"/>
          <p:cNvPicPr>
            <a:picLocks/>
          </p:cNvPicPr>
          <p:nvPr/>
        </p:nvPicPr>
        <p:blipFill>
          <a:blip r:embed="rId4" cstate="print"/>
          <a:srcRect/>
          <a:stretch>
            <a:fillRect/>
          </a:stretch>
        </p:blipFill>
        <p:spPr bwMode="auto">
          <a:xfrm>
            <a:off x="552450" y="1847850"/>
            <a:ext cx="1905000" cy="1184275"/>
          </a:xfrm>
          <a:prstGeom prst="rect">
            <a:avLst/>
          </a:prstGeom>
          <a:noFill/>
          <a:ln w="9525">
            <a:noFill/>
            <a:miter lim="800000"/>
            <a:headEnd/>
            <a:tailEnd/>
          </a:ln>
        </p:spPr>
      </p:pic>
      <p:sp>
        <p:nvSpPr>
          <p:cNvPr id="47110" name="TextBox 17"/>
          <p:cNvSpPr txBox="1">
            <a:spLocks noChangeArrowheads="1"/>
          </p:cNvSpPr>
          <p:nvPr/>
        </p:nvSpPr>
        <p:spPr bwMode="auto">
          <a:xfrm>
            <a:off x="600075" y="1190625"/>
            <a:ext cx="1809750" cy="584200"/>
          </a:xfrm>
          <a:prstGeom prst="rect">
            <a:avLst/>
          </a:prstGeom>
          <a:noFill/>
          <a:ln w="9525">
            <a:noFill/>
            <a:miter lim="800000"/>
            <a:headEnd/>
            <a:tailEnd/>
          </a:ln>
        </p:spPr>
        <p:txBody>
          <a:bodyPr>
            <a:spAutoFit/>
          </a:bodyPr>
          <a:lstStyle/>
          <a:p>
            <a:pPr algn="ctr"/>
            <a:r>
              <a:rPr lang="en-GB" sz="1600" dirty="0">
                <a:latin typeface="Constantia" pitchFamily="-1" charset="0"/>
              </a:rPr>
              <a:t>Invading hyphal fragments</a:t>
            </a:r>
          </a:p>
        </p:txBody>
      </p:sp>
      <p:sp>
        <p:nvSpPr>
          <p:cNvPr id="47111" name="TextBox 20"/>
          <p:cNvSpPr txBox="1">
            <a:spLocks noChangeArrowheads="1"/>
          </p:cNvSpPr>
          <p:nvPr/>
        </p:nvSpPr>
        <p:spPr bwMode="auto">
          <a:xfrm>
            <a:off x="6838950" y="1428750"/>
            <a:ext cx="1809750" cy="338138"/>
          </a:xfrm>
          <a:prstGeom prst="rect">
            <a:avLst/>
          </a:prstGeom>
          <a:noFill/>
          <a:ln w="9525">
            <a:noFill/>
            <a:miter lim="800000"/>
            <a:headEnd/>
            <a:tailEnd/>
          </a:ln>
        </p:spPr>
        <p:txBody>
          <a:bodyPr>
            <a:spAutoFit/>
          </a:bodyPr>
          <a:lstStyle/>
          <a:p>
            <a:pPr algn="ctr"/>
            <a:r>
              <a:rPr lang="en-GB" sz="1600">
                <a:latin typeface="Constantia" pitchFamily="-1" charset="0"/>
              </a:rPr>
              <a:t>Circulating DNA</a:t>
            </a:r>
          </a:p>
        </p:txBody>
      </p:sp>
      <p:sp>
        <p:nvSpPr>
          <p:cNvPr id="31" name="Right Arrow 30"/>
          <p:cNvSpPr/>
          <p:nvPr/>
        </p:nvSpPr>
        <p:spPr>
          <a:xfrm rot="21410511">
            <a:off x="2132013" y="4716463"/>
            <a:ext cx="28368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2" name="Group 37"/>
          <p:cNvGrpSpPr>
            <a:grpSpLocks/>
          </p:cNvGrpSpPr>
          <p:nvPr/>
        </p:nvGrpSpPr>
        <p:grpSpPr bwMode="auto">
          <a:xfrm>
            <a:off x="4991100" y="3162300"/>
            <a:ext cx="3914775" cy="2125663"/>
            <a:chOff x="4991338" y="3162300"/>
            <a:chExt cx="3914537" cy="2125503"/>
          </a:xfrm>
        </p:grpSpPr>
        <p:sp>
          <p:nvSpPr>
            <p:cNvPr id="47125" name="TextBox 14"/>
            <p:cNvSpPr txBox="1">
              <a:spLocks noChangeArrowheads="1"/>
            </p:cNvSpPr>
            <p:nvPr/>
          </p:nvSpPr>
          <p:spPr bwMode="auto">
            <a:xfrm>
              <a:off x="6791324" y="3718143"/>
              <a:ext cx="2114551" cy="1569660"/>
            </a:xfrm>
            <a:prstGeom prst="rect">
              <a:avLst/>
            </a:prstGeom>
            <a:noFill/>
            <a:ln w="9525">
              <a:noFill/>
              <a:miter lim="800000"/>
              <a:headEnd/>
              <a:tailEnd/>
            </a:ln>
          </p:spPr>
          <p:txBody>
            <a:bodyPr>
              <a:spAutoFit/>
            </a:bodyPr>
            <a:lstStyle/>
            <a:p>
              <a:r>
                <a:rPr lang="en-GB" sz="1600">
                  <a:latin typeface="Constantia" pitchFamily="-1" charset="0"/>
                </a:rPr>
                <a:t>Release Mechanism: </a:t>
              </a:r>
            </a:p>
            <a:p>
              <a:r>
                <a:rPr lang="en-GB" sz="1600">
                  <a:latin typeface="Constantia" pitchFamily="-1" charset="0"/>
                </a:rPr>
                <a:t>Hyphal damage </a:t>
              </a:r>
            </a:p>
            <a:p>
              <a:r>
                <a:rPr lang="en-GB" sz="1600">
                  <a:latin typeface="Constantia" pitchFamily="-1" charset="0"/>
                </a:rPr>
                <a:t>Interstitial pressures</a:t>
              </a:r>
            </a:p>
            <a:p>
              <a:r>
                <a:rPr lang="en-GB" sz="1600">
                  <a:latin typeface="Constantia" pitchFamily="-1" charset="0"/>
                </a:rPr>
                <a:t>Autolysis, </a:t>
              </a:r>
              <a:br>
                <a:rPr lang="en-GB" sz="1600">
                  <a:latin typeface="Constantia" pitchFamily="-1" charset="0"/>
                </a:rPr>
              </a:br>
              <a:r>
                <a:rPr lang="en-GB" sz="1600">
                  <a:latin typeface="Constantia" pitchFamily="-1" charset="0"/>
                </a:rPr>
                <a:t>immune system, antifungal activity</a:t>
              </a:r>
            </a:p>
          </p:txBody>
        </p:sp>
        <p:sp>
          <p:nvSpPr>
            <p:cNvPr id="47126" name="TextBox 31"/>
            <p:cNvSpPr txBox="1">
              <a:spLocks noChangeArrowheads="1"/>
            </p:cNvSpPr>
            <p:nvPr/>
          </p:nvSpPr>
          <p:spPr bwMode="auto">
            <a:xfrm>
              <a:off x="6829425" y="3162300"/>
              <a:ext cx="1809749" cy="338554"/>
            </a:xfrm>
            <a:prstGeom prst="rect">
              <a:avLst/>
            </a:prstGeom>
            <a:noFill/>
            <a:ln w="9525">
              <a:noFill/>
              <a:miter lim="800000"/>
              <a:headEnd/>
              <a:tailEnd/>
            </a:ln>
          </p:spPr>
          <p:txBody>
            <a:bodyPr>
              <a:spAutoFit/>
            </a:bodyPr>
            <a:lstStyle/>
            <a:p>
              <a:pPr algn="ctr"/>
              <a:r>
                <a:rPr lang="en-GB" sz="1600">
                  <a:latin typeface="Constantia" pitchFamily="-1" charset="0"/>
                </a:rPr>
                <a:t>DNAemia</a:t>
              </a:r>
            </a:p>
          </p:txBody>
        </p:sp>
        <p:sp>
          <p:nvSpPr>
            <p:cNvPr id="33" name="Right Arrow 32"/>
            <p:cNvSpPr/>
            <p:nvPr/>
          </p:nvSpPr>
          <p:spPr>
            <a:xfrm rot="10058664">
              <a:off x="4991338" y="3494063"/>
              <a:ext cx="2119184" cy="16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3" name="Group 35"/>
          <p:cNvGrpSpPr>
            <a:grpSpLocks/>
          </p:cNvGrpSpPr>
          <p:nvPr/>
        </p:nvGrpSpPr>
        <p:grpSpPr bwMode="auto">
          <a:xfrm>
            <a:off x="476250" y="3162300"/>
            <a:ext cx="2943225" cy="996950"/>
            <a:chOff x="476249" y="3162300"/>
            <a:chExt cx="2943226" cy="997743"/>
          </a:xfrm>
        </p:grpSpPr>
        <p:grpSp>
          <p:nvGrpSpPr>
            <p:cNvPr id="4" name="Group 23"/>
            <p:cNvGrpSpPr>
              <a:grpSpLocks/>
            </p:cNvGrpSpPr>
            <p:nvPr/>
          </p:nvGrpSpPr>
          <p:grpSpPr bwMode="auto">
            <a:xfrm>
              <a:off x="561975" y="3162300"/>
              <a:ext cx="2857500" cy="338554"/>
              <a:chOff x="561975" y="3162300"/>
              <a:chExt cx="2857500" cy="338554"/>
            </a:xfrm>
          </p:grpSpPr>
          <p:sp>
            <p:nvSpPr>
              <p:cNvPr id="47123" name="TextBox 21"/>
              <p:cNvSpPr txBox="1">
                <a:spLocks noChangeArrowheads="1"/>
              </p:cNvSpPr>
              <p:nvPr/>
            </p:nvSpPr>
            <p:spPr bwMode="auto">
              <a:xfrm>
                <a:off x="561975" y="3162300"/>
                <a:ext cx="1809749" cy="338554"/>
              </a:xfrm>
              <a:prstGeom prst="rect">
                <a:avLst/>
              </a:prstGeom>
              <a:noFill/>
              <a:ln w="9525">
                <a:noFill/>
                <a:miter lim="800000"/>
                <a:headEnd/>
                <a:tailEnd/>
              </a:ln>
            </p:spPr>
            <p:txBody>
              <a:bodyPr>
                <a:spAutoFit/>
              </a:bodyPr>
              <a:lstStyle/>
              <a:p>
                <a:pPr algn="ctr"/>
                <a:r>
                  <a:rPr lang="en-GB" sz="1600">
                    <a:latin typeface="Constantia" pitchFamily="-1" charset="0"/>
                  </a:rPr>
                  <a:t>Viable </a:t>
                </a:r>
              </a:p>
            </p:txBody>
          </p:sp>
          <p:sp>
            <p:nvSpPr>
              <p:cNvPr id="23" name="Right Arrow 22"/>
              <p:cNvSpPr/>
              <p:nvPr/>
            </p:nvSpPr>
            <p:spPr>
              <a:xfrm>
                <a:off x="1990724" y="3238561"/>
                <a:ext cx="1428751" cy="171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7122" name="TextBox 33"/>
            <p:cNvSpPr txBox="1">
              <a:spLocks noChangeArrowheads="1"/>
            </p:cNvSpPr>
            <p:nvPr/>
          </p:nvSpPr>
          <p:spPr bwMode="auto">
            <a:xfrm>
              <a:off x="476249" y="3575268"/>
              <a:ext cx="2114551" cy="584775"/>
            </a:xfrm>
            <a:prstGeom prst="rect">
              <a:avLst/>
            </a:prstGeom>
            <a:noFill/>
            <a:ln w="9525">
              <a:noFill/>
              <a:miter lim="800000"/>
              <a:headEnd/>
              <a:tailEnd/>
            </a:ln>
          </p:spPr>
          <p:txBody>
            <a:bodyPr>
              <a:spAutoFit/>
            </a:bodyPr>
            <a:lstStyle/>
            <a:p>
              <a:r>
                <a:rPr lang="en-GB" sz="1600">
                  <a:latin typeface="Constantia" pitchFamily="-1" charset="0"/>
                </a:rPr>
                <a:t>Angioinvasion and dissemination</a:t>
              </a:r>
            </a:p>
          </p:txBody>
        </p:sp>
      </p:grpSp>
      <p:grpSp>
        <p:nvGrpSpPr>
          <p:cNvPr id="5" name="Group 36"/>
          <p:cNvGrpSpPr>
            <a:grpSpLocks/>
          </p:cNvGrpSpPr>
          <p:nvPr/>
        </p:nvGrpSpPr>
        <p:grpSpPr bwMode="auto">
          <a:xfrm>
            <a:off x="447675" y="4471988"/>
            <a:ext cx="3328988" cy="1420812"/>
            <a:chOff x="447673" y="4471898"/>
            <a:chExt cx="3328694" cy="1420267"/>
          </a:xfrm>
        </p:grpSpPr>
        <p:grpSp>
          <p:nvGrpSpPr>
            <p:cNvPr id="6" name="Group 24"/>
            <p:cNvGrpSpPr>
              <a:grpSpLocks/>
            </p:cNvGrpSpPr>
            <p:nvPr/>
          </p:nvGrpSpPr>
          <p:grpSpPr bwMode="auto">
            <a:xfrm>
              <a:off x="561975" y="4471898"/>
              <a:ext cx="3214392" cy="495806"/>
              <a:chOff x="561975" y="3005048"/>
              <a:chExt cx="3214392" cy="495806"/>
            </a:xfrm>
          </p:grpSpPr>
          <p:sp>
            <p:nvSpPr>
              <p:cNvPr id="47119" name="TextBox 25"/>
              <p:cNvSpPr txBox="1">
                <a:spLocks noChangeArrowheads="1"/>
              </p:cNvSpPr>
              <p:nvPr/>
            </p:nvSpPr>
            <p:spPr bwMode="auto">
              <a:xfrm>
                <a:off x="561975" y="3162300"/>
                <a:ext cx="1809749" cy="338554"/>
              </a:xfrm>
              <a:prstGeom prst="rect">
                <a:avLst/>
              </a:prstGeom>
              <a:noFill/>
              <a:ln w="9525">
                <a:noFill/>
                <a:miter lim="800000"/>
                <a:headEnd/>
                <a:tailEnd/>
              </a:ln>
            </p:spPr>
            <p:txBody>
              <a:bodyPr>
                <a:spAutoFit/>
              </a:bodyPr>
              <a:lstStyle/>
              <a:p>
                <a:pPr algn="ctr"/>
                <a:r>
                  <a:rPr lang="en-GB" sz="1600">
                    <a:latin typeface="Constantia" pitchFamily="-1" charset="0"/>
                  </a:rPr>
                  <a:t>Non viable </a:t>
                </a:r>
              </a:p>
            </p:txBody>
          </p:sp>
          <p:sp>
            <p:nvSpPr>
              <p:cNvPr id="27" name="Right Arrow 26"/>
              <p:cNvSpPr/>
              <p:nvPr/>
            </p:nvSpPr>
            <p:spPr>
              <a:xfrm rot="20542495">
                <a:off x="2087416" y="3005048"/>
                <a:ext cx="1688951" cy="144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7118" name="TextBox 34"/>
            <p:cNvSpPr txBox="1">
              <a:spLocks noChangeArrowheads="1"/>
            </p:cNvSpPr>
            <p:nvPr/>
          </p:nvSpPr>
          <p:spPr bwMode="auto">
            <a:xfrm>
              <a:off x="447673" y="5061168"/>
              <a:ext cx="2533651" cy="830997"/>
            </a:xfrm>
            <a:prstGeom prst="rect">
              <a:avLst/>
            </a:prstGeom>
            <a:noFill/>
            <a:ln w="9525">
              <a:noFill/>
              <a:miter lim="800000"/>
              <a:headEnd/>
              <a:tailEnd/>
            </a:ln>
          </p:spPr>
          <p:txBody>
            <a:bodyPr>
              <a:spAutoFit/>
            </a:bodyPr>
            <a:lstStyle/>
            <a:p>
              <a:r>
                <a:rPr lang="en-GB" sz="1600">
                  <a:latin typeface="Constantia" pitchFamily="-1" charset="0"/>
                </a:rPr>
                <a:t>Platelet attachment</a:t>
              </a:r>
              <a:br>
                <a:rPr lang="en-GB" sz="1600">
                  <a:latin typeface="Constantia" pitchFamily="-1" charset="0"/>
                </a:rPr>
              </a:br>
              <a:r>
                <a:rPr lang="en-GB" sz="1600">
                  <a:latin typeface="Constantia" pitchFamily="-1" charset="0"/>
                </a:rPr>
                <a:t>Phagocytosis</a:t>
              </a:r>
              <a:br>
                <a:rPr lang="en-GB" sz="1600">
                  <a:latin typeface="Constantia" pitchFamily="-1" charset="0"/>
                </a:rPr>
              </a:br>
              <a:r>
                <a:rPr lang="en-GB" sz="1600">
                  <a:latin typeface="Constantia" pitchFamily="-1" charset="0"/>
                </a:rPr>
                <a:t>Alveolar MC translocation</a:t>
              </a:r>
            </a:p>
          </p:txBody>
        </p:sp>
      </p:grpSp>
      <p:sp>
        <p:nvSpPr>
          <p:cNvPr id="7" name="Rounded Rectangle 6"/>
          <p:cNvSpPr/>
          <p:nvPr/>
        </p:nvSpPr>
        <p:spPr bwMode="auto">
          <a:xfrm>
            <a:off x="6700838" y="1319514"/>
            <a:ext cx="2009775" cy="2255426"/>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24" name="Rounded Rectangle 23"/>
          <p:cNvSpPr/>
          <p:nvPr/>
        </p:nvSpPr>
        <p:spPr bwMode="auto">
          <a:xfrm>
            <a:off x="420687" y="1117600"/>
            <a:ext cx="2560863" cy="491281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7" name="Line 9"/>
          <p:cNvSpPr>
            <a:spLocks noChangeShapeType="1"/>
          </p:cNvSpPr>
          <p:nvPr/>
        </p:nvSpPr>
        <p:spPr bwMode="auto">
          <a:xfrm>
            <a:off x="4070957" y="3140892"/>
            <a:ext cx="1588" cy="540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78" name="Line 10"/>
          <p:cNvSpPr>
            <a:spLocks noChangeShapeType="1"/>
          </p:cNvSpPr>
          <p:nvPr/>
        </p:nvSpPr>
        <p:spPr bwMode="auto">
          <a:xfrm>
            <a:off x="4063020" y="2159571"/>
            <a:ext cx="1587" cy="540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84" name="Text Box 16"/>
          <p:cNvSpPr txBox="1">
            <a:spLocks noChangeArrowheads="1"/>
          </p:cNvSpPr>
          <p:nvPr/>
        </p:nvSpPr>
        <p:spPr bwMode="auto">
          <a:xfrm>
            <a:off x="2118350" y="1025000"/>
            <a:ext cx="3825416"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Determine preferred </a:t>
            </a:r>
            <a:r>
              <a:rPr lang="en-GB" sz="1400" dirty="0" smtClean="0">
                <a:ea typeface="ＭＳ Ｐゴシック" pitchFamily="34" charset="-128"/>
              </a:rPr>
              <a:t>specimens/targets</a:t>
            </a:r>
            <a:endParaRPr lang="en-GB" sz="1400" dirty="0">
              <a:ea typeface="ＭＳ Ｐゴシック" pitchFamily="34" charset="-128"/>
            </a:endParaRPr>
          </a:p>
        </p:txBody>
      </p:sp>
      <p:sp>
        <p:nvSpPr>
          <p:cNvPr id="263185" name="Text Box 17"/>
          <p:cNvSpPr txBox="1">
            <a:spLocks noChangeArrowheads="1"/>
          </p:cNvSpPr>
          <p:nvPr/>
        </p:nvSpPr>
        <p:spPr bwMode="auto">
          <a:xfrm>
            <a:off x="2535765" y="2724968"/>
            <a:ext cx="3064169" cy="409575"/>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Determine optimal protocol </a:t>
            </a:r>
            <a:r>
              <a:rPr lang="en-GB" sz="1400" dirty="0" smtClean="0">
                <a:ea typeface="ＭＳ Ｐゴシック" pitchFamily="34" charset="-128"/>
              </a:rPr>
              <a:t>through </a:t>
            </a:r>
            <a:r>
              <a:rPr lang="en-GB" sz="1400" dirty="0">
                <a:ea typeface="ＭＳ Ｐゴシック" pitchFamily="34" charset="-128"/>
              </a:rPr>
              <a:t>analytical validity</a:t>
            </a:r>
          </a:p>
        </p:txBody>
      </p:sp>
      <p:sp>
        <p:nvSpPr>
          <p:cNvPr id="30735" name="Text Box 22"/>
          <p:cNvSpPr txBox="1">
            <a:spLocks noChangeArrowheads="1"/>
          </p:cNvSpPr>
          <p:nvPr/>
        </p:nvSpPr>
        <p:spPr bwMode="auto">
          <a:xfrm>
            <a:off x="5871452" y="1305819"/>
            <a:ext cx="28384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latin typeface="Times New Roman" panose="02020603050405020304" pitchFamily="18" charset="0"/>
                <a:ea typeface="ＭＳ Ｐゴシック" panose="020B0600070205080204" pitchFamily="34" charset="-128"/>
              </a:rPr>
              <a:t>Distribution of </a:t>
            </a:r>
            <a:r>
              <a:rPr lang="en-GB" altLang="en-US" sz="1600" dirty="0" smtClean="0">
                <a:latin typeface="Times New Roman" panose="02020603050405020304" pitchFamily="18" charset="0"/>
                <a:ea typeface="ＭＳ Ｐゴシック" panose="020B0600070205080204" pitchFamily="34" charset="-128"/>
              </a:rPr>
              <a:t>QC panels – contrived samples</a:t>
            </a:r>
            <a:endParaRPr lang="en-GB" altLang="en-US" sz="1600" dirty="0">
              <a:ea typeface="ＭＳ Ｐゴシック" panose="020B0600070205080204" pitchFamily="34" charset="-128"/>
            </a:endParaRPr>
          </a:p>
        </p:txBody>
      </p:sp>
      <p:sp>
        <p:nvSpPr>
          <p:cNvPr id="263191" name="Text Box 23"/>
          <p:cNvSpPr txBox="1">
            <a:spLocks noChangeArrowheads="1"/>
          </p:cNvSpPr>
          <p:nvPr/>
        </p:nvSpPr>
        <p:spPr bwMode="auto">
          <a:xfrm>
            <a:off x="2545584" y="1880172"/>
            <a:ext cx="3026069"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Evaluate existing methodology</a:t>
            </a:r>
          </a:p>
        </p:txBody>
      </p:sp>
      <p:sp>
        <p:nvSpPr>
          <p:cNvPr id="263193" name="Line 25"/>
          <p:cNvSpPr>
            <a:spLocks noChangeShapeType="1"/>
          </p:cNvSpPr>
          <p:nvPr/>
        </p:nvSpPr>
        <p:spPr bwMode="auto">
          <a:xfrm>
            <a:off x="4039765" y="1309161"/>
            <a:ext cx="4334" cy="540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0739" name="Text Box 26"/>
          <p:cNvSpPr txBox="1">
            <a:spLocks noChangeArrowheads="1"/>
          </p:cNvSpPr>
          <p:nvPr/>
        </p:nvSpPr>
        <p:spPr bwMode="auto">
          <a:xfrm>
            <a:off x="6302510" y="2146159"/>
            <a:ext cx="1997237" cy="27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latin typeface="Times New Roman" panose="02020603050405020304" pitchFamily="18" charset="0"/>
                <a:ea typeface="ＭＳ Ｐゴシック" panose="020B0600070205080204" pitchFamily="34" charset="-128"/>
              </a:rPr>
              <a:t>Analysis of </a:t>
            </a:r>
            <a:r>
              <a:rPr lang="en-GB" altLang="en-US" sz="1600" dirty="0" smtClean="0">
                <a:latin typeface="Times New Roman" panose="02020603050405020304" pitchFamily="18" charset="0"/>
                <a:ea typeface="ＭＳ Ｐゴシック" panose="020B0600070205080204" pitchFamily="34" charset="-128"/>
              </a:rPr>
              <a:t>results</a:t>
            </a:r>
          </a:p>
          <a:p>
            <a:pPr algn="ctr" eaLnBrk="1" hangingPunct="1"/>
            <a:r>
              <a:rPr lang="en-GB" altLang="en-US" sz="1600" b="1" dirty="0" smtClean="0">
                <a:solidFill>
                  <a:srgbClr val="FF0000"/>
                </a:solidFill>
                <a:latin typeface="Times New Roman" panose="02020603050405020304" pitchFamily="18" charset="0"/>
                <a:ea typeface="ＭＳ Ｐゴシック" panose="020B0600070205080204" pitchFamily="34" charset="-128"/>
              </a:rPr>
              <a:t>KEY PARAMETER</a:t>
            </a:r>
            <a:endParaRPr lang="en-GB" altLang="en-US" sz="1600" b="1" dirty="0">
              <a:solidFill>
                <a:srgbClr val="FF0000"/>
              </a:solidFill>
              <a:ea typeface="ＭＳ Ｐゴシック" panose="020B0600070205080204" pitchFamily="34" charset="-128"/>
            </a:endParaRPr>
          </a:p>
        </p:txBody>
      </p:sp>
      <p:sp>
        <p:nvSpPr>
          <p:cNvPr id="263195" name="Text Box 27"/>
          <p:cNvSpPr txBox="1">
            <a:spLocks noChangeArrowheads="1"/>
          </p:cNvSpPr>
          <p:nvPr/>
        </p:nvSpPr>
        <p:spPr bwMode="auto">
          <a:xfrm>
            <a:off x="2708155" y="3694037"/>
            <a:ext cx="2719387" cy="425450"/>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Multi-centre evaluation of </a:t>
            </a:r>
            <a:r>
              <a:rPr lang="en-GB" sz="1400" dirty="0" smtClean="0">
                <a:ea typeface="ＭＳ Ｐゴシック" pitchFamily="34" charset="-128"/>
              </a:rPr>
              <a:t>recommendations</a:t>
            </a:r>
            <a:endParaRPr lang="en-GB" sz="1400" dirty="0">
              <a:ea typeface="ＭＳ Ｐゴシック" pitchFamily="34" charset="-128"/>
            </a:endParaRPr>
          </a:p>
        </p:txBody>
      </p:sp>
      <p:sp>
        <p:nvSpPr>
          <p:cNvPr id="30741" name="Text Box 28"/>
          <p:cNvSpPr txBox="1">
            <a:spLocks noChangeArrowheads="1"/>
          </p:cNvSpPr>
          <p:nvPr/>
        </p:nvSpPr>
        <p:spPr bwMode="auto">
          <a:xfrm>
            <a:off x="6077155" y="3144227"/>
            <a:ext cx="24669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latin typeface="Times New Roman" panose="02020603050405020304" pitchFamily="18" charset="0"/>
                <a:ea typeface="ＭＳ Ｐゴシック" panose="020B0600070205080204" pitchFamily="34" charset="-128"/>
              </a:rPr>
              <a:t>Provide methodological recommendations</a:t>
            </a:r>
            <a:endParaRPr lang="en-GB" altLang="en-US" sz="1600" dirty="0">
              <a:ea typeface="ＭＳ Ｐゴシック" panose="020B0600070205080204" pitchFamily="34" charset="-128"/>
            </a:endParaRPr>
          </a:p>
        </p:txBody>
      </p:sp>
      <p:sp>
        <p:nvSpPr>
          <p:cNvPr id="30760" name="Rectangle 40"/>
          <p:cNvSpPr>
            <a:spLocks/>
          </p:cNvSpPr>
          <p:nvPr/>
        </p:nvSpPr>
        <p:spPr bwMode="auto">
          <a:xfrm>
            <a:off x="260760" y="162445"/>
            <a:ext cx="715813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3200" b="1" dirty="0">
                <a:solidFill>
                  <a:srgbClr val="004080"/>
                </a:solidFill>
                <a:ea typeface="ＭＳ Ｐゴシック" panose="020B0600070205080204" pitchFamily="34" charset="-128"/>
              </a:rPr>
              <a:t>Achieving </a:t>
            </a:r>
            <a:r>
              <a:rPr lang="en-GB" altLang="en-US" sz="3200" b="1" dirty="0" smtClean="0">
                <a:solidFill>
                  <a:srgbClr val="004080"/>
                </a:solidFill>
                <a:ea typeface="ＭＳ Ｐゴシック" panose="020B0600070205080204" pitchFamily="34" charset="-128"/>
              </a:rPr>
              <a:t>standardisation – Step 2</a:t>
            </a:r>
            <a:endParaRPr lang="en-GB" altLang="en-US" sz="3200" b="1" dirty="0">
              <a:solidFill>
                <a:srgbClr val="004080"/>
              </a:solidFill>
              <a:ea typeface="ＭＳ Ｐゴシック" panose="020B0600070205080204" pitchFamily="34" charset="-128"/>
            </a:endParaRPr>
          </a:p>
        </p:txBody>
      </p:sp>
      <p:sp>
        <p:nvSpPr>
          <p:cNvPr id="41" name="Line 25"/>
          <p:cNvSpPr>
            <a:spLocks noChangeShapeType="1"/>
          </p:cNvSpPr>
          <p:nvPr/>
        </p:nvSpPr>
        <p:spPr bwMode="auto">
          <a:xfrm flipH="1">
            <a:off x="4134034" y="1587142"/>
            <a:ext cx="1980000" cy="352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42" name="Line 25"/>
          <p:cNvSpPr>
            <a:spLocks noChangeShapeType="1"/>
          </p:cNvSpPr>
          <p:nvPr/>
        </p:nvSpPr>
        <p:spPr bwMode="auto">
          <a:xfrm flipH="1">
            <a:off x="4166049" y="2440300"/>
            <a:ext cx="1980000" cy="352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43" name="Line 25"/>
          <p:cNvSpPr>
            <a:spLocks noChangeShapeType="1"/>
          </p:cNvSpPr>
          <p:nvPr/>
        </p:nvSpPr>
        <p:spPr bwMode="auto">
          <a:xfrm flipH="1">
            <a:off x="4189782" y="3434423"/>
            <a:ext cx="1980000" cy="352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48" name="Line 9"/>
          <p:cNvSpPr>
            <a:spLocks noChangeShapeType="1"/>
          </p:cNvSpPr>
          <p:nvPr/>
        </p:nvSpPr>
        <p:spPr bwMode="auto">
          <a:xfrm>
            <a:off x="4066260" y="4138127"/>
            <a:ext cx="1588" cy="540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51" name="Text Box 27"/>
          <p:cNvSpPr txBox="1">
            <a:spLocks noChangeArrowheads="1"/>
          </p:cNvSpPr>
          <p:nvPr/>
        </p:nvSpPr>
        <p:spPr bwMode="auto">
          <a:xfrm>
            <a:off x="2698924" y="4692296"/>
            <a:ext cx="2719387" cy="425450"/>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Acceptable analytical performance </a:t>
            </a:r>
            <a:endParaRPr lang="en-GB" sz="1400" dirty="0">
              <a:ea typeface="ＭＳ Ｐゴシック" pitchFamily="34" charset="-128"/>
            </a:endParaRPr>
          </a:p>
        </p:txBody>
      </p:sp>
      <p:sp>
        <p:nvSpPr>
          <p:cNvPr id="52" name="Text Box 27"/>
          <p:cNvSpPr txBox="1">
            <a:spLocks noChangeArrowheads="1"/>
          </p:cNvSpPr>
          <p:nvPr/>
        </p:nvSpPr>
        <p:spPr bwMode="auto">
          <a:xfrm>
            <a:off x="2621001" y="5702539"/>
            <a:ext cx="2874298" cy="425450"/>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Methodological Recommendations confirmed</a:t>
            </a:r>
            <a:endParaRPr lang="en-GB" sz="1400" dirty="0">
              <a:ea typeface="ＭＳ Ｐゴシック" pitchFamily="34" charset="-128"/>
            </a:endParaRPr>
          </a:p>
        </p:txBody>
      </p:sp>
      <p:sp>
        <p:nvSpPr>
          <p:cNvPr id="53" name="Line 9"/>
          <p:cNvSpPr>
            <a:spLocks noChangeShapeType="1"/>
          </p:cNvSpPr>
          <p:nvPr/>
        </p:nvSpPr>
        <p:spPr bwMode="auto">
          <a:xfrm>
            <a:off x="4057029" y="5117746"/>
            <a:ext cx="1588" cy="540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54" name="Text Box 22"/>
          <p:cNvSpPr txBox="1">
            <a:spLocks noChangeArrowheads="1"/>
          </p:cNvSpPr>
          <p:nvPr/>
        </p:nvSpPr>
        <p:spPr bwMode="auto">
          <a:xfrm>
            <a:off x="5943766" y="4152296"/>
            <a:ext cx="28384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latin typeface="Times New Roman" panose="02020603050405020304" pitchFamily="18" charset="0"/>
                <a:ea typeface="ＭＳ Ｐゴシック" panose="020B0600070205080204" pitchFamily="34" charset="-128"/>
              </a:rPr>
              <a:t>Distribution of </a:t>
            </a:r>
            <a:r>
              <a:rPr lang="en-GB" altLang="en-US" sz="1600" dirty="0" smtClean="0">
                <a:latin typeface="Times New Roman" panose="02020603050405020304" pitchFamily="18" charset="0"/>
                <a:ea typeface="ＭＳ Ｐゴシック" panose="020B0600070205080204" pitchFamily="34" charset="-128"/>
              </a:rPr>
              <a:t>QC panels – contrived samples</a:t>
            </a:r>
            <a:endParaRPr lang="en-GB" altLang="en-US" sz="1600" dirty="0">
              <a:ea typeface="ＭＳ Ｐゴシック" panose="020B0600070205080204" pitchFamily="34" charset="-128"/>
            </a:endParaRPr>
          </a:p>
        </p:txBody>
      </p:sp>
      <p:sp>
        <p:nvSpPr>
          <p:cNvPr id="55" name="Line 25"/>
          <p:cNvSpPr>
            <a:spLocks noChangeShapeType="1"/>
          </p:cNvSpPr>
          <p:nvPr/>
        </p:nvSpPr>
        <p:spPr bwMode="auto">
          <a:xfrm flipH="1">
            <a:off x="4206348" y="4433619"/>
            <a:ext cx="1980000" cy="352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56" name="Text Box 26"/>
          <p:cNvSpPr txBox="1">
            <a:spLocks noChangeArrowheads="1"/>
          </p:cNvSpPr>
          <p:nvPr/>
        </p:nvSpPr>
        <p:spPr bwMode="auto">
          <a:xfrm>
            <a:off x="6342809" y="5163125"/>
            <a:ext cx="1997237" cy="27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latin typeface="Times New Roman" panose="02020603050405020304" pitchFamily="18" charset="0"/>
                <a:ea typeface="ＭＳ Ｐゴシック" panose="020B0600070205080204" pitchFamily="34" charset="-128"/>
              </a:rPr>
              <a:t>Analysis of </a:t>
            </a:r>
            <a:r>
              <a:rPr lang="en-GB" altLang="en-US" sz="1600" dirty="0" smtClean="0">
                <a:latin typeface="Times New Roman" panose="02020603050405020304" pitchFamily="18" charset="0"/>
                <a:ea typeface="ＭＳ Ｐゴシック" panose="020B0600070205080204" pitchFamily="34" charset="-128"/>
              </a:rPr>
              <a:t>results</a:t>
            </a:r>
          </a:p>
          <a:p>
            <a:pPr algn="ctr" eaLnBrk="1" hangingPunct="1"/>
            <a:r>
              <a:rPr lang="en-GB" altLang="en-US" sz="1600" b="1" dirty="0" smtClean="0">
                <a:solidFill>
                  <a:srgbClr val="FF0000"/>
                </a:solidFill>
                <a:latin typeface="Times New Roman" panose="02020603050405020304" pitchFamily="18" charset="0"/>
                <a:ea typeface="ＭＳ Ｐゴシック" panose="020B0600070205080204" pitchFamily="34" charset="-128"/>
              </a:rPr>
              <a:t>KEY PARAMETER</a:t>
            </a:r>
            <a:endParaRPr lang="en-GB" altLang="en-US" sz="1600" b="1" dirty="0">
              <a:solidFill>
                <a:srgbClr val="FF0000"/>
              </a:solidFill>
              <a:ea typeface="ＭＳ Ｐゴシック" panose="020B0600070205080204" pitchFamily="34" charset="-128"/>
            </a:endParaRPr>
          </a:p>
        </p:txBody>
      </p:sp>
      <p:sp>
        <p:nvSpPr>
          <p:cNvPr id="57" name="Line 25"/>
          <p:cNvSpPr>
            <a:spLocks noChangeShapeType="1"/>
          </p:cNvSpPr>
          <p:nvPr/>
        </p:nvSpPr>
        <p:spPr bwMode="auto">
          <a:xfrm flipH="1">
            <a:off x="4206348" y="5457266"/>
            <a:ext cx="1980000" cy="352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Tree>
    <p:extLst>
      <p:ext uri="{BB962C8B-B14F-4D97-AF65-F5344CB8AC3E}">
        <p14:creationId xmlns:p14="http://schemas.microsoft.com/office/powerpoint/2010/main" val="21939860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28625" y="411163"/>
            <a:ext cx="7475537" cy="600075"/>
          </a:xfrm>
        </p:spPr>
        <p:txBody>
          <a:bodyPr/>
          <a:lstStyle/>
          <a:p>
            <a:pPr eaLnBrk="1" hangingPunct="1"/>
            <a:r>
              <a:rPr lang="en-GB" altLang="en-US" sz="3200" dirty="0" smtClean="0">
                <a:ea typeface="ＭＳ Ｐゴシック" panose="020B0600070205080204" pitchFamily="34" charset="-128"/>
              </a:rPr>
              <a:t>Extraction </a:t>
            </a:r>
            <a:br>
              <a:rPr lang="en-GB" altLang="en-US" sz="3200" dirty="0" smtClean="0">
                <a:ea typeface="ＭＳ Ｐゴシック" panose="020B0600070205080204" pitchFamily="34" charset="-128"/>
              </a:rPr>
            </a:br>
            <a:r>
              <a:rPr lang="en-GB" altLang="en-US" sz="3200" dirty="0" smtClean="0">
                <a:ea typeface="ＭＳ Ｐゴシック" panose="020B0600070205080204" pitchFamily="34" charset="-128"/>
              </a:rPr>
              <a:t>recommendations </a:t>
            </a:r>
            <a:endParaRPr lang="en-GB" altLang="en-US" sz="3200" dirty="0">
              <a:ea typeface="ＭＳ Ｐゴシック" panose="020B0600070205080204" pitchFamily="34" charset="-128"/>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755011812"/>
              </p:ext>
            </p:extLst>
          </p:nvPr>
        </p:nvGraphicFramePr>
        <p:xfrm>
          <a:off x="428625" y="1756915"/>
          <a:ext cx="8286750" cy="4034643"/>
        </p:xfrm>
        <a:graphic>
          <a:graphicData uri="http://schemas.openxmlformats.org/drawingml/2006/table">
            <a:tbl>
              <a:tblPr/>
              <a:tblGrid>
                <a:gridCol w="2239963">
                  <a:extLst>
                    <a:ext uri="{9D8B030D-6E8A-4147-A177-3AD203B41FA5}">
                      <a16:colId xmlns:a16="http://schemas.microsoft.com/office/drawing/2014/main" xmlns="" val="473575021"/>
                    </a:ext>
                  </a:extLst>
                </a:gridCol>
                <a:gridCol w="2538412">
                  <a:extLst>
                    <a:ext uri="{9D8B030D-6E8A-4147-A177-3AD203B41FA5}">
                      <a16:colId xmlns:a16="http://schemas.microsoft.com/office/drawing/2014/main" xmlns="" val="3250901049"/>
                    </a:ext>
                  </a:extLst>
                </a:gridCol>
                <a:gridCol w="3508375">
                  <a:extLst>
                    <a:ext uri="{9D8B030D-6E8A-4147-A177-3AD203B41FA5}">
                      <a16:colId xmlns:a16="http://schemas.microsoft.com/office/drawing/2014/main" xmlns="" val="3165467020"/>
                    </a:ext>
                  </a:extLst>
                </a:gridCol>
              </a:tblGrid>
              <a:tr h="382504">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34" charset="-128"/>
                        </a:rPr>
                        <a:t>Serum/Plasma Testing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34" charset="-128"/>
                        </a:rPr>
                        <a:t>Whole Blood testing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247328044"/>
                  </a:ext>
                </a:extLst>
              </a:tr>
              <a:tr h="382504">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Sample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EDTA 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992756209"/>
                  </a:ext>
                </a:extLst>
              </a:tr>
              <a:tr h="382504">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Sample volume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≥0.5ml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≥3.0ml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2643170590"/>
                  </a:ext>
                </a:extLst>
              </a:tr>
              <a:tr h="382504">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Potential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Free circulating DNA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Phagocytosed fungal fragments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2601747743"/>
                  </a:ext>
                </a:extLst>
              </a:tr>
              <a:tr h="659084">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Extraction requirements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Commercial extraction kits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Red and White cell lysis, Bead-beating, commercial extraction kits.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2872950153"/>
                  </a:ext>
                </a:extLst>
              </a:tr>
              <a:tr h="382504">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Elution volume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Elute in &lt;100µl,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GB"/>
                    </a:p>
                  </a:txBody>
                  <a:tcPr/>
                </a:tc>
                <a:extLst>
                  <a:ext uri="{0D108BD9-81ED-4DB2-BD59-A6C34878D82A}">
                    <a16:rowId xmlns:a16="http://schemas.microsoft.com/office/drawing/2014/main" xmlns="" val="3755383765"/>
                  </a:ext>
                </a:extLst>
              </a:tr>
              <a:tr h="1224013">
                <a:tc>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Special requirements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lvl1pPr eaLnBrk="0" hangingPunct="0">
                        <a:spcBef>
                          <a:spcPts val="2000"/>
                        </a:spcBef>
                        <a:buFont typeface="Wingdings 2" panose="05020102010507070707" pitchFamily="18" charset="2"/>
                        <a:defRPr sz="20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spcBef>
                          <a:spcPts val="600"/>
                        </a:spcBef>
                        <a:buFont typeface="Wingdings 2" panose="05020102010507070707" pitchFamily="18" charset="2"/>
                        <a:defRPr>
                          <a:solidFill>
                            <a:schemeClr val="bg1"/>
                          </a:solidFill>
                          <a:latin typeface="Trebuchet MS" panose="020B0603020202020204" pitchFamily="34" charset="0"/>
                          <a:ea typeface="ＭＳ Ｐゴシック" panose="020B0600070205080204" pitchFamily="34" charset="-128"/>
                        </a:defRPr>
                      </a:lvl2pPr>
                      <a:lvl3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3pPr>
                      <a:lvl4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4pPr>
                      <a:lvl5pPr eaLnBrk="0" hangingPunct="0">
                        <a:spcBef>
                          <a:spcPts val="600"/>
                        </a:spcBef>
                        <a:defRPr sz="16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ts val="600"/>
                        </a:spcBef>
                        <a:spcAft>
                          <a:spcPct val="0"/>
                        </a:spcAft>
                        <a:defRPr sz="1600">
                          <a:solidFill>
                            <a:schemeClr val="bg1"/>
                          </a:solidFill>
                          <a:latin typeface="Trebuchet MS" panose="020B0603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Screen all reagents for contamination with fungal DNA. </a:t>
                      </a:r>
                      <a:br>
                        <a:rPr kumimoji="0" lang="en-GB" altLang="en-US" sz="18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b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34" charset="-128"/>
                        </a:rPr>
                        <a:t>Positive and negative extraction controls recommended.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34" charset="-128"/>
                        </a:rPr>
                        <a:t>PCR testing in duplicate.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34" charset="-128"/>
                        </a:rPr>
                        <a:t>Perform an IC PCR (Ct typical of Aspergillus PCR +</a:t>
                      </a:r>
                      <a:r>
                        <a:rPr kumimoji="0" lang="en-GB" altLang="en-US" sz="1800" b="0" i="0" u="none" strike="noStrike" cap="none" normalizeH="0" baseline="0" dirty="0" err="1" smtClean="0">
                          <a:ln>
                            <a:noFill/>
                          </a:ln>
                          <a:solidFill>
                            <a:schemeClr val="tx1"/>
                          </a:solidFill>
                          <a:effectLst/>
                          <a:latin typeface="Calibri" panose="020F0502020204030204" pitchFamily="34" charset="0"/>
                          <a:ea typeface="ＭＳ Ｐゴシック" panose="020B0600070205080204" pitchFamily="34" charset="-128"/>
                        </a:rPr>
                        <a:t>tve</a:t>
                      </a: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34" charset="-128"/>
                        </a:rPr>
                        <a:t>, not human DNA, can be incorporated into extraction process)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GB"/>
                    </a:p>
                  </a:txBody>
                  <a:tcPr/>
                </a:tc>
                <a:extLst>
                  <a:ext uri="{0D108BD9-81ED-4DB2-BD59-A6C34878D82A}">
                    <a16:rowId xmlns:a16="http://schemas.microsoft.com/office/drawing/2014/main" xmlns="" val="250359129"/>
                  </a:ext>
                </a:extLst>
              </a:tr>
            </a:tbl>
          </a:graphicData>
        </a:graphic>
      </p:graphicFrame>
      <p:sp>
        <p:nvSpPr>
          <p:cNvPr id="6" name="TextBox 5"/>
          <p:cNvSpPr txBox="1">
            <a:spLocks noChangeArrowheads="1"/>
          </p:cNvSpPr>
          <p:nvPr/>
        </p:nvSpPr>
        <p:spPr bwMode="auto">
          <a:xfrm>
            <a:off x="357187" y="1207596"/>
            <a:ext cx="8358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b="1" dirty="0">
                <a:solidFill>
                  <a:srgbClr val="FF0000"/>
                </a:solidFill>
                <a:latin typeface="Calibri" panose="020F0502020204030204" pitchFamily="34" charset="0"/>
              </a:rPr>
              <a:t>“Nucleic Acid extraction is </a:t>
            </a:r>
            <a:r>
              <a:rPr lang="en-GB" altLang="en-US" b="1" dirty="0" smtClean="0">
                <a:solidFill>
                  <a:srgbClr val="FF0000"/>
                </a:solidFill>
                <a:latin typeface="Calibri" panose="020F0502020204030204" pitchFamily="34" charset="0"/>
              </a:rPr>
              <a:t>the </a:t>
            </a:r>
            <a:r>
              <a:rPr lang="en-GB" altLang="en-US" b="1" dirty="0">
                <a:solidFill>
                  <a:srgbClr val="FF0000"/>
                </a:solidFill>
                <a:latin typeface="Calibri" panose="020F0502020204030204" pitchFamily="34" charset="0"/>
              </a:rPr>
              <a:t>critical step</a:t>
            </a:r>
            <a:r>
              <a:rPr lang="en-GB" altLang="en-US" b="1" dirty="0" smtClean="0">
                <a:solidFill>
                  <a:srgbClr val="FF0000"/>
                </a:solidFill>
                <a:latin typeface="Calibri" panose="020F0502020204030204" pitchFamily="34" charset="0"/>
              </a:rPr>
              <a:t>”</a:t>
            </a:r>
            <a:endParaRPr lang="en-GB" altLang="en-US" b="1" dirty="0">
              <a:solidFill>
                <a:srgbClr val="FF0000"/>
              </a:solidFill>
              <a:latin typeface="Calibri" panose="020F0502020204030204" pitchFamily="34" charset="0"/>
            </a:endParaRPr>
          </a:p>
        </p:txBody>
      </p:sp>
      <p:sp>
        <p:nvSpPr>
          <p:cNvPr id="3" name="Rectangle 2"/>
          <p:cNvSpPr/>
          <p:nvPr/>
        </p:nvSpPr>
        <p:spPr>
          <a:xfrm>
            <a:off x="15138" y="5870576"/>
            <a:ext cx="5329864" cy="369332"/>
          </a:xfrm>
          <a:prstGeom prst="rect">
            <a:avLst/>
          </a:prstGeom>
        </p:spPr>
        <p:txBody>
          <a:bodyPr wrap="square">
            <a:spAutoFit/>
          </a:bodyPr>
          <a:lstStyle/>
          <a:p>
            <a:pPr algn="r"/>
            <a:r>
              <a:rPr lang="en-GB" altLang="en-US" dirty="0">
                <a:solidFill>
                  <a:schemeClr val="bg1"/>
                </a:solidFill>
                <a:latin typeface="Calibri" panose="020F0502020204030204" pitchFamily="34" charset="0"/>
              </a:rPr>
              <a:t>White </a:t>
            </a:r>
            <a:r>
              <a:rPr lang="en-GB" altLang="en-US" i="1" dirty="0">
                <a:solidFill>
                  <a:schemeClr val="bg1"/>
                </a:solidFill>
                <a:latin typeface="Calibri" panose="020F0502020204030204" pitchFamily="34" charset="0"/>
              </a:rPr>
              <a:t>et al </a:t>
            </a:r>
            <a:r>
              <a:rPr lang="en-GB" altLang="en-US" dirty="0" smtClean="0">
                <a:solidFill>
                  <a:schemeClr val="bg1"/>
                </a:solidFill>
                <a:latin typeface="Calibri" panose="020F0502020204030204" pitchFamily="34" charset="0"/>
              </a:rPr>
              <a:t>2010a, 2010b, 2011 and Loeffler et al. 2015</a:t>
            </a:r>
            <a:endParaRPr lang="en-GB" altLang="en-US" dirty="0">
              <a:solidFill>
                <a:schemeClr val="bg1"/>
              </a:solidFill>
              <a:latin typeface="Calibri" panose="020F0502020204030204" pitchFamily="34" charset="0"/>
            </a:endParaRPr>
          </a:p>
        </p:txBody>
      </p:sp>
      <p:pic>
        <p:nvPicPr>
          <p:cNvPr id="10" name=" 1"/>
          <p:cNvPicPr>
            <a:picLocks noChangeAspect="1" noChangeArrowheads="1"/>
          </p:cNvPicPr>
          <p:nvPr/>
        </p:nvPicPr>
        <p:blipFill>
          <a:blip r:embed="rId3" cstate="print">
            <a:extLst>
              <a:ext uri="{28A0092B-C50C-407E-A947-70E740481C1C}">
                <a14:useLocalDpi xmlns:a14="http://schemas.microsoft.com/office/drawing/2010/main" val="0"/>
              </a:ext>
            </a:extLst>
          </a:blip>
          <a:srcRect l="3070" t="22070" r="-3069" b="17691"/>
          <a:stretch>
            <a:fillRect/>
          </a:stretch>
        </p:blipFill>
        <p:spPr bwMode="auto">
          <a:xfrm>
            <a:off x="5005314" y="75123"/>
            <a:ext cx="4038689" cy="55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Le123475\AppData\Local\Microsoft\Windows\Temporary Internet Files\Content.Outlook\25C1O7I2\FPCRI_ISHAM logo.png"/>
          <p:cNvPicPr>
            <a:picLocks noChangeAspect="1" noChangeArrowheads="1"/>
          </p:cNvPicPr>
          <p:nvPr/>
        </p:nvPicPr>
        <p:blipFill>
          <a:blip r:embed="rId4" cstate="print"/>
          <a:srcRect/>
          <a:stretch>
            <a:fillRect/>
          </a:stretch>
        </p:blipFill>
        <p:spPr bwMode="auto">
          <a:xfrm>
            <a:off x="7447175" y="560964"/>
            <a:ext cx="1451728" cy="1453744"/>
          </a:xfrm>
          <a:prstGeom prst="rect">
            <a:avLst/>
          </a:prstGeom>
          <a:noFill/>
        </p:spPr>
      </p:pic>
    </p:spTree>
    <p:extLst>
      <p:ext uri="{BB962C8B-B14F-4D97-AF65-F5344CB8AC3E}">
        <p14:creationId xmlns:p14="http://schemas.microsoft.com/office/powerpoint/2010/main" val="3589984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08" y="163176"/>
            <a:ext cx="7965650" cy="690982"/>
          </a:xfrm>
        </p:spPr>
        <p:txBody>
          <a:bodyPr/>
          <a:lstStyle/>
          <a:p>
            <a:r>
              <a:rPr lang="en-GB" altLang="en-US" sz="3200" b="1" dirty="0">
                <a:solidFill>
                  <a:srgbClr val="004080"/>
                </a:solidFill>
                <a:latin typeface="Arial" panose="020B0604020202020204" pitchFamily="34" charset="0"/>
                <a:ea typeface="ＭＳ Ｐゴシック" panose="020B0600070205080204" pitchFamily="34" charset="-128"/>
                <a:cs typeface="Arial" panose="020B0604020202020204" pitchFamily="34" charset="0"/>
              </a:rPr>
              <a:t>Achieving standardisation – Step 3</a:t>
            </a:r>
            <a:endParaRPr lang="en-GB" sz="3200" dirty="0">
              <a:latin typeface="Arial" panose="020B0604020202020204" pitchFamily="34" charset="0"/>
              <a:cs typeface="Arial" panose="020B0604020202020204" pitchFamily="34" charset="0"/>
            </a:endParaRPr>
          </a:p>
        </p:txBody>
      </p:sp>
      <p:sp>
        <p:nvSpPr>
          <p:cNvPr id="4" name="Text Box 27"/>
          <p:cNvSpPr txBox="1">
            <a:spLocks noChangeArrowheads="1"/>
          </p:cNvSpPr>
          <p:nvPr/>
        </p:nvSpPr>
        <p:spPr bwMode="auto">
          <a:xfrm>
            <a:off x="2790684" y="1244133"/>
            <a:ext cx="2874298" cy="425450"/>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Methodological Recommendations confirmed</a:t>
            </a:r>
            <a:endParaRPr lang="en-GB" sz="1400" dirty="0">
              <a:ea typeface="ＭＳ Ｐゴシック" pitchFamily="34" charset="-128"/>
            </a:endParaRPr>
          </a:p>
        </p:txBody>
      </p:sp>
      <p:sp>
        <p:nvSpPr>
          <p:cNvPr id="5" name="Text Box 29"/>
          <p:cNvSpPr txBox="1">
            <a:spLocks noChangeArrowheads="1"/>
          </p:cNvSpPr>
          <p:nvPr/>
        </p:nvSpPr>
        <p:spPr bwMode="auto">
          <a:xfrm>
            <a:off x="2818965" y="2256468"/>
            <a:ext cx="2779713"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a:ea typeface="ＭＳ Ｐゴシック" pitchFamily="34" charset="-128"/>
              </a:rPr>
              <a:t>Animal model validation</a:t>
            </a:r>
          </a:p>
        </p:txBody>
      </p:sp>
      <p:sp>
        <p:nvSpPr>
          <p:cNvPr id="6" name="Text Box 32"/>
          <p:cNvSpPr txBox="1">
            <a:spLocks noChangeArrowheads="1"/>
          </p:cNvSpPr>
          <p:nvPr/>
        </p:nvSpPr>
        <p:spPr bwMode="auto">
          <a:xfrm>
            <a:off x="2643146" y="3125060"/>
            <a:ext cx="3128961"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Multi-centre clinical evaluation</a:t>
            </a:r>
          </a:p>
        </p:txBody>
      </p:sp>
      <p:sp>
        <p:nvSpPr>
          <p:cNvPr id="7" name="Text Box 33"/>
          <p:cNvSpPr txBox="1">
            <a:spLocks noChangeArrowheads="1"/>
          </p:cNvSpPr>
          <p:nvPr/>
        </p:nvSpPr>
        <p:spPr bwMode="auto">
          <a:xfrm>
            <a:off x="2614649" y="3984325"/>
            <a:ext cx="3178175"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Define clinical validity and utility</a:t>
            </a:r>
          </a:p>
        </p:txBody>
      </p:sp>
      <p:sp>
        <p:nvSpPr>
          <p:cNvPr id="8" name="Text Box 34"/>
          <p:cNvSpPr txBox="1">
            <a:spLocks noChangeArrowheads="1"/>
          </p:cNvSpPr>
          <p:nvPr/>
        </p:nvSpPr>
        <p:spPr bwMode="auto">
          <a:xfrm>
            <a:off x="2750035" y="4836770"/>
            <a:ext cx="2914258" cy="415926"/>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Inclusion in disease defining criteria</a:t>
            </a:r>
          </a:p>
        </p:txBody>
      </p:sp>
      <p:sp>
        <p:nvSpPr>
          <p:cNvPr id="9" name="Line 38"/>
          <p:cNvSpPr>
            <a:spLocks noChangeShapeType="1"/>
          </p:cNvSpPr>
          <p:nvPr/>
        </p:nvSpPr>
        <p:spPr bwMode="auto">
          <a:xfrm>
            <a:off x="4209989" y="4259062"/>
            <a:ext cx="0" cy="540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10" name="Line 40"/>
          <p:cNvSpPr>
            <a:spLocks noChangeShapeType="1"/>
          </p:cNvSpPr>
          <p:nvPr/>
        </p:nvSpPr>
        <p:spPr bwMode="auto">
          <a:xfrm>
            <a:off x="4207150" y="2540630"/>
            <a:ext cx="0" cy="540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11" name="Line 40"/>
          <p:cNvSpPr>
            <a:spLocks noChangeShapeType="1"/>
          </p:cNvSpPr>
          <p:nvPr/>
        </p:nvSpPr>
        <p:spPr bwMode="auto">
          <a:xfrm>
            <a:off x="4209355" y="1669583"/>
            <a:ext cx="0" cy="540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12" name="Line 40"/>
          <p:cNvSpPr>
            <a:spLocks noChangeShapeType="1"/>
          </p:cNvSpPr>
          <p:nvPr/>
        </p:nvSpPr>
        <p:spPr bwMode="auto">
          <a:xfrm>
            <a:off x="4208719" y="3409468"/>
            <a:ext cx="0" cy="540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Tree>
    <p:extLst>
      <p:ext uri="{BB962C8B-B14F-4D97-AF65-F5344CB8AC3E}">
        <p14:creationId xmlns:p14="http://schemas.microsoft.com/office/powerpoint/2010/main" val="9316961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Disclosures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5933358"/>
              </p:ext>
            </p:extLst>
          </p:nvPr>
        </p:nvGraphicFramePr>
        <p:xfrm>
          <a:off x="742697" y="1451186"/>
          <a:ext cx="7772400" cy="2062480"/>
        </p:xfrm>
        <a:graphic>
          <a:graphicData uri="http://schemas.openxmlformats.org/drawingml/2006/table">
            <a:tbl>
              <a:tblPr firstRow="1" bandRow="1">
                <a:tableStyleId>{5C22544A-7EE6-4342-B048-85BDC9FD1C3A}</a:tableStyleId>
              </a:tblPr>
              <a:tblGrid>
                <a:gridCol w="1554480"/>
                <a:gridCol w="1554480"/>
                <a:gridCol w="1617769"/>
                <a:gridCol w="1491191"/>
                <a:gridCol w="1554480"/>
              </a:tblGrid>
              <a:tr h="370840">
                <a:tc>
                  <a:txBody>
                    <a:bodyPr/>
                    <a:lstStyle/>
                    <a:p>
                      <a:r>
                        <a:rPr lang="en-US" dirty="0" smtClean="0"/>
                        <a:t>Company</a:t>
                      </a:r>
                      <a:endParaRPr lang="en-US" dirty="0"/>
                    </a:p>
                  </a:txBody>
                  <a:tcPr/>
                </a:tc>
                <a:tc>
                  <a:txBody>
                    <a:bodyPr/>
                    <a:lstStyle/>
                    <a:p>
                      <a:r>
                        <a:rPr lang="en-US" dirty="0" smtClean="0"/>
                        <a:t>Advisory</a:t>
                      </a:r>
                      <a:r>
                        <a:rPr lang="en-US" baseline="0" dirty="0" smtClean="0"/>
                        <a:t> Panel</a:t>
                      </a:r>
                      <a:endParaRPr lang="en-US" dirty="0"/>
                    </a:p>
                  </a:txBody>
                  <a:tcPr/>
                </a:tc>
                <a:tc>
                  <a:txBody>
                    <a:bodyPr/>
                    <a:lstStyle/>
                    <a:p>
                      <a:r>
                        <a:rPr lang="en-US" dirty="0" smtClean="0"/>
                        <a:t>Sponsorship</a:t>
                      </a:r>
                      <a:endParaRPr lang="en-US" dirty="0"/>
                    </a:p>
                  </a:txBody>
                  <a:tcPr/>
                </a:tc>
                <a:tc>
                  <a:txBody>
                    <a:bodyPr/>
                    <a:lstStyle/>
                    <a:p>
                      <a:r>
                        <a:rPr lang="en-US" dirty="0" smtClean="0"/>
                        <a:t>Grant</a:t>
                      </a:r>
                      <a:endParaRPr lang="en-US" dirty="0"/>
                    </a:p>
                  </a:txBody>
                  <a:tcPr/>
                </a:tc>
                <a:tc>
                  <a:txBody>
                    <a:bodyPr/>
                    <a:lstStyle/>
                    <a:p>
                      <a:r>
                        <a:rPr lang="en-US" dirty="0" smtClean="0"/>
                        <a:t>Speaker</a:t>
                      </a:r>
                      <a:endParaRPr lang="en-US" dirty="0"/>
                    </a:p>
                  </a:txBody>
                  <a:tcPr/>
                </a:tc>
              </a:tr>
              <a:tr h="370840">
                <a:tc>
                  <a:txBody>
                    <a:bodyPr/>
                    <a:lstStyle/>
                    <a:p>
                      <a:r>
                        <a:rPr lang="en-US" dirty="0" smtClean="0"/>
                        <a:t>Gilead</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c>
                  <a:txBody>
                    <a:bodyPr/>
                    <a:lstStyle/>
                    <a:p>
                      <a:pPr marL="0" marR="0" indent="0" algn="l" defTabSz="801654"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l" defTabSz="801654"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l" defTabSz="801654"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r h="370840">
                <a:tc>
                  <a:txBody>
                    <a:bodyPr/>
                    <a:lstStyle/>
                    <a:p>
                      <a:r>
                        <a:rPr lang="en-US" dirty="0" smtClean="0"/>
                        <a:t>MSD</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801654"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r h="370840">
                <a:tc>
                  <a:txBody>
                    <a:bodyPr/>
                    <a:lstStyle/>
                    <a:p>
                      <a:r>
                        <a:rPr lang="en-US" dirty="0" err="1" smtClean="0"/>
                        <a:t>Bruker</a:t>
                      </a:r>
                      <a:endParaRPr lang="en-US" dirty="0"/>
                    </a:p>
                  </a:txBody>
                  <a:tcPr/>
                </a:tc>
                <a:tc>
                  <a:txBody>
                    <a:bodyPr/>
                    <a:lstStyle/>
                    <a:p>
                      <a:endParaRPr lang="en-US"/>
                    </a:p>
                  </a:txBody>
                  <a:tcPr/>
                </a:tc>
                <a:tc>
                  <a:txBody>
                    <a:bodyPr/>
                    <a:lstStyle/>
                    <a:p>
                      <a:pPr marL="0" marR="0" indent="0" algn="l" defTabSz="801654"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l" defTabSz="801654"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l" defTabSz="801654"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r h="370840">
                <a:tc>
                  <a:txBody>
                    <a:bodyPr/>
                    <a:lstStyle/>
                    <a:p>
                      <a:r>
                        <a:rPr lang="en-US" dirty="0" smtClean="0"/>
                        <a:t>Launch</a:t>
                      </a:r>
                      <a:endParaRPr lang="en-US" dirty="0"/>
                    </a:p>
                  </a:txBody>
                  <a:tcPr/>
                </a:tc>
                <a:tc>
                  <a:txBody>
                    <a:bodyPr/>
                    <a:lstStyle/>
                    <a:p>
                      <a:endParaRPr lang="en-US"/>
                    </a:p>
                  </a:txBody>
                  <a:tcPr/>
                </a:tc>
                <a:tc>
                  <a:txBody>
                    <a:bodyPr/>
                    <a:lstStyle/>
                    <a:p>
                      <a:pPr marL="0" marR="0" indent="0" algn="l" defTabSz="801654"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endParaRPr lang="en-US"/>
                    </a:p>
                  </a:txBody>
                  <a:tcPr/>
                </a:tc>
                <a:tc>
                  <a:txBody>
                    <a:bodyPr/>
                    <a:lstStyle/>
                    <a:p>
                      <a:pPr marL="0" marR="0" indent="0" algn="l" defTabSz="801654"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bl>
          </a:graphicData>
        </a:graphic>
      </p:graphicFrame>
    </p:spTree>
    <p:extLst>
      <p:ext uri="{BB962C8B-B14F-4D97-AF65-F5344CB8AC3E}">
        <p14:creationId xmlns:p14="http://schemas.microsoft.com/office/powerpoint/2010/main" val="305076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71" y="96400"/>
            <a:ext cx="7798856" cy="690982"/>
          </a:xfrm>
        </p:spPr>
        <p:txBody>
          <a:bodyPr/>
          <a:lstStyle/>
          <a:p>
            <a:r>
              <a:rPr lang="en-GB" sz="3200" dirty="0" smtClean="0"/>
              <a:t>Dynamics of release</a:t>
            </a:r>
            <a:endParaRPr lang="en-GB" sz="3200" dirty="0"/>
          </a:p>
        </p:txBody>
      </p:sp>
      <p:sp>
        <p:nvSpPr>
          <p:cNvPr id="3" name="Content Placeholder 2"/>
          <p:cNvSpPr>
            <a:spLocks noGrp="1"/>
          </p:cNvSpPr>
          <p:nvPr>
            <p:ph idx="1"/>
          </p:nvPr>
        </p:nvSpPr>
        <p:spPr>
          <a:xfrm>
            <a:off x="717070" y="861030"/>
            <a:ext cx="7772332" cy="3477945"/>
          </a:xfrm>
        </p:spPr>
        <p:txBody>
          <a:bodyPr/>
          <a:lstStyle/>
          <a:p>
            <a:r>
              <a:rPr lang="en-GB" sz="2400" dirty="0" smtClean="0"/>
              <a:t>IAAM - Guinea pig inhalation IA model</a:t>
            </a:r>
          </a:p>
          <a:p>
            <a:pPr lvl="1"/>
            <a:r>
              <a:rPr lang="en-GB" sz="2000" dirty="0" smtClean="0"/>
              <a:t>43 </a:t>
            </a:r>
            <a:r>
              <a:rPr lang="en-GB" sz="2000" dirty="0" err="1" smtClean="0"/>
              <a:t>immunosuppressed</a:t>
            </a:r>
            <a:r>
              <a:rPr lang="en-GB" sz="2000" dirty="0" smtClean="0"/>
              <a:t> (</a:t>
            </a:r>
            <a:r>
              <a:rPr lang="en-GB" sz="2000" dirty="0" err="1" smtClean="0"/>
              <a:t>cyclophosphamide</a:t>
            </a:r>
            <a:r>
              <a:rPr lang="en-GB" sz="2000" dirty="0" smtClean="0"/>
              <a:t> and cortisone acetate)</a:t>
            </a:r>
          </a:p>
          <a:p>
            <a:pPr lvl="2"/>
            <a:r>
              <a:rPr lang="en-GB" sz="1600" dirty="0" smtClean="0"/>
              <a:t>30 exposed to </a:t>
            </a:r>
            <a:r>
              <a:rPr lang="en-GB" sz="1600" i="1" dirty="0" smtClean="0"/>
              <a:t>A. </a:t>
            </a:r>
            <a:r>
              <a:rPr lang="en-GB" sz="1600" i="1" dirty="0" err="1" smtClean="0"/>
              <a:t>fumigatus</a:t>
            </a:r>
            <a:r>
              <a:rPr lang="en-GB" sz="1600" dirty="0" smtClean="0"/>
              <a:t> – Cases</a:t>
            </a:r>
          </a:p>
          <a:p>
            <a:pPr lvl="2"/>
            <a:r>
              <a:rPr lang="en-GB" sz="1600" dirty="0" smtClean="0"/>
              <a:t>13 </a:t>
            </a:r>
            <a:r>
              <a:rPr lang="en-GB" sz="1600" dirty="0" err="1" smtClean="0"/>
              <a:t>immuosuppressed</a:t>
            </a:r>
            <a:r>
              <a:rPr lang="en-GB" sz="1600" dirty="0" smtClean="0"/>
              <a:t> high risk controls</a:t>
            </a:r>
          </a:p>
          <a:p>
            <a:pPr lvl="1"/>
            <a:r>
              <a:rPr lang="en-GB" sz="2000" dirty="0" smtClean="0"/>
              <a:t>13 </a:t>
            </a:r>
            <a:r>
              <a:rPr lang="en-GB" sz="2000" dirty="0" err="1" smtClean="0"/>
              <a:t>Immunocompetent</a:t>
            </a:r>
            <a:r>
              <a:rPr lang="en-GB" sz="2000" dirty="0" smtClean="0"/>
              <a:t> low risk controls</a:t>
            </a:r>
          </a:p>
          <a:p>
            <a:pPr lvl="1"/>
            <a:r>
              <a:rPr lang="en-GB" sz="2000" dirty="0" smtClean="0"/>
              <a:t>Euthanized: 1 hour, 5, 7 and 9 days</a:t>
            </a:r>
          </a:p>
          <a:p>
            <a:pPr lvl="1">
              <a:buNone/>
            </a:pPr>
            <a:endParaRPr lang="en-GB" sz="2000" dirty="0" smtClean="0"/>
          </a:p>
          <a:p>
            <a:r>
              <a:rPr lang="en-GB" sz="2400" dirty="0" smtClean="0"/>
              <a:t>Testing</a:t>
            </a:r>
          </a:p>
          <a:p>
            <a:pPr lvl="1"/>
            <a:r>
              <a:rPr lang="en-GB" sz="2000" i="1" dirty="0" err="1" smtClean="0"/>
              <a:t>Aspergillus</a:t>
            </a:r>
            <a:r>
              <a:rPr lang="en-GB" sz="2000" dirty="0" smtClean="0"/>
              <a:t> PCR</a:t>
            </a:r>
          </a:p>
          <a:p>
            <a:pPr lvl="2"/>
            <a:r>
              <a:rPr lang="en-GB" sz="1600" dirty="0" smtClean="0"/>
              <a:t>3ml EDTA WB for testing by 3 EAPCRI centres</a:t>
            </a:r>
          </a:p>
          <a:p>
            <a:pPr lvl="2"/>
            <a:r>
              <a:rPr lang="en-GB" sz="1600" dirty="0" smtClean="0"/>
              <a:t>0.5ml serum for testing by 1 EAPCRI centre  </a:t>
            </a:r>
          </a:p>
          <a:p>
            <a:pPr lvl="1"/>
            <a:r>
              <a:rPr lang="en-GB" sz="2000" dirty="0" smtClean="0"/>
              <a:t>GM-EIA and </a:t>
            </a:r>
            <a:r>
              <a:rPr lang="el-GR" sz="2000" dirty="0" smtClean="0"/>
              <a:t>β</a:t>
            </a:r>
            <a:r>
              <a:rPr lang="en-GB" sz="2000" dirty="0" smtClean="0"/>
              <a:t>-D-</a:t>
            </a:r>
            <a:r>
              <a:rPr lang="en-GB" sz="2000" dirty="0" err="1" smtClean="0"/>
              <a:t>Glucan</a:t>
            </a:r>
            <a:endParaRPr lang="en-GB" sz="2000" dirty="0" smtClean="0"/>
          </a:p>
          <a:p>
            <a:pPr lvl="2"/>
            <a:r>
              <a:rPr lang="en-GB" sz="1600" dirty="0" smtClean="0"/>
              <a:t>Performed on serum by IAAM centre</a:t>
            </a:r>
          </a:p>
        </p:txBody>
      </p:sp>
      <p:sp>
        <p:nvSpPr>
          <p:cNvPr id="4" name="TextBox 3"/>
          <p:cNvSpPr txBox="1"/>
          <p:nvPr/>
        </p:nvSpPr>
        <p:spPr>
          <a:xfrm>
            <a:off x="138556" y="5911280"/>
            <a:ext cx="3740717" cy="307777"/>
          </a:xfrm>
          <a:prstGeom prst="rect">
            <a:avLst/>
          </a:prstGeom>
          <a:noFill/>
        </p:spPr>
        <p:txBody>
          <a:bodyPr wrap="square" rtlCol="0">
            <a:spAutoFit/>
          </a:bodyPr>
          <a:lstStyle/>
          <a:p>
            <a:r>
              <a:rPr lang="en-GB" sz="1400" dirty="0" smtClean="0">
                <a:solidFill>
                  <a:schemeClr val="bg1"/>
                </a:solidFill>
              </a:rPr>
              <a:t>White et al. JCM 2016</a:t>
            </a:r>
            <a:endParaRPr lang="en-GB" sz="1400" baseline="300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8775" y="5099498"/>
            <a:ext cx="2286000" cy="749808"/>
          </a:xfrm>
          <a:prstGeom prst="rect">
            <a:avLst/>
          </a:prstGeom>
        </p:spPr>
      </p:pic>
    </p:spTree>
    <p:extLst>
      <p:ext uri="{BB962C8B-B14F-4D97-AF65-F5344CB8AC3E}">
        <p14:creationId xmlns:p14="http://schemas.microsoft.com/office/powerpoint/2010/main" val="28657048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87996"/>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200" b="1" dirty="0" smtClean="0">
                <a:solidFill>
                  <a:srgbClr val="000000"/>
                </a:solidFill>
                <a:latin typeface="Arial" pitchFamily="34" charset="0"/>
                <a:ea typeface="msgothic" charset="0"/>
                <a:cs typeface="msgothic" charset="0"/>
              </a:rPr>
              <a:t>Assay positivity across </a:t>
            </a:r>
            <a:r>
              <a:rPr lang="en-GB" sz="3200" b="1" dirty="0">
                <a:solidFill>
                  <a:srgbClr val="000000"/>
                </a:solidFill>
                <a:latin typeface="Arial" pitchFamily="34" charset="0"/>
                <a:ea typeface="msgothic" charset="0"/>
                <a:cs typeface="msgothic" charset="0"/>
              </a:rPr>
              <a:t>the </a:t>
            </a:r>
            <a:r>
              <a:rPr lang="en-GB" sz="3200" b="1" dirty="0" smtClean="0">
                <a:solidFill>
                  <a:srgbClr val="000000"/>
                </a:solidFill>
                <a:latin typeface="Arial" pitchFamily="34" charset="0"/>
                <a:ea typeface="msgothic" charset="0"/>
                <a:cs typeface="msgothic" charset="0"/>
              </a:rPr>
              <a:t>experiment</a:t>
            </a:r>
            <a:endParaRPr lang="en-GB" sz="3200" b="1" dirty="0">
              <a:solidFill>
                <a:srgbClr val="000000"/>
              </a:solidFill>
              <a:latin typeface="Arial" pitchFamily="34" charset="0"/>
              <a:ea typeface="msgothic" charset="0"/>
              <a:cs typeface="msgothic" charset="0"/>
            </a:endParaRPr>
          </a:p>
        </p:txBody>
      </p:sp>
      <p:pic>
        <p:nvPicPr>
          <p:cNvPr id="3075" name="Picture 3"/>
          <p:cNvPicPr>
            <a:picLocks noChangeAspect="1" noChangeArrowheads="1"/>
          </p:cNvPicPr>
          <p:nvPr/>
        </p:nvPicPr>
        <p:blipFill>
          <a:blip r:embed="rId3" cstate="print"/>
          <a:srcRect/>
          <a:stretch>
            <a:fillRect/>
          </a:stretch>
        </p:blipFill>
        <p:spPr bwMode="auto">
          <a:xfrm>
            <a:off x="1881209" y="764151"/>
            <a:ext cx="4497120" cy="4893634"/>
          </a:xfrm>
          <a:prstGeom prst="rect">
            <a:avLst/>
          </a:prstGeom>
          <a:noFill/>
          <a:ln w="9525">
            <a:noFill/>
            <a:round/>
            <a:headEnd/>
            <a:tailEnd/>
          </a:ln>
          <a:effectLst/>
        </p:spPr>
      </p:pic>
      <p:sp>
        <p:nvSpPr>
          <p:cNvPr id="6" name="TextBox 5"/>
          <p:cNvSpPr txBox="1"/>
          <p:nvPr/>
        </p:nvSpPr>
        <p:spPr>
          <a:xfrm>
            <a:off x="138556" y="5911280"/>
            <a:ext cx="3740717" cy="307777"/>
          </a:xfrm>
          <a:prstGeom prst="rect">
            <a:avLst/>
          </a:prstGeom>
          <a:noFill/>
        </p:spPr>
        <p:txBody>
          <a:bodyPr wrap="square" rtlCol="0">
            <a:spAutoFit/>
          </a:bodyPr>
          <a:lstStyle/>
          <a:p>
            <a:r>
              <a:rPr lang="en-GB" sz="1400" dirty="0" smtClean="0">
                <a:solidFill>
                  <a:schemeClr val="bg1"/>
                </a:solidFill>
              </a:rPr>
              <a:t>White et al. JCM 2016</a:t>
            </a:r>
            <a:endParaRPr lang="en-GB" sz="1400" baseline="30000" dirty="0">
              <a:solidFill>
                <a:schemeClr val="bg1"/>
              </a:solidFill>
            </a:endParaRPr>
          </a:p>
        </p:txBody>
      </p:sp>
      <p:sp>
        <p:nvSpPr>
          <p:cNvPr id="7" name="TextBox 6"/>
          <p:cNvSpPr txBox="1"/>
          <p:nvPr/>
        </p:nvSpPr>
        <p:spPr>
          <a:xfrm>
            <a:off x="244598" y="1775012"/>
            <a:ext cx="1473299" cy="400110"/>
          </a:xfrm>
          <a:prstGeom prst="rect">
            <a:avLst/>
          </a:prstGeom>
          <a:noFill/>
        </p:spPr>
        <p:txBody>
          <a:bodyPr wrap="square" rtlCol="0">
            <a:spAutoFit/>
          </a:bodyPr>
          <a:lstStyle/>
          <a:p>
            <a:r>
              <a:rPr lang="en-GB" sz="2000" dirty="0" smtClean="0"/>
              <a:t>Cases </a:t>
            </a:r>
            <a:endParaRPr lang="en-GB" sz="2000" baseline="30000" dirty="0"/>
          </a:p>
        </p:txBody>
      </p:sp>
      <p:sp>
        <p:nvSpPr>
          <p:cNvPr id="8" name="TextBox 7"/>
          <p:cNvSpPr txBox="1"/>
          <p:nvPr/>
        </p:nvSpPr>
        <p:spPr>
          <a:xfrm>
            <a:off x="278663" y="4121972"/>
            <a:ext cx="1473299" cy="400110"/>
          </a:xfrm>
          <a:prstGeom prst="rect">
            <a:avLst/>
          </a:prstGeom>
          <a:noFill/>
        </p:spPr>
        <p:txBody>
          <a:bodyPr wrap="square" rtlCol="0">
            <a:spAutoFit/>
          </a:bodyPr>
          <a:lstStyle/>
          <a:p>
            <a:r>
              <a:rPr lang="en-GB" sz="2000" dirty="0" smtClean="0"/>
              <a:t>Controls </a:t>
            </a:r>
            <a:endParaRPr lang="en-GB" sz="2000" baseline="30000" dirty="0"/>
          </a:p>
        </p:txBody>
      </p:sp>
      <p:sp>
        <p:nvSpPr>
          <p:cNvPr id="9" name="Up Arrow 8"/>
          <p:cNvSpPr/>
          <p:nvPr/>
        </p:nvSpPr>
        <p:spPr bwMode="auto">
          <a:xfrm rot="16200000">
            <a:off x="3027507" y="498223"/>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10" name="Up Arrow 9"/>
          <p:cNvSpPr/>
          <p:nvPr/>
        </p:nvSpPr>
        <p:spPr bwMode="auto">
          <a:xfrm rot="16200000">
            <a:off x="2986268" y="2490181"/>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11" name="Up Arrow 10"/>
          <p:cNvSpPr/>
          <p:nvPr/>
        </p:nvSpPr>
        <p:spPr bwMode="auto">
          <a:xfrm rot="16200000">
            <a:off x="3891704" y="1620603"/>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12" name="Up Arrow 11"/>
          <p:cNvSpPr/>
          <p:nvPr/>
        </p:nvSpPr>
        <p:spPr bwMode="auto">
          <a:xfrm rot="16200000">
            <a:off x="5387017" y="534081"/>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13" name="Up Arrow 12"/>
          <p:cNvSpPr/>
          <p:nvPr/>
        </p:nvSpPr>
        <p:spPr bwMode="auto">
          <a:xfrm rot="10800000">
            <a:off x="3656828" y="4623779"/>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2" name="Rectangle 1"/>
          <p:cNvSpPr/>
          <p:nvPr/>
        </p:nvSpPr>
        <p:spPr>
          <a:xfrm>
            <a:off x="6507575" y="1035272"/>
            <a:ext cx="2405467" cy="1815882"/>
          </a:xfrm>
          <a:prstGeom prst="rect">
            <a:avLst/>
          </a:prstGeom>
        </p:spPr>
        <p:txBody>
          <a:bodyPr wrap="square">
            <a:spAutoFit/>
          </a:bodyPr>
          <a:lstStyle/>
          <a:p>
            <a:r>
              <a:rPr lang="en-GB" sz="1600" dirty="0" smtClean="0"/>
              <a:t>1) PCR </a:t>
            </a:r>
            <a:r>
              <a:rPr lang="en-GB" sz="1600" dirty="0"/>
              <a:t>positivity is an early indicator of </a:t>
            </a:r>
            <a:r>
              <a:rPr lang="en-GB" sz="1600" dirty="0" smtClean="0"/>
              <a:t>exposure/infection:</a:t>
            </a:r>
          </a:p>
          <a:p>
            <a:r>
              <a:rPr lang="en-GB" sz="1600" dirty="0" smtClean="0"/>
              <a:t>pre-emptive strategies</a:t>
            </a:r>
          </a:p>
          <a:p>
            <a:r>
              <a:rPr lang="en-GB" sz="1600" dirty="0" smtClean="0"/>
              <a:t>Primary </a:t>
            </a:r>
            <a:r>
              <a:rPr lang="en-GB" sz="1600" dirty="0"/>
              <a:t>test in screening</a:t>
            </a:r>
          </a:p>
        </p:txBody>
      </p:sp>
    </p:spTree>
    <p:extLst>
      <p:ext uri="{BB962C8B-B14F-4D97-AF65-F5344CB8AC3E}">
        <p14:creationId xmlns:p14="http://schemas.microsoft.com/office/powerpoint/2010/main" val="337150746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0-ppt_w/2"/>
                                          </p:val>
                                        </p:tav>
                                      </p:tavLst>
                                    </p:anim>
                                    <p:anim calcmode="lin" valueType="num">
                                      <p:cBhvr additive="base">
                                        <p:cTn id="13" dur="500"/>
                                        <p:tgtEl>
                                          <p:spTgt spid="9"/>
                                        </p:tgtEl>
                                        <p:attrNameLst>
                                          <p:attrName>ppt_y</p:attrName>
                                        </p:attrNameLst>
                                      </p:cBhvr>
                                      <p:tavLst>
                                        <p:tav tm="0">
                                          <p:val>
                                            <p:strVal val="ppt_y"/>
                                          </p:val>
                                        </p:tav>
                                        <p:tav tm="100000">
                                          <p:val>
                                            <p:strVal val="ppt_y"/>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1"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0-ppt_w/2"/>
                                          </p:val>
                                        </p:tav>
                                      </p:tavLst>
                                    </p:anim>
                                    <p:anim calcmode="lin" valueType="num">
                                      <p:cBhvr additive="base">
                                        <p:cTn id="25" dur="500"/>
                                        <p:tgtEl>
                                          <p:spTgt spid="10"/>
                                        </p:tgtEl>
                                        <p:attrNameLst>
                                          <p:attrName>ppt_y</p:attrName>
                                        </p:attrNameLst>
                                      </p:cBhvr>
                                      <p:tavLst>
                                        <p:tav tm="0">
                                          <p:val>
                                            <p:strVal val="ppt_y"/>
                                          </p:val>
                                        </p:tav>
                                        <p:tav tm="100000">
                                          <p:val>
                                            <p:strVal val="ppt_y"/>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grpId="1"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0-ppt_w/2"/>
                                          </p:val>
                                        </p:tav>
                                      </p:tavLst>
                                    </p:anim>
                                    <p:anim calcmode="lin" valueType="num">
                                      <p:cBhvr additive="base">
                                        <p:cTn id="37" dur="500"/>
                                        <p:tgtEl>
                                          <p:spTgt spid="11"/>
                                        </p:tgtEl>
                                        <p:attrNameLst>
                                          <p:attrName>ppt_y</p:attrName>
                                        </p:attrNameLst>
                                      </p:cBhvr>
                                      <p:tavLst>
                                        <p:tav tm="0">
                                          <p:val>
                                            <p:strVal val="ppt_y"/>
                                          </p:val>
                                        </p:tav>
                                        <p:tav tm="100000">
                                          <p:val>
                                            <p:strVal val="ppt_y"/>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8" fill="hold" grpId="1" nodeType="click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0-ppt_w/2"/>
                                          </p:val>
                                        </p:tav>
                                      </p:tavLst>
                                    </p:anim>
                                    <p:anim calcmode="lin" valueType="num">
                                      <p:cBhvr additive="base">
                                        <p:cTn id="49" dur="500"/>
                                        <p:tgtEl>
                                          <p:spTgt spid="12"/>
                                        </p:tgtEl>
                                        <p:attrNameLst>
                                          <p:attrName>ppt_y</p:attrName>
                                        </p:attrNameLst>
                                      </p:cBhvr>
                                      <p:tavLst>
                                        <p:tav tm="0">
                                          <p:val>
                                            <p:strVal val="ppt_y"/>
                                          </p:val>
                                        </p:tav>
                                        <p:tav tm="100000">
                                          <p:val>
                                            <p:strVal val="ppt_y"/>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70" y="150190"/>
            <a:ext cx="7146769" cy="690982"/>
          </a:xfrm>
        </p:spPr>
        <p:txBody>
          <a:bodyPr/>
          <a:lstStyle/>
          <a:p>
            <a:r>
              <a:rPr lang="en-GB" sz="2800" dirty="0" smtClean="0"/>
              <a:t>Monitoring disease progression</a:t>
            </a:r>
            <a:endParaRPr lang="en-GB" sz="2800"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762048" y="979365"/>
            <a:ext cx="3930930" cy="4729728"/>
          </a:xfrm>
          <a:prstGeom prst="rect">
            <a:avLst/>
          </a:prstGeom>
          <a:noFill/>
          <a:ln w="9525">
            <a:noFill/>
            <a:round/>
            <a:headEnd/>
            <a:tailEnd/>
          </a:ln>
          <a:effectLst/>
        </p:spPr>
      </p:pic>
      <p:sp>
        <p:nvSpPr>
          <p:cNvPr id="5" name="TextBox 4"/>
          <p:cNvSpPr txBox="1"/>
          <p:nvPr/>
        </p:nvSpPr>
        <p:spPr>
          <a:xfrm>
            <a:off x="138556" y="5911280"/>
            <a:ext cx="3740717" cy="307777"/>
          </a:xfrm>
          <a:prstGeom prst="rect">
            <a:avLst/>
          </a:prstGeom>
          <a:noFill/>
        </p:spPr>
        <p:txBody>
          <a:bodyPr wrap="square" rtlCol="0">
            <a:spAutoFit/>
          </a:bodyPr>
          <a:lstStyle/>
          <a:p>
            <a:r>
              <a:rPr lang="en-GB" sz="1400" dirty="0" smtClean="0">
                <a:solidFill>
                  <a:schemeClr val="bg1"/>
                </a:solidFill>
              </a:rPr>
              <a:t>White et al. JCM 2016</a:t>
            </a:r>
            <a:endParaRPr lang="en-GB" sz="1400" baseline="30000" dirty="0">
              <a:solidFill>
                <a:schemeClr val="bg1"/>
              </a:solidFill>
            </a:endParaRPr>
          </a:p>
        </p:txBody>
      </p:sp>
      <p:sp>
        <p:nvSpPr>
          <p:cNvPr id="6" name="Up Arrow 5"/>
          <p:cNvSpPr/>
          <p:nvPr/>
        </p:nvSpPr>
        <p:spPr bwMode="auto">
          <a:xfrm rot="16200000">
            <a:off x="2691044" y="1446688"/>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7" name="Up Arrow 6"/>
          <p:cNvSpPr/>
          <p:nvPr/>
        </p:nvSpPr>
        <p:spPr bwMode="auto">
          <a:xfrm rot="10800000">
            <a:off x="1873462" y="2113663"/>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8" name="Up Arrow 7"/>
          <p:cNvSpPr/>
          <p:nvPr/>
        </p:nvSpPr>
        <p:spPr bwMode="auto">
          <a:xfrm rot="16200000">
            <a:off x="3056804" y="4222164"/>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3" name="Rectangle 2"/>
          <p:cNvSpPr/>
          <p:nvPr/>
        </p:nvSpPr>
        <p:spPr>
          <a:xfrm>
            <a:off x="4572000" y="2947084"/>
            <a:ext cx="4572000" cy="646331"/>
          </a:xfrm>
          <a:prstGeom prst="rect">
            <a:avLst/>
          </a:prstGeom>
        </p:spPr>
        <p:txBody>
          <a:bodyPr>
            <a:spAutoFit/>
          </a:bodyPr>
          <a:lstStyle/>
          <a:p>
            <a:r>
              <a:rPr lang="en-GB" dirty="0"/>
              <a:t>GM/BDG are indicators of disease progression</a:t>
            </a:r>
          </a:p>
        </p:txBody>
      </p:sp>
    </p:spTree>
    <p:extLst>
      <p:ext uri="{BB962C8B-B14F-4D97-AF65-F5344CB8AC3E}">
        <p14:creationId xmlns:p14="http://schemas.microsoft.com/office/powerpoint/2010/main" val="3635212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0-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39065" y="271081"/>
          <a:ext cx="7737961" cy="2560319"/>
        </p:xfrm>
        <a:graphic>
          <a:graphicData uri="http://schemas.openxmlformats.org/drawingml/2006/table">
            <a:tbl>
              <a:tblPr/>
              <a:tblGrid>
                <a:gridCol w="1280787">
                  <a:extLst>
                    <a:ext uri="{9D8B030D-6E8A-4147-A177-3AD203B41FA5}">
                      <a16:colId xmlns:a16="http://schemas.microsoft.com/office/drawing/2014/main" xmlns="" val="20000"/>
                    </a:ext>
                  </a:extLst>
                </a:gridCol>
                <a:gridCol w="1063776">
                  <a:extLst>
                    <a:ext uri="{9D8B030D-6E8A-4147-A177-3AD203B41FA5}">
                      <a16:colId xmlns:a16="http://schemas.microsoft.com/office/drawing/2014/main" xmlns="" val="20001"/>
                    </a:ext>
                  </a:extLst>
                </a:gridCol>
                <a:gridCol w="1030444">
                  <a:extLst>
                    <a:ext uri="{9D8B030D-6E8A-4147-A177-3AD203B41FA5}">
                      <a16:colId xmlns:a16="http://schemas.microsoft.com/office/drawing/2014/main" xmlns="" val="20002"/>
                    </a:ext>
                  </a:extLst>
                </a:gridCol>
                <a:gridCol w="979559">
                  <a:extLst>
                    <a:ext uri="{9D8B030D-6E8A-4147-A177-3AD203B41FA5}">
                      <a16:colId xmlns:a16="http://schemas.microsoft.com/office/drawing/2014/main" xmlns="" val="20003"/>
                    </a:ext>
                  </a:extLst>
                </a:gridCol>
                <a:gridCol w="1086177">
                  <a:extLst>
                    <a:ext uri="{9D8B030D-6E8A-4147-A177-3AD203B41FA5}">
                      <a16:colId xmlns:a16="http://schemas.microsoft.com/office/drawing/2014/main" xmlns="" val="20004"/>
                    </a:ext>
                  </a:extLst>
                </a:gridCol>
                <a:gridCol w="1235504">
                  <a:extLst>
                    <a:ext uri="{9D8B030D-6E8A-4147-A177-3AD203B41FA5}">
                      <a16:colId xmlns:a16="http://schemas.microsoft.com/office/drawing/2014/main" xmlns="" val="20005"/>
                    </a:ext>
                  </a:extLst>
                </a:gridCol>
                <a:gridCol w="1061714">
                  <a:extLst>
                    <a:ext uri="{9D8B030D-6E8A-4147-A177-3AD203B41FA5}">
                      <a16:colId xmlns:a16="http://schemas.microsoft.com/office/drawing/2014/main" xmlns="" val="20006"/>
                    </a:ext>
                  </a:extLst>
                </a:gridCol>
              </a:tblGrid>
              <a:tr h="546085">
                <a:tc>
                  <a:txBody>
                    <a:bodyPr/>
                    <a:lstStyle/>
                    <a:p>
                      <a:pPr algn="l">
                        <a:lnSpc>
                          <a:spcPct val="200000"/>
                        </a:lnSpc>
                        <a:spcBef>
                          <a:spcPts val="600"/>
                        </a:spcBef>
                        <a:spcAft>
                          <a:spcPts val="0"/>
                        </a:spcAft>
                      </a:pPr>
                      <a:r>
                        <a:rPr lang="en-GB" sz="1400" b="1" dirty="0">
                          <a:latin typeface="Calibri"/>
                          <a:ea typeface="Times New Roman"/>
                          <a:cs typeface="Times New Roman"/>
                        </a:rPr>
                        <a:t>Assays </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b="1" dirty="0">
                          <a:latin typeface="Calibri"/>
                          <a:ea typeface="Times New Roman"/>
                          <a:cs typeface="Times New Roman"/>
                        </a:rPr>
                        <a:t>Sensitivity (%)</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b="1" dirty="0">
                          <a:latin typeface="Calibri"/>
                          <a:ea typeface="Times New Roman"/>
                          <a:cs typeface="Times New Roman"/>
                        </a:rPr>
                        <a:t>Specificity (%)</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b="1" dirty="0">
                          <a:latin typeface="Calibri"/>
                          <a:ea typeface="Times New Roman"/>
                          <a:cs typeface="Times New Roman"/>
                        </a:rPr>
                        <a:t>Accuracy (%)</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b="1" dirty="0">
                          <a:latin typeface="Calibri"/>
                          <a:ea typeface="Times New Roman"/>
                          <a:cs typeface="Times New Roman"/>
                        </a:rPr>
                        <a:t>LR+</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b="1" dirty="0">
                          <a:latin typeface="Calibri"/>
                          <a:ea typeface="Times New Roman"/>
                          <a:cs typeface="Times New Roman"/>
                        </a:rPr>
                        <a:t>LR-</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b="1" dirty="0" smtClean="0">
                          <a:latin typeface="Calibri"/>
                          <a:ea typeface="Times New Roman"/>
                          <a:cs typeface="Times New Roman"/>
                        </a:rPr>
                        <a:t>AUC</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3042">
                <a:tc>
                  <a:txBody>
                    <a:bodyPr/>
                    <a:lstStyle/>
                    <a:p>
                      <a:pPr algn="l">
                        <a:lnSpc>
                          <a:spcPct val="200000"/>
                        </a:lnSpc>
                        <a:spcBef>
                          <a:spcPts val="600"/>
                        </a:spcBef>
                        <a:spcAft>
                          <a:spcPts val="0"/>
                        </a:spcAft>
                      </a:pPr>
                      <a:r>
                        <a:rPr lang="en-GB" sz="1400" dirty="0">
                          <a:latin typeface="Calibri"/>
                          <a:ea typeface="Times New Roman"/>
                          <a:cs typeface="Times New Roman"/>
                        </a:rPr>
                        <a:t>WB PCR</a:t>
                      </a:r>
                      <a:r>
                        <a:rPr lang="en-GB" sz="1400" baseline="30000" dirty="0">
                          <a:latin typeface="Calibri"/>
                          <a:ea typeface="Times New Roman"/>
                          <a:cs typeface="Times New Roman"/>
                        </a:rPr>
                        <a:t> </a:t>
                      </a:r>
                      <a:r>
                        <a:rPr lang="en-GB" sz="1400" dirty="0" smtClean="0">
                          <a:latin typeface="Calibri"/>
                          <a:ea typeface="Times New Roman"/>
                          <a:cs typeface="Times New Roman"/>
                        </a:rPr>
                        <a:t> </a:t>
                      </a:r>
                      <a:endParaRPr lang="en-GB" sz="1400" dirty="0">
                        <a:latin typeface="Calibri"/>
                        <a:ea typeface="Times New Roman"/>
                        <a:cs typeface="Times New Roman"/>
                      </a:endParaRPr>
                    </a:p>
                  </a:txBody>
                  <a:tcPr marL="55850" marR="5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73 </a:t>
                      </a:r>
                    </a:p>
                  </a:txBody>
                  <a:tcPr marL="55850" marR="5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92</a:t>
                      </a:r>
                      <a:endParaRPr lang="en-GB" sz="1400" dirty="0">
                        <a:latin typeface="Calibri"/>
                        <a:ea typeface="Times New Roman"/>
                        <a:cs typeface="Times New Roman"/>
                      </a:endParaRPr>
                    </a:p>
                  </a:txBody>
                  <a:tcPr marL="55850" marR="5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82.7</a:t>
                      </a:r>
                    </a:p>
                  </a:txBody>
                  <a:tcPr marL="55850" marR="5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9.5</a:t>
                      </a:r>
                    </a:p>
                  </a:txBody>
                  <a:tcPr marL="55850" marR="5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0.3</a:t>
                      </a:r>
                    </a:p>
                  </a:txBody>
                  <a:tcPr marL="55850" marR="5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a:t>
                      </a:r>
                    </a:p>
                  </a:txBody>
                  <a:tcPr marL="55850" marR="558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73042">
                <a:tc>
                  <a:txBody>
                    <a:bodyPr/>
                    <a:lstStyle/>
                    <a:p>
                      <a:pPr algn="l">
                        <a:lnSpc>
                          <a:spcPct val="200000"/>
                        </a:lnSpc>
                        <a:spcBef>
                          <a:spcPts val="600"/>
                        </a:spcBef>
                        <a:spcAft>
                          <a:spcPts val="0"/>
                        </a:spcAft>
                      </a:pPr>
                      <a:r>
                        <a:rPr lang="en-GB" sz="1400" dirty="0">
                          <a:latin typeface="Calibri"/>
                          <a:ea typeface="Times New Roman"/>
                          <a:cs typeface="Times New Roman"/>
                        </a:rPr>
                        <a:t>Serum PCR </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65</a:t>
                      </a:r>
                      <a:endParaRPr lang="en-GB" sz="1400" dirty="0">
                        <a:latin typeface="Calibri"/>
                        <a:ea typeface="Times New Roman"/>
                        <a:cs typeface="Times New Roman"/>
                      </a:endParaRP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79</a:t>
                      </a:r>
                      <a:endParaRPr lang="en-GB" sz="1400" dirty="0">
                        <a:latin typeface="Calibri"/>
                        <a:ea typeface="Times New Roman"/>
                        <a:cs typeface="Times New Roman"/>
                      </a:endParaRP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72.0</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3.1</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0.4</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a:t>
                      </a:r>
                    </a:p>
                  </a:txBody>
                  <a:tcPr marL="55850" marR="55850" marT="0" marB="0">
                    <a:lnL>
                      <a:noFill/>
                    </a:lnL>
                    <a:lnR>
                      <a:noFill/>
                    </a:lnR>
                    <a:lnT>
                      <a:noFill/>
                    </a:lnT>
                    <a:lnB>
                      <a:noFill/>
                    </a:lnB>
                  </a:tcPr>
                </a:tc>
                <a:extLst>
                  <a:ext uri="{0D108BD9-81ED-4DB2-BD59-A6C34878D82A}">
                    <a16:rowId xmlns:a16="http://schemas.microsoft.com/office/drawing/2014/main" xmlns="" val="10002"/>
                  </a:ext>
                </a:extLst>
              </a:tr>
              <a:tr h="273042">
                <a:tc>
                  <a:txBody>
                    <a:bodyPr/>
                    <a:lstStyle/>
                    <a:p>
                      <a:pPr algn="l">
                        <a:lnSpc>
                          <a:spcPct val="200000"/>
                        </a:lnSpc>
                        <a:spcBef>
                          <a:spcPts val="600"/>
                        </a:spcBef>
                        <a:spcAft>
                          <a:spcPts val="0"/>
                        </a:spcAft>
                      </a:pPr>
                      <a:r>
                        <a:rPr lang="en-GB" sz="1400" dirty="0" smtClean="0">
                          <a:latin typeface="Calibri"/>
                          <a:ea typeface="Times New Roman"/>
                          <a:cs typeface="Times New Roman"/>
                        </a:rPr>
                        <a:t>GM</a:t>
                      </a:r>
                      <a:endParaRPr lang="en-GB" sz="1400" dirty="0">
                        <a:latin typeface="Calibri"/>
                        <a:ea typeface="Times New Roman"/>
                        <a:cs typeface="Times New Roman"/>
                      </a:endParaRP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68</a:t>
                      </a:r>
                      <a:endParaRPr lang="en-GB" sz="1400" dirty="0">
                        <a:latin typeface="Calibri"/>
                        <a:ea typeface="Times New Roman"/>
                        <a:cs typeface="Times New Roman"/>
                      </a:endParaRP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80</a:t>
                      </a:r>
                      <a:endParaRPr lang="en-GB" sz="1400" dirty="0">
                        <a:latin typeface="Calibri"/>
                        <a:ea typeface="Times New Roman"/>
                        <a:cs typeface="Times New Roman"/>
                      </a:endParaRP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74.5</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3.4</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0.4</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0.77</a:t>
                      </a:r>
                      <a:endParaRPr lang="en-GB" sz="1400" dirty="0">
                        <a:latin typeface="Calibri"/>
                        <a:ea typeface="Times New Roman"/>
                        <a:cs typeface="Times New Roman"/>
                      </a:endParaRPr>
                    </a:p>
                  </a:txBody>
                  <a:tcPr marL="55850" marR="55850" marT="0" marB="0">
                    <a:lnL>
                      <a:noFill/>
                    </a:lnL>
                    <a:lnR>
                      <a:noFill/>
                    </a:lnR>
                    <a:lnT>
                      <a:noFill/>
                    </a:lnT>
                    <a:lnB>
                      <a:noFill/>
                    </a:lnB>
                  </a:tcPr>
                </a:tc>
                <a:extLst>
                  <a:ext uri="{0D108BD9-81ED-4DB2-BD59-A6C34878D82A}">
                    <a16:rowId xmlns:a16="http://schemas.microsoft.com/office/drawing/2014/main" xmlns="" val="10003"/>
                  </a:ext>
                </a:extLst>
              </a:tr>
              <a:tr h="273042">
                <a:tc>
                  <a:txBody>
                    <a:bodyPr/>
                    <a:lstStyle/>
                    <a:p>
                      <a:pPr algn="l">
                        <a:lnSpc>
                          <a:spcPct val="200000"/>
                        </a:lnSpc>
                        <a:spcBef>
                          <a:spcPts val="600"/>
                        </a:spcBef>
                        <a:spcAft>
                          <a:spcPts val="0"/>
                        </a:spcAft>
                      </a:pPr>
                      <a:r>
                        <a:rPr lang="en-GB" sz="1400" dirty="0" smtClean="0">
                          <a:latin typeface="Calibri"/>
                          <a:ea typeface="Times New Roman"/>
                          <a:cs typeface="Times New Roman"/>
                        </a:rPr>
                        <a:t>BDG</a:t>
                      </a:r>
                      <a:endParaRPr lang="en-GB" sz="1400" dirty="0">
                        <a:latin typeface="Calibri"/>
                        <a:ea typeface="Times New Roman"/>
                        <a:cs typeface="Times New Roman"/>
                      </a:endParaRP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46</a:t>
                      </a:r>
                      <a:endParaRPr lang="en-GB" sz="1400" dirty="0">
                        <a:latin typeface="Calibri"/>
                        <a:ea typeface="Times New Roman"/>
                        <a:cs typeface="Times New Roman"/>
                      </a:endParaRP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b="1" dirty="0" smtClean="0">
                          <a:latin typeface="Calibri"/>
                          <a:ea typeface="Times New Roman"/>
                          <a:cs typeface="Times New Roman"/>
                        </a:rPr>
                        <a:t>100</a:t>
                      </a:r>
                      <a:endParaRPr lang="en-GB" sz="1400" dirty="0">
                        <a:latin typeface="Calibri"/>
                        <a:ea typeface="Times New Roman"/>
                        <a:cs typeface="Times New Roman"/>
                      </a:endParaRP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a:latin typeface="Calibri"/>
                          <a:ea typeface="Times New Roman"/>
                          <a:cs typeface="Times New Roman"/>
                        </a:rPr>
                        <a:t>74.5</a:t>
                      </a: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a:latin typeface="Calibri"/>
                          <a:ea typeface="Times New Roman"/>
                          <a:cs typeface="Times New Roman"/>
                        </a:rPr>
                        <a:t>&gt;455</a:t>
                      </a: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a:latin typeface="Calibri"/>
                          <a:ea typeface="Times New Roman"/>
                          <a:cs typeface="Times New Roman"/>
                        </a:rPr>
                        <a:t>0.6</a:t>
                      </a: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0.82</a:t>
                      </a:r>
                      <a:endParaRPr lang="en-GB" sz="1400" dirty="0">
                        <a:latin typeface="Calibri"/>
                        <a:ea typeface="Times New Roman"/>
                        <a:cs typeface="Times New Roman"/>
                      </a:endParaRP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5" name="Table 4"/>
          <p:cNvGraphicFramePr>
            <a:graphicFrameLocks noGrp="1"/>
          </p:cNvGraphicFramePr>
          <p:nvPr/>
        </p:nvGraphicFramePr>
        <p:xfrm>
          <a:off x="408795" y="2829535"/>
          <a:ext cx="8154291" cy="2560319"/>
        </p:xfrm>
        <a:graphic>
          <a:graphicData uri="http://schemas.openxmlformats.org/drawingml/2006/table">
            <a:tbl>
              <a:tblPr/>
              <a:tblGrid>
                <a:gridCol w="1490131">
                  <a:extLst>
                    <a:ext uri="{9D8B030D-6E8A-4147-A177-3AD203B41FA5}">
                      <a16:colId xmlns:a16="http://schemas.microsoft.com/office/drawing/2014/main" xmlns="" val="20000"/>
                    </a:ext>
                  </a:extLst>
                </a:gridCol>
                <a:gridCol w="1030666">
                  <a:extLst>
                    <a:ext uri="{9D8B030D-6E8A-4147-A177-3AD203B41FA5}">
                      <a16:colId xmlns:a16="http://schemas.microsoft.com/office/drawing/2014/main" xmlns="" val="20001"/>
                    </a:ext>
                  </a:extLst>
                </a:gridCol>
                <a:gridCol w="1055508">
                  <a:extLst>
                    <a:ext uri="{9D8B030D-6E8A-4147-A177-3AD203B41FA5}">
                      <a16:colId xmlns:a16="http://schemas.microsoft.com/office/drawing/2014/main" xmlns="" val="20002"/>
                    </a:ext>
                  </a:extLst>
                </a:gridCol>
                <a:gridCol w="881660">
                  <a:extLst>
                    <a:ext uri="{9D8B030D-6E8A-4147-A177-3AD203B41FA5}">
                      <a16:colId xmlns:a16="http://schemas.microsoft.com/office/drawing/2014/main" xmlns="" val="20003"/>
                    </a:ext>
                  </a:extLst>
                </a:gridCol>
                <a:gridCol w="1275511">
                  <a:extLst>
                    <a:ext uri="{9D8B030D-6E8A-4147-A177-3AD203B41FA5}">
                      <a16:colId xmlns:a16="http://schemas.microsoft.com/office/drawing/2014/main" xmlns="" val="20004"/>
                    </a:ext>
                  </a:extLst>
                </a:gridCol>
                <a:gridCol w="1301978">
                  <a:extLst>
                    <a:ext uri="{9D8B030D-6E8A-4147-A177-3AD203B41FA5}">
                      <a16:colId xmlns:a16="http://schemas.microsoft.com/office/drawing/2014/main" xmlns="" val="20005"/>
                    </a:ext>
                  </a:extLst>
                </a:gridCol>
                <a:gridCol w="1118837">
                  <a:extLst>
                    <a:ext uri="{9D8B030D-6E8A-4147-A177-3AD203B41FA5}">
                      <a16:colId xmlns:a16="http://schemas.microsoft.com/office/drawing/2014/main" xmlns="" val="20006"/>
                    </a:ext>
                  </a:extLst>
                </a:gridCol>
              </a:tblGrid>
              <a:tr h="293990">
                <a:tc>
                  <a:txBody>
                    <a:bodyPr/>
                    <a:lstStyle/>
                    <a:p>
                      <a:pPr algn="l">
                        <a:lnSpc>
                          <a:spcPct val="200000"/>
                        </a:lnSpc>
                        <a:spcBef>
                          <a:spcPts val="600"/>
                        </a:spcBef>
                        <a:spcAft>
                          <a:spcPts val="0"/>
                        </a:spcAft>
                      </a:pPr>
                      <a:r>
                        <a:rPr lang="en-GB" sz="1400" dirty="0">
                          <a:latin typeface="Calibri"/>
                          <a:ea typeface="Times New Roman"/>
                          <a:cs typeface="Times New Roman"/>
                        </a:rPr>
                        <a:t>Serum/WB PCR</a:t>
                      </a:r>
                    </a:p>
                  </a:txBody>
                  <a:tcPr marL="43804" marR="43804"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91/33</a:t>
                      </a:r>
                    </a:p>
                  </a:txBody>
                  <a:tcPr marL="43804" marR="43804"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65/</a:t>
                      </a:r>
                      <a:r>
                        <a:rPr lang="en-GB" sz="1400" b="1">
                          <a:latin typeface="Calibri"/>
                          <a:ea typeface="Times New Roman"/>
                          <a:cs typeface="Times New Roman"/>
                        </a:rPr>
                        <a:t>100</a:t>
                      </a:r>
                      <a:endParaRPr lang="en-GB" sz="1400">
                        <a:latin typeface="Calibri"/>
                        <a:ea typeface="Times New Roman"/>
                        <a:cs typeface="Times New Roman"/>
                      </a:endParaRPr>
                    </a:p>
                  </a:txBody>
                  <a:tcPr marL="43804" marR="43804"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77/68</a:t>
                      </a:r>
                    </a:p>
                  </a:txBody>
                  <a:tcPr marL="43804" marR="43804"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2.6/&gt;330</a:t>
                      </a:r>
                    </a:p>
                  </a:txBody>
                  <a:tcPr marL="43804" marR="43804"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0.1/0.7</a:t>
                      </a:r>
                    </a:p>
                  </a:txBody>
                  <a:tcPr marL="43804" marR="43804"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0.84</a:t>
                      </a:r>
                      <a:endParaRPr lang="en-GB" sz="1400" dirty="0">
                        <a:latin typeface="Calibri"/>
                        <a:ea typeface="Times New Roman"/>
                        <a:cs typeface="Times New Roman"/>
                      </a:endParaRPr>
                    </a:p>
                  </a:txBody>
                  <a:tcPr marL="43804" marR="43804"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0"/>
                  </a:ext>
                </a:extLst>
              </a:tr>
              <a:tr h="293990">
                <a:tc>
                  <a:txBody>
                    <a:bodyPr/>
                    <a:lstStyle/>
                    <a:p>
                      <a:pPr algn="l">
                        <a:lnSpc>
                          <a:spcPct val="200000"/>
                        </a:lnSpc>
                        <a:spcBef>
                          <a:spcPts val="600"/>
                        </a:spcBef>
                        <a:spcAft>
                          <a:spcPts val="0"/>
                        </a:spcAft>
                      </a:pPr>
                      <a:r>
                        <a:rPr lang="en-GB" sz="1400">
                          <a:latin typeface="Calibri"/>
                          <a:ea typeface="Times New Roman"/>
                          <a:cs typeface="Times New Roman"/>
                        </a:rPr>
                        <a:t>BDG/WB PCR</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86/24</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91/</a:t>
                      </a:r>
                      <a:r>
                        <a:rPr lang="en-GB" sz="1400" b="1">
                          <a:latin typeface="Calibri"/>
                          <a:ea typeface="Times New Roman"/>
                          <a:cs typeface="Times New Roman"/>
                        </a:rPr>
                        <a:t>100</a:t>
                      </a:r>
                      <a:endParaRPr lang="en-GB" sz="1400">
                        <a:latin typeface="Calibri"/>
                        <a:ea typeface="Times New Roman"/>
                        <a:cs typeface="Times New Roman"/>
                      </a:endParaRP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89/64</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9.6/&gt;240</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0.2/0.8</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0.90</a:t>
                      </a:r>
                      <a:endParaRPr lang="en-GB" sz="1400" dirty="0">
                        <a:latin typeface="Calibri"/>
                        <a:ea typeface="Times New Roman"/>
                        <a:cs typeface="Times New Roman"/>
                      </a:endParaRPr>
                    </a:p>
                  </a:txBody>
                  <a:tcPr marL="43804" marR="43804" marT="0" marB="0">
                    <a:lnL>
                      <a:noFill/>
                    </a:lnL>
                    <a:lnR>
                      <a:noFill/>
                    </a:lnR>
                    <a:lnT>
                      <a:noFill/>
                    </a:lnT>
                    <a:lnB>
                      <a:noFill/>
                    </a:lnB>
                  </a:tcPr>
                </a:tc>
                <a:extLst>
                  <a:ext uri="{0D108BD9-81ED-4DB2-BD59-A6C34878D82A}">
                    <a16:rowId xmlns:a16="http://schemas.microsoft.com/office/drawing/2014/main" xmlns="" val="10001"/>
                  </a:ext>
                </a:extLst>
              </a:tr>
              <a:tr h="293990">
                <a:tc>
                  <a:txBody>
                    <a:bodyPr/>
                    <a:lstStyle/>
                    <a:p>
                      <a:pPr algn="l">
                        <a:lnSpc>
                          <a:spcPct val="200000"/>
                        </a:lnSpc>
                        <a:spcBef>
                          <a:spcPts val="600"/>
                        </a:spcBef>
                        <a:spcAft>
                          <a:spcPts val="0"/>
                        </a:spcAft>
                      </a:pPr>
                      <a:r>
                        <a:rPr lang="en-GB" sz="1400">
                          <a:latin typeface="Calibri"/>
                          <a:ea typeface="Times New Roman"/>
                          <a:cs typeface="Times New Roman"/>
                        </a:rPr>
                        <a:t>GM/WB PCR</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b="1">
                          <a:latin typeface="Calibri"/>
                          <a:ea typeface="Times New Roman"/>
                          <a:cs typeface="Times New Roman"/>
                        </a:rPr>
                        <a:t>100</a:t>
                      </a:r>
                      <a:r>
                        <a:rPr lang="en-GB" sz="1400">
                          <a:latin typeface="Calibri"/>
                          <a:ea typeface="Times New Roman"/>
                          <a:cs typeface="Times New Roman"/>
                        </a:rPr>
                        <a:t>/33</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78/96</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89/66</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4.5/8.3</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&lt;0.001/0.7</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0.91</a:t>
                      </a:r>
                      <a:endParaRPr lang="en-GB" sz="1400" dirty="0">
                        <a:latin typeface="Calibri"/>
                        <a:ea typeface="Times New Roman"/>
                        <a:cs typeface="Times New Roman"/>
                      </a:endParaRPr>
                    </a:p>
                  </a:txBody>
                  <a:tcPr marL="43804" marR="43804" marT="0" marB="0">
                    <a:lnL>
                      <a:noFill/>
                    </a:lnL>
                    <a:lnR>
                      <a:noFill/>
                    </a:lnR>
                    <a:lnT>
                      <a:noFill/>
                    </a:lnT>
                    <a:lnB>
                      <a:noFill/>
                    </a:lnB>
                  </a:tcPr>
                </a:tc>
                <a:extLst>
                  <a:ext uri="{0D108BD9-81ED-4DB2-BD59-A6C34878D82A}">
                    <a16:rowId xmlns:a16="http://schemas.microsoft.com/office/drawing/2014/main" xmlns="" val="10002"/>
                  </a:ext>
                </a:extLst>
              </a:tr>
              <a:tr h="293990">
                <a:tc>
                  <a:txBody>
                    <a:bodyPr/>
                    <a:lstStyle/>
                    <a:p>
                      <a:pPr algn="l">
                        <a:lnSpc>
                          <a:spcPct val="200000"/>
                        </a:lnSpc>
                        <a:spcBef>
                          <a:spcPts val="600"/>
                        </a:spcBef>
                        <a:spcAft>
                          <a:spcPts val="0"/>
                        </a:spcAft>
                      </a:pPr>
                      <a:r>
                        <a:rPr lang="en-GB" sz="1400">
                          <a:latin typeface="Calibri"/>
                          <a:ea typeface="Times New Roman"/>
                          <a:cs typeface="Times New Roman"/>
                        </a:rPr>
                        <a:t>BDG/Serum PCR </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76/33</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74/</a:t>
                      </a:r>
                      <a:r>
                        <a:rPr lang="en-GB" sz="1400" b="1">
                          <a:latin typeface="Calibri"/>
                          <a:ea typeface="Times New Roman"/>
                          <a:cs typeface="Times New Roman"/>
                        </a:rPr>
                        <a:t>100</a:t>
                      </a:r>
                      <a:endParaRPr lang="en-GB" sz="1400">
                        <a:latin typeface="Calibri"/>
                        <a:ea typeface="Times New Roman"/>
                        <a:cs typeface="Times New Roman"/>
                      </a:endParaRP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75/68</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2.9/&gt;330</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0.3/0.7</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0.79</a:t>
                      </a:r>
                      <a:endParaRPr lang="en-GB" sz="1400" dirty="0">
                        <a:latin typeface="Calibri"/>
                        <a:ea typeface="Times New Roman"/>
                        <a:cs typeface="Times New Roman"/>
                      </a:endParaRPr>
                    </a:p>
                  </a:txBody>
                  <a:tcPr marL="43804" marR="43804" marT="0" marB="0">
                    <a:lnL>
                      <a:noFill/>
                    </a:lnL>
                    <a:lnR>
                      <a:noFill/>
                    </a:lnR>
                    <a:lnT>
                      <a:noFill/>
                    </a:lnT>
                    <a:lnB>
                      <a:noFill/>
                    </a:lnB>
                  </a:tcPr>
                </a:tc>
                <a:extLst>
                  <a:ext uri="{0D108BD9-81ED-4DB2-BD59-A6C34878D82A}">
                    <a16:rowId xmlns:a16="http://schemas.microsoft.com/office/drawing/2014/main" xmlns="" val="10003"/>
                  </a:ext>
                </a:extLst>
              </a:tr>
              <a:tr h="293990">
                <a:tc>
                  <a:txBody>
                    <a:bodyPr/>
                    <a:lstStyle/>
                    <a:p>
                      <a:pPr algn="l">
                        <a:lnSpc>
                          <a:spcPct val="200000"/>
                        </a:lnSpc>
                        <a:spcBef>
                          <a:spcPts val="600"/>
                        </a:spcBef>
                        <a:spcAft>
                          <a:spcPts val="0"/>
                        </a:spcAft>
                      </a:pPr>
                      <a:r>
                        <a:rPr lang="en-GB" sz="1400">
                          <a:latin typeface="Calibri"/>
                          <a:ea typeface="Times New Roman"/>
                          <a:cs typeface="Times New Roman"/>
                        </a:rPr>
                        <a:t>GM/Serum PCR</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90/43</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61/96</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75/70</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2.3/10.8</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a:latin typeface="Calibri"/>
                          <a:ea typeface="Times New Roman"/>
                          <a:cs typeface="Times New Roman"/>
                        </a:rPr>
                        <a:t>0.2/0.6</a:t>
                      </a:r>
                    </a:p>
                  </a:txBody>
                  <a:tcPr marL="43804" marR="43804"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0.82</a:t>
                      </a:r>
                      <a:endParaRPr lang="en-GB" sz="1400" dirty="0">
                        <a:latin typeface="Calibri"/>
                        <a:ea typeface="Times New Roman"/>
                        <a:cs typeface="Times New Roman"/>
                      </a:endParaRPr>
                    </a:p>
                  </a:txBody>
                  <a:tcPr marL="43804" marR="43804" marT="0" marB="0">
                    <a:lnL>
                      <a:noFill/>
                    </a:lnL>
                    <a:lnR>
                      <a:noFill/>
                    </a:lnR>
                    <a:lnT>
                      <a:noFill/>
                    </a:lnT>
                    <a:lnB>
                      <a:noFill/>
                    </a:lnB>
                  </a:tcPr>
                </a:tc>
                <a:extLst>
                  <a:ext uri="{0D108BD9-81ED-4DB2-BD59-A6C34878D82A}">
                    <a16:rowId xmlns:a16="http://schemas.microsoft.com/office/drawing/2014/main" xmlns="" val="10004"/>
                  </a:ext>
                </a:extLst>
              </a:tr>
              <a:tr h="293990">
                <a:tc>
                  <a:txBody>
                    <a:bodyPr/>
                    <a:lstStyle/>
                    <a:p>
                      <a:pPr algn="l">
                        <a:lnSpc>
                          <a:spcPct val="200000"/>
                        </a:lnSpc>
                        <a:spcBef>
                          <a:spcPts val="600"/>
                        </a:spcBef>
                        <a:spcAft>
                          <a:spcPts val="0"/>
                        </a:spcAft>
                      </a:pPr>
                      <a:r>
                        <a:rPr lang="en-GB" sz="1400" dirty="0">
                          <a:latin typeface="Calibri"/>
                          <a:ea typeface="Times New Roman"/>
                          <a:cs typeface="Times New Roman"/>
                        </a:rPr>
                        <a:t>GM/BDG</a:t>
                      </a:r>
                    </a:p>
                  </a:txBody>
                  <a:tcPr marL="43804" marR="4380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a:latin typeface="Calibri"/>
                          <a:ea typeface="Times New Roman"/>
                          <a:cs typeface="Times New Roman"/>
                        </a:rPr>
                        <a:t>81/38</a:t>
                      </a:r>
                    </a:p>
                  </a:txBody>
                  <a:tcPr marL="43804" marR="4380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a:latin typeface="Calibri"/>
                          <a:ea typeface="Times New Roman"/>
                          <a:cs typeface="Times New Roman"/>
                        </a:rPr>
                        <a:t>83/</a:t>
                      </a:r>
                      <a:r>
                        <a:rPr lang="en-GB" sz="1400" b="1">
                          <a:latin typeface="Calibri"/>
                          <a:ea typeface="Times New Roman"/>
                          <a:cs typeface="Times New Roman"/>
                        </a:rPr>
                        <a:t>100</a:t>
                      </a:r>
                      <a:endParaRPr lang="en-GB" sz="1400">
                        <a:latin typeface="Calibri"/>
                        <a:ea typeface="Times New Roman"/>
                        <a:cs typeface="Times New Roman"/>
                      </a:endParaRPr>
                    </a:p>
                  </a:txBody>
                  <a:tcPr marL="43804" marR="4380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a:latin typeface="Calibri"/>
                          <a:ea typeface="Times New Roman"/>
                          <a:cs typeface="Times New Roman"/>
                        </a:rPr>
                        <a:t>82/70</a:t>
                      </a:r>
                    </a:p>
                  </a:txBody>
                  <a:tcPr marL="43804" marR="4380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a:latin typeface="Calibri"/>
                          <a:ea typeface="Times New Roman"/>
                          <a:cs typeface="Times New Roman"/>
                        </a:rPr>
                        <a:t>4.8/&gt;380</a:t>
                      </a:r>
                    </a:p>
                  </a:txBody>
                  <a:tcPr marL="43804" marR="4380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a:latin typeface="Calibri"/>
                          <a:ea typeface="Times New Roman"/>
                          <a:cs typeface="Times New Roman"/>
                        </a:rPr>
                        <a:t>0.2/0.6</a:t>
                      </a:r>
                    </a:p>
                  </a:txBody>
                  <a:tcPr marL="43804" marR="4380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0.85</a:t>
                      </a:r>
                      <a:endParaRPr lang="en-GB" sz="1400" dirty="0">
                        <a:latin typeface="Calibri"/>
                        <a:ea typeface="Times New Roman"/>
                        <a:cs typeface="Times New Roman"/>
                      </a:endParaRPr>
                    </a:p>
                  </a:txBody>
                  <a:tcPr marL="43804" marR="43804"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138556" y="5911280"/>
            <a:ext cx="3740717" cy="307777"/>
          </a:xfrm>
          <a:prstGeom prst="rect">
            <a:avLst/>
          </a:prstGeom>
          <a:noFill/>
        </p:spPr>
        <p:txBody>
          <a:bodyPr wrap="square" rtlCol="0">
            <a:spAutoFit/>
          </a:bodyPr>
          <a:lstStyle/>
          <a:p>
            <a:r>
              <a:rPr lang="en-GB" sz="1400" dirty="0" smtClean="0">
                <a:solidFill>
                  <a:schemeClr val="bg1"/>
                </a:solidFill>
              </a:rPr>
              <a:t>White et al. JCM 2016</a:t>
            </a:r>
            <a:endParaRPr lang="en-GB" sz="1400" baseline="30000" dirty="0">
              <a:solidFill>
                <a:schemeClr val="bg1"/>
              </a:solidFill>
            </a:endParaRPr>
          </a:p>
        </p:txBody>
      </p:sp>
    </p:spTree>
    <p:extLst>
      <p:ext uri="{BB962C8B-B14F-4D97-AF65-F5344CB8AC3E}">
        <p14:creationId xmlns:p14="http://schemas.microsoft.com/office/powerpoint/2010/main" val="3878593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6776198"/>
              </p:ext>
            </p:extLst>
          </p:nvPr>
        </p:nvGraphicFramePr>
        <p:xfrm>
          <a:off x="137182" y="604258"/>
          <a:ext cx="8896575" cy="2560319"/>
        </p:xfrm>
        <a:graphic>
          <a:graphicData uri="http://schemas.openxmlformats.org/drawingml/2006/table">
            <a:tbl>
              <a:tblPr/>
              <a:tblGrid>
                <a:gridCol w="1538348">
                  <a:extLst>
                    <a:ext uri="{9D8B030D-6E8A-4147-A177-3AD203B41FA5}">
                      <a16:colId xmlns:a16="http://schemas.microsoft.com/office/drawing/2014/main" xmlns="" val="20000"/>
                    </a:ext>
                  </a:extLst>
                </a:gridCol>
                <a:gridCol w="1194099">
                  <a:extLst>
                    <a:ext uri="{9D8B030D-6E8A-4147-A177-3AD203B41FA5}">
                      <a16:colId xmlns:a16="http://schemas.microsoft.com/office/drawing/2014/main" xmlns="" val="20001"/>
                    </a:ext>
                  </a:extLst>
                </a:gridCol>
                <a:gridCol w="1280160">
                  <a:extLst>
                    <a:ext uri="{9D8B030D-6E8A-4147-A177-3AD203B41FA5}">
                      <a16:colId xmlns:a16="http://schemas.microsoft.com/office/drawing/2014/main" xmlns="" val="20002"/>
                    </a:ext>
                  </a:extLst>
                </a:gridCol>
                <a:gridCol w="1172584">
                  <a:extLst>
                    <a:ext uri="{9D8B030D-6E8A-4147-A177-3AD203B41FA5}">
                      <a16:colId xmlns:a16="http://schemas.microsoft.com/office/drawing/2014/main" xmlns="" val="20003"/>
                    </a:ext>
                  </a:extLst>
                </a:gridCol>
                <a:gridCol w="1635162">
                  <a:extLst>
                    <a:ext uri="{9D8B030D-6E8A-4147-A177-3AD203B41FA5}">
                      <a16:colId xmlns:a16="http://schemas.microsoft.com/office/drawing/2014/main" xmlns="" val="20004"/>
                    </a:ext>
                  </a:extLst>
                </a:gridCol>
                <a:gridCol w="1495313">
                  <a:extLst>
                    <a:ext uri="{9D8B030D-6E8A-4147-A177-3AD203B41FA5}">
                      <a16:colId xmlns:a16="http://schemas.microsoft.com/office/drawing/2014/main" xmlns="" val="20005"/>
                    </a:ext>
                  </a:extLst>
                </a:gridCol>
                <a:gridCol w="580909">
                  <a:extLst>
                    <a:ext uri="{9D8B030D-6E8A-4147-A177-3AD203B41FA5}">
                      <a16:colId xmlns:a16="http://schemas.microsoft.com/office/drawing/2014/main" xmlns="" val="20006"/>
                    </a:ext>
                  </a:extLst>
                </a:gridCol>
              </a:tblGrid>
              <a:tr h="273042">
                <a:tc>
                  <a:txBody>
                    <a:bodyPr/>
                    <a:lstStyle/>
                    <a:p>
                      <a:pPr algn="l">
                        <a:lnSpc>
                          <a:spcPct val="200000"/>
                        </a:lnSpc>
                        <a:spcBef>
                          <a:spcPts val="600"/>
                        </a:spcBef>
                        <a:spcAft>
                          <a:spcPts val="0"/>
                        </a:spcAft>
                      </a:pPr>
                      <a:r>
                        <a:rPr lang="en-GB" sz="1400" b="1" dirty="0">
                          <a:latin typeface="Calibri"/>
                          <a:ea typeface="Times New Roman"/>
                          <a:cs typeface="Times New Roman"/>
                        </a:rPr>
                        <a:t>Assays </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b="1" dirty="0">
                          <a:latin typeface="Calibri"/>
                          <a:ea typeface="Times New Roman"/>
                          <a:cs typeface="Times New Roman"/>
                        </a:rPr>
                        <a:t>Sensitivity (%)</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b="1" dirty="0">
                          <a:latin typeface="Calibri"/>
                          <a:ea typeface="Times New Roman"/>
                          <a:cs typeface="Times New Roman"/>
                        </a:rPr>
                        <a:t>Specificity (%)</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b="1" dirty="0">
                          <a:latin typeface="Calibri"/>
                          <a:ea typeface="Times New Roman"/>
                          <a:cs typeface="Times New Roman"/>
                        </a:rPr>
                        <a:t>Accuracy (%)</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b="1" dirty="0">
                          <a:latin typeface="Calibri"/>
                          <a:ea typeface="Times New Roman"/>
                          <a:cs typeface="Times New Roman"/>
                        </a:rPr>
                        <a:t>LR+</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b="1" dirty="0">
                          <a:latin typeface="Calibri"/>
                          <a:ea typeface="Times New Roman"/>
                          <a:cs typeface="Times New Roman"/>
                        </a:rPr>
                        <a:t>LR-</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b="1" dirty="0" smtClean="0">
                          <a:latin typeface="Calibri"/>
                          <a:ea typeface="Times New Roman"/>
                          <a:cs typeface="Times New Roman"/>
                        </a:rPr>
                        <a:t>AUC</a:t>
                      </a:r>
                      <a:endParaRPr lang="en-GB" sz="1400" dirty="0">
                        <a:latin typeface="Calibri"/>
                        <a:ea typeface="Times New Roman"/>
                        <a:cs typeface="Times New Roman"/>
                      </a:endParaRPr>
                    </a:p>
                  </a:txBody>
                  <a:tcPr marL="55850" marR="5585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0"/>
                  </a:ext>
                </a:extLst>
              </a:tr>
              <a:tr h="273042">
                <a:tc>
                  <a:txBody>
                    <a:bodyPr/>
                    <a:lstStyle/>
                    <a:p>
                      <a:pPr algn="l">
                        <a:lnSpc>
                          <a:spcPct val="200000"/>
                        </a:lnSpc>
                        <a:spcBef>
                          <a:spcPts val="600"/>
                        </a:spcBef>
                        <a:spcAft>
                          <a:spcPts val="0"/>
                        </a:spcAft>
                      </a:pPr>
                      <a:r>
                        <a:rPr lang="en-GB" sz="1400" dirty="0">
                          <a:latin typeface="Calibri"/>
                          <a:ea typeface="Times New Roman"/>
                          <a:cs typeface="Times New Roman"/>
                        </a:rPr>
                        <a:t>WB PCR/GM/BDG</a:t>
                      </a:r>
                    </a:p>
                  </a:txBody>
                  <a:tcPr marL="55850" marR="55850" marT="0" marB="0">
                    <a:lnL>
                      <a:noFill/>
                    </a:lnL>
                    <a:lnR>
                      <a:noFill/>
                    </a:lnR>
                    <a:lnT w="19050" cap="flat" cmpd="sng" algn="ctr">
                      <a:no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b="1" dirty="0">
                          <a:latin typeface="Calibri"/>
                          <a:ea typeface="Times New Roman"/>
                          <a:cs typeface="Times New Roman"/>
                        </a:rPr>
                        <a:t>100</a:t>
                      </a:r>
                      <a:r>
                        <a:rPr lang="en-GB" sz="1400" dirty="0">
                          <a:latin typeface="Calibri"/>
                          <a:ea typeface="Times New Roman"/>
                          <a:cs typeface="Times New Roman"/>
                        </a:rPr>
                        <a:t>/67/14</a:t>
                      </a:r>
                    </a:p>
                  </a:txBody>
                  <a:tcPr marL="55850" marR="55850" marT="0" marB="0">
                    <a:lnL>
                      <a:noFill/>
                    </a:lnL>
                    <a:lnR>
                      <a:noFill/>
                    </a:lnR>
                    <a:lnT w="19050" cap="flat" cmpd="sng" algn="ctr">
                      <a:no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78/96/</a:t>
                      </a:r>
                      <a:r>
                        <a:rPr lang="en-GB" sz="1400" b="1" dirty="0">
                          <a:latin typeface="Calibri"/>
                          <a:ea typeface="Times New Roman"/>
                          <a:cs typeface="Times New Roman"/>
                        </a:rPr>
                        <a:t>100</a:t>
                      </a:r>
                      <a:endParaRPr lang="en-GB" sz="1400" dirty="0">
                        <a:latin typeface="Calibri"/>
                        <a:ea typeface="Times New Roman"/>
                        <a:cs typeface="Times New Roman"/>
                      </a:endParaRPr>
                    </a:p>
                  </a:txBody>
                  <a:tcPr marL="55850" marR="55850" marT="0" marB="0">
                    <a:lnL>
                      <a:noFill/>
                    </a:lnL>
                    <a:lnR>
                      <a:noFill/>
                    </a:lnR>
                    <a:lnT w="19050" cap="flat" cmpd="sng" algn="ctr">
                      <a:no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89/82/59</a:t>
                      </a:r>
                    </a:p>
                  </a:txBody>
                  <a:tcPr marL="55850" marR="55850" marT="0" marB="0">
                    <a:lnL>
                      <a:noFill/>
                    </a:lnL>
                    <a:lnR>
                      <a:noFill/>
                    </a:lnR>
                    <a:lnT w="19050" cap="flat" cmpd="sng" algn="ctr">
                      <a:no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4.5/16.8/&gt;140</a:t>
                      </a:r>
                    </a:p>
                  </a:txBody>
                  <a:tcPr marL="55850" marR="55850" marT="0" marB="0">
                    <a:lnL>
                      <a:noFill/>
                    </a:lnL>
                    <a:lnR>
                      <a:noFill/>
                    </a:lnR>
                    <a:lnT w="19050" cap="flat" cmpd="sng" algn="ctr">
                      <a:no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&lt;0.001/0.3/0.9</a:t>
                      </a:r>
                    </a:p>
                  </a:txBody>
                  <a:tcPr marL="55850" marR="55850" marT="0" marB="0">
                    <a:lnL>
                      <a:noFill/>
                    </a:lnL>
                    <a:lnR>
                      <a:noFill/>
                    </a:lnR>
                    <a:lnT w="19050" cap="flat" cmpd="sng" algn="ctr">
                      <a:noFill/>
                      <a:prstDash val="solid"/>
                      <a:round/>
                      <a:headEnd type="none" w="med" len="med"/>
                      <a:tailEnd type="none" w="med" len="med"/>
                    </a:lnT>
                    <a:lnB>
                      <a:noFill/>
                    </a:lnB>
                  </a:tcPr>
                </a:tc>
                <a:tc>
                  <a:txBody>
                    <a:bodyPr/>
                    <a:lstStyle/>
                    <a:p>
                      <a:pPr algn="l">
                        <a:lnSpc>
                          <a:spcPct val="200000"/>
                        </a:lnSpc>
                        <a:spcBef>
                          <a:spcPts val="600"/>
                        </a:spcBef>
                        <a:spcAft>
                          <a:spcPts val="0"/>
                        </a:spcAft>
                      </a:pPr>
                      <a:r>
                        <a:rPr lang="en-GB" sz="1400" b="1" dirty="0" smtClean="0">
                          <a:latin typeface="Calibri"/>
                          <a:ea typeface="Times New Roman"/>
                          <a:cs typeface="Times New Roman"/>
                        </a:rPr>
                        <a:t>0.95</a:t>
                      </a:r>
                      <a:endParaRPr lang="en-GB" sz="1400" b="1" dirty="0">
                        <a:latin typeface="Calibri"/>
                        <a:ea typeface="Times New Roman"/>
                        <a:cs typeface="Times New Roman"/>
                      </a:endParaRPr>
                    </a:p>
                  </a:txBody>
                  <a:tcPr marL="55850" marR="55850" marT="0" marB="0">
                    <a:lnL>
                      <a:noFill/>
                    </a:lnL>
                    <a:lnR>
                      <a:noFill/>
                    </a:lnR>
                    <a:lnT w="19050" cap="flat" cmpd="sng" algn="ctr">
                      <a:noFill/>
                      <a:prstDash val="solid"/>
                      <a:round/>
                      <a:headEnd type="none" w="med" len="med"/>
                      <a:tailEnd type="none" w="med" len="med"/>
                    </a:lnT>
                    <a:lnB>
                      <a:noFill/>
                    </a:lnB>
                  </a:tcPr>
                </a:tc>
                <a:extLst>
                  <a:ext uri="{0D108BD9-81ED-4DB2-BD59-A6C34878D82A}">
                    <a16:rowId xmlns:a16="http://schemas.microsoft.com/office/drawing/2014/main" xmlns="" val="10001"/>
                  </a:ext>
                </a:extLst>
              </a:tr>
              <a:tr h="273042">
                <a:tc>
                  <a:txBody>
                    <a:bodyPr/>
                    <a:lstStyle/>
                    <a:p>
                      <a:pPr algn="l">
                        <a:lnSpc>
                          <a:spcPct val="200000"/>
                        </a:lnSpc>
                        <a:spcBef>
                          <a:spcPts val="600"/>
                        </a:spcBef>
                        <a:spcAft>
                          <a:spcPts val="0"/>
                        </a:spcAft>
                      </a:pPr>
                      <a:r>
                        <a:rPr lang="en-GB" sz="1300" dirty="0">
                          <a:latin typeface="Calibri"/>
                          <a:ea typeface="Times New Roman"/>
                          <a:cs typeface="Times New Roman"/>
                        </a:rPr>
                        <a:t>Serum PCR/GM/BDG</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b="1" dirty="0">
                          <a:latin typeface="Calibri"/>
                          <a:ea typeface="Times New Roman"/>
                          <a:cs typeface="Times New Roman"/>
                        </a:rPr>
                        <a:t>100</a:t>
                      </a:r>
                      <a:r>
                        <a:rPr lang="en-GB" sz="1400" dirty="0">
                          <a:latin typeface="Calibri"/>
                          <a:ea typeface="Times New Roman"/>
                          <a:cs typeface="Times New Roman"/>
                        </a:rPr>
                        <a:t>/48/33</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61/96/</a:t>
                      </a:r>
                      <a:r>
                        <a:rPr lang="en-GB" sz="1400" b="1" dirty="0">
                          <a:latin typeface="Calibri"/>
                          <a:ea typeface="Times New Roman"/>
                          <a:cs typeface="Times New Roman"/>
                        </a:rPr>
                        <a:t>100</a:t>
                      </a:r>
                      <a:endParaRPr lang="en-GB" sz="1400" dirty="0">
                        <a:latin typeface="Calibri"/>
                        <a:ea typeface="Times New Roman"/>
                        <a:cs typeface="Times New Roman"/>
                      </a:endParaRP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80/73/68</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2.6/12/&gt;330</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&lt;0.002/0.5/0.7</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0.88</a:t>
                      </a:r>
                      <a:endParaRPr lang="en-GB" sz="1400" dirty="0">
                        <a:latin typeface="Calibri"/>
                        <a:ea typeface="Times New Roman"/>
                        <a:cs typeface="Times New Roman"/>
                      </a:endParaRPr>
                    </a:p>
                  </a:txBody>
                  <a:tcPr marL="55850" marR="55850" marT="0" marB="0">
                    <a:lnL>
                      <a:noFill/>
                    </a:lnL>
                    <a:lnR>
                      <a:noFill/>
                    </a:lnR>
                    <a:lnT>
                      <a:noFill/>
                    </a:lnT>
                    <a:lnB>
                      <a:noFill/>
                    </a:lnB>
                  </a:tcPr>
                </a:tc>
                <a:extLst>
                  <a:ext uri="{0D108BD9-81ED-4DB2-BD59-A6C34878D82A}">
                    <a16:rowId xmlns:a16="http://schemas.microsoft.com/office/drawing/2014/main" xmlns="" val="10002"/>
                  </a:ext>
                </a:extLst>
              </a:tr>
              <a:tr h="273042">
                <a:tc>
                  <a:txBody>
                    <a:bodyPr/>
                    <a:lstStyle/>
                    <a:p>
                      <a:pPr algn="l">
                        <a:lnSpc>
                          <a:spcPct val="200000"/>
                        </a:lnSpc>
                        <a:spcBef>
                          <a:spcPts val="600"/>
                        </a:spcBef>
                        <a:spcAft>
                          <a:spcPts val="0"/>
                        </a:spcAft>
                      </a:pPr>
                      <a:r>
                        <a:rPr lang="en-GB" sz="1300" dirty="0">
                          <a:latin typeface="Calibri"/>
                          <a:ea typeface="Times New Roman"/>
                          <a:cs typeface="Times New Roman"/>
                        </a:rPr>
                        <a:t>WB/Serum PCR/BDG</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90/71/10</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65/</a:t>
                      </a:r>
                      <a:r>
                        <a:rPr lang="en-GB" sz="1400" b="1" dirty="0">
                          <a:latin typeface="Calibri"/>
                          <a:ea typeface="Times New Roman"/>
                          <a:cs typeface="Times New Roman"/>
                        </a:rPr>
                        <a:t>100</a:t>
                      </a:r>
                      <a:r>
                        <a:rPr lang="en-GB" sz="1400" dirty="0">
                          <a:latin typeface="Calibri"/>
                          <a:ea typeface="Times New Roman"/>
                          <a:cs typeface="Times New Roman"/>
                        </a:rPr>
                        <a:t>/</a:t>
                      </a:r>
                      <a:r>
                        <a:rPr lang="en-GB" sz="1400" b="1" dirty="0">
                          <a:latin typeface="Calibri"/>
                          <a:ea typeface="Times New Roman"/>
                          <a:cs typeface="Times New Roman"/>
                        </a:rPr>
                        <a:t>100</a:t>
                      </a:r>
                      <a:endParaRPr lang="en-GB" sz="1400" dirty="0">
                        <a:latin typeface="Calibri"/>
                        <a:ea typeface="Times New Roman"/>
                        <a:cs typeface="Times New Roman"/>
                      </a:endParaRP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77/86/57</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2.6/&gt;710/&gt;100</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0.2/0.3/0.9</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0.90 </a:t>
                      </a:r>
                    </a:p>
                  </a:txBody>
                  <a:tcPr marL="55850" marR="55850" marT="0" marB="0">
                    <a:lnL>
                      <a:noFill/>
                    </a:lnL>
                    <a:lnR>
                      <a:noFill/>
                    </a:lnR>
                    <a:lnT>
                      <a:noFill/>
                    </a:lnT>
                    <a:lnB>
                      <a:noFill/>
                    </a:lnB>
                  </a:tcPr>
                </a:tc>
                <a:extLst>
                  <a:ext uri="{0D108BD9-81ED-4DB2-BD59-A6C34878D82A}">
                    <a16:rowId xmlns:a16="http://schemas.microsoft.com/office/drawing/2014/main" xmlns="" val="10003"/>
                  </a:ext>
                </a:extLst>
              </a:tr>
              <a:tr h="273042">
                <a:tc>
                  <a:txBody>
                    <a:bodyPr/>
                    <a:lstStyle/>
                    <a:p>
                      <a:pPr algn="l">
                        <a:lnSpc>
                          <a:spcPct val="200000"/>
                        </a:lnSpc>
                        <a:spcBef>
                          <a:spcPts val="600"/>
                        </a:spcBef>
                        <a:spcAft>
                          <a:spcPts val="0"/>
                        </a:spcAft>
                      </a:pPr>
                      <a:r>
                        <a:rPr lang="en-GB" sz="1300" dirty="0">
                          <a:latin typeface="Calibri"/>
                          <a:ea typeface="Times New Roman"/>
                          <a:cs typeface="Times New Roman"/>
                        </a:rPr>
                        <a:t>WB/Serum PCR/GM</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b="1" dirty="0">
                          <a:latin typeface="Calibri"/>
                          <a:ea typeface="Times New Roman"/>
                          <a:cs typeface="Times New Roman"/>
                        </a:rPr>
                        <a:t>100</a:t>
                      </a:r>
                      <a:r>
                        <a:rPr lang="en-GB" sz="1400" dirty="0">
                          <a:latin typeface="Calibri"/>
                          <a:ea typeface="Times New Roman"/>
                          <a:cs typeface="Times New Roman"/>
                        </a:rPr>
                        <a:t>/81/14</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57/91/</a:t>
                      </a:r>
                      <a:r>
                        <a:rPr lang="en-GB" sz="1400" b="1" dirty="0">
                          <a:latin typeface="Calibri"/>
                          <a:ea typeface="Times New Roman"/>
                          <a:cs typeface="Times New Roman"/>
                        </a:rPr>
                        <a:t>100</a:t>
                      </a:r>
                      <a:endParaRPr lang="en-GB" sz="1400" dirty="0">
                        <a:latin typeface="Calibri"/>
                        <a:ea typeface="Times New Roman"/>
                        <a:cs typeface="Times New Roman"/>
                      </a:endParaRP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77/86/59</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2.3/9/&gt;140</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a:latin typeface="Calibri"/>
                          <a:ea typeface="Times New Roman"/>
                          <a:cs typeface="Times New Roman"/>
                        </a:rPr>
                        <a:t>&lt;0.002/0.2/0.9</a:t>
                      </a:r>
                    </a:p>
                  </a:txBody>
                  <a:tcPr marL="55850" marR="55850" marT="0" marB="0">
                    <a:lnL>
                      <a:noFill/>
                    </a:lnL>
                    <a:lnR>
                      <a:noFill/>
                    </a:lnR>
                    <a:lnT>
                      <a:noFill/>
                    </a:lnT>
                    <a:lnB>
                      <a:noFill/>
                    </a:lnB>
                  </a:tcPr>
                </a:tc>
                <a:tc>
                  <a:txBody>
                    <a:bodyPr/>
                    <a:lstStyle/>
                    <a:p>
                      <a:pPr algn="l">
                        <a:lnSpc>
                          <a:spcPct val="200000"/>
                        </a:lnSpc>
                        <a:spcBef>
                          <a:spcPts val="600"/>
                        </a:spcBef>
                        <a:spcAft>
                          <a:spcPts val="0"/>
                        </a:spcAft>
                      </a:pPr>
                      <a:r>
                        <a:rPr lang="en-GB" sz="1400" dirty="0" smtClean="0">
                          <a:latin typeface="Calibri"/>
                          <a:ea typeface="Times New Roman"/>
                          <a:cs typeface="Times New Roman"/>
                        </a:rPr>
                        <a:t>0.92</a:t>
                      </a:r>
                      <a:endParaRPr lang="en-GB" sz="1400" dirty="0">
                        <a:latin typeface="Calibri"/>
                        <a:ea typeface="Times New Roman"/>
                        <a:cs typeface="Times New Roman"/>
                      </a:endParaRPr>
                    </a:p>
                  </a:txBody>
                  <a:tcPr marL="55850" marR="55850" marT="0" marB="0">
                    <a:lnL>
                      <a:noFill/>
                    </a:lnL>
                    <a:lnR>
                      <a:noFill/>
                    </a:lnR>
                    <a:lnT>
                      <a:noFill/>
                    </a:lnT>
                    <a:lnB>
                      <a:noFill/>
                    </a:lnB>
                  </a:tcPr>
                </a:tc>
                <a:extLst>
                  <a:ext uri="{0D108BD9-81ED-4DB2-BD59-A6C34878D82A}">
                    <a16:rowId xmlns:a16="http://schemas.microsoft.com/office/drawing/2014/main" xmlns="" val="10004"/>
                  </a:ext>
                </a:extLst>
              </a:tr>
              <a:tr h="273042">
                <a:tc>
                  <a:txBody>
                    <a:bodyPr/>
                    <a:lstStyle/>
                    <a:p>
                      <a:pPr algn="l">
                        <a:lnSpc>
                          <a:spcPct val="200000"/>
                        </a:lnSpc>
                        <a:spcBef>
                          <a:spcPts val="600"/>
                        </a:spcBef>
                        <a:spcAft>
                          <a:spcPts val="0"/>
                        </a:spcAft>
                      </a:pPr>
                      <a:r>
                        <a:rPr lang="en-GB" sz="1400" dirty="0">
                          <a:latin typeface="Calibri"/>
                          <a:ea typeface="Times New Roman"/>
                          <a:cs typeface="Times New Roman"/>
                        </a:rPr>
                        <a:t>All four assays</a:t>
                      </a: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b="1" dirty="0">
                          <a:latin typeface="Calibri"/>
                          <a:ea typeface="Times New Roman"/>
                          <a:cs typeface="Times New Roman"/>
                        </a:rPr>
                        <a:t>100</a:t>
                      </a:r>
                      <a:r>
                        <a:rPr lang="en-GB" sz="1400" dirty="0">
                          <a:latin typeface="Calibri"/>
                          <a:ea typeface="Times New Roman"/>
                          <a:cs typeface="Times New Roman"/>
                        </a:rPr>
                        <a:t>/91/44/10</a:t>
                      </a: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latin typeface="Calibri"/>
                          <a:ea typeface="Times New Roman"/>
                          <a:cs typeface="Times New Roman"/>
                        </a:rPr>
                        <a:t>57/91/</a:t>
                      </a:r>
                      <a:r>
                        <a:rPr lang="en-GB" sz="1400" b="1" dirty="0">
                          <a:latin typeface="Calibri"/>
                          <a:ea typeface="Times New Roman"/>
                          <a:cs typeface="Times New Roman"/>
                        </a:rPr>
                        <a:t>100</a:t>
                      </a:r>
                      <a:r>
                        <a:rPr lang="en-GB" sz="1400" dirty="0">
                          <a:latin typeface="Calibri"/>
                          <a:ea typeface="Times New Roman"/>
                          <a:cs typeface="Times New Roman"/>
                        </a:rPr>
                        <a:t>/</a:t>
                      </a:r>
                      <a:r>
                        <a:rPr lang="en-GB" sz="1400" b="1" dirty="0">
                          <a:latin typeface="Calibri"/>
                          <a:ea typeface="Times New Roman"/>
                          <a:cs typeface="Times New Roman"/>
                        </a:rPr>
                        <a:t>100</a:t>
                      </a:r>
                      <a:endParaRPr lang="en-GB" sz="1400" dirty="0">
                        <a:latin typeface="Calibri"/>
                        <a:ea typeface="Times New Roman"/>
                        <a:cs typeface="Times New Roman"/>
                      </a:endParaRP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latin typeface="Calibri"/>
                          <a:ea typeface="Times New Roman"/>
                          <a:cs typeface="Times New Roman"/>
                        </a:rPr>
                        <a:t>77/91/73/57</a:t>
                      </a: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latin typeface="Calibri"/>
                          <a:ea typeface="Times New Roman"/>
                          <a:cs typeface="Times New Roman"/>
                        </a:rPr>
                        <a:t>2.3/10.4/&gt;429/&gt;950</a:t>
                      </a: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dirty="0">
                          <a:latin typeface="Calibri"/>
                          <a:ea typeface="Times New Roman"/>
                          <a:cs typeface="Times New Roman"/>
                        </a:rPr>
                        <a:t>&lt;0.001/0.1/0.6/0.9</a:t>
                      </a: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GB" sz="1400" b="1" dirty="0" smtClean="0">
                          <a:latin typeface="Calibri"/>
                          <a:ea typeface="Times New Roman"/>
                          <a:cs typeface="Times New Roman"/>
                        </a:rPr>
                        <a:t>0.95</a:t>
                      </a:r>
                      <a:endParaRPr lang="en-GB" sz="1400" b="1" dirty="0">
                        <a:latin typeface="Calibri"/>
                        <a:ea typeface="Times New Roman"/>
                        <a:cs typeface="Times New Roman"/>
                      </a:endParaRPr>
                    </a:p>
                  </a:txBody>
                  <a:tcPr marL="55850" marR="5585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 name="Rectangle 1"/>
          <p:cNvSpPr/>
          <p:nvPr/>
        </p:nvSpPr>
        <p:spPr>
          <a:xfrm>
            <a:off x="491879" y="3445042"/>
            <a:ext cx="8187180" cy="1938992"/>
          </a:xfrm>
          <a:prstGeom prst="rect">
            <a:avLst/>
          </a:prstGeom>
        </p:spPr>
        <p:txBody>
          <a:bodyPr wrap="square">
            <a:spAutoFit/>
          </a:bodyPr>
          <a:lstStyle/>
          <a:p>
            <a:r>
              <a:rPr lang="en-GB" sz="2400" dirty="0" smtClean="0"/>
              <a:t>Overall PCR performance is comparable with established antigen tests</a:t>
            </a:r>
          </a:p>
          <a:p>
            <a:endParaRPr lang="en-GB" sz="2400" dirty="0" smtClean="0"/>
          </a:p>
          <a:p>
            <a:r>
              <a:rPr lang="en-GB" sz="2400" dirty="0" smtClean="0"/>
              <a:t>Combination </a:t>
            </a:r>
            <a:r>
              <a:rPr lang="en-GB" sz="2400" dirty="0"/>
              <a:t>testing is </a:t>
            </a:r>
            <a:r>
              <a:rPr lang="en-GB" sz="2400" dirty="0" smtClean="0"/>
              <a:t>optimal: PCR</a:t>
            </a:r>
            <a:r>
              <a:rPr lang="en-GB" sz="2400" dirty="0"/>
              <a:t>, </a:t>
            </a:r>
            <a:r>
              <a:rPr lang="el-GR" sz="2400" dirty="0"/>
              <a:t>β</a:t>
            </a:r>
            <a:r>
              <a:rPr lang="en-GB" sz="2400" dirty="0"/>
              <a:t>-D-</a:t>
            </a:r>
            <a:r>
              <a:rPr lang="en-GB" sz="2400" dirty="0" err="1"/>
              <a:t>Glucan</a:t>
            </a:r>
            <a:r>
              <a:rPr lang="en-GB" sz="2400" dirty="0"/>
              <a:t> and GM</a:t>
            </a:r>
          </a:p>
        </p:txBody>
      </p:sp>
      <p:sp>
        <p:nvSpPr>
          <p:cNvPr id="5" name="TextBox 4"/>
          <p:cNvSpPr txBox="1"/>
          <p:nvPr/>
        </p:nvSpPr>
        <p:spPr>
          <a:xfrm>
            <a:off x="138556" y="5911280"/>
            <a:ext cx="3740717" cy="307777"/>
          </a:xfrm>
          <a:prstGeom prst="rect">
            <a:avLst/>
          </a:prstGeom>
          <a:noFill/>
        </p:spPr>
        <p:txBody>
          <a:bodyPr wrap="square" rtlCol="0">
            <a:spAutoFit/>
          </a:bodyPr>
          <a:lstStyle/>
          <a:p>
            <a:r>
              <a:rPr lang="en-GB" sz="1400" dirty="0" smtClean="0">
                <a:solidFill>
                  <a:schemeClr val="bg1"/>
                </a:solidFill>
              </a:rPr>
              <a:t>White et al. JCM 2016</a:t>
            </a:r>
            <a:endParaRPr lang="en-GB" sz="1400" baseline="30000" dirty="0">
              <a:solidFill>
                <a:schemeClr val="bg1"/>
              </a:solidFill>
            </a:endParaRPr>
          </a:p>
        </p:txBody>
      </p:sp>
    </p:spTree>
    <p:extLst>
      <p:ext uri="{BB962C8B-B14F-4D97-AF65-F5344CB8AC3E}">
        <p14:creationId xmlns:p14="http://schemas.microsoft.com/office/powerpoint/2010/main" val="34396182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358775" y="163513"/>
            <a:ext cx="8426450" cy="964876"/>
          </a:xfrm>
        </p:spPr>
        <p:txBody>
          <a:bodyPr/>
          <a:lstStyle/>
          <a:p>
            <a:pPr eaLnBrk="1" hangingPunct="1"/>
            <a:r>
              <a:rPr lang="en-US" altLang="en-US" sz="2800" dirty="0">
                <a:latin typeface="Arial" panose="020B0604020202020204" pitchFamily="34" charset="0"/>
                <a:cs typeface="Arial" panose="020B0604020202020204" pitchFamily="34" charset="0"/>
              </a:rPr>
              <a:t>S</a:t>
            </a:r>
            <a:r>
              <a:rPr lang="en-US" altLang="en-US" sz="2800" dirty="0" smtClean="0">
                <a:latin typeface="Arial" panose="020B0604020202020204" pitchFamily="34" charset="0"/>
                <a:cs typeface="Arial" panose="020B0604020202020204" pitchFamily="34" charset="0"/>
              </a:rPr>
              <a:t>tandardization has improved Clinical Performance</a:t>
            </a:r>
          </a:p>
        </p:txBody>
      </p:sp>
      <p:sp>
        <p:nvSpPr>
          <p:cNvPr id="178179" name="Content Placeholder 2"/>
          <p:cNvSpPr>
            <a:spLocks noGrp="1"/>
          </p:cNvSpPr>
          <p:nvPr>
            <p:ph idx="1"/>
          </p:nvPr>
        </p:nvSpPr>
        <p:spPr>
          <a:xfrm>
            <a:off x="717070" y="1350574"/>
            <a:ext cx="7772332" cy="3477945"/>
          </a:xfrm>
        </p:spPr>
        <p:txBody>
          <a:bodyPr/>
          <a:lstStyle/>
          <a:p>
            <a:pPr eaLnBrk="1" hangingPunct="1"/>
            <a:r>
              <a:rPr lang="en-GB" altLang="en-US" sz="2800" dirty="0" smtClean="0">
                <a:latin typeface="Arial" panose="020B0604020202020204" pitchFamily="34" charset="0"/>
                <a:cs typeface="Arial" panose="020B0604020202020204" pitchFamily="34" charset="0"/>
              </a:rPr>
              <a:t>EAPCRI recommendations improved PCR performance</a:t>
            </a:r>
          </a:p>
          <a:p>
            <a:pPr lvl="1"/>
            <a:r>
              <a:rPr lang="en-GB" altLang="en-US" sz="2400" dirty="0" smtClean="0">
                <a:latin typeface="Arial" panose="020B0604020202020204" pitchFamily="34" charset="0"/>
                <a:cs typeface="Arial" panose="020B0604020202020204" pitchFamily="34" charset="0"/>
              </a:rPr>
              <a:t>Independent analysis</a:t>
            </a:r>
          </a:p>
          <a:p>
            <a:pPr eaLnBrk="1" hangingPunct="1"/>
            <a:endParaRPr lang="en-GB" altLang="en-US" sz="1600" dirty="0" smtClean="0">
              <a:latin typeface="Arial" panose="020B0604020202020204" pitchFamily="34" charset="0"/>
              <a:cs typeface="Arial" panose="020B0604020202020204" pitchFamily="34" charset="0"/>
            </a:endParaRPr>
          </a:p>
          <a:p>
            <a:pPr eaLnBrk="1" hangingPunct="1"/>
            <a:r>
              <a:rPr lang="en-GB" altLang="en-US" sz="2800" dirty="0" smtClean="0">
                <a:latin typeface="Arial" panose="020B0604020202020204" pitchFamily="34" charset="0"/>
                <a:cs typeface="Arial" panose="020B0604020202020204" pitchFamily="34" charset="0"/>
              </a:rPr>
              <a:t>Sensitivity: 	87% vs 82%</a:t>
            </a:r>
          </a:p>
          <a:p>
            <a:pPr eaLnBrk="1" hangingPunct="1"/>
            <a:endParaRPr lang="en-GB" altLang="en-US" sz="1600" dirty="0" smtClean="0">
              <a:latin typeface="Arial" panose="020B0604020202020204" pitchFamily="34" charset="0"/>
              <a:cs typeface="Arial" panose="020B0604020202020204" pitchFamily="34" charset="0"/>
            </a:endParaRPr>
          </a:p>
          <a:p>
            <a:pPr eaLnBrk="1" hangingPunct="1"/>
            <a:r>
              <a:rPr lang="en-GB" altLang="en-US" sz="2800" dirty="0" smtClean="0">
                <a:latin typeface="Arial" panose="020B0604020202020204" pitchFamily="34" charset="0"/>
                <a:cs typeface="Arial" panose="020B0604020202020204" pitchFamily="34" charset="0"/>
              </a:rPr>
              <a:t>Specificity: 	98% vs 85%</a:t>
            </a:r>
          </a:p>
          <a:p>
            <a:pPr eaLnBrk="1" hangingPunct="1"/>
            <a:endParaRPr lang="en-GB" altLang="en-US" sz="1600" dirty="0" smtClean="0">
              <a:latin typeface="Arial" panose="020B0604020202020204" pitchFamily="34" charset="0"/>
              <a:cs typeface="Arial" panose="020B0604020202020204" pitchFamily="34" charset="0"/>
            </a:endParaRPr>
          </a:p>
          <a:p>
            <a:pPr eaLnBrk="1" hangingPunct="1"/>
            <a:r>
              <a:rPr lang="en-GB" altLang="en-US" sz="2800" dirty="0" smtClean="0">
                <a:latin typeface="Arial" panose="020B0604020202020204" pitchFamily="34" charset="0"/>
                <a:cs typeface="Arial" panose="020B0604020202020204" pitchFamily="34" charset="0"/>
              </a:rPr>
              <a:t>Not total compliance with EAPCRI recommendations (1 deviation)</a:t>
            </a:r>
          </a:p>
        </p:txBody>
      </p:sp>
      <p:sp>
        <p:nvSpPr>
          <p:cNvPr id="178180" name="Rectangle 3"/>
          <p:cNvSpPr>
            <a:spLocks noChangeArrowheads="1"/>
          </p:cNvSpPr>
          <p:nvPr/>
        </p:nvSpPr>
        <p:spPr bwMode="auto">
          <a:xfrm>
            <a:off x="69850" y="5992813"/>
            <a:ext cx="31710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r>
              <a:rPr lang="en-US" altLang="en-US" sz="1100" dirty="0" err="1">
                <a:solidFill>
                  <a:srgbClr val="FFFFFF"/>
                </a:solidFill>
              </a:rPr>
              <a:t>Arvanitis</a:t>
            </a:r>
            <a:r>
              <a:rPr lang="en-US" altLang="en-US" sz="1100" dirty="0">
                <a:solidFill>
                  <a:srgbClr val="FFFFFF"/>
                </a:solidFill>
              </a:rPr>
              <a:t> M, et al. </a:t>
            </a:r>
            <a:r>
              <a:rPr lang="en-US" altLang="en-US" sz="1100" i="1" dirty="0">
                <a:solidFill>
                  <a:srgbClr val="FFFFFF"/>
                </a:solidFill>
              </a:rPr>
              <a:t>J </a:t>
            </a:r>
            <a:r>
              <a:rPr lang="en-US" altLang="en-US" sz="1100" i="1" dirty="0" err="1">
                <a:solidFill>
                  <a:srgbClr val="FFFFFF"/>
                </a:solidFill>
              </a:rPr>
              <a:t>Clin</a:t>
            </a:r>
            <a:r>
              <a:rPr lang="en-US" altLang="en-US" sz="1100" i="1" dirty="0">
                <a:solidFill>
                  <a:srgbClr val="FFFFFF"/>
                </a:solidFill>
              </a:rPr>
              <a:t> </a:t>
            </a:r>
            <a:r>
              <a:rPr lang="en-US" altLang="en-US" sz="1100" i="1" dirty="0" err="1">
                <a:solidFill>
                  <a:srgbClr val="FFFFFF"/>
                </a:solidFill>
              </a:rPr>
              <a:t>Microbiol</a:t>
            </a:r>
            <a:r>
              <a:rPr lang="en-US" altLang="en-US" sz="1100" dirty="0">
                <a:solidFill>
                  <a:srgbClr val="FFFFFF"/>
                </a:solidFill>
              </a:rPr>
              <a:t>. 2014;52:3731–42</a:t>
            </a:r>
            <a:endParaRPr lang="en-GB" altLang="en-US" sz="1100" dirty="0">
              <a:solidFill>
                <a:srgbClr val="000000"/>
              </a:solidFill>
            </a:endParaRPr>
          </a:p>
        </p:txBody>
      </p:sp>
    </p:spTree>
    <p:extLst>
      <p:ext uri="{BB962C8B-B14F-4D97-AF65-F5344CB8AC3E}">
        <p14:creationId xmlns:p14="http://schemas.microsoft.com/office/powerpoint/2010/main" val="118760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55" y="105012"/>
            <a:ext cx="8303491" cy="690982"/>
          </a:xfrm>
        </p:spPr>
        <p:txBody>
          <a:bodyPr/>
          <a:lstStyle/>
          <a:p>
            <a:r>
              <a:rPr lang="en-GB" sz="3200" dirty="0" smtClean="0"/>
              <a:t>EORTC/MSG definitions - Proposal</a:t>
            </a:r>
            <a:endParaRPr lang="en-GB" sz="3200" dirty="0"/>
          </a:p>
        </p:txBody>
      </p:sp>
      <p:pic>
        <p:nvPicPr>
          <p:cNvPr id="4" name="Content Placeholder 3" descr="yule.jpg"/>
          <p:cNvPicPr>
            <a:picLocks noGrp="1" noChangeAspect="1"/>
          </p:cNvPicPr>
          <p:nvPr>
            <p:ph idx="1"/>
          </p:nvPr>
        </p:nvPicPr>
        <p:blipFill>
          <a:blip r:embed="rId2" cstate="print"/>
          <a:stretch>
            <a:fillRect/>
          </a:stretch>
        </p:blipFill>
        <p:spPr>
          <a:xfrm>
            <a:off x="6019799" y="1787016"/>
            <a:ext cx="2857500" cy="2105025"/>
          </a:xfrm>
        </p:spPr>
      </p:pic>
      <p:sp>
        <p:nvSpPr>
          <p:cNvPr id="5" name="Content Placeholder 2"/>
          <p:cNvSpPr txBox="1">
            <a:spLocks/>
          </p:cNvSpPr>
          <p:nvPr/>
        </p:nvSpPr>
        <p:spPr bwMode="auto">
          <a:xfrm>
            <a:off x="338394" y="1072730"/>
            <a:ext cx="7772332" cy="4358252"/>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marL="342373" marR="0" lvl="0" indent="-342373" algn="l" defTabSz="914388"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err="1" smtClean="0">
                <a:ln>
                  <a:noFill/>
                </a:ln>
                <a:solidFill>
                  <a:schemeClr val="tx1"/>
                </a:solidFill>
                <a:effectLst/>
                <a:uLnTx/>
                <a:uFillTx/>
                <a:latin typeface="+mn-lt"/>
                <a:ea typeface="+mn-ea"/>
                <a:cs typeface="+mn-cs"/>
              </a:rPr>
              <a:t>Aspergillus</a:t>
            </a:r>
            <a:r>
              <a:rPr kumimoji="0" lang="en-GB" sz="2400" b="0" i="1" u="none" strike="noStrike" kern="0" cap="none" spc="0" normalizeH="0" baseline="0" noProof="0" dirty="0" smtClean="0">
                <a:ln>
                  <a:noFill/>
                </a:ln>
                <a:solidFill>
                  <a:schemeClr val="tx1"/>
                </a:solidFill>
                <a:effectLst/>
                <a:uLnTx/>
                <a:uFillTx/>
                <a:latin typeface="+mn-lt"/>
                <a:ea typeface="+mn-ea"/>
                <a:cs typeface="+mn-cs"/>
              </a:rPr>
              <a:t> PCR</a:t>
            </a:r>
            <a:r>
              <a:rPr kumimoji="0" lang="en-GB" sz="2400" b="0" i="0" u="none" strike="noStrike" kern="0" cap="none" spc="0" normalizeH="0" baseline="0" noProof="0" dirty="0" smtClean="0">
                <a:ln>
                  <a:noFill/>
                </a:ln>
                <a:solidFill>
                  <a:schemeClr val="tx1"/>
                </a:solidFill>
                <a:effectLst/>
                <a:uLnTx/>
                <a:uFillTx/>
                <a:latin typeface="+mn-lt"/>
                <a:ea typeface="+mn-ea"/>
                <a:cs typeface="+mn-cs"/>
              </a:rPr>
              <a:t>– Mycological criterion</a:t>
            </a:r>
          </a:p>
          <a:p>
            <a:pPr marL="743201" marR="0" lvl="1" indent="-286703" algn="l" defTabSz="914388" rtl="0" eaLnBrk="1" fontAlgn="base" latinLnBrk="0" hangingPunct="1">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rPr>
              <a:t>Serum, Plasma, WB</a:t>
            </a:r>
          </a:p>
          <a:p>
            <a:pPr marL="743201" marR="0" lvl="1" indent="-286703" algn="l" defTabSz="914388" rtl="0" eaLnBrk="1" fontAlgn="base" latinLnBrk="0" hangingPunct="1">
              <a:lnSpc>
                <a:spcPct val="100000"/>
              </a:lnSpc>
              <a:spcBef>
                <a:spcPct val="20000"/>
              </a:spcBef>
              <a:spcAft>
                <a:spcPct val="0"/>
              </a:spcAft>
              <a:buClrTx/>
              <a:buSzTx/>
              <a:buFontTx/>
              <a:buChar char="–"/>
              <a:tabLst/>
              <a:defRPr/>
            </a:pPr>
            <a:r>
              <a:rPr lang="en-GB" sz="2000" kern="0" dirty="0" smtClean="0"/>
              <a:t>BAL</a:t>
            </a:r>
          </a:p>
          <a:p>
            <a:pPr marL="743201" marR="0" lvl="1" indent="-286703" algn="l" defTabSz="914388" rtl="0" eaLnBrk="1" fontAlgn="base" latinLnBrk="0" hangingPunct="1">
              <a:lnSpc>
                <a:spcPct val="100000"/>
              </a:lnSpc>
              <a:spcBef>
                <a:spcPct val="20000"/>
              </a:spcBef>
              <a:spcAft>
                <a:spcPct val="0"/>
              </a:spcAft>
              <a:buClrTx/>
              <a:buSzTx/>
              <a:buFontTx/>
              <a:buChar char="–"/>
              <a:tabLst/>
              <a:defRPr/>
            </a:pPr>
            <a:r>
              <a:rPr lang="en-GB" sz="2000" kern="0" noProof="0" dirty="0" smtClean="0"/>
              <a:t>2 or more consecutive positives</a:t>
            </a:r>
          </a:p>
          <a:p>
            <a:pPr marL="743201" marR="0" lvl="1" indent="-286703" algn="l" defTabSz="914388" rtl="0" eaLnBrk="1" fontAlgn="base" latinLnBrk="0" hangingPunct="1">
              <a:lnSpc>
                <a:spcPct val="100000"/>
              </a:lnSpc>
              <a:spcBef>
                <a:spcPct val="20000"/>
              </a:spcBef>
              <a:spcAft>
                <a:spcPct val="0"/>
              </a:spcAft>
              <a:buClrTx/>
              <a:buSzTx/>
              <a:buFontTx/>
              <a:buChar char="–"/>
              <a:tabLst/>
              <a:defRPr/>
            </a:pPr>
            <a:r>
              <a:rPr kumimoji="0" lang="en-GB" sz="2000" b="0" i="0" u="none" strike="noStrike" kern="0" cap="none" spc="0" normalizeH="0" baseline="0" dirty="0" smtClean="0">
                <a:ln>
                  <a:noFill/>
                </a:ln>
                <a:solidFill>
                  <a:schemeClr val="tx1"/>
                </a:solidFill>
                <a:effectLst/>
                <a:uLnTx/>
                <a:uFillTx/>
                <a:latin typeface="+mn-lt"/>
                <a:ea typeface="+mn-ea"/>
              </a:rPr>
              <a:t>Positive in both blood and</a:t>
            </a:r>
            <a:r>
              <a:rPr kumimoji="0" lang="en-GB" sz="2000" b="0" i="0" u="none" strike="noStrike" kern="0" cap="none" spc="0" normalizeH="0" dirty="0" smtClean="0">
                <a:ln>
                  <a:noFill/>
                </a:ln>
                <a:solidFill>
                  <a:schemeClr val="tx1"/>
                </a:solidFill>
                <a:effectLst/>
                <a:uLnTx/>
                <a:uFillTx/>
                <a:latin typeface="+mn-lt"/>
                <a:ea typeface="+mn-ea"/>
              </a:rPr>
              <a:t> BAL</a:t>
            </a:r>
          </a:p>
          <a:p>
            <a:pPr marL="743201" marR="0" lvl="1" indent="-286703" algn="l" defTabSz="914388" rtl="0" eaLnBrk="1" fontAlgn="base" latinLnBrk="0" hangingPunct="1">
              <a:lnSpc>
                <a:spcPct val="100000"/>
              </a:lnSpc>
              <a:spcBef>
                <a:spcPct val="20000"/>
              </a:spcBef>
              <a:spcAft>
                <a:spcPct val="0"/>
              </a:spcAft>
              <a:buClrTx/>
              <a:buSzTx/>
              <a:buFontTx/>
              <a:buChar char="–"/>
              <a:tabLst/>
              <a:defRPr/>
            </a:pPr>
            <a:r>
              <a:rPr lang="en-GB" sz="2000" kern="0" dirty="0" smtClean="0"/>
              <a:t>Combination biomarker testing</a:t>
            </a:r>
          </a:p>
          <a:p>
            <a:pPr marL="1200401" lvl="2" indent="-286703" defTabSz="914388" fontAlgn="base">
              <a:spcBef>
                <a:spcPct val="20000"/>
              </a:spcBef>
              <a:spcAft>
                <a:spcPct val="0"/>
              </a:spcAft>
              <a:buFontTx/>
              <a:buChar char="–"/>
            </a:pPr>
            <a:r>
              <a:rPr kumimoji="0" lang="en-GB" sz="2000" b="0" i="0" u="none" strike="noStrike" kern="0" cap="none" spc="0" normalizeH="0" baseline="0" noProof="0" dirty="0" smtClean="0">
                <a:ln>
                  <a:noFill/>
                </a:ln>
                <a:solidFill>
                  <a:schemeClr val="tx1"/>
                </a:solidFill>
                <a:effectLst/>
                <a:uLnTx/>
                <a:uFillTx/>
                <a:latin typeface="+mn-lt"/>
                <a:ea typeface="+mn-ea"/>
              </a:rPr>
              <a:t>PCR and</a:t>
            </a:r>
            <a:r>
              <a:rPr kumimoji="0" lang="en-GB" sz="2000" b="0" i="0" u="none" strike="noStrike" kern="0" cap="none" spc="0" normalizeH="0" noProof="0" dirty="0" smtClean="0">
                <a:ln>
                  <a:noFill/>
                </a:ln>
                <a:solidFill>
                  <a:schemeClr val="tx1"/>
                </a:solidFill>
                <a:effectLst/>
                <a:uLnTx/>
                <a:uFillTx/>
                <a:latin typeface="+mn-lt"/>
                <a:ea typeface="+mn-ea"/>
              </a:rPr>
              <a:t> GM &gt;0.5</a:t>
            </a:r>
          </a:p>
          <a:p>
            <a:pPr marL="1657601" lvl="3" indent="-286703" defTabSz="914388" fontAlgn="base">
              <a:spcBef>
                <a:spcPct val="20000"/>
              </a:spcBef>
              <a:spcAft>
                <a:spcPct val="0"/>
              </a:spcAft>
              <a:buFontTx/>
              <a:buChar char="–"/>
            </a:pPr>
            <a:r>
              <a:rPr lang="en-GB" sz="2000" kern="0" dirty="0" smtClean="0"/>
              <a:t>Blood or BAL</a:t>
            </a:r>
            <a:endParaRPr kumimoji="0" lang="en-GB" sz="2000" b="0" i="0" u="none" strike="noStrike" kern="0" cap="none" spc="0" normalizeH="0" noProof="0" dirty="0" smtClean="0">
              <a:ln>
                <a:noFill/>
              </a:ln>
              <a:solidFill>
                <a:schemeClr val="tx1"/>
              </a:solidFill>
              <a:effectLst/>
              <a:uLnTx/>
              <a:uFillTx/>
              <a:latin typeface="+mn-lt"/>
              <a:ea typeface="+mn-ea"/>
            </a:endParaRPr>
          </a:p>
          <a:p>
            <a:pPr marL="1200401" lvl="2" indent="-286703" defTabSz="914388" fontAlgn="base">
              <a:spcBef>
                <a:spcPct val="20000"/>
              </a:spcBef>
              <a:spcAft>
                <a:spcPct val="0"/>
              </a:spcAft>
              <a:buFontTx/>
              <a:buChar char="–"/>
            </a:pPr>
            <a:r>
              <a:rPr lang="en-GB" sz="2000" kern="0" dirty="0" smtClean="0"/>
              <a:t>PCR and BDG &gt;80pg/ml</a:t>
            </a:r>
          </a:p>
          <a:p>
            <a:pPr marL="1657601" lvl="3" indent="-286703" defTabSz="914388" fontAlgn="base">
              <a:spcBef>
                <a:spcPct val="20000"/>
              </a:spcBef>
              <a:spcAft>
                <a:spcPct val="0"/>
              </a:spcAft>
              <a:buFontTx/>
              <a:buChar char="–"/>
            </a:pPr>
            <a:r>
              <a:rPr kumimoji="0" lang="en-GB" sz="2000" b="0" i="0" u="none" strike="noStrike" kern="0" cap="none" spc="0" normalizeH="0" noProof="0" dirty="0" smtClean="0">
                <a:ln>
                  <a:noFill/>
                </a:ln>
                <a:solidFill>
                  <a:schemeClr val="tx1"/>
                </a:solidFill>
                <a:effectLst/>
                <a:uLnTx/>
                <a:uFillTx/>
                <a:latin typeface="+mn-lt"/>
                <a:ea typeface="+mn-ea"/>
              </a:rPr>
              <a:t>Blood or BAL? </a:t>
            </a:r>
            <a:endParaRPr kumimoji="0" lang="en-GB" sz="2000" b="0" i="0" u="none" strike="noStrike" kern="0" cap="none" spc="0" normalizeH="0" baseline="0" noProof="0" dirty="0" smtClean="0">
              <a:ln>
                <a:noFill/>
              </a:ln>
              <a:solidFill>
                <a:schemeClr val="tx1"/>
              </a:solidFill>
              <a:effectLst/>
              <a:uLnTx/>
              <a:uFillTx/>
              <a:latin typeface="+mn-lt"/>
              <a:ea typeface="+mn-ea"/>
            </a:endParaRPr>
          </a:p>
        </p:txBody>
      </p:sp>
      <p:sp>
        <p:nvSpPr>
          <p:cNvPr id="6" name="TextBox 5"/>
          <p:cNvSpPr txBox="1"/>
          <p:nvPr/>
        </p:nvSpPr>
        <p:spPr>
          <a:xfrm>
            <a:off x="137446" y="5939561"/>
            <a:ext cx="3740717" cy="307777"/>
          </a:xfrm>
          <a:prstGeom prst="rect">
            <a:avLst/>
          </a:prstGeom>
          <a:noFill/>
        </p:spPr>
        <p:txBody>
          <a:bodyPr wrap="square" rtlCol="0">
            <a:spAutoFit/>
          </a:bodyPr>
          <a:lstStyle/>
          <a:p>
            <a:r>
              <a:rPr lang="en-GB" sz="1400" dirty="0" smtClean="0">
                <a:solidFill>
                  <a:schemeClr val="bg1"/>
                </a:solidFill>
              </a:rPr>
              <a:t>Manuscript in preparation</a:t>
            </a:r>
            <a:endParaRPr lang="en-GB" sz="1400" baseline="30000" dirty="0">
              <a:solidFill>
                <a:schemeClr val="bg1"/>
              </a:solidFill>
            </a:endParaRPr>
          </a:p>
        </p:txBody>
      </p:sp>
    </p:spTree>
    <p:extLst>
      <p:ext uri="{BB962C8B-B14F-4D97-AF65-F5344CB8AC3E}">
        <p14:creationId xmlns:p14="http://schemas.microsoft.com/office/powerpoint/2010/main" val="22477441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71" y="342284"/>
            <a:ext cx="6028548" cy="690982"/>
          </a:xfrm>
        </p:spPr>
        <p:txBody>
          <a:bodyPr/>
          <a:lstStyle/>
          <a:p>
            <a:r>
              <a:rPr lang="en-GB" dirty="0" smtClean="0"/>
              <a:t>What about BAL</a:t>
            </a:r>
            <a:endParaRPr lang="en-GB" dirty="0"/>
          </a:p>
        </p:txBody>
      </p:sp>
      <p:sp>
        <p:nvSpPr>
          <p:cNvPr id="3" name="Content Placeholder 2"/>
          <p:cNvSpPr>
            <a:spLocks noGrp="1"/>
          </p:cNvSpPr>
          <p:nvPr>
            <p:ph idx="1"/>
          </p:nvPr>
        </p:nvSpPr>
        <p:spPr/>
        <p:txBody>
          <a:bodyPr/>
          <a:lstStyle/>
          <a:p>
            <a:r>
              <a:rPr lang="en-GB" dirty="0" smtClean="0"/>
              <a:t>Manuscript in preparation</a:t>
            </a:r>
          </a:p>
          <a:p>
            <a:endParaRPr lang="en-GB" dirty="0"/>
          </a:p>
          <a:p>
            <a:r>
              <a:rPr lang="en-GB" dirty="0" smtClean="0"/>
              <a:t>Tomorrow @ 10.30:</a:t>
            </a:r>
            <a:br>
              <a:rPr lang="en-GB" dirty="0" smtClean="0"/>
            </a:br>
            <a:r>
              <a:rPr lang="en-GB" dirty="0" smtClean="0"/>
              <a:t>S10.2 </a:t>
            </a:r>
            <a:r>
              <a:rPr lang="en-GB" dirty="0"/>
              <a:t>ISHAM Working Group: Fungal PCR </a:t>
            </a:r>
            <a:r>
              <a:rPr lang="en-GB" dirty="0" smtClean="0"/>
              <a:t>Initiative</a:t>
            </a:r>
            <a:br>
              <a:rPr lang="en-GB" dirty="0" smtClean="0"/>
            </a:br>
            <a:r>
              <a:rPr lang="en-GB" dirty="0" smtClean="0"/>
              <a:t>Room E106</a:t>
            </a:r>
            <a:endParaRPr lang="en-GB" dirty="0" smtClean="0"/>
          </a:p>
          <a:p>
            <a:endParaRPr lang="en-GB" dirty="0"/>
          </a:p>
        </p:txBody>
      </p:sp>
      <p:pic>
        <p:nvPicPr>
          <p:cNvPr id="4" name="Picture 2" descr="C:\Users\Le123475\AppData\Local\Microsoft\Windows\Temporary Internet Files\Content.Outlook\25C1O7I2\FPCRI_ISHAM logo.png"/>
          <p:cNvPicPr>
            <a:picLocks noChangeAspect="1" noChangeArrowheads="1"/>
          </p:cNvPicPr>
          <p:nvPr/>
        </p:nvPicPr>
        <p:blipFill>
          <a:blip r:embed="rId2" cstate="print"/>
          <a:srcRect/>
          <a:stretch>
            <a:fillRect/>
          </a:stretch>
        </p:blipFill>
        <p:spPr bwMode="auto">
          <a:xfrm>
            <a:off x="7013543" y="122842"/>
            <a:ext cx="1951347" cy="1954057"/>
          </a:xfrm>
          <a:prstGeom prst="rect">
            <a:avLst/>
          </a:prstGeom>
          <a:noFill/>
        </p:spPr>
      </p:pic>
    </p:spTree>
    <p:extLst>
      <p:ext uri="{BB962C8B-B14F-4D97-AF65-F5344CB8AC3E}">
        <p14:creationId xmlns:p14="http://schemas.microsoft.com/office/powerpoint/2010/main" val="8432318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13855" y="114692"/>
            <a:ext cx="7583487" cy="620597"/>
          </a:xfrm>
        </p:spPr>
        <p:txBody>
          <a:bodyPr/>
          <a:lstStyle/>
          <a:p>
            <a:pPr eaLnBrk="1" hangingPunct="1"/>
            <a:r>
              <a:rPr lang="en-US" altLang="en-US" sz="3200" dirty="0" smtClean="0">
                <a:ea typeface="ＭＳ Ｐゴシック" panose="020B0600070205080204" pitchFamily="34" charset="-128"/>
              </a:rPr>
              <a:t>Summary</a:t>
            </a:r>
          </a:p>
        </p:txBody>
      </p:sp>
      <p:sp>
        <p:nvSpPr>
          <p:cNvPr id="3" name="Content Placeholder 2"/>
          <p:cNvSpPr>
            <a:spLocks noGrp="1"/>
          </p:cNvSpPr>
          <p:nvPr>
            <p:ph idx="1"/>
          </p:nvPr>
        </p:nvSpPr>
        <p:spPr>
          <a:xfrm>
            <a:off x="558621" y="945227"/>
            <a:ext cx="7583487" cy="5069074"/>
          </a:xfrm>
        </p:spPr>
        <p:txBody>
          <a:bodyPr>
            <a:normAutofit fontScale="70000" lnSpcReduction="20000"/>
          </a:bodyPr>
          <a:lstStyle/>
          <a:p>
            <a:pPr eaLnBrk="1" hangingPunct="1">
              <a:lnSpc>
                <a:spcPct val="90000"/>
              </a:lnSpc>
            </a:pPr>
            <a:r>
              <a:rPr lang="en-US" altLang="en-US" sz="2400" dirty="0">
                <a:ea typeface="ＭＳ Ｐゴシック" panose="020B0600070205080204" pitchFamily="34" charset="-128"/>
              </a:rPr>
              <a:t>Know your </a:t>
            </a:r>
            <a:r>
              <a:rPr lang="en-US" altLang="en-US" sz="2400" dirty="0" smtClean="0">
                <a:ea typeface="ＭＳ Ｐゴシック" panose="020B0600070205080204" pitchFamily="34" charset="-128"/>
              </a:rPr>
              <a:t>disease</a:t>
            </a:r>
          </a:p>
          <a:p>
            <a:pPr lvl="1">
              <a:lnSpc>
                <a:spcPct val="90000"/>
              </a:lnSpc>
            </a:pPr>
            <a:r>
              <a:rPr lang="en-US" altLang="en-US" sz="2000" dirty="0" smtClean="0">
                <a:ea typeface="ＭＳ Ｐゴシック" panose="020B0600070205080204" pitchFamily="34" charset="-128"/>
              </a:rPr>
              <a:t>Incidence</a:t>
            </a:r>
          </a:p>
          <a:p>
            <a:pPr lvl="1">
              <a:lnSpc>
                <a:spcPct val="90000"/>
              </a:lnSpc>
            </a:pPr>
            <a:r>
              <a:rPr lang="en-US" altLang="en-US" sz="2000" dirty="0" smtClean="0">
                <a:ea typeface="ＭＳ Ｐゴシック" panose="020B0600070205080204" pitchFamily="34" charset="-128"/>
              </a:rPr>
              <a:t>Pathology</a:t>
            </a:r>
          </a:p>
          <a:p>
            <a:pPr marL="456498" lvl="1" indent="0">
              <a:lnSpc>
                <a:spcPct val="90000"/>
              </a:lnSpc>
              <a:buNone/>
            </a:pPr>
            <a:endParaRPr lang="en-US" altLang="en-US" sz="2000" dirty="0" smtClean="0">
              <a:ea typeface="ＭＳ Ｐゴシック" panose="020B0600070205080204" pitchFamily="34" charset="-128"/>
            </a:endParaRPr>
          </a:p>
          <a:p>
            <a:pPr eaLnBrk="1" hangingPunct="1">
              <a:lnSpc>
                <a:spcPct val="90000"/>
              </a:lnSpc>
            </a:pPr>
            <a:r>
              <a:rPr lang="en-US" altLang="en-US" sz="2400" dirty="0" smtClean="0">
                <a:ea typeface="ＭＳ Ｐゴシック" panose="020B0600070205080204" pitchFamily="34" charset="-128"/>
              </a:rPr>
              <a:t>Know </a:t>
            </a:r>
            <a:r>
              <a:rPr lang="en-US" altLang="en-US" sz="2400" dirty="0">
                <a:ea typeface="ＭＳ Ｐゴシック" panose="020B0600070205080204" pitchFamily="34" charset="-128"/>
              </a:rPr>
              <a:t>your </a:t>
            </a:r>
            <a:r>
              <a:rPr lang="en-US" altLang="en-US" sz="2400" dirty="0" smtClean="0">
                <a:ea typeface="ＭＳ Ｐゴシック" panose="020B0600070205080204" pitchFamily="34" charset="-128"/>
              </a:rPr>
              <a:t>preferred sample type</a:t>
            </a:r>
          </a:p>
          <a:p>
            <a:pPr lvl="1">
              <a:lnSpc>
                <a:spcPct val="90000"/>
              </a:lnSpc>
            </a:pPr>
            <a:r>
              <a:rPr lang="en-US" altLang="en-US" sz="2000" dirty="0" smtClean="0">
                <a:ea typeface="ＭＳ Ｐゴシック" panose="020B0600070205080204" pitchFamily="34" charset="-128"/>
              </a:rPr>
              <a:t>Testing strategy</a:t>
            </a:r>
          </a:p>
          <a:p>
            <a:pPr lvl="1">
              <a:lnSpc>
                <a:spcPct val="90000"/>
              </a:lnSpc>
            </a:pPr>
            <a:r>
              <a:rPr lang="en-US" altLang="en-US" sz="2000" dirty="0" smtClean="0">
                <a:ea typeface="ＭＳ Ｐゴシック" panose="020B0600070205080204" pitchFamily="34" charset="-128"/>
              </a:rPr>
              <a:t>Obtainability</a:t>
            </a:r>
          </a:p>
          <a:p>
            <a:pPr lvl="1">
              <a:lnSpc>
                <a:spcPct val="90000"/>
              </a:lnSpc>
            </a:pPr>
            <a:endParaRPr lang="en-US" altLang="en-US" sz="2000" dirty="0">
              <a:ea typeface="ＭＳ Ｐゴシック" panose="020B0600070205080204" pitchFamily="34" charset="-128"/>
            </a:endParaRPr>
          </a:p>
          <a:p>
            <a:pPr eaLnBrk="1" hangingPunct="1">
              <a:lnSpc>
                <a:spcPct val="90000"/>
              </a:lnSpc>
            </a:pPr>
            <a:r>
              <a:rPr lang="en-US" altLang="en-US" sz="2400" dirty="0">
                <a:ea typeface="ＭＳ Ｐゴシック" panose="020B0600070205080204" pitchFamily="34" charset="-128"/>
              </a:rPr>
              <a:t>Know your potential NA </a:t>
            </a:r>
            <a:r>
              <a:rPr lang="en-US" altLang="en-US" sz="2400" dirty="0" smtClean="0">
                <a:ea typeface="ＭＳ Ｐゴシック" panose="020B0600070205080204" pitchFamily="34" charset="-128"/>
              </a:rPr>
              <a:t>sources</a:t>
            </a:r>
          </a:p>
          <a:p>
            <a:pPr lvl="1">
              <a:lnSpc>
                <a:spcPct val="90000"/>
              </a:lnSpc>
            </a:pPr>
            <a:r>
              <a:rPr lang="en-US" altLang="en-US" sz="2000" dirty="0" smtClean="0">
                <a:ea typeface="ＭＳ Ｐゴシック" panose="020B0600070205080204" pitchFamily="34" charset="-128"/>
              </a:rPr>
              <a:t>Between samples</a:t>
            </a:r>
          </a:p>
          <a:p>
            <a:pPr lvl="1">
              <a:lnSpc>
                <a:spcPct val="90000"/>
              </a:lnSpc>
            </a:pPr>
            <a:r>
              <a:rPr lang="en-US" altLang="en-US" sz="2000" dirty="0" smtClean="0">
                <a:ea typeface="ＭＳ Ｐゴシック" panose="020B0600070205080204" pitchFamily="34" charset="-128"/>
              </a:rPr>
              <a:t>Suitability of extraction process</a:t>
            </a:r>
          </a:p>
          <a:p>
            <a:pPr lvl="1">
              <a:lnSpc>
                <a:spcPct val="90000"/>
              </a:lnSpc>
            </a:pPr>
            <a:endParaRPr lang="en-US" altLang="en-US" sz="2000" dirty="0">
              <a:ea typeface="ＭＳ Ｐゴシック" panose="020B0600070205080204" pitchFamily="34" charset="-128"/>
            </a:endParaRPr>
          </a:p>
          <a:p>
            <a:pPr eaLnBrk="1" hangingPunct="1">
              <a:lnSpc>
                <a:spcPct val="90000"/>
              </a:lnSpc>
            </a:pPr>
            <a:r>
              <a:rPr lang="en-US" altLang="en-US" sz="2400" dirty="0" smtClean="0">
                <a:ea typeface="ＭＳ Ｐゴシック" panose="020B0600070205080204" pitchFamily="34" charset="-128"/>
              </a:rPr>
              <a:t>NA extraction is critical</a:t>
            </a:r>
          </a:p>
          <a:p>
            <a:pPr lvl="1">
              <a:lnSpc>
                <a:spcPct val="90000"/>
              </a:lnSpc>
            </a:pPr>
            <a:r>
              <a:rPr lang="en-US" altLang="en-US" sz="2000" dirty="0" smtClean="0">
                <a:ea typeface="ＭＳ Ｐゴシック" panose="020B0600070205080204" pitchFamily="34" charset="-128"/>
              </a:rPr>
              <a:t>Evaluate </a:t>
            </a:r>
            <a:r>
              <a:rPr lang="en-US" altLang="en-US" sz="2000" dirty="0">
                <a:ea typeface="ＭＳ Ｐゴシック" panose="020B0600070205080204" pitchFamily="34" charset="-128"/>
              </a:rPr>
              <a:t>and </a:t>
            </a:r>
            <a:r>
              <a:rPr lang="en-US" altLang="en-US" sz="2000" dirty="0" smtClean="0">
                <a:ea typeface="ＭＳ Ｐゴシック" panose="020B0600070205080204" pitchFamily="34" charset="-128"/>
              </a:rPr>
              <a:t>optimize</a:t>
            </a:r>
            <a:endParaRPr lang="en-US" altLang="en-US" sz="2000" dirty="0">
              <a:ea typeface="ＭＳ Ｐゴシック" panose="020B0600070205080204" pitchFamily="34" charset="-128"/>
            </a:endParaRPr>
          </a:p>
          <a:p>
            <a:pPr lvl="1">
              <a:lnSpc>
                <a:spcPct val="90000"/>
              </a:lnSpc>
            </a:pPr>
            <a:r>
              <a:rPr lang="en-US" altLang="en-US" sz="2000" dirty="0" smtClean="0">
                <a:ea typeface="ＭＳ Ｐゴシック" panose="020B0600070205080204" pitchFamily="34" charset="-128"/>
              </a:rPr>
              <a:t>PCR </a:t>
            </a:r>
            <a:r>
              <a:rPr lang="en-US" altLang="en-US" sz="2000" dirty="0">
                <a:ea typeface="ＭＳ Ｐゴシック" panose="020B0600070205080204" pitchFamily="34" charset="-128"/>
              </a:rPr>
              <a:t>amplification is only as efficient as the NA extraction technique will allow</a:t>
            </a:r>
            <a:r>
              <a:rPr lang="en-US" altLang="en-US" sz="2000" dirty="0" smtClean="0">
                <a:ea typeface="ＭＳ Ｐゴシック" panose="020B0600070205080204" pitchFamily="34" charset="-128"/>
              </a:rPr>
              <a:t>.</a:t>
            </a:r>
          </a:p>
          <a:p>
            <a:pPr lvl="1">
              <a:lnSpc>
                <a:spcPct val="90000"/>
              </a:lnSpc>
            </a:pPr>
            <a:endParaRPr lang="en-US" altLang="en-US" sz="2400" dirty="0" smtClean="0">
              <a:ea typeface="ＭＳ Ｐゴシック" panose="020B0600070205080204" pitchFamily="34" charset="-128"/>
            </a:endParaRPr>
          </a:p>
          <a:p>
            <a:pPr eaLnBrk="1" hangingPunct="1">
              <a:lnSpc>
                <a:spcPct val="90000"/>
              </a:lnSpc>
            </a:pPr>
            <a:r>
              <a:rPr lang="en-US" altLang="en-US" sz="2400" dirty="0" smtClean="0">
                <a:ea typeface="ＭＳ Ｐゴシック" panose="020B0600070205080204" pitchFamily="34" charset="-128"/>
              </a:rPr>
              <a:t>PCR – Determine analytical </a:t>
            </a:r>
            <a:r>
              <a:rPr lang="en-US" altLang="en-US" sz="2400" dirty="0" smtClean="0">
                <a:ea typeface="ＭＳ Ｐゴシック" panose="020B0600070205080204" pitchFamily="34" charset="-128"/>
              </a:rPr>
              <a:t>specificity</a:t>
            </a:r>
          </a:p>
          <a:p>
            <a:pPr eaLnBrk="1" hangingPunct="1">
              <a:lnSpc>
                <a:spcPct val="90000"/>
              </a:lnSpc>
            </a:pPr>
            <a:endParaRPr lang="en-US" altLang="en-US" sz="2400" dirty="0">
              <a:ea typeface="ＭＳ Ｐゴシック" panose="020B0600070205080204" pitchFamily="34" charset="-128"/>
            </a:endParaRPr>
          </a:p>
          <a:p>
            <a:pPr eaLnBrk="1" hangingPunct="1">
              <a:lnSpc>
                <a:spcPct val="90000"/>
              </a:lnSpc>
            </a:pPr>
            <a:r>
              <a:rPr lang="en-US" altLang="en-US" sz="2400" dirty="0" smtClean="0">
                <a:ea typeface="ＭＳ Ｐゴシック" panose="020B0600070205080204" pitchFamily="34" charset="-128"/>
              </a:rPr>
              <a:t>Internation</a:t>
            </a:r>
            <a:r>
              <a:rPr lang="en-US" altLang="en-US" sz="2400" dirty="0" smtClean="0">
                <a:ea typeface="ＭＳ Ｐゴシック" panose="020B0600070205080204" pitchFamily="34" charset="-128"/>
              </a:rPr>
              <a:t>al standard for </a:t>
            </a:r>
            <a:r>
              <a:rPr lang="en-US" altLang="en-US" sz="2400" i="1" dirty="0" err="1" smtClean="0">
                <a:ea typeface="ＭＳ Ｐゴシック" panose="020B0600070205080204" pitchFamily="34" charset="-128"/>
              </a:rPr>
              <a:t>Aspergillus</a:t>
            </a:r>
            <a:r>
              <a:rPr lang="en-US" altLang="en-US" sz="2400" i="1" dirty="0" smtClean="0">
                <a:ea typeface="ＭＳ Ｐゴシック" panose="020B0600070205080204" pitchFamily="34" charset="-128"/>
              </a:rPr>
              <a:t> </a:t>
            </a:r>
            <a:r>
              <a:rPr lang="en-US" altLang="en-US" sz="2400" dirty="0" smtClean="0">
                <a:ea typeface="ＭＳ Ｐゴシック" panose="020B0600070205080204" pitchFamily="34" charset="-128"/>
              </a:rPr>
              <a:t>PCR</a:t>
            </a:r>
            <a:endParaRPr lang="en-US" altLang="en-US" sz="2400" dirty="0" smtClean="0">
              <a:ea typeface="ＭＳ Ｐゴシック" panose="020B0600070205080204" pitchFamily="34" charset="-128"/>
            </a:endParaRPr>
          </a:p>
          <a:p>
            <a:pPr marL="0" indent="0" eaLnBrk="1" hangingPunct="1">
              <a:lnSpc>
                <a:spcPct val="90000"/>
              </a:lnSpc>
              <a:buNone/>
            </a:pPr>
            <a:r>
              <a:rPr lang="en-US" altLang="en-US" sz="2400" dirty="0" smtClean="0">
                <a:ea typeface="ＭＳ Ｐゴシック" panose="020B0600070205080204" pitchFamily="34" charset="-128"/>
              </a:rPr>
              <a:t> </a:t>
            </a:r>
          </a:p>
          <a:p>
            <a:pPr eaLnBrk="1" hangingPunct="1">
              <a:lnSpc>
                <a:spcPct val="90000"/>
              </a:lnSpc>
            </a:pPr>
            <a:r>
              <a:rPr lang="en-US" altLang="en-US" sz="2400" dirty="0" smtClean="0">
                <a:ea typeface="ＭＳ Ｐゴシック" panose="020B0600070205080204" pitchFamily="34" charset="-128"/>
              </a:rPr>
              <a:t>Extensive collaboration essential</a:t>
            </a:r>
          </a:p>
          <a:p>
            <a:pPr lvl="1">
              <a:lnSpc>
                <a:spcPct val="90000"/>
              </a:lnSpc>
            </a:pPr>
            <a:r>
              <a:rPr lang="en-US" altLang="en-US" sz="2000" dirty="0" smtClean="0">
                <a:ea typeface="ＭＳ Ｐゴシック" panose="020B0600070205080204" pitchFamily="34" charset="-128"/>
              </a:rPr>
              <a:t>No room for egos!</a:t>
            </a:r>
            <a:endParaRPr lang="en-US" altLang="en-US" sz="2000" dirty="0">
              <a:ea typeface="ＭＳ Ｐゴシック" panose="020B0600070205080204" pitchFamily="34" charset="-128"/>
            </a:endParaRPr>
          </a:p>
        </p:txBody>
      </p:sp>
      <p:sp>
        <p:nvSpPr>
          <p:cNvPr id="4" name="TextBox 3"/>
          <p:cNvSpPr txBox="1"/>
          <p:nvPr/>
        </p:nvSpPr>
        <p:spPr>
          <a:xfrm>
            <a:off x="7797342" y="970961"/>
            <a:ext cx="667928" cy="697583"/>
          </a:xfrm>
          <a:prstGeom prst="rect">
            <a:avLst/>
          </a:prstGeom>
          <a:noFill/>
        </p:spPr>
        <p:txBody>
          <a:bodyPr wrap="square" rtlCol="0">
            <a:spAutoFit/>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849" y="1546841"/>
            <a:ext cx="1338069" cy="2010884"/>
          </a:xfrm>
          <a:prstGeom prst="rect">
            <a:avLst/>
          </a:prstGeom>
        </p:spPr>
      </p:pic>
      <p:sp>
        <p:nvSpPr>
          <p:cNvPr id="5" name="Rounded Rectangular Callout 4"/>
          <p:cNvSpPr/>
          <p:nvPr/>
        </p:nvSpPr>
        <p:spPr bwMode="auto">
          <a:xfrm>
            <a:off x="4821910" y="378702"/>
            <a:ext cx="2045617" cy="1187778"/>
          </a:xfrm>
          <a:prstGeom prst="wedgeRoundRectCallout">
            <a:avLst>
              <a:gd name="adj1" fmla="val 81748"/>
              <a:gd name="adj2" fmla="val 11488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dirty="0"/>
              <a:t>“You never really learn much from hearing yourself speak.”</a:t>
            </a:r>
          </a:p>
        </p:txBody>
      </p:sp>
    </p:spTree>
    <p:extLst>
      <p:ext uri="{BB962C8B-B14F-4D97-AF65-F5344CB8AC3E}">
        <p14:creationId xmlns:p14="http://schemas.microsoft.com/office/powerpoint/2010/main" val="18894489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70" y="332862"/>
            <a:ext cx="6028548" cy="515553"/>
          </a:xfrm>
        </p:spPr>
        <p:txBody>
          <a:bodyPr/>
          <a:lstStyle/>
          <a:p>
            <a:r>
              <a:rPr lang="en-GB" sz="3200" dirty="0" smtClean="0">
                <a:latin typeface="Arial" panose="020B0604020202020204" pitchFamily="34" charset="0"/>
                <a:cs typeface="Arial" panose="020B0604020202020204" pitchFamily="34" charset="0"/>
              </a:rPr>
              <a:t>Acknowledgements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sz="2800" dirty="0" smtClean="0"/>
              <a:t>All members of the EAPCRI, now known as the FPCRI</a:t>
            </a:r>
          </a:p>
          <a:p>
            <a:pPr marL="0" indent="0">
              <a:buNone/>
            </a:pPr>
            <a:endParaRPr lang="en-GB" sz="2800" dirty="0" smtClean="0"/>
          </a:p>
          <a:p>
            <a:r>
              <a:rPr lang="en-GB" sz="2800" dirty="0" smtClean="0"/>
              <a:t>IAAM/</a:t>
            </a:r>
            <a:r>
              <a:rPr lang="en-GB" sz="2800" dirty="0" err="1" smtClean="0"/>
              <a:t>AsTeC</a:t>
            </a:r>
            <a:endParaRPr lang="en-GB" sz="2800" dirty="0" smtClean="0"/>
          </a:p>
          <a:p>
            <a:endParaRPr lang="en-GB" sz="2800" dirty="0"/>
          </a:p>
          <a:p>
            <a:r>
              <a:rPr lang="en-GB" sz="2800" dirty="0" smtClean="0"/>
              <a:t>Public Health Wales</a:t>
            </a:r>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9" y="4998899"/>
            <a:ext cx="2286000" cy="749808"/>
          </a:xfrm>
          <a:prstGeom prst="rect">
            <a:avLst/>
          </a:prstGeom>
        </p:spPr>
      </p:pic>
      <p:pic>
        <p:nvPicPr>
          <p:cNvPr id="5" name="Picture 2" descr="C:\Users\Le123475\AppData\Local\Microsoft\Windows\Temporary Internet Files\Content.Outlook\25C1O7I2\FPCRI_ISHAM logo.png"/>
          <p:cNvPicPr>
            <a:picLocks noChangeAspect="1" noChangeArrowheads="1"/>
          </p:cNvPicPr>
          <p:nvPr/>
        </p:nvPicPr>
        <p:blipFill>
          <a:blip r:embed="rId3" cstate="print"/>
          <a:srcRect/>
          <a:stretch>
            <a:fillRect/>
          </a:stretch>
        </p:blipFill>
        <p:spPr bwMode="auto">
          <a:xfrm>
            <a:off x="7092656" y="3813782"/>
            <a:ext cx="1951347" cy="1954057"/>
          </a:xfrm>
          <a:prstGeom prst="rect">
            <a:avLst/>
          </a:prstGeom>
          <a:noFill/>
        </p:spPr>
      </p:pic>
      <p:pic>
        <p:nvPicPr>
          <p:cNvPr id="6" name=" 1"/>
          <p:cNvPicPr>
            <a:picLocks noChangeAspect="1" noChangeArrowheads="1"/>
          </p:cNvPicPr>
          <p:nvPr/>
        </p:nvPicPr>
        <p:blipFill>
          <a:blip r:embed="rId4" cstate="print">
            <a:extLst>
              <a:ext uri="{28A0092B-C50C-407E-A947-70E740481C1C}">
                <a14:useLocalDpi xmlns:a14="http://schemas.microsoft.com/office/drawing/2010/main" val="0"/>
              </a:ext>
            </a:extLst>
          </a:blip>
          <a:srcRect l="3070" t="22070" r="-3069" b="17691"/>
          <a:stretch>
            <a:fillRect/>
          </a:stretch>
        </p:blipFill>
        <p:spPr bwMode="auto">
          <a:xfrm>
            <a:off x="5005314" y="75123"/>
            <a:ext cx="4038689" cy="55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8724" y="4998899"/>
            <a:ext cx="3989977" cy="731496"/>
          </a:xfrm>
          <a:prstGeom prst="rect">
            <a:avLst/>
          </a:prstGeom>
        </p:spPr>
      </p:pic>
    </p:spTree>
    <p:extLst>
      <p:ext uri="{BB962C8B-B14F-4D97-AF65-F5344CB8AC3E}">
        <p14:creationId xmlns:p14="http://schemas.microsoft.com/office/powerpoint/2010/main" val="29471576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0" y="213952"/>
            <a:ext cx="2678512" cy="690982"/>
          </a:xfrm>
        </p:spPr>
        <p:txBody>
          <a:bodyPr/>
          <a:lstStyle/>
          <a:p>
            <a:r>
              <a:rPr lang="en-GB" sz="3200" dirty="0" smtClean="0"/>
              <a:t>Know your process</a:t>
            </a:r>
            <a:endParaRPr lang="en-GB" sz="3200" dirty="0"/>
          </a:p>
        </p:txBody>
      </p:sp>
      <p:sp>
        <p:nvSpPr>
          <p:cNvPr id="4" name="Text Box 13"/>
          <p:cNvSpPr txBox="1">
            <a:spLocks noChangeArrowheads="1"/>
          </p:cNvSpPr>
          <p:nvPr/>
        </p:nvSpPr>
        <p:spPr bwMode="auto">
          <a:xfrm>
            <a:off x="3225897" y="260350"/>
            <a:ext cx="2719388"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Disease manifestation</a:t>
            </a:r>
            <a:endParaRPr lang="en-GB" sz="1400" dirty="0">
              <a:ea typeface="ＭＳ Ｐゴシック" pitchFamily="34" charset="-128"/>
            </a:endParaRPr>
          </a:p>
        </p:txBody>
      </p:sp>
      <p:sp>
        <p:nvSpPr>
          <p:cNvPr id="5" name="Text Box 14"/>
          <p:cNvSpPr txBox="1">
            <a:spLocks noChangeArrowheads="1"/>
          </p:cNvSpPr>
          <p:nvPr/>
        </p:nvSpPr>
        <p:spPr bwMode="auto">
          <a:xfrm>
            <a:off x="3313272" y="2191657"/>
            <a:ext cx="2719388"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Specimens available</a:t>
            </a:r>
          </a:p>
        </p:txBody>
      </p:sp>
      <p:sp>
        <p:nvSpPr>
          <p:cNvPr id="6" name="Line 18"/>
          <p:cNvSpPr>
            <a:spLocks noChangeShapeType="1"/>
          </p:cNvSpPr>
          <p:nvPr/>
        </p:nvSpPr>
        <p:spPr bwMode="auto">
          <a:xfrm>
            <a:off x="4622977" y="552449"/>
            <a:ext cx="6896" cy="792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7" name="Text Box 13"/>
          <p:cNvSpPr txBox="1">
            <a:spLocks noChangeArrowheads="1"/>
          </p:cNvSpPr>
          <p:nvPr/>
        </p:nvSpPr>
        <p:spPr bwMode="auto">
          <a:xfrm>
            <a:off x="6298945" y="1361916"/>
            <a:ext cx="2719388"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Underlying condition</a:t>
            </a:r>
            <a:endParaRPr lang="en-GB" sz="1400" dirty="0">
              <a:ea typeface="ＭＳ Ｐゴシック" pitchFamily="34" charset="-128"/>
            </a:endParaRPr>
          </a:p>
        </p:txBody>
      </p:sp>
      <p:sp>
        <p:nvSpPr>
          <p:cNvPr id="8" name="Text Box 13"/>
          <p:cNvSpPr txBox="1">
            <a:spLocks noChangeArrowheads="1"/>
          </p:cNvSpPr>
          <p:nvPr/>
        </p:nvSpPr>
        <p:spPr bwMode="auto">
          <a:xfrm>
            <a:off x="252848" y="1363603"/>
            <a:ext cx="2719388"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Frequency of testing</a:t>
            </a:r>
            <a:endParaRPr lang="en-GB" sz="1400" dirty="0">
              <a:ea typeface="ＭＳ Ｐゴシック" pitchFamily="34" charset="-128"/>
            </a:endParaRPr>
          </a:p>
        </p:txBody>
      </p:sp>
      <p:sp>
        <p:nvSpPr>
          <p:cNvPr id="9" name="Text Box 13"/>
          <p:cNvSpPr txBox="1">
            <a:spLocks noChangeArrowheads="1"/>
          </p:cNvSpPr>
          <p:nvPr/>
        </p:nvSpPr>
        <p:spPr bwMode="auto">
          <a:xfrm>
            <a:off x="3260622" y="1361916"/>
            <a:ext cx="2719388"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Testing strategy</a:t>
            </a:r>
            <a:endParaRPr lang="en-GB" sz="1400" dirty="0">
              <a:ea typeface="ＭＳ Ｐゴシック" pitchFamily="34" charset="-128"/>
            </a:endParaRPr>
          </a:p>
        </p:txBody>
      </p:sp>
      <p:sp>
        <p:nvSpPr>
          <p:cNvPr id="10" name="Line 18"/>
          <p:cNvSpPr>
            <a:spLocks noChangeShapeType="1"/>
          </p:cNvSpPr>
          <p:nvPr/>
        </p:nvSpPr>
        <p:spPr bwMode="auto">
          <a:xfrm>
            <a:off x="2992666" y="1499938"/>
            <a:ext cx="280378" cy="4059"/>
          </a:xfrm>
          <a:prstGeom prst="line">
            <a:avLst/>
          </a:prstGeom>
          <a:noFill/>
          <a:ln w="19050">
            <a:solidFill>
              <a:srgbClr val="000000"/>
            </a:solidFill>
            <a:round/>
            <a:headEnd type="stealth" w="lg" len="lg"/>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11" name="Line 18"/>
          <p:cNvSpPr>
            <a:spLocks noChangeShapeType="1"/>
          </p:cNvSpPr>
          <p:nvPr/>
        </p:nvSpPr>
        <p:spPr bwMode="auto">
          <a:xfrm>
            <a:off x="5988018" y="1499938"/>
            <a:ext cx="280378" cy="4059"/>
          </a:xfrm>
          <a:prstGeom prst="line">
            <a:avLst/>
          </a:prstGeom>
          <a:noFill/>
          <a:ln w="19050">
            <a:solidFill>
              <a:srgbClr val="000000"/>
            </a:solidFill>
            <a:round/>
            <a:headEnd type="stealth" w="lg" len="lg"/>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12" name="Text Box 13"/>
          <p:cNvSpPr txBox="1">
            <a:spLocks noChangeArrowheads="1"/>
          </p:cNvSpPr>
          <p:nvPr/>
        </p:nvSpPr>
        <p:spPr bwMode="auto">
          <a:xfrm>
            <a:off x="4701338" y="770369"/>
            <a:ext cx="1426223" cy="28416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Incidence</a:t>
            </a:r>
            <a:endParaRPr lang="en-GB" sz="1400" dirty="0">
              <a:ea typeface="ＭＳ Ｐゴシック" pitchFamily="34" charset="-128"/>
            </a:endParaRPr>
          </a:p>
        </p:txBody>
      </p:sp>
      <p:sp>
        <p:nvSpPr>
          <p:cNvPr id="13" name="Text Box 13"/>
          <p:cNvSpPr txBox="1">
            <a:spLocks noChangeArrowheads="1"/>
          </p:cNvSpPr>
          <p:nvPr/>
        </p:nvSpPr>
        <p:spPr bwMode="auto">
          <a:xfrm>
            <a:off x="2717592" y="770618"/>
            <a:ext cx="1639205" cy="28416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Organ infected</a:t>
            </a:r>
            <a:endParaRPr lang="en-GB" sz="1400" dirty="0">
              <a:ea typeface="ＭＳ Ｐゴシック" pitchFamily="34" charset="-128"/>
            </a:endParaRPr>
          </a:p>
        </p:txBody>
      </p:sp>
      <p:sp>
        <p:nvSpPr>
          <p:cNvPr id="14" name="Line 18"/>
          <p:cNvSpPr>
            <a:spLocks noChangeShapeType="1"/>
          </p:cNvSpPr>
          <p:nvPr/>
        </p:nvSpPr>
        <p:spPr bwMode="auto">
          <a:xfrm flipV="1">
            <a:off x="4363657" y="914396"/>
            <a:ext cx="497710" cy="11575"/>
          </a:xfrm>
          <a:prstGeom prst="line">
            <a:avLst/>
          </a:prstGeom>
          <a:noFill/>
          <a:ln w="19050">
            <a:solidFill>
              <a:srgbClr val="000000"/>
            </a:solidFill>
            <a:round/>
            <a:headEnd type="stealth" w="lg" len="lg"/>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15" name="Line 18"/>
          <p:cNvSpPr>
            <a:spLocks noChangeShapeType="1"/>
          </p:cNvSpPr>
          <p:nvPr/>
        </p:nvSpPr>
        <p:spPr bwMode="auto">
          <a:xfrm flipH="1">
            <a:off x="4664598" y="1665590"/>
            <a:ext cx="4033" cy="48421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16" name="Text Box 14"/>
          <p:cNvSpPr txBox="1">
            <a:spLocks noChangeArrowheads="1"/>
          </p:cNvSpPr>
          <p:nvPr/>
        </p:nvSpPr>
        <p:spPr bwMode="auto">
          <a:xfrm>
            <a:off x="3315198" y="3003814"/>
            <a:ext cx="2719388"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Targets </a:t>
            </a:r>
            <a:r>
              <a:rPr lang="en-GB" sz="1400" dirty="0">
                <a:ea typeface="ＭＳ Ｐゴシック" pitchFamily="34" charset="-128"/>
              </a:rPr>
              <a:t>available</a:t>
            </a:r>
          </a:p>
        </p:txBody>
      </p:sp>
      <p:sp>
        <p:nvSpPr>
          <p:cNvPr id="17" name="Text Box 14"/>
          <p:cNvSpPr txBox="1">
            <a:spLocks noChangeArrowheads="1"/>
          </p:cNvSpPr>
          <p:nvPr/>
        </p:nvSpPr>
        <p:spPr bwMode="auto">
          <a:xfrm>
            <a:off x="3287543" y="3841186"/>
            <a:ext cx="2719388"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Governs methods</a:t>
            </a:r>
            <a:endParaRPr lang="en-GB" sz="1400" dirty="0">
              <a:ea typeface="ＭＳ Ｐゴシック" pitchFamily="34" charset="-128"/>
            </a:endParaRPr>
          </a:p>
        </p:txBody>
      </p:sp>
      <p:sp>
        <p:nvSpPr>
          <p:cNvPr id="18" name="Text Box 14"/>
          <p:cNvSpPr txBox="1">
            <a:spLocks noChangeArrowheads="1"/>
          </p:cNvSpPr>
          <p:nvPr/>
        </p:nvSpPr>
        <p:spPr bwMode="auto">
          <a:xfrm>
            <a:off x="3313272" y="4657073"/>
            <a:ext cx="2719388" cy="284162"/>
          </a:xfrm>
          <a:prstGeom prst="rect">
            <a:avLst/>
          </a:prstGeom>
          <a:gradFill>
            <a:gsLst>
              <a:gs pos="0">
                <a:schemeClr val="accent3">
                  <a:lumMod val="95000"/>
                </a:schemeClr>
              </a:gs>
              <a:gs pos="37000">
                <a:schemeClr val="accent3">
                  <a:lumMod val="95000"/>
                </a:schemeClr>
              </a:gs>
              <a:gs pos="69000">
                <a:schemeClr val="accent2">
                  <a:lumMod val="40000"/>
                  <a:lumOff val="60000"/>
                </a:schemeClr>
              </a:gs>
              <a:gs pos="100000">
                <a:schemeClr val="accent2">
                  <a:lumMod val="20000"/>
                  <a:lumOff val="80000"/>
                </a:schemeClr>
              </a:gs>
            </a:gsLst>
            <a:lin ang="5400000" scaled="1"/>
          </a:gra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Result interpretation</a:t>
            </a:r>
            <a:endParaRPr lang="en-GB" sz="1400" dirty="0">
              <a:ea typeface="ＭＳ Ｐゴシック" pitchFamily="34" charset="-128"/>
            </a:endParaRPr>
          </a:p>
        </p:txBody>
      </p:sp>
      <p:sp>
        <p:nvSpPr>
          <p:cNvPr id="19" name="Line 18"/>
          <p:cNvSpPr>
            <a:spLocks noChangeShapeType="1"/>
          </p:cNvSpPr>
          <p:nvPr/>
        </p:nvSpPr>
        <p:spPr bwMode="auto">
          <a:xfrm>
            <a:off x="4658981" y="2524042"/>
            <a:ext cx="5616" cy="443124"/>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1" name="Line 18"/>
          <p:cNvSpPr>
            <a:spLocks noChangeShapeType="1"/>
          </p:cNvSpPr>
          <p:nvPr/>
        </p:nvSpPr>
        <p:spPr bwMode="auto">
          <a:xfrm>
            <a:off x="4660908" y="3336200"/>
            <a:ext cx="5616" cy="443124"/>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2" name="Line 18"/>
          <p:cNvSpPr>
            <a:spLocks noChangeShapeType="1"/>
          </p:cNvSpPr>
          <p:nvPr/>
        </p:nvSpPr>
        <p:spPr bwMode="auto">
          <a:xfrm>
            <a:off x="4660909" y="4169577"/>
            <a:ext cx="5616" cy="443124"/>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3" name="Text Box 13"/>
          <p:cNvSpPr txBox="1">
            <a:spLocks noChangeArrowheads="1"/>
          </p:cNvSpPr>
          <p:nvPr/>
        </p:nvSpPr>
        <p:spPr bwMode="auto">
          <a:xfrm>
            <a:off x="6300872" y="5414989"/>
            <a:ext cx="2719388" cy="284163"/>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Underlying condition</a:t>
            </a:r>
            <a:endParaRPr lang="en-GB" sz="1400" dirty="0">
              <a:ea typeface="ＭＳ Ｐゴシック" pitchFamily="34" charset="-128"/>
            </a:endParaRPr>
          </a:p>
        </p:txBody>
      </p:sp>
      <p:sp>
        <p:nvSpPr>
          <p:cNvPr id="24" name="Text Box 13"/>
          <p:cNvSpPr txBox="1">
            <a:spLocks noChangeArrowheads="1"/>
          </p:cNvSpPr>
          <p:nvPr/>
        </p:nvSpPr>
        <p:spPr bwMode="auto">
          <a:xfrm>
            <a:off x="254775" y="5416676"/>
            <a:ext cx="2719388" cy="284163"/>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Frequency of testing</a:t>
            </a:r>
            <a:endParaRPr lang="en-GB" sz="1400" dirty="0">
              <a:ea typeface="ＭＳ Ｐゴシック" pitchFamily="34" charset="-128"/>
            </a:endParaRPr>
          </a:p>
        </p:txBody>
      </p:sp>
      <p:sp>
        <p:nvSpPr>
          <p:cNvPr id="25" name="Text Box 13"/>
          <p:cNvSpPr txBox="1">
            <a:spLocks noChangeArrowheads="1"/>
          </p:cNvSpPr>
          <p:nvPr/>
        </p:nvSpPr>
        <p:spPr bwMode="auto">
          <a:xfrm>
            <a:off x="3262549" y="5414989"/>
            <a:ext cx="2719388" cy="284163"/>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Testing strategy</a:t>
            </a:r>
            <a:endParaRPr lang="en-GB" sz="1400" dirty="0">
              <a:ea typeface="ＭＳ Ｐゴシック" pitchFamily="34" charset="-128"/>
            </a:endParaRPr>
          </a:p>
        </p:txBody>
      </p:sp>
      <p:sp>
        <p:nvSpPr>
          <p:cNvPr id="26" name="Line 18"/>
          <p:cNvSpPr>
            <a:spLocks noChangeShapeType="1"/>
          </p:cNvSpPr>
          <p:nvPr/>
        </p:nvSpPr>
        <p:spPr bwMode="auto">
          <a:xfrm>
            <a:off x="2994593" y="5553011"/>
            <a:ext cx="280378" cy="4059"/>
          </a:xfrm>
          <a:prstGeom prst="line">
            <a:avLst/>
          </a:prstGeom>
          <a:noFill/>
          <a:ln w="19050">
            <a:solidFill>
              <a:srgbClr val="000000"/>
            </a:solidFill>
            <a:round/>
            <a:headEnd type="stealth" w="lg" len="lg"/>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7" name="Line 18"/>
          <p:cNvSpPr>
            <a:spLocks noChangeShapeType="1"/>
          </p:cNvSpPr>
          <p:nvPr/>
        </p:nvSpPr>
        <p:spPr bwMode="auto">
          <a:xfrm>
            <a:off x="6001215" y="5553011"/>
            <a:ext cx="280378" cy="4059"/>
          </a:xfrm>
          <a:prstGeom prst="line">
            <a:avLst/>
          </a:prstGeom>
          <a:noFill/>
          <a:ln w="19050">
            <a:solidFill>
              <a:srgbClr val="000000"/>
            </a:solidFill>
            <a:round/>
            <a:headEnd type="stealth" w="lg" len="lg"/>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8" name="Line 18"/>
          <p:cNvSpPr>
            <a:spLocks noChangeShapeType="1"/>
          </p:cNvSpPr>
          <p:nvPr/>
        </p:nvSpPr>
        <p:spPr bwMode="auto">
          <a:xfrm>
            <a:off x="4672573" y="4987394"/>
            <a:ext cx="5616" cy="443124"/>
          </a:xfrm>
          <a:prstGeom prst="line">
            <a:avLst/>
          </a:prstGeom>
          <a:noFill/>
          <a:ln w="19050">
            <a:solidFill>
              <a:srgbClr val="000000"/>
            </a:solidFill>
            <a:round/>
            <a:headEnd type="stealth" w="lg" len="lg"/>
            <a:tailEnd type="none"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1" name="Text Box 13"/>
          <p:cNvSpPr txBox="1">
            <a:spLocks noChangeArrowheads="1"/>
          </p:cNvSpPr>
          <p:nvPr/>
        </p:nvSpPr>
        <p:spPr bwMode="auto">
          <a:xfrm>
            <a:off x="3238741" y="6178373"/>
            <a:ext cx="2719388" cy="284163"/>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Disease manifestation</a:t>
            </a:r>
            <a:endParaRPr lang="en-GB" sz="1400" dirty="0">
              <a:ea typeface="ＭＳ Ｐゴシック" pitchFamily="34" charset="-128"/>
            </a:endParaRPr>
          </a:p>
        </p:txBody>
      </p:sp>
      <p:sp>
        <p:nvSpPr>
          <p:cNvPr id="32" name="Line 18"/>
          <p:cNvSpPr>
            <a:spLocks noChangeShapeType="1"/>
          </p:cNvSpPr>
          <p:nvPr/>
        </p:nvSpPr>
        <p:spPr bwMode="auto">
          <a:xfrm>
            <a:off x="4673364" y="5706632"/>
            <a:ext cx="5616" cy="443124"/>
          </a:xfrm>
          <a:prstGeom prst="line">
            <a:avLst/>
          </a:prstGeom>
          <a:noFill/>
          <a:ln w="19050">
            <a:solidFill>
              <a:srgbClr val="000000"/>
            </a:solidFill>
            <a:round/>
            <a:headEnd type="stealth" w="lg" len="lg"/>
            <a:tailEnd type="none"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3" name="Text Box 13"/>
          <p:cNvSpPr txBox="1">
            <a:spLocks noChangeArrowheads="1"/>
          </p:cNvSpPr>
          <p:nvPr/>
        </p:nvSpPr>
        <p:spPr bwMode="auto">
          <a:xfrm>
            <a:off x="263846" y="2175885"/>
            <a:ext cx="2719388"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Contamination</a:t>
            </a:r>
            <a:endParaRPr lang="en-GB" sz="1400" dirty="0">
              <a:ea typeface="ＭＳ Ｐゴシック" pitchFamily="34" charset="-128"/>
            </a:endParaRPr>
          </a:p>
        </p:txBody>
      </p:sp>
      <p:sp>
        <p:nvSpPr>
          <p:cNvPr id="34" name="Text Box 13"/>
          <p:cNvSpPr txBox="1">
            <a:spLocks noChangeArrowheads="1"/>
          </p:cNvSpPr>
          <p:nvPr/>
        </p:nvSpPr>
        <p:spPr bwMode="auto">
          <a:xfrm>
            <a:off x="6335238" y="2195193"/>
            <a:ext cx="2719388"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Inhibition</a:t>
            </a:r>
            <a:endParaRPr lang="en-GB" sz="1400" dirty="0">
              <a:ea typeface="ＭＳ Ｐゴシック" pitchFamily="34" charset="-128"/>
            </a:endParaRPr>
          </a:p>
        </p:txBody>
      </p:sp>
      <p:sp>
        <p:nvSpPr>
          <p:cNvPr id="35" name="Line 18"/>
          <p:cNvSpPr>
            <a:spLocks noChangeShapeType="1"/>
          </p:cNvSpPr>
          <p:nvPr/>
        </p:nvSpPr>
        <p:spPr bwMode="auto">
          <a:xfrm>
            <a:off x="2994236" y="2331068"/>
            <a:ext cx="319036" cy="2671"/>
          </a:xfrm>
          <a:prstGeom prst="line">
            <a:avLst/>
          </a:prstGeom>
          <a:noFill/>
          <a:ln w="19050">
            <a:solidFill>
              <a:srgbClr val="000000"/>
            </a:solidFill>
            <a:round/>
            <a:headEnd type="stealth" w="lg" len="lg"/>
            <a:tailEnd type="none"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6" name="Line 18"/>
          <p:cNvSpPr>
            <a:spLocks noChangeShapeType="1"/>
          </p:cNvSpPr>
          <p:nvPr/>
        </p:nvSpPr>
        <p:spPr bwMode="auto">
          <a:xfrm>
            <a:off x="6036903" y="2332403"/>
            <a:ext cx="280378" cy="4059"/>
          </a:xfrm>
          <a:prstGeom prst="line">
            <a:avLst/>
          </a:prstGeom>
          <a:noFill/>
          <a:ln w="19050">
            <a:solidFill>
              <a:srgbClr val="000000"/>
            </a:solidFill>
            <a:round/>
            <a:headEnd type="none" w="lg" len="lg"/>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7" name="Line 18"/>
          <p:cNvSpPr>
            <a:spLocks noChangeShapeType="1"/>
          </p:cNvSpPr>
          <p:nvPr/>
        </p:nvSpPr>
        <p:spPr bwMode="auto">
          <a:xfrm flipH="1">
            <a:off x="1608509" y="1646476"/>
            <a:ext cx="4033" cy="48421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8" name="Line 18"/>
          <p:cNvSpPr>
            <a:spLocks noChangeShapeType="1"/>
          </p:cNvSpPr>
          <p:nvPr/>
        </p:nvSpPr>
        <p:spPr bwMode="auto">
          <a:xfrm flipH="1">
            <a:off x="7645866" y="1646079"/>
            <a:ext cx="4033" cy="48421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9" name="Line 18"/>
          <p:cNvSpPr>
            <a:spLocks noChangeShapeType="1"/>
          </p:cNvSpPr>
          <p:nvPr/>
        </p:nvSpPr>
        <p:spPr bwMode="auto">
          <a:xfrm flipH="1">
            <a:off x="6032660" y="2482955"/>
            <a:ext cx="1613206" cy="2174117"/>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40" name="Line 18"/>
          <p:cNvSpPr>
            <a:spLocks noChangeShapeType="1"/>
          </p:cNvSpPr>
          <p:nvPr/>
        </p:nvSpPr>
        <p:spPr bwMode="auto">
          <a:xfrm>
            <a:off x="1608508" y="2460047"/>
            <a:ext cx="1700520" cy="2189545"/>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Tree>
    <p:extLst>
      <p:ext uri="{BB962C8B-B14F-4D97-AF65-F5344CB8AC3E}">
        <p14:creationId xmlns:p14="http://schemas.microsoft.com/office/powerpoint/2010/main" val="9360855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p:cNvSpPr txBox="1">
            <a:spLocks noChangeArrowheads="1"/>
          </p:cNvSpPr>
          <p:nvPr/>
        </p:nvSpPr>
        <p:spPr bwMode="auto">
          <a:xfrm>
            <a:off x="5094917" y="4505715"/>
            <a:ext cx="1101758" cy="1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solidFill>
                  <a:srgbClr val="FF0000"/>
                </a:solidFill>
                <a:latin typeface="Times New Roman" panose="02020603050405020304" pitchFamily="18" charset="0"/>
                <a:ea typeface="ＭＳ Ｐゴシック" panose="020B0600070205080204" pitchFamily="34" charset="-128"/>
              </a:rPr>
              <a:t>Negative</a:t>
            </a:r>
            <a:r>
              <a:rPr lang="en-GB" altLang="en-US" sz="1600" dirty="0">
                <a:latin typeface="Times New Roman" panose="02020603050405020304" pitchFamily="18" charset="0"/>
                <a:ea typeface="ＭＳ Ｐゴシック" panose="020B0600070205080204" pitchFamily="34" charset="-128"/>
              </a:rPr>
              <a:t> </a:t>
            </a:r>
            <a:r>
              <a:rPr lang="en-GB" altLang="en-US" sz="1600" dirty="0">
                <a:solidFill>
                  <a:srgbClr val="FF0000"/>
                </a:solidFill>
                <a:latin typeface="Times New Roman" panose="02020603050405020304" pitchFamily="18" charset="0"/>
                <a:ea typeface="ＭＳ Ｐゴシック" panose="020B0600070205080204" pitchFamily="34" charset="-128"/>
              </a:rPr>
              <a:t>validation</a:t>
            </a:r>
          </a:p>
          <a:p>
            <a:pPr eaLnBrk="1" hangingPunct="1"/>
            <a:endParaRPr lang="en-GB" altLang="en-US" sz="1600" dirty="0">
              <a:ea typeface="ＭＳ Ｐゴシック" panose="020B0600070205080204" pitchFamily="34" charset="-128"/>
            </a:endParaRPr>
          </a:p>
        </p:txBody>
      </p:sp>
      <p:sp>
        <p:nvSpPr>
          <p:cNvPr id="263177" name="Line 9"/>
          <p:cNvSpPr>
            <a:spLocks noChangeShapeType="1"/>
          </p:cNvSpPr>
          <p:nvPr/>
        </p:nvSpPr>
        <p:spPr bwMode="auto">
          <a:xfrm>
            <a:off x="4822825" y="3629025"/>
            <a:ext cx="1588" cy="296863"/>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78" name="Line 10"/>
          <p:cNvSpPr>
            <a:spLocks noChangeShapeType="1"/>
          </p:cNvSpPr>
          <p:nvPr/>
        </p:nvSpPr>
        <p:spPr bwMode="auto">
          <a:xfrm>
            <a:off x="4814888" y="2901950"/>
            <a:ext cx="1587" cy="296863"/>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80" name="Line 12"/>
          <p:cNvSpPr>
            <a:spLocks noChangeShapeType="1"/>
          </p:cNvSpPr>
          <p:nvPr/>
        </p:nvSpPr>
        <p:spPr bwMode="auto">
          <a:xfrm>
            <a:off x="3119438" y="4683125"/>
            <a:ext cx="2525633" cy="627001"/>
          </a:xfrm>
          <a:prstGeom prst="line">
            <a:avLst/>
          </a:prstGeom>
          <a:noFill/>
          <a:ln w="19050">
            <a:solidFill>
              <a:srgbClr val="000000"/>
            </a:solidFill>
            <a:round/>
            <a:headEnd type="stealth" w="lg" len="lg"/>
            <a:tailEnd type="none"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81" name="Text Box 13"/>
          <p:cNvSpPr txBox="1">
            <a:spLocks noChangeArrowheads="1"/>
          </p:cNvSpPr>
          <p:nvPr/>
        </p:nvSpPr>
        <p:spPr bwMode="auto">
          <a:xfrm>
            <a:off x="3395583" y="260350"/>
            <a:ext cx="2719388"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IA Pathology</a:t>
            </a:r>
            <a:endParaRPr lang="en-GB" sz="1400" dirty="0">
              <a:ea typeface="ＭＳ Ｐゴシック" pitchFamily="34" charset="-128"/>
            </a:endParaRPr>
          </a:p>
        </p:txBody>
      </p:sp>
      <p:sp>
        <p:nvSpPr>
          <p:cNvPr id="263182" name="Text Box 14"/>
          <p:cNvSpPr txBox="1">
            <a:spLocks noChangeArrowheads="1"/>
          </p:cNvSpPr>
          <p:nvPr/>
        </p:nvSpPr>
        <p:spPr bwMode="auto">
          <a:xfrm>
            <a:off x="3401933" y="846138"/>
            <a:ext cx="2719388"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a:ea typeface="ＭＳ Ｐゴシック" pitchFamily="34" charset="-128"/>
              </a:rPr>
              <a:t>Specimens available</a:t>
            </a:r>
          </a:p>
        </p:txBody>
      </p:sp>
      <p:sp>
        <p:nvSpPr>
          <p:cNvPr id="263183" name="Text Box 15"/>
          <p:cNvSpPr txBox="1">
            <a:spLocks noChangeArrowheads="1"/>
          </p:cNvSpPr>
          <p:nvPr/>
        </p:nvSpPr>
        <p:spPr bwMode="auto">
          <a:xfrm>
            <a:off x="3001963" y="1444625"/>
            <a:ext cx="3533775"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Literature review/Expert discussion</a:t>
            </a:r>
          </a:p>
        </p:txBody>
      </p:sp>
      <p:sp>
        <p:nvSpPr>
          <p:cNvPr id="263184" name="Text Box 16"/>
          <p:cNvSpPr txBox="1">
            <a:spLocks noChangeArrowheads="1"/>
          </p:cNvSpPr>
          <p:nvPr/>
        </p:nvSpPr>
        <p:spPr bwMode="auto">
          <a:xfrm>
            <a:off x="2891348" y="2033588"/>
            <a:ext cx="3825416"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Determine preferred </a:t>
            </a:r>
            <a:r>
              <a:rPr lang="en-GB" sz="1400" dirty="0" smtClean="0">
                <a:ea typeface="ＭＳ Ｐゴシック" pitchFamily="34" charset="-128"/>
              </a:rPr>
              <a:t>specimens/targets</a:t>
            </a:r>
            <a:endParaRPr lang="en-GB" sz="1400" dirty="0">
              <a:ea typeface="ＭＳ Ｐゴシック" pitchFamily="34" charset="-128"/>
            </a:endParaRPr>
          </a:p>
        </p:txBody>
      </p:sp>
      <p:sp>
        <p:nvSpPr>
          <p:cNvPr id="263185" name="Text Box 17"/>
          <p:cNvSpPr txBox="1">
            <a:spLocks noChangeArrowheads="1"/>
          </p:cNvSpPr>
          <p:nvPr/>
        </p:nvSpPr>
        <p:spPr bwMode="auto">
          <a:xfrm>
            <a:off x="3259352" y="3213100"/>
            <a:ext cx="3064169" cy="409575"/>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Determine optimal protocol by analytical validity</a:t>
            </a:r>
          </a:p>
        </p:txBody>
      </p:sp>
      <p:sp>
        <p:nvSpPr>
          <p:cNvPr id="263186" name="Line 18"/>
          <p:cNvSpPr>
            <a:spLocks noChangeShapeType="1"/>
          </p:cNvSpPr>
          <p:nvPr/>
        </p:nvSpPr>
        <p:spPr bwMode="auto">
          <a:xfrm>
            <a:off x="4792663" y="552450"/>
            <a:ext cx="1587" cy="29845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87" name="Line 19"/>
          <p:cNvSpPr>
            <a:spLocks noChangeShapeType="1"/>
          </p:cNvSpPr>
          <p:nvPr/>
        </p:nvSpPr>
        <p:spPr bwMode="auto">
          <a:xfrm>
            <a:off x="5680075" y="4162425"/>
            <a:ext cx="1001730" cy="265113"/>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88" name="Line 20"/>
          <p:cNvSpPr>
            <a:spLocks noChangeShapeType="1"/>
          </p:cNvSpPr>
          <p:nvPr/>
        </p:nvSpPr>
        <p:spPr bwMode="auto">
          <a:xfrm>
            <a:off x="4792663" y="1135063"/>
            <a:ext cx="0" cy="296862"/>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89" name="Line 21"/>
          <p:cNvSpPr>
            <a:spLocks noChangeShapeType="1"/>
          </p:cNvSpPr>
          <p:nvPr/>
        </p:nvSpPr>
        <p:spPr bwMode="auto">
          <a:xfrm>
            <a:off x="4800600" y="1739900"/>
            <a:ext cx="0" cy="296863"/>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0735" name="Text Box 22"/>
          <p:cNvSpPr txBox="1">
            <a:spLocks noChangeArrowheads="1"/>
          </p:cNvSpPr>
          <p:nvPr/>
        </p:nvSpPr>
        <p:spPr bwMode="auto">
          <a:xfrm>
            <a:off x="6305550" y="2310406"/>
            <a:ext cx="28384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latin typeface="Times New Roman" panose="02020603050405020304" pitchFamily="18" charset="0"/>
                <a:ea typeface="ＭＳ Ｐゴシック" panose="020B0600070205080204" pitchFamily="34" charset="-128"/>
              </a:rPr>
              <a:t>Distribution of </a:t>
            </a:r>
            <a:r>
              <a:rPr lang="en-GB" altLang="en-US" sz="1600" dirty="0" smtClean="0">
                <a:latin typeface="Times New Roman" panose="02020603050405020304" pitchFamily="18" charset="0"/>
                <a:ea typeface="ＭＳ Ｐゴシック" panose="020B0600070205080204" pitchFamily="34" charset="-128"/>
              </a:rPr>
              <a:t>QC panels</a:t>
            </a:r>
            <a:endParaRPr lang="en-GB" altLang="en-US" sz="1600" dirty="0">
              <a:ea typeface="ＭＳ Ｐゴシック" panose="020B0600070205080204" pitchFamily="34" charset="-128"/>
            </a:endParaRPr>
          </a:p>
        </p:txBody>
      </p:sp>
      <p:sp>
        <p:nvSpPr>
          <p:cNvPr id="263191" name="Text Box 23"/>
          <p:cNvSpPr txBox="1">
            <a:spLocks noChangeArrowheads="1"/>
          </p:cNvSpPr>
          <p:nvPr/>
        </p:nvSpPr>
        <p:spPr bwMode="auto">
          <a:xfrm>
            <a:off x="3269171" y="2622550"/>
            <a:ext cx="3026069"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a:ea typeface="ＭＳ Ｐゴシック" pitchFamily="34" charset="-128"/>
              </a:rPr>
              <a:t>Evaluate existing methodology</a:t>
            </a:r>
          </a:p>
        </p:txBody>
      </p:sp>
      <p:sp>
        <p:nvSpPr>
          <p:cNvPr id="263192" name="Line 24"/>
          <p:cNvSpPr>
            <a:spLocks noChangeShapeType="1"/>
          </p:cNvSpPr>
          <p:nvPr/>
        </p:nvSpPr>
        <p:spPr bwMode="auto">
          <a:xfrm flipH="1">
            <a:off x="3119438" y="4162425"/>
            <a:ext cx="311150" cy="346075"/>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93" name="Line 25"/>
          <p:cNvSpPr>
            <a:spLocks noChangeShapeType="1"/>
          </p:cNvSpPr>
          <p:nvPr/>
        </p:nvSpPr>
        <p:spPr bwMode="auto">
          <a:xfrm>
            <a:off x="4806950" y="2306638"/>
            <a:ext cx="0" cy="296862"/>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0739" name="Text Box 26"/>
          <p:cNvSpPr txBox="1">
            <a:spLocks noChangeArrowheads="1"/>
          </p:cNvSpPr>
          <p:nvPr/>
        </p:nvSpPr>
        <p:spPr bwMode="auto">
          <a:xfrm>
            <a:off x="6544879" y="2766456"/>
            <a:ext cx="1997237" cy="27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latin typeface="Times New Roman" panose="02020603050405020304" pitchFamily="18" charset="0"/>
                <a:ea typeface="ＭＳ Ｐゴシック" panose="020B0600070205080204" pitchFamily="34" charset="-128"/>
              </a:rPr>
              <a:t>Analysis of </a:t>
            </a:r>
            <a:r>
              <a:rPr lang="en-GB" altLang="en-US" sz="1600" dirty="0" smtClean="0">
                <a:latin typeface="Times New Roman" panose="02020603050405020304" pitchFamily="18" charset="0"/>
                <a:ea typeface="ＭＳ Ｐゴシック" panose="020B0600070205080204" pitchFamily="34" charset="-128"/>
              </a:rPr>
              <a:t>results</a:t>
            </a:r>
          </a:p>
          <a:p>
            <a:pPr algn="ctr" eaLnBrk="1" hangingPunct="1"/>
            <a:r>
              <a:rPr lang="en-GB" altLang="en-US" sz="1600" b="1" dirty="0" smtClean="0">
                <a:solidFill>
                  <a:srgbClr val="FF0000"/>
                </a:solidFill>
                <a:latin typeface="Times New Roman" panose="02020603050405020304" pitchFamily="18" charset="0"/>
                <a:ea typeface="ＭＳ Ｐゴシック" panose="020B0600070205080204" pitchFamily="34" charset="-128"/>
              </a:rPr>
              <a:t>KEY PARAMETER</a:t>
            </a:r>
            <a:endParaRPr lang="en-GB" altLang="en-US" sz="1600" b="1" dirty="0">
              <a:solidFill>
                <a:srgbClr val="FF0000"/>
              </a:solidFill>
              <a:ea typeface="ＭＳ Ｐゴシック" panose="020B0600070205080204" pitchFamily="34" charset="-128"/>
            </a:endParaRPr>
          </a:p>
        </p:txBody>
      </p:sp>
      <p:sp>
        <p:nvSpPr>
          <p:cNvPr id="263195" name="Text Box 27"/>
          <p:cNvSpPr txBox="1">
            <a:spLocks noChangeArrowheads="1"/>
          </p:cNvSpPr>
          <p:nvPr/>
        </p:nvSpPr>
        <p:spPr bwMode="auto">
          <a:xfrm>
            <a:off x="3438446" y="3946525"/>
            <a:ext cx="2719387" cy="425450"/>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a:ea typeface="ＭＳ Ｐゴシック" pitchFamily="34" charset="-128"/>
              </a:rPr>
              <a:t>Multi-centre evaluation of recommendations by QC</a:t>
            </a:r>
          </a:p>
        </p:txBody>
      </p:sp>
      <p:sp>
        <p:nvSpPr>
          <p:cNvPr id="30741" name="Text Box 28"/>
          <p:cNvSpPr txBox="1">
            <a:spLocks noChangeArrowheads="1"/>
          </p:cNvSpPr>
          <p:nvPr/>
        </p:nvSpPr>
        <p:spPr bwMode="auto">
          <a:xfrm>
            <a:off x="6333012" y="3482480"/>
            <a:ext cx="24669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latin typeface="Times New Roman" panose="02020603050405020304" pitchFamily="18" charset="0"/>
                <a:ea typeface="ＭＳ Ｐゴシック" panose="020B0600070205080204" pitchFamily="34" charset="-128"/>
              </a:rPr>
              <a:t>Provide methodological recommendations</a:t>
            </a:r>
            <a:endParaRPr lang="en-GB" altLang="en-US" sz="1400" dirty="0">
              <a:ea typeface="ＭＳ Ｐゴシック" panose="020B0600070205080204" pitchFamily="34" charset="-128"/>
            </a:endParaRPr>
          </a:p>
        </p:txBody>
      </p:sp>
      <p:sp>
        <p:nvSpPr>
          <p:cNvPr id="263197" name="Text Box 29"/>
          <p:cNvSpPr txBox="1">
            <a:spLocks noChangeArrowheads="1"/>
          </p:cNvSpPr>
          <p:nvPr/>
        </p:nvSpPr>
        <p:spPr bwMode="auto">
          <a:xfrm>
            <a:off x="265033" y="4405313"/>
            <a:ext cx="2779713"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a:ea typeface="ＭＳ Ｐゴシック" pitchFamily="34" charset="-128"/>
              </a:rPr>
              <a:t>Animal model validation</a:t>
            </a:r>
          </a:p>
        </p:txBody>
      </p:sp>
      <p:sp>
        <p:nvSpPr>
          <p:cNvPr id="30743" name="Text Box 30"/>
          <p:cNvSpPr txBox="1">
            <a:spLocks noChangeArrowheads="1"/>
          </p:cNvSpPr>
          <p:nvPr/>
        </p:nvSpPr>
        <p:spPr bwMode="auto">
          <a:xfrm>
            <a:off x="2076549" y="3699356"/>
            <a:ext cx="13700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solidFill>
                  <a:srgbClr val="00B050"/>
                </a:solidFill>
                <a:latin typeface="Times New Roman" panose="02020603050405020304" pitchFamily="18" charset="0"/>
                <a:ea typeface="ＭＳ Ｐゴシック" panose="020B0600070205080204" pitchFamily="34" charset="-128"/>
              </a:rPr>
              <a:t>Positive validation</a:t>
            </a:r>
            <a:endParaRPr lang="en-GB" altLang="en-US" sz="1600" dirty="0">
              <a:solidFill>
                <a:srgbClr val="00B050"/>
              </a:solidFill>
              <a:ea typeface="ＭＳ Ｐゴシック" panose="020B0600070205080204" pitchFamily="34" charset="-128"/>
            </a:endParaRPr>
          </a:p>
        </p:txBody>
      </p:sp>
      <p:sp>
        <p:nvSpPr>
          <p:cNvPr id="30744" name="Text Box 31"/>
          <p:cNvSpPr txBox="1">
            <a:spLocks noChangeArrowheads="1"/>
          </p:cNvSpPr>
          <p:nvPr/>
        </p:nvSpPr>
        <p:spPr bwMode="auto">
          <a:xfrm>
            <a:off x="6124575" y="3992143"/>
            <a:ext cx="19730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solidFill>
                  <a:srgbClr val="FF0000"/>
                </a:solidFill>
                <a:latin typeface="Times New Roman" panose="02020603050405020304" pitchFamily="18" charset="0"/>
                <a:ea typeface="ＭＳ Ｐゴシック" panose="020B0600070205080204" pitchFamily="34" charset="-128"/>
              </a:rPr>
              <a:t>Negative validation</a:t>
            </a:r>
            <a:endParaRPr lang="en-GB" altLang="en-US" sz="1600" dirty="0">
              <a:solidFill>
                <a:srgbClr val="FF0000"/>
              </a:solidFill>
              <a:ea typeface="ＭＳ Ｐゴシック" panose="020B0600070205080204" pitchFamily="34" charset="-128"/>
            </a:endParaRPr>
          </a:p>
        </p:txBody>
      </p:sp>
      <p:sp>
        <p:nvSpPr>
          <p:cNvPr id="263200" name="Text Box 32"/>
          <p:cNvSpPr txBox="1">
            <a:spLocks noChangeArrowheads="1"/>
          </p:cNvSpPr>
          <p:nvPr/>
        </p:nvSpPr>
        <p:spPr bwMode="auto">
          <a:xfrm>
            <a:off x="108068" y="4991100"/>
            <a:ext cx="3128961"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Multi-centre clinical evaluation</a:t>
            </a:r>
          </a:p>
        </p:txBody>
      </p:sp>
      <p:sp>
        <p:nvSpPr>
          <p:cNvPr id="263201" name="Text Box 33"/>
          <p:cNvSpPr txBox="1">
            <a:spLocks noChangeArrowheads="1"/>
          </p:cNvSpPr>
          <p:nvPr/>
        </p:nvSpPr>
        <p:spPr bwMode="auto">
          <a:xfrm>
            <a:off x="79571" y="5586413"/>
            <a:ext cx="3178175"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Define clinical validity and utility</a:t>
            </a:r>
          </a:p>
        </p:txBody>
      </p:sp>
      <p:sp>
        <p:nvSpPr>
          <p:cNvPr id="263202" name="Text Box 34"/>
          <p:cNvSpPr txBox="1">
            <a:spLocks noChangeArrowheads="1"/>
          </p:cNvSpPr>
          <p:nvPr/>
        </p:nvSpPr>
        <p:spPr bwMode="auto">
          <a:xfrm>
            <a:off x="214957" y="6184802"/>
            <a:ext cx="2914258" cy="415926"/>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a:ea typeface="ＭＳ Ｐゴシック" pitchFamily="34" charset="-128"/>
              </a:rPr>
              <a:t>Inclusion in disease defining criteria</a:t>
            </a:r>
          </a:p>
        </p:txBody>
      </p:sp>
      <p:sp>
        <p:nvSpPr>
          <p:cNvPr id="263203" name="Text Box 35"/>
          <p:cNvSpPr txBox="1">
            <a:spLocks noChangeArrowheads="1"/>
          </p:cNvSpPr>
          <p:nvPr/>
        </p:nvSpPr>
        <p:spPr bwMode="auto">
          <a:xfrm>
            <a:off x="6681805" y="4365936"/>
            <a:ext cx="2276475" cy="44291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Protocol reassessment</a:t>
            </a:r>
          </a:p>
        </p:txBody>
      </p:sp>
      <p:sp>
        <p:nvSpPr>
          <p:cNvPr id="263204" name="Line 36"/>
          <p:cNvSpPr>
            <a:spLocks noChangeShapeType="1"/>
          </p:cNvSpPr>
          <p:nvPr/>
        </p:nvSpPr>
        <p:spPr bwMode="auto">
          <a:xfrm flipH="1">
            <a:off x="7833674" y="4815197"/>
            <a:ext cx="656" cy="460065"/>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205" name="Line 37"/>
          <p:cNvSpPr>
            <a:spLocks noChangeShapeType="1"/>
          </p:cNvSpPr>
          <p:nvPr/>
        </p:nvSpPr>
        <p:spPr bwMode="auto">
          <a:xfrm>
            <a:off x="1682750" y="5281613"/>
            <a:ext cx="0" cy="296862"/>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206" name="Line 38"/>
          <p:cNvSpPr>
            <a:spLocks noChangeShapeType="1"/>
          </p:cNvSpPr>
          <p:nvPr/>
        </p:nvSpPr>
        <p:spPr bwMode="auto">
          <a:xfrm>
            <a:off x="1684338" y="5870575"/>
            <a:ext cx="0" cy="296863"/>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207" name="Text Box 39"/>
          <p:cNvSpPr txBox="1">
            <a:spLocks noChangeArrowheads="1"/>
          </p:cNvSpPr>
          <p:nvPr/>
        </p:nvSpPr>
        <p:spPr bwMode="auto">
          <a:xfrm>
            <a:off x="5645071" y="5310126"/>
            <a:ext cx="3254375" cy="565150"/>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Multicentre QC evaluation of modified protocol</a:t>
            </a:r>
          </a:p>
        </p:txBody>
      </p:sp>
      <p:sp>
        <p:nvSpPr>
          <p:cNvPr id="263208" name="Line 40"/>
          <p:cNvSpPr>
            <a:spLocks noChangeShapeType="1"/>
          </p:cNvSpPr>
          <p:nvPr/>
        </p:nvSpPr>
        <p:spPr bwMode="auto">
          <a:xfrm>
            <a:off x="1685925" y="4687888"/>
            <a:ext cx="0" cy="296862"/>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0754" name="Text Box 41"/>
          <p:cNvSpPr txBox="1">
            <a:spLocks noChangeArrowheads="1"/>
          </p:cNvSpPr>
          <p:nvPr/>
        </p:nvSpPr>
        <p:spPr bwMode="auto">
          <a:xfrm>
            <a:off x="3574814" y="5059301"/>
            <a:ext cx="13700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solidFill>
                  <a:srgbClr val="00B050"/>
                </a:solidFill>
                <a:latin typeface="Times New Roman" panose="02020603050405020304" pitchFamily="18" charset="0"/>
                <a:ea typeface="ＭＳ Ｐゴシック" panose="020B0600070205080204" pitchFamily="34" charset="-128"/>
              </a:rPr>
              <a:t>Positive validation</a:t>
            </a:r>
            <a:endParaRPr lang="en-GB" altLang="en-US" sz="1600" dirty="0">
              <a:solidFill>
                <a:srgbClr val="00B050"/>
              </a:solidFill>
              <a:ea typeface="ＭＳ Ｐゴシック" panose="020B0600070205080204" pitchFamily="34" charset="-128"/>
            </a:endParaRPr>
          </a:p>
        </p:txBody>
      </p:sp>
      <p:sp>
        <p:nvSpPr>
          <p:cNvPr id="263212" name="Line 44"/>
          <p:cNvSpPr>
            <a:spLocks noChangeShapeType="1"/>
          </p:cNvSpPr>
          <p:nvPr/>
        </p:nvSpPr>
        <p:spPr bwMode="auto">
          <a:xfrm flipH="1">
            <a:off x="1725613" y="2176194"/>
            <a:ext cx="1165518" cy="2189432"/>
          </a:xfrm>
          <a:prstGeom prst="line">
            <a:avLst/>
          </a:prstGeom>
          <a:noFill/>
          <a:ln w="19050">
            <a:solidFill>
              <a:srgbClr val="000000"/>
            </a:solidFill>
            <a:round/>
            <a:headEnd type="stealth" w="lg" len="lg"/>
            <a:tailEnd type="none"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0756" name="Text Box 45"/>
          <p:cNvSpPr txBox="1">
            <a:spLocks noChangeArrowheads="1"/>
          </p:cNvSpPr>
          <p:nvPr/>
        </p:nvSpPr>
        <p:spPr bwMode="auto">
          <a:xfrm>
            <a:off x="1112838" y="2657623"/>
            <a:ext cx="13906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solidFill>
                  <a:srgbClr val="FF0000"/>
                </a:solidFill>
                <a:latin typeface="Times New Roman" panose="02020603050405020304" pitchFamily="18" charset="0"/>
                <a:ea typeface="ＭＳ Ｐゴシック" panose="020B0600070205080204" pitchFamily="34" charset="-128"/>
              </a:rPr>
              <a:t>Negative validation</a:t>
            </a:r>
          </a:p>
          <a:p>
            <a:pPr eaLnBrk="1" hangingPunct="1"/>
            <a:endParaRPr lang="en-GB" altLang="en-US" sz="1600" dirty="0">
              <a:solidFill>
                <a:srgbClr val="FF0000"/>
              </a:solidFill>
              <a:ea typeface="ＭＳ Ｐゴシック" panose="020B0600070205080204" pitchFamily="34" charset="-128"/>
            </a:endParaRPr>
          </a:p>
        </p:txBody>
      </p:sp>
      <p:sp>
        <p:nvSpPr>
          <p:cNvPr id="263214" name="Line 46"/>
          <p:cNvSpPr>
            <a:spLocks noChangeShapeType="1"/>
          </p:cNvSpPr>
          <p:nvPr/>
        </p:nvSpPr>
        <p:spPr bwMode="auto">
          <a:xfrm flipH="1">
            <a:off x="1738508" y="2774469"/>
            <a:ext cx="1519238" cy="1578358"/>
          </a:xfrm>
          <a:prstGeom prst="line">
            <a:avLst/>
          </a:prstGeom>
          <a:noFill/>
          <a:ln w="19050">
            <a:solidFill>
              <a:srgbClr val="000000"/>
            </a:solidFill>
            <a:round/>
            <a:headEnd type="stealth" w="lg" len="lg"/>
            <a:tailEnd type="none"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0759" name="Line 36"/>
          <p:cNvSpPr>
            <a:spLocks noChangeShapeType="1"/>
          </p:cNvSpPr>
          <p:nvPr/>
        </p:nvSpPr>
        <p:spPr bwMode="auto">
          <a:xfrm flipV="1">
            <a:off x="5680075" y="4706936"/>
            <a:ext cx="1001730" cy="568325"/>
          </a:xfrm>
          <a:prstGeom prst="line">
            <a:avLst/>
          </a:prstGeom>
          <a:noFill/>
          <a:ln w="1905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30760" name="Rectangle 40"/>
          <p:cNvSpPr>
            <a:spLocks/>
          </p:cNvSpPr>
          <p:nvPr/>
        </p:nvSpPr>
        <p:spPr bwMode="auto">
          <a:xfrm>
            <a:off x="147639" y="354012"/>
            <a:ext cx="264001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400" b="1" dirty="0">
                <a:solidFill>
                  <a:srgbClr val="004080"/>
                </a:solidFill>
                <a:ea typeface="ＭＳ Ｐゴシック" panose="020B0600070205080204" pitchFamily="34" charset="-128"/>
              </a:rPr>
              <a:t>Achieving standardisation</a:t>
            </a:r>
          </a:p>
        </p:txBody>
      </p:sp>
      <p:sp>
        <p:nvSpPr>
          <p:cNvPr id="41" name="Line 25"/>
          <p:cNvSpPr>
            <a:spLocks noChangeShapeType="1"/>
          </p:cNvSpPr>
          <p:nvPr/>
        </p:nvSpPr>
        <p:spPr bwMode="auto">
          <a:xfrm flipH="1">
            <a:off x="4926355" y="2488032"/>
            <a:ext cx="1630099" cy="352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42" name="Line 25"/>
          <p:cNvSpPr>
            <a:spLocks noChangeShapeType="1"/>
          </p:cNvSpPr>
          <p:nvPr/>
        </p:nvSpPr>
        <p:spPr bwMode="auto">
          <a:xfrm flipH="1">
            <a:off x="4945750" y="3060597"/>
            <a:ext cx="1630099" cy="352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43" name="Line 25"/>
          <p:cNvSpPr>
            <a:spLocks noChangeShapeType="1"/>
          </p:cNvSpPr>
          <p:nvPr/>
        </p:nvSpPr>
        <p:spPr bwMode="auto">
          <a:xfrm flipH="1">
            <a:off x="4982968" y="3772676"/>
            <a:ext cx="1630099" cy="352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44" name="Text Box 16"/>
          <p:cNvSpPr txBox="1">
            <a:spLocks noChangeArrowheads="1"/>
          </p:cNvSpPr>
          <p:nvPr/>
        </p:nvSpPr>
        <p:spPr bwMode="auto">
          <a:xfrm>
            <a:off x="7162800" y="2033588"/>
            <a:ext cx="1738890"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Testing strategy</a:t>
            </a:r>
            <a:endParaRPr lang="en-GB" sz="1400" dirty="0">
              <a:ea typeface="ＭＳ Ｐゴシック" pitchFamily="34" charset="-128"/>
            </a:endParaRPr>
          </a:p>
        </p:txBody>
      </p:sp>
      <p:sp>
        <p:nvSpPr>
          <p:cNvPr id="45" name="Line 25"/>
          <p:cNvSpPr>
            <a:spLocks noChangeShapeType="1"/>
          </p:cNvSpPr>
          <p:nvPr/>
        </p:nvSpPr>
        <p:spPr bwMode="auto">
          <a:xfrm flipH="1">
            <a:off x="6766583" y="2176193"/>
            <a:ext cx="396000" cy="4951"/>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46" name="Text Box 16"/>
          <p:cNvSpPr txBox="1">
            <a:spLocks noChangeArrowheads="1"/>
          </p:cNvSpPr>
          <p:nvPr/>
        </p:nvSpPr>
        <p:spPr bwMode="auto">
          <a:xfrm>
            <a:off x="7148060" y="247398"/>
            <a:ext cx="1738890"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Incidence</a:t>
            </a:r>
            <a:endParaRPr lang="en-GB" sz="1400" dirty="0">
              <a:ea typeface="ＭＳ Ｐゴシック" pitchFamily="34" charset="-128"/>
            </a:endParaRPr>
          </a:p>
        </p:txBody>
      </p:sp>
      <p:sp>
        <p:nvSpPr>
          <p:cNvPr id="47" name="Line 25"/>
          <p:cNvSpPr>
            <a:spLocks noChangeShapeType="1"/>
          </p:cNvSpPr>
          <p:nvPr/>
        </p:nvSpPr>
        <p:spPr bwMode="auto">
          <a:xfrm flipH="1" flipV="1">
            <a:off x="6158323" y="374378"/>
            <a:ext cx="989736" cy="4770"/>
          </a:xfrm>
          <a:prstGeom prst="line">
            <a:avLst/>
          </a:prstGeom>
          <a:noFill/>
          <a:ln w="19050">
            <a:solidFill>
              <a:srgbClr val="000000"/>
            </a:solidFill>
            <a:round/>
            <a:headEnd type="stealth" w="lg" len="lg"/>
            <a:tailEnd type="none"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50" name="Line 20"/>
          <p:cNvSpPr>
            <a:spLocks noChangeShapeType="1"/>
          </p:cNvSpPr>
          <p:nvPr/>
        </p:nvSpPr>
        <p:spPr bwMode="auto">
          <a:xfrm>
            <a:off x="7977630" y="544513"/>
            <a:ext cx="0" cy="1476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Tree>
    <p:extLst>
      <p:ext uri="{BB962C8B-B14F-4D97-AF65-F5344CB8AC3E}">
        <p14:creationId xmlns:p14="http://schemas.microsoft.com/office/powerpoint/2010/main" val="1262084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81" name="Text Box 13"/>
          <p:cNvSpPr txBox="1">
            <a:spLocks noChangeArrowheads="1"/>
          </p:cNvSpPr>
          <p:nvPr/>
        </p:nvSpPr>
        <p:spPr bwMode="auto">
          <a:xfrm>
            <a:off x="1981563" y="2098577"/>
            <a:ext cx="2719388"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IA Pathology</a:t>
            </a:r>
            <a:endParaRPr lang="en-GB" sz="1400" dirty="0">
              <a:ea typeface="ＭＳ Ｐゴシック" pitchFamily="34" charset="-128"/>
            </a:endParaRPr>
          </a:p>
        </p:txBody>
      </p:sp>
      <p:sp>
        <p:nvSpPr>
          <p:cNvPr id="263182" name="Text Box 14"/>
          <p:cNvSpPr txBox="1">
            <a:spLocks noChangeArrowheads="1"/>
          </p:cNvSpPr>
          <p:nvPr/>
        </p:nvSpPr>
        <p:spPr bwMode="auto">
          <a:xfrm>
            <a:off x="1987913" y="2684365"/>
            <a:ext cx="2719388"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a:ea typeface="ＭＳ Ｐゴシック" pitchFamily="34" charset="-128"/>
              </a:rPr>
              <a:t>Specimens available</a:t>
            </a:r>
          </a:p>
        </p:txBody>
      </p:sp>
      <p:sp>
        <p:nvSpPr>
          <p:cNvPr id="263183" name="Text Box 15"/>
          <p:cNvSpPr txBox="1">
            <a:spLocks noChangeArrowheads="1"/>
          </p:cNvSpPr>
          <p:nvPr/>
        </p:nvSpPr>
        <p:spPr bwMode="auto">
          <a:xfrm>
            <a:off x="1587943" y="3282852"/>
            <a:ext cx="3533775" cy="284163"/>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Literature review/Expert discussion</a:t>
            </a:r>
          </a:p>
        </p:txBody>
      </p:sp>
      <p:sp>
        <p:nvSpPr>
          <p:cNvPr id="263184" name="Text Box 16"/>
          <p:cNvSpPr txBox="1">
            <a:spLocks noChangeArrowheads="1"/>
          </p:cNvSpPr>
          <p:nvPr/>
        </p:nvSpPr>
        <p:spPr bwMode="auto">
          <a:xfrm>
            <a:off x="1477328" y="3871815"/>
            <a:ext cx="3825416"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a:ea typeface="ＭＳ Ｐゴシック" pitchFamily="34" charset="-128"/>
              </a:rPr>
              <a:t>Determine preferred </a:t>
            </a:r>
            <a:r>
              <a:rPr lang="en-GB" sz="1400" dirty="0" smtClean="0">
                <a:ea typeface="ＭＳ Ｐゴシック" pitchFamily="34" charset="-128"/>
              </a:rPr>
              <a:t>specimens/targets</a:t>
            </a:r>
            <a:endParaRPr lang="en-GB" sz="1400" dirty="0">
              <a:ea typeface="ＭＳ Ｐゴシック" pitchFamily="34" charset="-128"/>
            </a:endParaRPr>
          </a:p>
        </p:txBody>
      </p:sp>
      <p:sp>
        <p:nvSpPr>
          <p:cNvPr id="263186" name="Line 18"/>
          <p:cNvSpPr>
            <a:spLocks noChangeShapeType="1"/>
          </p:cNvSpPr>
          <p:nvPr/>
        </p:nvSpPr>
        <p:spPr bwMode="auto">
          <a:xfrm>
            <a:off x="3378643" y="2390677"/>
            <a:ext cx="1587" cy="29845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88" name="Line 20"/>
          <p:cNvSpPr>
            <a:spLocks noChangeShapeType="1"/>
          </p:cNvSpPr>
          <p:nvPr/>
        </p:nvSpPr>
        <p:spPr bwMode="auto">
          <a:xfrm>
            <a:off x="3378643" y="2973290"/>
            <a:ext cx="0" cy="296862"/>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263189" name="Line 21"/>
          <p:cNvSpPr>
            <a:spLocks noChangeShapeType="1"/>
          </p:cNvSpPr>
          <p:nvPr/>
        </p:nvSpPr>
        <p:spPr bwMode="auto">
          <a:xfrm>
            <a:off x="3386580" y="3578127"/>
            <a:ext cx="0" cy="296863"/>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30760" name="Rectangle 40"/>
          <p:cNvSpPr>
            <a:spLocks/>
          </p:cNvSpPr>
          <p:nvPr/>
        </p:nvSpPr>
        <p:spPr bwMode="auto">
          <a:xfrm>
            <a:off x="232479" y="146255"/>
            <a:ext cx="68847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3200" b="1" dirty="0">
                <a:solidFill>
                  <a:srgbClr val="004080"/>
                </a:solidFill>
                <a:ea typeface="ＭＳ Ｐゴシック" panose="020B0600070205080204" pitchFamily="34" charset="-128"/>
              </a:rPr>
              <a:t>Achieving </a:t>
            </a:r>
            <a:r>
              <a:rPr lang="en-GB" altLang="en-US" sz="3200" b="1" dirty="0" smtClean="0">
                <a:solidFill>
                  <a:srgbClr val="004080"/>
                </a:solidFill>
                <a:ea typeface="ＭＳ Ｐゴシック" panose="020B0600070205080204" pitchFamily="34" charset="-128"/>
              </a:rPr>
              <a:t>standardisation – Step 1</a:t>
            </a:r>
            <a:endParaRPr lang="en-GB" altLang="en-US" sz="3200" b="1" dirty="0">
              <a:solidFill>
                <a:srgbClr val="004080"/>
              </a:solidFill>
              <a:ea typeface="ＭＳ Ｐゴシック" panose="020B0600070205080204" pitchFamily="34" charset="-128"/>
            </a:endParaRPr>
          </a:p>
        </p:txBody>
      </p:sp>
      <p:sp>
        <p:nvSpPr>
          <p:cNvPr id="44" name="Text Box 16"/>
          <p:cNvSpPr txBox="1">
            <a:spLocks noChangeArrowheads="1"/>
          </p:cNvSpPr>
          <p:nvPr/>
        </p:nvSpPr>
        <p:spPr bwMode="auto">
          <a:xfrm>
            <a:off x="5748780" y="3871815"/>
            <a:ext cx="1738890"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Testing strategy</a:t>
            </a:r>
            <a:endParaRPr lang="en-GB" sz="1400" dirty="0">
              <a:ea typeface="ＭＳ Ｐゴシック" pitchFamily="34" charset="-128"/>
            </a:endParaRPr>
          </a:p>
        </p:txBody>
      </p:sp>
      <p:sp>
        <p:nvSpPr>
          <p:cNvPr id="45" name="Line 25"/>
          <p:cNvSpPr>
            <a:spLocks noChangeShapeType="1"/>
          </p:cNvSpPr>
          <p:nvPr/>
        </p:nvSpPr>
        <p:spPr bwMode="auto">
          <a:xfrm flipH="1">
            <a:off x="5352563" y="4014420"/>
            <a:ext cx="396000" cy="4951"/>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46" name="Text Box 16"/>
          <p:cNvSpPr txBox="1">
            <a:spLocks noChangeArrowheads="1"/>
          </p:cNvSpPr>
          <p:nvPr/>
        </p:nvSpPr>
        <p:spPr bwMode="auto">
          <a:xfrm>
            <a:off x="5734040" y="2085625"/>
            <a:ext cx="1738890" cy="284162"/>
          </a:xfrm>
          <a:prstGeom prst="rect">
            <a:avLst/>
          </a:prstGeom>
          <a:solidFill>
            <a:schemeClr val="accent3">
              <a:lumMod val="95000"/>
            </a:schemeClr>
          </a:solidFill>
          <a:ln>
            <a:headEnd/>
            <a:tailEnd/>
          </a:ln>
        </p:spPr>
        <p:style>
          <a:lnRef idx="2">
            <a:schemeClr val="dk1"/>
          </a:lnRef>
          <a:fillRef idx="1">
            <a:schemeClr val="lt1"/>
          </a:fillRef>
          <a:effectRef idx="0">
            <a:schemeClr val="dk1"/>
          </a:effectRef>
          <a:fontRef idx="minor">
            <a:schemeClr val="dk1"/>
          </a:fontRef>
        </p:style>
        <p:txBody>
          <a:bodyPr lIns="137160" tIns="91440" rIns="137160" bIns="91440" anchor="ctr"/>
          <a:lstStyle/>
          <a:p>
            <a:pPr algn="ctr">
              <a:defRPr/>
            </a:pPr>
            <a:r>
              <a:rPr lang="en-GB" sz="1400" dirty="0" smtClean="0">
                <a:ea typeface="ＭＳ Ｐゴシック" pitchFamily="34" charset="-128"/>
              </a:rPr>
              <a:t>Incidence</a:t>
            </a:r>
            <a:endParaRPr lang="en-GB" sz="1400" dirty="0">
              <a:ea typeface="ＭＳ Ｐゴシック" pitchFamily="34" charset="-128"/>
            </a:endParaRPr>
          </a:p>
        </p:txBody>
      </p:sp>
      <p:sp>
        <p:nvSpPr>
          <p:cNvPr id="47" name="Line 25"/>
          <p:cNvSpPr>
            <a:spLocks noChangeShapeType="1"/>
          </p:cNvSpPr>
          <p:nvPr/>
        </p:nvSpPr>
        <p:spPr bwMode="auto">
          <a:xfrm flipH="1" flipV="1">
            <a:off x="4744303" y="2212605"/>
            <a:ext cx="989736" cy="4770"/>
          </a:xfrm>
          <a:prstGeom prst="line">
            <a:avLst/>
          </a:prstGeom>
          <a:noFill/>
          <a:ln w="19050">
            <a:solidFill>
              <a:srgbClr val="000000"/>
            </a:solidFill>
            <a:round/>
            <a:headEnd type="stealth" w="lg" len="lg"/>
            <a:tailEnd type="none"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
        <p:nvSpPr>
          <p:cNvPr id="50" name="Line 20"/>
          <p:cNvSpPr>
            <a:spLocks noChangeShapeType="1"/>
          </p:cNvSpPr>
          <p:nvPr/>
        </p:nvSpPr>
        <p:spPr bwMode="auto">
          <a:xfrm>
            <a:off x="6563610" y="2382740"/>
            <a:ext cx="0" cy="1476000"/>
          </a:xfrm>
          <a:prstGeom prst="line">
            <a:avLst/>
          </a:prstGeom>
          <a:noFill/>
          <a:ln w="19050">
            <a:solidFill>
              <a:srgbClr val="000000"/>
            </a:solidFill>
            <a:round/>
            <a:headEnd/>
            <a:tailEnd type="stealth" w="lg" len="lg"/>
          </a:ln>
        </p:spPr>
        <p:txBody>
          <a:bodyPr/>
          <a:lstStyle/>
          <a:p>
            <a:pPr>
              <a:defRPr/>
            </a:pPr>
            <a:endParaRPr lang="en-GB" sz="2200">
              <a:effectLst>
                <a:outerShdw blurRad="38100" dist="38100" dir="2700000" algn="tl">
                  <a:srgbClr val="000000">
                    <a:alpha val="43137"/>
                  </a:srgbClr>
                </a:outerShdw>
              </a:effectLst>
              <a:latin typeface="Arial" charset="0"/>
              <a:ea typeface="ＭＳ Ｐゴシック" charset="-128"/>
              <a:cs typeface="+mn-cs"/>
            </a:endParaRPr>
          </a:p>
        </p:txBody>
      </p:sp>
    </p:spTree>
    <p:extLst>
      <p:ext uri="{BB962C8B-B14F-4D97-AF65-F5344CB8AC3E}">
        <p14:creationId xmlns:p14="http://schemas.microsoft.com/office/powerpoint/2010/main" val="3626493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Know your disease</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3359540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03200"/>
            <a:ext cx="8229600" cy="654050"/>
          </a:xfrm>
        </p:spPr>
        <p:txBody>
          <a:bodyPr/>
          <a:lstStyle/>
          <a:p>
            <a:pPr algn="ctr" eaLnBrk="1" hangingPunct="1"/>
            <a:r>
              <a:rPr lang="en-GB" sz="3200" b="1" smtClean="0"/>
              <a:t>Invasive Aspergillosis – Disease process</a:t>
            </a:r>
          </a:p>
        </p:txBody>
      </p:sp>
      <p:pic>
        <p:nvPicPr>
          <p:cNvPr id="38915" name="Picture 5" descr="homer_simpson_xray.jpg"/>
          <p:cNvPicPr>
            <a:picLocks noChangeAspect="1"/>
          </p:cNvPicPr>
          <p:nvPr/>
        </p:nvPicPr>
        <p:blipFill>
          <a:blip r:embed="rId2" cstate="print"/>
          <a:srcRect/>
          <a:stretch>
            <a:fillRect/>
          </a:stretch>
        </p:blipFill>
        <p:spPr bwMode="auto">
          <a:xfrm>
            <a:off x="1143000" y="1047750"/>
            <a:ext cx="2857500" cy="2738438"/>
          </a:xfrm>
          <a:prstGeom prst="rect">
            <a:avLst/>
          </a:prstGeom>
          <a:noFill/>
          <a:ln w="9525">
            <a:noFill/>
            <a:miter lim="800000"/>
            <a:headEnd/>
            <a:tailEnd/>
          </a:ln>
        </p:spPr>
      </p:pic>
      <p:pic>
        <p:nvPicPr>
          <p:cNvPr id="38916" name="Picture 6" descr="cxr normal.jpg"/>
          <p:cNvPicPr>
            <a:picLocks noChangeAspect="1"/>
          </p:cNvPicPr>
          <p:nvPr/>
        </p:nvPicPr>
        <p:blipFill>
          <a:blip r:embed="rId3" cstate="print"/>
          <a:srcRect/>
          <a:stretch>
            <a:fillRect/>
          </a:stretch>
        </p:blipFill>
        <p:spPr bwMode="auto">
          <a:xfrm>
            <a:off x="1143000" y="3762375"/>
            <a:ext cx="2857500" cy="2524125"/>
          </a:xfrm>
          <a:prstGeom prst="rect">
            <a:avLst/>
          </a:prstGeom>
          <a:noFill/>
          <a:ln w="9525">
            <a:noFill/>
            <a:miter lim="800000"/>
            <a:headEnd/>
            <a:tailEnd/>
          </a:ln>
        </p:spPr>
      </p:pic>
      <p:sp>
        <p:nvSpPr>
          <p:cNvPr id="8" name="Sun 7"/>
          <p:cNvSpPr/>
          <p:nvPr/>
        </p:nvSpPr>
        <p:spPr>
          <a:xfrm>
            <a:off x="1214438" y="2333625"/>
            <a:ext cx="214312" cy="142875"/>
          </a:xfrm>
          <a:prstGeom prst="su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9" name="Sun 8"/>
          <p:cNvSpPr/>
          <p:nvPr/>
        </p:nvSpPr>
        <p:spPr>
          <a:xfrm>
            <a:off x="1214438" y="2119313"/>
            <a:ext cx="214312" cy="142875"/>
          </a:xfrm>
          <a:prstGeom prst="su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0" name="Sun 9"/>
          <p:cNvSpPr/>
          <p:nvPr/>
        </p:nvSpPr>
        <p:spPr>
          <a:xfrm>
            <a:off x="1143000" y="2547938"/>
            <a:ext cx="214313" cy="142875"/>
          </a:xfrm>
          <a:prstGeom prst="su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1" name="Sun 10"/>
          <p:cNvSpPr/>
          <p:nvPr/>
        </p:nvSpPr>
        <p:spPr>
          <a:xfrm>
            <a:off x="1285875" y="2690813"/>
            <a:ext cx="214313" cy="142875"/>
          </a:xfrm>
          <a:prstGeom prst="su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2" name="Sun 11"/>
          <p:cNvSpPr/>
          <p:nvPr/>
        </p:nvSpPr>
        <p:spPr>
          <a:xfrm>
            <a:off x="1357313" y="2619375"/>
            <a:ext cx="214312" cy="142875"/>
          </a:xfrm>
          <a:prstGeom prst="su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3" name="Sun 12"/>
          <p:cNvSpPr/>
          <p:nvPr/>
        </p:nvSpPr>
        <p:spPr>
          <a:xfrm>
            <a:off x="1143000" y="2833688"/>
            <a:ext cx="214313" cy="142875"/>
          </a:xfrm>
          <a:prstGeom prst="su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4" name="Sun 13"/>
          <p:cNvSpPr/>
          <p:nvPr/>
        </p:nvSpPr>
        <p:spPr>
          <a:xfrm>
            <a:off x="1357313" y="2905125"/>
            <a:ext cx="214312" cy="142875"/>
          </a:xfrm>
          <a:prstGeom prst="su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8924" name="Picture 15" descr="aspergillus uptake.gif"/>
          <p:cNvPicPr>
            <a:picLocks noChangeAspect="1"/>
          </p:cNvPicPr>
          <p:nvPr/>
        </p:nvPicPr>
        <p:blipFill>
          <a:blip r:embed="rId4" cstate="print"/>
          <a:srcRect/>
          <a:stretch>
            <a:fillRect/>
          </a:stretch>
        </p:blipFill>
        <p:spPr bwMode="auto">
          <a:xfrm>
            <a:off x="4071938" y="1571625"/>
            <a:ext cx="4762500" cy="4019550"/>
          </a:xfrm>
          <a:prstGeom prst="rect">
            <a:avLst/>
          </a:prstGeom>
          <a:noFill/>
          <a:ln w="9525">
            <a:noFill/>
            <a:miter lim="800000"/>
            <a:headEnd/>
            <a:tailEnd/>
          </a:ln>
        </p:spPr>
      </p:pic>
      <p:sp>
        <p:nvSpPr>
          <p:cNvPr id="17" name="Multiply 16"/>
          <p:cNvSpPr/>
          <p:nvPr/>
        </p:nvSpPr>
        <p:spPr>
          <a:xfrm>
            <a:off x="6643688" y="5000625"/>
            <a:ext cx="571500" cy="4286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Multiply 17"/>
          <p:cNvSpPr/>
          <p:nvPr/>
        </p:nvSpPr>
        <p:spPr>
          <a:xfrm>
            <a:off x="7929563" y="5000625"/>
            <a:ext cx="571500" cy="4286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Rounded Rectangular Callout 18"/>
          <p:cNvSpPr/>
          <p:nvPr/>
        </p:nvSpPr>
        <p:spPr>
          <a:xfrm>
            <a:off x="1071563" y="3429000"/>
            <a:ext cx="928687" cy="714375"/>
          </a:xfrm>
          <a:prstGeom prst="wedgeRoundRectCallout">
            <a:avLst>
              <a:gd name="adj1" fmla="val 59166"/>
              <a:gd name="adj2" fmla="val -85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DOH!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0.00046 C 0.03837 -0.01644 0.07691 -0.03334 0.10122 -0.01366 C 0.12552 0.00602 0.14097 0.07291 0.14531 0.11805 C 0.14965 0.16319 0.14045 0.22592 0.12743 0.25764 C 0.11441 0.28935 0.07656 0.3 0.06667 0.30856 " pathEditMode="relative" rAng="0" ptsTypes="aaaaA">
                                      <p:cBhvr>
                                        <p:cTn id="6" dur="2000" fill="hold"/>
                                        <p:tgtEl>
                                          <p:spTgt spid="12"/>
                                        </p:tgtEl>
                                        <p:attrNameLst>
                                          <p:attrName>ppt_x</p:attrName>
                                          <p:attrName>ppt_y</p:attrName>
                                        </p:attrNameLst>
                                      </p:cBhvr>
                                      <p:rCtr x="7500" y="13700"/>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3.05556E-6 -1.11111E-6 C 0.01945 -0.01459 0.03889 -0.02917 0.05712 -0.03334 C 0.07535 -0.0375 0.09462 -0.04584 0.10938 -0.02523 C 0.12413 -0.00463 0.14115 0.04791 0.14514 0.09051 C 0.14913 0.1331 0.14601 0.20301 0.13334 0.23032 C 0.12066 0.25764 0.09479 0.25578 0.06893 0.25416 " pathEditMode="relative" ptsTypes="aaaaaA">
                                      <p:cBhvr>
                                        <p:cTn id="9" dur="2000" fill="hold"/>
                                        <p:tgtEl>
                                          <p:spTgt spid="11"/>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3.88889E-6 -3.33333E-6 C 0.0092 0.01621 0.0184 0.03264 0.02865 0.03496 C 0.03889 0.03727 0.04983 0.0176 0.06198 0.01436 C 0.07413 0.01111 0.08837 0.00625 0.10122 0.01598 C 0.11406 0.0257 0.13125 0.02778 0.13941 0.07292 C 0.14757 0.11806 0.14688 0.24699 0.15 0.28727 C 0.15313 0.32755 0.14948 0.30764 0.15833 0.31436 C 0.16719 0.32107 0.19601 0.325 0.20365 0.32709 " pathEditMode="relative" ptsTypes="aaaaaaaA">
                                      <p:cBhvr>
                                        <p:cTn id="12" dur="2000" fill="hold"/>
                                        <p:tgtEl>
                                          <p:spTgt spid="8"/>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grpId="0" nodeType="afterEffect">
                                  <p:stCondLst>
                                    <p:cond delay="0"/>
                                  </p:stCondLst>
                                  <p:childTnLst>
                                    <p:animMotion origin="layout" path="M -1.66667E-6 2.96296E-6 C 0.00278 0.03148 0.00573 0.06296 0.01545 0.06991 C 0.02517 0.07685 0.04601 0.04722 0.05833 0.04144 C 0.07066 0.03565 0.07934 0.03542 0.08923 0.03495 C 0.09913 0.03449 0.1092 0.02894 0.11788 0.03819 C 0.12656 0.04745 0.13507 0.06759 0.14167 0.09051 C 0.14826 0.11343 0.15608 0.14306 0.15712 0.17616 C 0.15816 0.20926 0.16111 0.2669 0.14757 0.28889 C 0.13403 0.31088 0.08802 0.30556 0.07621 0.3081 " pathEditMode="relative" ptsTypes="aaaaaaaaA">
                                      <p:cBhvr>
                                        <p:cTn id="15" dur="2000" fill="hold"/>
                                        <p:tgtEl>
                                          <p:spTgt spid="9"/>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grpId="0" nodeType="afterEffect">
                                  <p:stCondLst>
                                    <p:cond delay="0"/>
                                  </p:stCondLst>
                                  <p:childTnLst>
                                    <p:animMotion origin="layout" path="M 1.66667E-6 7.03704E-6 C 0.01025 0.00927 0.02049 0.01876 0.03108 0.01598 C 0.04167 0.0132 0.05018 -0.01134 0.0632 -0.01735 C 0.07622 -0.02337 0.0974 -0.02569 0.10955 -0.0206 C 0.1217 -0.0155 0.12795 -0.01134 0.13577 0.01274 C 0.14358 0.03681 0.15261 0.08589 0.15608 0.12385 C 0.15955 0.16181 0.15313 0.21552 0.15712 0.24121 C 0.16111 0.2669 0.17032 0.27292 0.17986 0.27778 C 0.18941 0.28265 0.20868 0.2713 0.21441 0.26991 " pathEditMode="relative" ptsTypes="aaaaaaaaA">
                                      <p:cBhvr>
                                        <p:cTn id="18" dur="2000" fill="hold"/>
                                        <p:tgtEl>
                                          <p:spTgt spid="10"/>
                                        </p:tgtEl>
                                        <p:attrNameLst>
                                          <p:attrName>ppt_x</p:attrName>
                                          <p:attrName>ppt_y</p:attrName>
                                        </p:attrNameLst>
                                      </p:cBhvr>
                                    </p:animMotion>
                                  </p:childTnLst>
                                </p:cTn>
                              </p:par>
                            </p:childTnLst>
                          </p:cTn>
                        </p:par>
                        <p:par>
                          <p:cTn id="19" fill="hold">
                            <p:stCondLst>
                              <p:cond delay="10000"/>
                            </p:stCondLst>
                            <p:childTnLst>
                              <p:par>
                                <p:cTn id="20" presetID="0" presetClass="path" presetSubtype="0" accel="50000" decel="50000" fill="hold" grpId="0" nodeType="afterEffect">
                                  <p:stCondLst>
                                    <p:cond delay="0"/>
                                  </p:stCondLst>
                                  <p:childTnLst>
                                    <p:animMotion origin="layout" path="M 4.44444E-6 -1.11111E-6 C -0.00417 0.01574 -0.00816 0.03148 0.01424 0.03495 C 0.03663 0.03843 0.11094 0.0132 0.13455 0.0206 C 0.15816 0.02801 0.15191 0.05162 0.1559 0.0794 C 0.1599 0.10718 0.17014 0.17199 0.15833 0.18727 C 0.14653 0.20255 0.09688 0.17408 0.08455 0.17153 " pathEditMode="relative" ptsTypes="aaaaaA">
                                      <p:cBhvr>
                                        <p:cTn id="21" dur="2000" fill="hold"/>
                                        <p:tgtEl>
                                          <p:spTgt spid="13"/>
                                        </p:tgtEl>
                                        <p:attrNameLst>
                                          <p:attrName>ppt_x</p:attrName>
                                          <p:attrName>ppt_y</p:attrName>
                                        </p:attrNameLst>
                                      </p:cBhvr>
                                    </p:animMotion>
                                  </p:childTnLst>
                                </p:cTn>
                              </p:par>
                            </p:childTnLst>
                          </p:cTn>
                        </p:par>
                        <p:par>
                          <p:cTn id="22" fill="hold">
                            <p:stCondLst>
                              <p:cond delay="12000"/>
                            </p:stCondLst>
                            <p:childTnLst>
                              <p:par>
                                <p:cTn id="23" presetID="0" presetClass="path" presetSubtype="0" accel="50000" decel="50000" fill="hold" grpId="0" nodeType="afterEffect">
                                  <p:stCondLst>
                                    <p:cond delay="0"/>
                                  </p:stCondLst>
                                  <p:childTnLst>
                                    <p:animMotion origin="layout" path="M -8.33333E-7 -5.18519E-6 C 0.00278 0.00439 0.00556 0.00902 0.01077 0.01434 C 0.01598 0.01967 0.02292 0.0317 0.03108 0.0317 C 0.03924 0.0317 0.04809 0.01805 0.05955 0.01434 C 0.07101 0.01064 0.08941 0.00925 0.1 0.00948 C 0.11059 0.00971 0.11702 0.0074 0.12275 0.01596 C 0.12848 0.02453 0.13299 0.03379 0.13455 0.06041 C 0.13611 0.08703 0.12396 0.1567 0.13212 0.17615 C 0.14028 0.19559 0.16181 0.18657 0.18334 0.17777 " pathEditMode="relative" ptsTypes="aaaaaaaaA">
                                      <p:cBhvr>
                                        <p:cTn id="24" dur="1000" fill="hold"/>
                                        <p:tgtEl>
                                          <p:spTgt spid="14"/>
                                        </p:tgtEl>
                                        <p:attrNameLst>
                                          <p:attrName>ppt_x</p:attrName>
                                          <p:attrName>ppt_y</p:attrName>
                                        </p:attrNameLst>
                                      </p:cBhvr>
                                    </p:animMotion>
                                  </p:childTnLst>
                                </p:cTn>
                              </p:par>
                            </p:childTnLst>
                          </p:cTn>
                        </p:par>
                        <p:par>
                          <p:cTn id="25" fill="hold">
                            <p:stCondLst>
                              <p:cond delay="13000"/>
                            </p:stCondLst>
                            <p:childTnLst>
                              <p:par>
                                <p:cTn id="26" presetID="3" presetClass="entr" presetSubtype="1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8625" y="133350"/>
            <a:ext cx="8229600" cy="939800"/>
          </a:xfrm>
        </p:spPr>
        <p:txBody>
          <a:bodyPr/>
          <a:lstStyle/>
          <a:p>
            <a:pPr algn="ctr" eaLnBrk="1" hangingPunct="1"/>
            <a:r>
              <a:rPr lang="en-GB" sz="3200" b="1" smtClean="0"/>
              <a:t>Aspergillosis – Disease spectrum</a:t>
            </a:r>
          </a:p>
        </p:txBody>
      </p:sp>
      <p:pic>
        <p:nvPicPr>
          <p:cNvPr id="37891" name="Content Placeholder 3" descr="body.jpg"/>
          <p:cNvPicPr>
            <a:picLocks noGrp="1" noChangeAspect="1"/>
          </p:cNvPicPr>
          <p:nvPr>
            <p:ph idx="1"/>
          </p:nvPr>
        </p:nvPicPr>
        <p:blipFill>
          <a:blip r:embed="rId2" cstate="print"/>
          <a:srcRect/>
          <a:stretch>
            <a:fillRect/>
          </a:stretch>
        </p:blipFill>
        <p:spPr>
          <a:xfrm>
            <a:off x="2581275" y="1285875"/>
            <a:ext cx="3205163" cy="4525963"/>
          </a:xfrm>
        </p:spPr>
      </p:pic>
      <p:grpSp>
        <p:nvGrpSpPr>
          <p:cNvPr id="2" name="Group 11"/>
          <p:cNvGrpSpPr>
            <a:grpSpLocks/>
          </p:cNvGrpSpPr>
          <p:nvPr/>
        </p:nvGrpSpPr>
        <p:grpSpPr bwMode="auto">
          <a:xfrm>
            <a:off x="5072063" y="2601913"/>
            <a:ext cx="2928937" cy="369887"/>
            <a:chOff x="5072066" y="2602465"/>
            <a:chExt cx="2928958" cy="369332"/>
          </a:xfrm>
        </p:grpSpPr>
        <p:sp>
          <p:nvSpPr>
            <p:cNvPr id="10" name="Left Arrow 9"/>
            <p:cNvSpPr/>
            <p:nvPr/>
          </p:nvSpPr>
          <p:spPr>
            <a:xfrm>
              <a:off x="5072066" y="2630997"/>
              <a:ext cx="1000132" cy="285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912" name="TextBox 10"/>
            <p:cNvSpPr txBox="1">
              <a:spLocks noChangeArrowheads="1"/>
            </p:cNvSpPr>
            <p:nvPr/>
          </p:nvSpPr>
          <p:spPr bwMode="auto">
            <a:xfrm>
              <a:off x="6072198" y="2602465"/>
              <a:ext cx="1928826" cy="369332"/>
            </a:xfrm>
            <a:prstGeom prst="rect">
              <a:avLst/>
            </a:prstGeom>
            <a:noFill/>
            <a:ln w="9525">
              <a:noFill/>
              <a:miter lim="800000"/>
              <a:headEnd/>
              <a:tailEnd/>
            </a:ln>
          </p:spPr>
          <p:txBody>
            <a:bodyPr>
              <a:spAutoFit/>
            </a:bodyPr>
            <a:lstStyle/>
            <a:p>
              <a:r>
                <a:rPr lang="en-GB">
                  <a:latin typeface="Constantia" pitchFamily="-1" charset="0"/>
                </a:rPr>
                <a:t>Cutaneous</a:t>
              </a:r>
            </a:p>
          </p:txBody>
        </p:sp>
      </p:grpSp>
      <p:grpSp>
        <p:nvGrpSpPr>
          <p:cNvPr id="3" name="Group 17"/>
          <p:cNvGrpSpPr>
            <a:grpSpLocks/>
          </p:cNvGrpSpPr>
          <p:nvPr/>
        </p:nvGrpSpPr>
        <p:grpSpPr bwMode="auto">
          <a:xfrm>
            <a:off x="4214813" y="1458913"/>
            <a:ext cx="2919412" cy="369887"/>
            <a:chOff x="4214810" y="1459465"/>
            <a:chExt cx="2919439" cy="369332"/>
          </a:xfrm>
        </p:grpSpPr>
        <p:sp>
          <p:nvSpPr>
            <p:cNvPr id="5" name="Left Arrow 4"/>
            <p:cNvSpPr/>
            <p:nvPr/>
          </p:nvSpPr>
          <p:spPr>
            <a:xfrm>
              <a:off x="4214810" y="1500678"/>
              <a:ext cx="1000134" cy="285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910" name="TextBox 12"/>
            <p:cNvSpPr txBox="1">
              <a:spLocks noChangeArrowheads="1"/>
            </p:cNvSpPr>
            <p:nvPr/>
          </p:nvSpPr>
          <p:spPr bwMode="auto">
            <a:xfrm>
              <a:off x="5205423" y="1459465"/>
              <a:ext cx="1928826" cy="369332"/>
            </a:xfrm>
            <a:prstGeom prst="rect">
              <a:avLst/>
            </a:prstGeom>
            <a:noFill/>
            <a:ln w="9525">
              <a:noFill/>
              <a:miter lim="800000"/>
              <a:headEnd/>
              <a:tailEnd/>
            </a:ln>
          </p:spPr>
          <p:txBody>
            <a:bodyPr>
              <a:spAutoFit/>
            </a:bodyPr>
            <a:lstStyle/>
            <a:p>
              <a:r>
                <a:rPr lang="en-GB">
                  <a:latin typeface="Constantia" pitchFamily="-1" charset="0"/>
                </a:rPr>
                <a:t>Sinusitis</a:t>
              </a:r>
            </a:p>
          </p:txBody>
        </p:sp>
      </p:grpSp>
      <p:grpSp>
        <p:nvGrpSpPr>
          <p:cNvPr id="4" name="Group 18"/>
          <p:cNvGrpSpPr>
            <a:grpSpLocks/>
          </p:cNvGrpSpPr>
          <p:nvPr/>
        </p:nvGrpSpPr>
        <p:grpSpPr bwMode="auto">
          <a:xfrm>
            <a:off x="1166813" y="1287463"/>
            <a:ext cx="2921000" cy="369887"/>
            <a:chOff x="1166823" y="1288015"/>
            <a:chExt cx="2920307" cy="369332"/>
          </a:xfrm>
        </p:grpSpPr>
        <p:sp>
          <p:nvSpPr>
            <p:cNvPr id="6" name="Left Arrow 5"/>
            <p:cNvSpPr/>
            <p:nvPr/>
          </p:nvSpPr>
          <p:spPr>
            <a:xfrm rot="10800000">
              <a:off x="3087242" y="1321302"/>
              <a:ext cx="999888" cy="285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908" name="TextBox 13"/>
            <p:cNvSpPr txBox="1">
              <a:spLocks noChangeArrowheads="1"/>
            </p:cNvSpPr>
            <p:nvPr/>
          </p:nvSpPr>
          <p:spPr bwMode="auto">
            <a:xfrm>
              <a:off x="1166823" y="1288015"/>
              <a:ext cx="1928826" cy="369332"/>
            </a:xfrm>
            <a:prstGeom prst="rect">
              <a:avLst/>
            </a:prstGeom>
            <a:noFill/>
            <a:ln w="9525">
              <a:noFill/>
              <a:miter lim="800000"/>
              <a:headEnd/>
              <a:tailEnd/>
            </a:ln>
          </p:spPr>
          <p:txBody>
            <a:bodyPr>
              <a:spAutoFit/>
            </a:bodyPr>
            <a:lstStyle/>
            <a:p>
              <a:pPr algn="r"/>
              <a:r>
                <a:rPr lang="en-GB">
                  <a:latin typeface="Constantia" pitchFamily="-1" charset="0"/>
                </a:rPr>
                <a:t>Cerebral</a:t>
              </a:r>
            </a:p>
          </p:txBody>
        </p:sp>
      </p:grpSp>
      <p:grpSp>
        <p:nvGrpSpPr>
          <p:cNvPr id="11" name="Group 19"/>
          <p:cNvGrpSpPr>
            <a:grpSpLocks/>
          </p:cNvGrpSpPr>
          <p:nvPr/>
        </p:nvGrpSpPr>
        <p:grpSpPr bwMode="auto">
          <a:xfrm>
            <a:off x="1166813" y="2249488"/>
            <a:ext cx="2924175" cy="369887"/>
            <a:chOff x="1166823" y="2250040"/>
            <a:chExt cx="2924165" cy="369332"/>
          </a:xfrm>
        </p:grpSpPr>
        <p:sp>
          <p:nvSpPr>
            <p:cNvPr id="9" name="Left Arrow 8"/>
            <p:cNvSpPr/>
            <p:nvPr/>
          </p:nvSpPr>
          <p:spPr>
            <a:xfrm rot="10800000">
              <a:off x="3090866" y="2281742"/>
              <a:ext cx="1000122" cy="285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906" name="TextBox 14"/>
            <p:cNvSpPr txBox="1">
              <a:spLocks noChangeArrowheads="1"/>
            </p:cNvSpPr>
            <p:nvPr/>
          </p:nvSpPr>
          <p:spPr bwMode="auto">
            <a:xfrm>
              <a:off x="1166823" y="2250040"/>
              <a:ext cx="1928826" cy="369332"/>
            </a:xfrm>
            <a:prstGeom prst="rect">
              <a:avLst/>
            </a:prstGeom>
            <a:noFill/>
            <a:ln w="9525">
              <a:noFill/>
              <a:miter lim="800000"/>
              <a:headEnd/>
              <a:tailEnd/>
            </a:ln>
          </p:spPr>
          <p:txBody>
            <a:bodyPr>
              <a:spAutoFit/>
            </a:bodyPr>
            <a:lstStyle/>
            <a:p>
              <a:pPr algn="r"/>
              <a:r>
                <a:rPr lang="en-GB" b="1" dirty="0">
                  <a:solidFill>
                    <a:srgbClr val="FF0000"/>
                  </a:solidFill>
                  <a:latin typeface="Constantia" pitchFamily="-1" charset="0"/>
                </a:rPr>
                <a:t>Pulmonary</a:t>
              </a:r>
            </a:p>
          </p:txBody>
        </p:sp>
      </p:grpSp>
      <p:grpSp>
        <p:nvGrpSpPr>
          <p:cNvPr id="12" name="Group 16"/>
          <p:cNvGrpSpPr>
            <a:grpSpLocks/>
          </p:cNvGrpSpPr>
          <p:nvPr/>
        </p:nvGrpSpPr>
        <p:grpSpPr bwMode="auto">
          <a:xfrm>
            <a:off x="4105275" y="2800350"/>
            <a:ext cx="2800350" cy="742950"/>
            <a:chOff x="4105274" y="2800350"/>
            <a:chExt cx="2800375" cy="742947"/>
          </a:xfrm>
        </p:grpSpPr>
        <p:sp>
          <p:nvSpPr>
            <p:cNvPr id="8" name="Left Arrow 7"/>
            <p:cNvSpPr/>
            <p:nvPr/>
          </p:nvSpPr>
          <p:spPr>
            <a:xfrm rot="2681572">
              <a:off x="4105274" y="2800350"/>
              <a:ext cx="1000134" cy="2857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904" name="TextBox 15"/>
            <p:cNvSpPr txBox="1">
              <a:spLocks noChangeArrowheads="1"/>
            </p:cNvSpPr>
            <p:nvPr/>
          </p:nvSpPr>
          <p:spPr bwMode="auto">
            <a:xfrm>
              <a:off x="4976823" y="3173965"/>
              <a:ext cx="1928826" cy="369332"/>
            </a:xfrm>
            <a:prstGeom prst="rect">
              <a:avLst/>
            </a:prstGeom>
            <a:solidFill>
              <a:schemeClr val="bg1"/>
            </a:solidFill>
            <a:ln w="9525">
              <a:noFill/>
              <a:miter lim="800000"/>
              <a:headEnd/>
              <a:tailEnd/>
            </a:ln>
          </p:spPr>
          <p:txBody>
            <a:bodyPr>
              <a:spAutoFit/>
            </a:bodyPr>
            <a:lstStyle/>
            <a:p>
              <a:r>
                <a:rPr lang="en-GB">
                  <a:latin typeface="Constantia" pitchFamily="-1" charset="0"/>
                </a:rPr>
                <a:t>Endocarditis</a:t>
              </a:r>
            </a:p>
          </p:txBody>
        </p:sp>
      </p:grpSp>
      <p:grpSp>
        <p:nvGrpSpPr>
          <p:cNvPr id="13" name="Group 21"/>
          <p:cNvGrpSpPr>
            <a:grpSpLocks/>
          </p:cNvGrpSpPr>
          <p:nvPr/>
        </p:nvGrpSpPr>
        <p:grpSpPr bwMode="auto">
          <a:xfrm>
            <a:off x="1500188" y="3176588"/>
            <a:ext cx="2790825" cy="719137"/>
            <a:chOff x="1500198" y="3176588"/>
            <a:chExt cx="2790816" cy="719134"/>
          </a:xfrm>
        </p:grpSpPr>
        <p:sp>
          <p:nvSpPr>
            <p:cNvPr id="7" name="Left Arrow 6"/>
            <p:cNvSpPr/>
            <p:nvPr/>
          </p:nvSpPr>
          <p:spPr>
            <a:xfrm rot="8330154">
              <a:off x="3290892" y="3176588"/>
              <a:ext cx="1000122" cy="2857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902" name="TextBox 20"/>
            <p:cNvSpPr txBox="1">
              <a:spLocks noChangeArrowheads="1"/>
            </p:cNvSpPr>
            <p:nvPr/>
          </p:nvSpPr>
          <p:spPr bwMode="auto">
            <a:xfrm>
              <a:off x="1500198" y="3526390"/>
              <a:ext cx="1928826" cy="369332"/>
            </a:xfrm>
            <a:prstGeom prst="rect">
              <a:avLst/>
            </a:prstGeom>
            <a:noFill/>
            <a:ln w="9525">
              <a:noFill/>
              <a:miter lim="800000"/>
              <a:headEnd/>
              <a:tailEnd/>
            </a:ln>
          </p:spPr>
          <p:txBody>
            <a:bodyPr>
              <a:spAutoFit/>
            </a:bodyPr>
            <a:lstStyle/>
            <a:p>
              <a:pPr algn="r"/>
              <a:r>
                <a:rPr lang="en-GB">
                  <a:latin typeface="Constantia" pitchFamily="-1" charset="0"/>
                </a:rPr>
                <a:t>Osteomyelitis</a:t>
              </a:r>
            </a:p>
          </p:txBody>
        </p:sp>
      </p:grpSp>
      <p:sp>
        <p:nvSpPr>
          <p:cNvPr id="23" name="TextBox 22"/>
          <p:cNvSpPr txBox="1">
            <a:spLocks noChangeArrowheads="1"/>
          </p:cNvSpPr>
          <p:nvPr/>
        </p:nvSpPr>
        <p:spPr bwMode="auto">
          <a:xfrm>
            <a:off x="5467350" y="3854451"/>
            <a:ext cx="3333750" cy="1477328"/>
          </a:xfrm>
          <a:prstGeom prst="rect">
            <a:avLst/>
          </a:prstGeom>
          <a:noFill/>
          <a:ln w="9525">
            <a:noFill/>
            <a:miter lim="800000"/>
            <a:headEnd/>
            <a:tailEnd/>
          </a:ln>
        </p:spPr>
        <p:txBody>
          <a:bodyPr>
            <a:spAutoFit/>
          </a:bodyPr>
          <a:lstStyle/>
          <a:p>
            <a:r>
              <a:rPr lang="en-GB" dirty="0">
                <a:latin typeface="Constantia" pitchFamily="-1" charset="0"/>
              </a:rPr>
              <a:t>Disease presentation,</a:t>
            </a:r>
          </a:p>
          <a:p>
            <a:r>
              <a:rPr lang="en-GB" b="1" dirty="0">
                <a:solidFill>
                  <a:srgbClr val="FF0000"/>
                </a:solidFill>
                <a:latin typeface="Constantia" pitchFamily="-1" charset="0"/>
              </a:rPr>
              <a:t>Invasive,</a:t>
            </a:r>
            <a:r>
              <a:rPr lang="en-GB" dirty="0">
                <a:latin typeface="Constantia" pitchFamily="-1" charset="0"/>
              </a:rPr>
              <a:t> non-invasive, localised, </a:t>
            </a:r>
            <a:r>
              <a:rPr lang="en-GB" dirty="0" smtClean="0">
                <a:latin typeface="Constantia" pitchFamily="-1" charset="0"/>
              </a:rPr>
              <a:t>allergic, chronic, acute:</a:t>
            </a:r>
            <a:endParaRPr lang="en-GB" dirty="0">
              <a:latin typeface="Constantia" pitchFamily="-1" charset="0"/>
            </a:endParaRPr>
          </a:p>
          <a:p>
            <a:r>
              <a:rPr lang="en-GB" dirty="0">
                <a:latin typeface="Constantia" pitchFamily="-1" charset="0"/>
              </a:rPr>
              <a:t>Optimal Specimen type</a:t>
            </a:r>
          </a:p>
        </p:txBody>
      </p:sp>
      <p:sp>
        <p:nvSpPr>
          <p:cNvPr id="24" name="TextBox 23"/>
          <p:cNvSpPr txBox="1">
            <a:spLocks noChangeArrowheads="1"/>
          </p:cNvSpPr>
          <p:nvPr/>
        </p:nvSpPr>
        <p:spPr bwMode="auto">
          <a:xfrm>
            <a:off x="228600" y="4187496"/>
            <a:ext cx="3333750" cy="1477962"/>
          </a:xfrm>
          <a:prstGeom prst="rect">
            <a:avLst/>
          </a:prstGeom>
          <a:noFill/>
          <a:ln w="9525">
            <a:noFill/>
            <a:miter lim="800000"/>
            <a:headEnd/>
            <a:tailEnd/>
          </a:ln>
        </p:spPr>
        <p:txBody>
          <a:bodyPr>
            <a:spAutoFit/>
          </a:bodyPr>
          <a:lstStyle/>
          <a:p>
            <a:r>
              <a:rPr lang="en-GB" dirty="0">
                <a:latin typeface="Constantia" pitchFamily="-1" charset="0"/>
              </a:rPr>
              <a:t>Common species:</a:t>
            </a:r>
          </a:p>
          <a:p>
            <a:r>
              <a:rPr lang="en-GB" b="1" i="1" dirty="0">
                <a:solidFill>
                  <a:srgbClr val="FF0000"/>
                </a:solidFill>
                <a:latin typeface="Constantia" pitchFamily="-1" charset="0"/>
              </a:rPr>
              <a:t>A. </a:t>
            </a:r>
            <a:r>
              <a:rPr lang="en-GB" b="1" i="1" dirty="0" err="1">
                <a:solidFill>
                  <a:srgbClr val="FF0000"/>
                </a:solidFill>
                <a:latin typeface="Constantia" pitchFamily="-1" charset="0"/>
              </a:rPr>
              <a:t>f</a:t>
            </a:r>
            <a:r>
              <a:rPr lang="en-GB" b="1" i="1" dirty="0" err="1" smtClean="0">
                <a:solidFill>
                  <a:srgbClr val="FF0000"/>
                </a:solidFill>
                <a:latin typeface="Constantia" pitchFamily="-1" charset="0"/>
              </a:rPr>
              <a:t>umigatus</a:t>
            </a:r>
            <a:r>
              <a:rPr lang="en-GB" i="1" dirty="0">
                <a:latin typeface="Constantia" pitchFamily="-1" charset="0"/>
              </a:rPr>
              <a:t>, A. </a:t>
            </a:r>
            <a:r>
              <a:rPr lang="en-GB" i="1" dirty="0" err="1">
                <a:latin typeface="Constantia" pitchFamily="-1" charset="0"/>
              </a:rPr>
              <a:t>flavus</a:t>
            </a:r>
            <a:r>
              <a:rPr lang="en-GB" dirty="0">
                <a:latin typeface="Constantia" pitchFamily="-1" charset="0"/>
              </a:rPr>
              <a:t>, </a:t>
            </a:r>
            <a:r>
              <a:rPr lang="en-GB" i="1" dirty="0">
                <a:latin typeface="Constantia" pitchFamily="-1" charset="0"/>
              </a:rPr>
              <a:t>A. </a:t>
            </a:r>
            <a:r>
              <a:rPr lang="en-GB" i="1" dirty="0" err="1">
                <a:latin typeface="Constantia" pitchFamily="-1" charset="0"/>
              </a:rPr>
              <a:t>niger</a:t>
            </a:r>
            <a:r>
              <a:rPr lang="en-GB" dirty="0">
                <a:latin typeface="Constantia" pitchFamily="-1" charset="0"/>
              </a:rPr>
              <a:t> </a:t>
            </a:r>
            <a:r>
              <a:rPr lang="en-GB" i="1" dirty="0">
                <a:latin typeface="Constantia" pitchFamily="-1" charset="0"/>
              </a:rPr>
              <a:t>A. </a:t>
            </a:r>
            <a:r>
              <a:rPr lang="en-GB" i="1" dirty="0" err="1">
                <a:latin typeface="Constantia" pitchFamily="-1" charset="0"/>
              </a:rPr>
              <a:t>terreus</a:t>
            </a:r>
            <a:r>
              <a:rPr lang="en-GB" dirty="0">
                <a:latin typeface="Constantia" pitchFamily="-1" charset="0"/>
              </a:rPr>
              <a:t>, </a:t>
            </a:r>
            <a:r>
              <a:rPr lang="en-GB" i="1" dirty="0">
                <a:latin typeface="Constantia" pitchFamily="-1" charset="0"/>
              </a:rPr>
              <a:t>A. </a:t>
            </a:r>
            <a:r>
              <a:rPr lang="en-GB" i="1" dirty="0" err="1">
                <a:latin typeface="Constantia" pitchFamily="-1" charset="0"/>
              </a:rPr>
              <a:t>nidulans</a:t>
            </a:r>
            <a:r>
              <a:rPr lang="en-GB" dirty="0">
                <a:latin typeface="Constantia" pitchFamily="-1" charset="0"/>
              </a:rPr>
              <a:t>, </a:t>
            </a:r>
            <a:r>
              <a:rPr lang="en-GB" dirty="0" smtClean="0">
                <a:latin typeface="Constantia" pitchFamily="-1" charset="0"/>
              </a:rPr>
              <a:t/>
            </a:r>
            <a:br>
              <a:rPr lang="en-GB" dirty="0" smtClean="0">
                <a:latin typeface="Constantia" pitchFamily="-1" charset="0"/>
              </a:rPr>
            </a:br>
            <a:r>
              <a:rPr lang="en-GB" i="1" dirty="0" smtClean="0">
                <a:latin typeface="Constantia" pitchFamily="-1" charset="0"/>
              </a:rPr>
              <a:t>A</a:t>
            </a:r>
            <a:r>
              <a:rPr lang="en-GB" i="1" dirty="0">
                <a:latin typeface="Constantia" pitchFamily="-1" charset="0"/>
              </a:rPr>
              <a:t>. </a:t>
            </a:r>
            <a:r>
              <a:rPr lang="en-GB" i="1" dirty="0" err="1">
                <a:latin typeface="Constantia" pitchFamily="-1" charset="0"/>
              </a:rPr>
              <a:t>versicolor</a:t>
            </a:r>
            <a:endParaRPr lang="en-GB" i="1" dirty="0">
              <a:latin typeface="Constantia" pitchFamily="-1" charset="0"/>
            </a:endParaRPr>
          </a:p>
          <a:p>
            <a:pPr>
              <a:buFontTx/>
              <a:buAutoNum type="alphaUcPeriod"/>
            </a:pPr>
            <a:endParaRPr lang="en-GB" i="1" dirty="0">
              <a:latin typeface="Constantia" pitchFamily="-1" charset="0"/>
            </a:endParaRPr>
          </a:p>
        </p:txBody>
      </p:sp>
      <p:sp>
        <p:nvSpPr>
          <p:cNvPr id="25" name="Oval 24"/>
          <p:cNvSpPr/>
          <p:nvPr/>
        </p:nvSpPr>
        <p:spPr bwMode="auto">
          <a:xfrm>
            <a:off x="3390900" y="1314450"/>
            <a:ext cx="1600200" cy="4391025"/>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grpSp>
        <p:nvGrpSpPr>
          <p:cNvPr id="26" name="Group 11"/>
          <p:cNvGrpSpPr>
            <a:grpSpLocks/>
          </p:cNvGrpSpPr>
          <p:nvPr/>
        </p:nvGrpSpPr>
        <p:grpSpPr bwMode="auto">
          <a:xfrm>
            <a:off x="4843463" y="2011363"/>
            <a:ext cx="2928937" cy="369887"/>
            <a:chOff x="5072066" y="2602465"/>
            <a:chExt cx="2928958" cy="369332"/>
          </a:xfrm>
        </p:grpSpPr>
        <p:sp>
          <p:nvSpPr>
            <p:cNvPr id="27" name="Left Arrow 26"/>
            <p:cNvSpPr/>
            <p:nvPr/>
          </p:nvSpPr>
          <p:spPr>
            <a:xfrm>
              <a:off x="5072066" y="2630997"/>
              <a:ext cx="1000132" cy="285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 name="TextBox 10"/>
            <p:cNvSpPr txBox="1">
              <a:spLocks noChangeArrowheads="1"/>
            </p:cNvSpPr>
            <p:nvPr/>
          </p:nvSpPr>
          <p:spPr bwMode="auto">
            <a:xfrm>
              <a:off x="6072198" y="2602465"/>
              <a:ext cx="1928826" cy="369332"/>
            </a:xfrm>
            <a:prstGeom prst="rect">
              <a:avLst/>
            </a:prstGeom>
            <a:noFill/>
            <a:ln w="9525">
              <a:noFill/>
              <a:miter lim="800000"/>
              <a:headEnd/>
              <a:tailEnd/>
            </a:ln>
          </p:spPr>
          <p:txBody>
            <a:bodyPr>
              <a:spAutoFit/>
            </a:bodyPr>
            <a:lstStyle/>
            <a:p>
              <a:r>
                <a:rPr lang="en-GB" dirty="0" smtClean="0">
                  <a:latin typeface="Constantia" pitchFamily="-1" charset="0"/>
                </a:rPr>
                <a:t>Disseminated</a:t>
              </a:r>
              <a:endParaRPr lang="en-GB" dirty="0">
                <a:latin typeface="Constantia" pitchFamily="-1" charset="0"/>
              </a:endParaRPr>
            </a:p>
          </p:txBody>
        </p:sp>
      </p:grpSp>
      <p:grpSp>
        <p:nvGrpSpPr>
          <p:cNvPr id="29" name="Group 28"/>
          <p:cNvGrpSpPr/>
          <p:nvPr/>
        </p:nvGrpSpPr>
        <p:grpSpPr>
          <a:xfrm>
            <a:off x="193221" y="4258496"/>
            <a:ext cx="2994899" cy="1473137"/>
            <a:chOff x="937549" y="792163"/>
            <a:chExt cx="4826643" cy="3200113"/>
          </a:xfrm>
        </p:grpSpPr>
        <p:sp>
          <p:nvSpPr>
            <p:cNvPr id="30" name="Rounded Rectangle 29"/>
            <p:cNvSpPr/>
            <p:nvPr/>
          </p:nvSpPr>
          <p:spPr bwMode="auto">
            <a:xfrm>
              <a:off x="937549" y="792163"/>
              <a:ext cx="4826643" cy="240245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31" name="TextBox 30"/>
            <p:cNvSpPr txBox="1"/>
            <p:nvPr/>
          </p:nvSpPr>
          <p:spPr>
            <a:xfrm>
              <a:off x="1232505" y="3189972"/>
              <a:ext cx="4090959" cy="802304"/>
            </a:xfrm>
            <a:prstGeom prst="rect">
              <a:avLst/>
            </a:prstGeom>
            <a:noFill/>
            <a:ln w="25400" cap="rnd">
              <a:solidFill>
                <a:srgbClr val="FF0000"/>
              </a:solidFill>
            </a:ln>
          </p:spPr>
          <p:txBody>
            <a:bodyPr wrap="square" rtlCol="0">
              <a:spAutoFit/>
            </a:bodyPr>
            <a:lstStyle/>
            <a:p>
              <a:r>
                <a:rPr lang="en-GB" dirty="0" smtClean="0"/>
                <a:t>Analytical specificity</a:t>
              </a:r>
              <a:endParaRPr lang="en-GB"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70" y="206608"/>
            <a:ext cx="7715729" cy="690982"/>
          </a:xfrm>
        </p:spPr>
        <p:txBody>
          <a:bodyPr/>
          <a:lstStyle/>
          <a:p>
            <a:r>
              <a:rPr lang="en-GB" sz="3000" dirty="0"/>
              <a:t>Determining Analytical </a:t>
            </a:r>
            <a:r>
              <a:rPr lang="en-GB" sz="3000" dirty="0" smtClean="0"/>
              <a:t>Specificity</a:t>
            </a:r>
            <a:endParaRPr lang="en-GB" sz="3000" dirty="0"/>
          </a:p>
        </p:txBody>
      </p:sp>
      <p:sp>
        <p:nvSpPr>
          <p:cNvPr id="4" name="TextBox 3"/>
          <p:cNvSpPr txBox="1"/>
          <p:nvPr/>
        </p:nvSpPr>
        <p:spPr>
          <a:xfrm>
            <a:off x="138556" y="5911280"/>
            <a:ext cx="3740717" cy="307777"/>
          </a:xfrm>
          <a:prstGeom prst="rect">
            <a:avLst/>
          </a:prstGeom>
          <a:noFill/>
        </p:spPr>
        <p:txBody>
          <a:bodyPr wrap="square" rtlCol="0">
            <a:spAutoFit/>
          </a:bodyPr>
          <a:lstStyle/>
          <a:p>
            <a:r>
              <a:rPr lang="en-GB" sz="1400" dirty="0" smtClean="0">
                <a:solidFill>
                  <a:schemeClr val="bg1"/>
                </a:solidFill>
              </a:rPr>
              <a:t>Morton et al. Medical Mycology 2016</a:t>
            </a:r>
            <a:endParaRPr lang="en-GB" sz="1400" baseline="30000" dirty="0">
              <a:solidFill>
                <a:schemeClr val="bg1"/>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849091" y="1322098"/>
            <a:ext cx="3879522" cy="4208041"/>
          </a:xfrm>
          <a:prstGeom prst="rect">
            <a:avLst/>
          </a:prstGeom>
          <a:noFill/>
          <a:ln w="9525">
            <a:noFill/>
            <a:miter lim="800000"/>
            <a:headEnd/>
            <a:tailEnd/>
          </a:ln>
        </p:spPr>
      </p:pic>
      <p:sp>
        <p:nvSpPr>
          <p:cNvPr id="6" name="Content Placeholder 2"/>
          <p:cNvSpPr txBox="1">
            <a:spLocks/>
          </p:cNvSpPr>
          <p:nvPr/>
        </p:nvSpPr>
        <p:spPr bwMode="auto">
          <a:xfrm>
            <a:off x="153652" y="1266684"/>
            <a:ext cx="4372166" cy="4339789"/>
          </a:xfrm>
          <a:prstGeom prst="rect">
            <a:avLst/>
          </a:prstGeom>
          <a:noFill/>
          <a:ln w="9525">
            <a:noFill/>
            <a:miter lim="800000"/>
            <a:headEnd/>
            <a:tailEnd/>
          </a:ln>
        </p:spPr>
        <p:txBody>
          <a:bodyPr vert="horz" wrap="square" lIns="91428" tIns="45715" rIns="91428" bIns="45715" numCol="1" rtlCol="0" anchor="t" anchorCtr="0" compatLnSpc="1">
            <a:prstTxWarp prst="textNoShape">
              <a:avLst/>
            </a:prstTxWarp>
            <a:normAutofit/>
          </a:bodyPr>
          <a:lstStyle/>
          <a:p>
            <a:pPr marL="342373" lvl="0" indent="-342373" defTabSz="914388">
              <a:spcBef>
                <a:spcPct val="20000"/>
              </a:spcBef>
              <a:buFont typeface="Arial" pitchFamily="34" charset="0"/>
              <a:buChar char="•"/>
              <a:defRPr/>
            </a:pPr>
            <a:r>
              <a:rPr lang="en-GB" sz="2600" kern="0" dirty="0" smtClean="0"/>
              <a:t>Range of </a:t>
            </a:r>
            <a:r>
              <a:rPr lang="en-GB" sz="2600" i="1" kern="0" dirty="0" err="1" smtClean="0"/>
              <a:t>Aspergillus</a:t>
            </a:r>
            <a:r>
              <a:rPr lang="en-GB" sz="2600" i="1" kern="0" dirty="0" smtClean="0"/>
              <a:t> </a:t>
            </a:r>
            <a:r>
              <a:rPr lang="en-GB" sz="2600" kern="0" dirty="0" smtClean="0"/>
              <a:t>sp detected</a:t>
            </a:r>
          </a:p>
          <a:p>
            <a:pPr marL="342373" lvl="0" indent="-342373" defTabSz="914388">
              <a:spcBef>
                <a:spcPct val="20000"/>
              </a:spcBef>
              <a:buFont typeface="Arial" pitchFamily="34" charset="0"/>
              <a:buChar char="•"/>
              <a:defRPr/>
            </a:pPr>
            <a:endParaRPr kumimoji="0" lang="en-GB" sz="1400" b="0" i="0" u="none" strike="noStrike" kern="0" cap="none" spc="0" normalizeH="0" baseline="0" noProof="0" dirty="0" smtClean="0">
              <a:ln>
                <a:noFill/>
              </a:ln>
              <a:solidFill>
                <a:schemeClr val="tx1"/>
              </a:solidFill>
              <a:effectLst/>
              <a:uLnTx/>
              <a:uFillTx/>
              <a:latin typeface="+mn-lt"/>
              <a:ea typeface="+mn-ea"/>
              <a:cs typeface="+mn-cs"/>
            </a:endParaRPr>
          </a:p>
          <a:p>
            <a:pPr marL="342373" lvl="0" indent="-342373" defTabSz="914388">
              <a:spcBef>
                <a:spcPct val="20000"/>
              </a:spcBef>
              <a:buFont typeface="Arial" pitchFamily="34" charset="0"/>
              <a:buChar char="•"/>
              <a:defRPr/>
            </a:pPr>
            <a:r>
              <a:rPr lang="en-GB" sz="2400" kern="0" dirty="0" smtClean="0"/>
              <a:t>Cross reactivity</a:t>
            </a:r>
          </a:p>
          <a:p>
            <a:pPr marL="342373" lvl="0" indent="-342373" defTabSz="914388">
              <a:spcBef>
                <a:spcPct val="20000"/>
              </a:spcBef>
              <a:buFont typeface="Arial" pitchFamily="34" charset="0"/>
              <a:buChar char="•"/>
              <a:defRPr/>
            </a:pPr>
            <a:endParaRPr kumimoji="0" lang="en-GB" sz="1400" b="0" i="0" u="none" strike="noStrike" kern="0" cap="none" spc="0" normalizeH="0" baseline="0" noProof="0" dirty="0" smtClean="0">
              <a:ln>
                <a:noFill/>
              </a:ln>
              <a:solidFill>
                <a:schemeClr val="tx1"/>
              </a:solidFill>
              <a:effectLst/>
              <a:uLnTx/>
              <a:uFillTx/>
              <a:latin typeface="+mn-lt"/>
              <a:ea typeface="+mn-ea"/>
            </a:endParaRPr>
          </a:p>
          <a:p>
            <a:pPr marL="342373" lvl="0" indent="-342373" defTabSz="914388">
              <a:spcBef>
                <a:spcPct val="20000"/>
              </a:spcBef>
              <a:buFont typeface="Arial" pitchFamily="34" charset="0"/>
              <a:buChar char="•"/>
              <a:defRPr/>
            </a:pPr>
            <a:r>
              <a:rPr lang="en-GB" sz="2400" kern="0" dirty="0" smtClean="0"/>
              <a:t>18 DNA samples </a:t>
            </a:r>
          </a:p>
          <a:p>
            <a:pPr marL="1142636" lvl="2" indent="-228249" defTabSz="914388">
              <a:spcBef>
                <a:spcPct val="20000"/>
              </a:spcBef>
              <a:buFont typeface="Arial" pitchFamily="34" charset="0"/>
              <a:buChar char="•"/>
              <a:defRPr/>
            </a:pPr>
            <a:r>
              <a:rPr lang="en-GB" sz="2000" kern="0" dirty="0" smtClean="0"/>
              <a:t>12 from </a:t>
            </a:r>
            <a:r>
              <a:rPr lang="en-GB" sz="2000" i="1" kern="0" dirty="0" err="1" smtClean="0"/>
              <a:t>Aspergillus</a:t>
            </a:r>
            <a:r>
              <a:rPr lang="en-GB" sz="2000" i="1" kern="0" dirty="0" smtClean="0"/>
              <a:t> </a:t>
            </a:r>
            <a:r>
              <a:rPr lang="en-GB" sz="2000" kern="0" dirty="0" smtClean="0"/>
              <a:t>sp</a:t>
            </a:r>
          </a:p>
          <a:p>
            <a:pPr marL="1142636" lvl="2" indent="-228249" defTabSz="914388">
              <a:spcBef>
                <a:spcPct val="20000"/>
              </a:spcBef>
              <a:buFont typeface="Arial" pitchFamily="34" charset="0"/>
              <a:buChar char="•"/>
              <a:defRPr/>
            </a:pPr>
            <a:r>
              <a:rPr lang="en-GB" sz="2000" kern="0" dirty="0" smtClean="0"/>
              <a:t>6 from other fungi</a:t>
            </a:r>
          </a:p>
          <a:p>
            <a:pPr marL="1142636" lvl="2" indent="-228249" defTabSz="914388">
              <a:spcBef>
                <a:spcPct val="20000"/>
              </a:spcBef>
              <a:buFont typeface="Arial" pitchFamily="34" charset="0"/>
              <a:buChar char="•"/>
              <a:defRPr/>
            </a:pPr>
            <a:endParaRPr lang="en-GB" sz="2000" kern="0" dirty="0" smtClean="0"/>
          </a:p>
          <a:p>
            <a:pPr marL="342373" lvl="0" indent="-342373" defTabSz="914388">
              <a:spcBef>
                <a:spcPct val="20000"/>
              </a:spcBef>
              <a:buFont typeface="Arial" pitchFamily="34" charset="0"/>
              <a:buChar char="•"/>
              <a:defRPr/>
            </a:pPr>
            <a:r>
              <a:rPr lang="en-GB" sz="2400" kern="0" dirty="0" smtClean="0"/>
              <a:t>28 centres/33 datasets</a:t>
            </a:r>
            <a:endParaRPr kumimoji="0" lang="en-GB" sz="2400" b="0" i="0" u="none" strike="noStrike" kern="0" cap="none" spc="0" normalizeH="0" baseline="0" noProof="0" dirty="0" smtClean="0">
              <a:ln>
                <a:noFill/>
              </a:ln>
              <a:solidFill>
                <a:schemeClr val="tx1"/>
              </a:solidFill>
              <a:effectLst/>
              <a:uLnTx/>
              <a:uFillTx/>
              <a:latin typeface="+mn-lt"/>
              <a:ea typeface="+mn-ea"/>
            </a:endParaRPr>
          </a:p>
        </p:txBody>
      </p:sp>
      <p:grpSp>
        <p:nvGrpSpPr>
          <p:cNvPr id="10" name="Group 9"/>
          <p:cNvGrpSpPr/>
          <p:nvPr/>
        </p:nvGrpSpPr>
        <p:grpSpPr>
          <a:xfrm>
            <a:off x="5634182" y="1089892"/>
            <a:ext cx="1408544" cy="1131455"/>
            <a:chOff x="5634182" y="1089892"/>
            <a:chExt cx="1408544" cy="1131455"/>
          </a:xfrm>
        </p:grpSpPr>
        <p:sp>
          <p:nvSpPr>
            <p:cNvPr id="8" name="Up Arrow 7"/>
            <p:cNvSpPr/>
            <p:nvPr/>
          </p:nvSpPr>
          <p:spPr bwMode="auto">
            <a:xfrm rot="12912742">
              <a:off x="5634182" y="1089892"/>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9" name="Up Arrow 8"/>
            <p:cNvSpPr/>
            <p:nvPr/>
          </p:nvSpPr>
          <p:spPr bwMode="auto">
            <a:xfrm rot="12912742">
              <a:off x="6710217" y="1519383"/>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grpSp>
      <p:grpSp>
        <p:nvGrpSpPr>
          <p:cNvPr id="13" name="Group 12"/>
          <p:cNvGrpSpPr/>
          <p:nvPr/>
        </p:nvGrpSpPr>
        <p:grpSpPr>
          <a:xfrm>
            <a:off x="5752462" y="1534595"/>
            <a:ext cx="1650430" cy="1506885"/>
            <a:chOff x="5752462" y="1534595"/>
            <a:chExt cx="1650430" cy="1506885"/>
          </a:xfrm>
        </p:grpSpPr>
        <p:sp>
          <p:nvSpPr>
            <p:cNvPr id="11" name="Up Arrow 10"/>
            <p:cNvSpPr/>
            <p:nvPr/>
          </p:nvSpPr>
          <p:spPr bwMode="auto">
            <a:xfrm rot="13591413">
              <a:off x="5937189" y="1349868"/>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12" name="Up Arrow 11"/>
            <p:cNvSpPr/>
            <p:nvPr/>
          </p:nvSpPr>
          <p:spPr bwMode="auto">
            <a:xfrm rot="13591413">
              <a:off x="6885655" y="2524244"/>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grpSp>
      <p:cxnSp>
        <p:nvCxnSpPr>
          <p:cNvPr id="15" name="Straight Connector 14"/>
          <p:cNvCxnSpPr/>
          <p:nvPr/>
        </p:nvCxnSpPr>
        <p:spPr bwMode="auto">
          <a:xfrm>
            <a:off x="5464885" y="2635624"/>
            <a:ext cx="3238052"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6" name="Rounded Rectangle 15"/>
          <p:cNvSpPr/>
          <p:nvPr/>
        </p:nvSpPr>
        <p:spPr bwMode="auto">
          <a:xfrm>
            <a:off x="6529892" y="3969572"/>
            <a:ext cx="1086522" cy="290456"/>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17" name="Up Arrow 16"/>
          <p:cNvSpPr/>
          <p:nvPr/>
        </p:nvSpPr>
        <p:spPr bwMode="auto">
          <a:xfrm rot="12912742">
            <a:off x="8002928" y="2263454"/>
            <a:ext cx="332509" cy="70196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297897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style.rotation</p:attrName>
                                        </p:attrNameLst>
                                      </p:cBhvr>
                                      <p:tavLst>
                                        <p:tav tm="0">
                                          <p:val>
                                            <p:fltVal val="360"/>
                                          </p:val>
                                        </p:tav>
                                        <p:tav tm="100000">
                                          <p:val>
                                            <p:fltVal val="0"/>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16"/>
                                        </p:tgtEl>
                                        <p:attrNameLst>
                                          <p:attrName>ppt_x</p:attrName>
                                        </p:attrNameLst>
                                      </p:cBhvr>
                                      <p:tavLst>
                                        <p:tav tm="0">
                                          <p:val>
                                            <p:strVal val="ppt_x"/>
                                          </p:val>
                                        </p:tav>
                                        <p:tav tm="100000">
                                          <p:val>
                                            <p:strVal val="ppt_x"/>
                                          </p:val>
                                        </p:tav>
                                      </p:tavLst>
                                    </p:anim>
                                    <p:anim calcmode="lin" valueType="num">
                                      <p:cBhvr additive="base">
                                        <p:cTn id="39" dur="500"/>
                                        <p:tgtEl>
                                          <p:spTgt spid="16"/>
                                        </p:tgtEl>
                                        <p:attrNameLst>
                                          <p:attrName>ppt_y</p:attrName>
                                        </p:attrNameLst>
                                      </p:cBhvr>
                                      <p:tavLst>
                                        <p:tav tm="0">
                                          <p:val>
                                            <p:strVal val="ppt_y"/>
                                          </p:val>
                                        </p:tav>
                                        <p:tav tm="100000">
                                          <p:val>
                                            <p:strVal val="1+ppt_h/2"/>
                                          </p:val>
                                        </p:tav>
                                      </p:tavLst>
                                    </p:anim>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17"/>
                                        </p:tgtEl>
                                        <p:attrNameLst>
                                          <p:attrName>ppt_x</p:attrName>
                                        </p:attrNameLst>
                                      </p:cBhvr>
                                      <p:tavLst>
                                        <p:tav tm="0">
                                          <p:val>
                                            <p:strVal val="ppt_x"/>
                                          </p:val>
                                        </p:tav>
                                        <p:tav tm="100000">
                                          <p:val>
                                            <p:strVal val="ppt_x"/>
                                          </p:val>
                                        </p:tav>
                                      </p:tavLst>
                                    </p:anim>
                                    <p:anim calcmode="lin" valueType="num">
                                      <p:cBhvr additive="base">
                                        <p:cTn id="51" dur="500"/>
                                        <p:tgtEl>
                                          <p:spTgt spid="17"/>
                                        </p:tgtEl>
                                        <p:attrNameLst>
                                          <p:attrName>ppt_y</p:attrName>
                                        </p:attrNameLst>
                                      </p:cBhvr>
                                      <p:tavLst>
                                        <p:tav tm="0">
                                          <p:val>
                                            <p:strVal val="ppt_y"/>
                                          </p:val>
                                        </p:tav>
                                        <p:tav tm="100000">
                                          <p:val>
                                            <p:strVal val="1+ppt_h/2"/>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70" y="128162"/>
            <a:ext cx="7772332" cy="690982"/>
          </a:xfrm>
        </p:spPr>
        <p:txBody>
          <a:bodyPr/>
          <a:lstStyle/>
          <a:p>
            <a:r>
              <a:rPr lang="en-GB" sz="3200" dirty="0" smtClean="0"/>
              <a:t>Analytical Specificity - Summary</a:t>
            </a:r>
            <a:endParaRPr lang="en-GB" sz="3200" dirty="0"/>
          </a:p>
        </p:txBody>
      </p:sp>
      <p:sp>
        <p:nvSpPr>
          <p:cNvPr id="3" name="Content Placeholder 2"/>
          <p:cNvSpPr>
            <a:spLocks noGrp="1"/>
          </p:cNvSpPr>
          <p:nvPr>
            <p:ph idx="1"/>
          </p:nvPr>
        </p:nvSpPr>
        <p:spPr>
          <a:xfrm>
            <a:off x="717070" y="903422"/>
            <a:ext cx="7772332" cy="3477945"/>
          </a:xfrm>
        </p:spPr>
        <p:txBody>
          <a:bodyPr/>
          <a:lstStyle/>
          <a:p>
            <a:r>
              <a:rPr lang="en-GB" sz="2000" dirty="0" smtClean="0"/>
              <a:t>Current </a:t>
            </a:r>
            <a:r>
              <a:rPr lang="en-GB" sz="2000" i="1" dirty="0" err="1" smtClean="0"/>
              <a:t>Aspergillus</a:t>
            </a:r>
            <a:r>
              <a:rPr lang="en-GB" sz="2000" dirty="0" smtClean="0"/>
              <a:t> PCR assays are better suited for detecting </a:t>
            </a:r>
            <a:r>
              <a:rPr lang="en-GB" sz="2000" i="1" dirty="0" smtClean="0"/>
              <a:t>A. </a:t>
            </a:r>
            <a:r>
              <a:rPr lang="en-GB" sz="2000" i="1" dirty="0" err="1" smtClean="0"/>
              <a:t>fumigatus</a:t>
            </a:r>
            <a:endParaRPr lang="en-GB" sz="2000" i="1" dirty="0" smtClean="0"/>
          </a:p>
          <a:p>
            <a:endParaRPr lang="en-GB" sz="2000" i="1" dirty="0" smtClean="0"/>
          </a:p>
          <a:p>
            <a:r>
              <a:rPr lang="en-GB" sz="2000" dirty="0" smtClean="0"/>
              <a:t>Inferior detection of other </a:t>
            </a:r>
            <a:r>
              <a:rPr lang="en-GB" sz="2000" i="1" dirty="0" err="1" smtClean="0"/>
              <a:t>Aspergillus</a:t>
            </a:r>
            <a:r>
              <a:rPr lang="en-GB" sz="2000" dirty="0" smtClean="0"/>
              <a:t> species.</a:t>
            </a:r>
          </a:p>
          <a:p>
            <a:pPr lvl="1"/>
            <a:r>
              <a:rPr lang="en-GB" sz="1600" dirty="0" smtClean="0"/>
              <a:t>Geographical variation is important when developing assays</a:t>
            </a:r>
          </a:p>
          <a:p>
            <a:endParaRPr lang="en-GB" sz="2000" dirty="0" smtClean="0"/>
          </a:p>
          <a:p>
            <a:r>
              <a:rPr lang="en-GB" sz="2000" dirty="0" smtClean="0"/>
              <a:t>Genus sp assays increase detection range but compromise analytical specificity</a:t>
            </a:r>
          </a:p>
          <a:p>
            <a:endParaRPr lang="en-GB" sz="2000" dirty="0" smtClean="0"/>
          </a:p>
          <a:p>
            <a:r>
              <a:rPr lang="en-GB" sz="2000" dirty="0" smtClean="0"/>
              <a:t>Current strategies for IA are better suited to excluding disease – assay sensitivity is paramount</a:t>
            </a:r>
          </a:p>
          <a:p>
            <a:endParaRPr lang="en-GB" sz="2000" dirty="0" smtClean="0"/>
          </a:p>
          <a:p>
            <a:r>
              <a:rPr lang="en-GB" sz="2000" dirty="0" smtClean="0"/>
              <a:t>The use of an </a:t>
            </a:r>
            <a:r>
              <a:rPr lang="en-GB" sz="2000" i="1" dirty="0" err="1" smtClean="0"/>
              <a:t>Aspergillus</a:t>
            </a:r>
            <a:r>
              <a:rPr lang="en-GB" sz="2000" dirty="0" smtClean="0"/>
              <a:t> genus specific PCR assay targeting the </a:t>
            </a:r>
            <a:r>
              <a:rPr lang="en-GB" sz="2000" dirty="0" err="1" smtClean="0"/>
              <a:t>rRNA</a:t>
            </a:r>
            <a:r>
              <a:rPr lang="en-GB" sz="2000" dirty="0" smtClean="0"/>
              <a:t> genes is preferential.</a:t>
            </a:r>
            <a:endParaRPr lang="en-GB" sz="2000" dirty="0"/>
          </a:p>
        </p:txBody>
      </p:sp>
      <p:sp>
        <p:nvSpPr>
          <p:cNvPr id="4" name="TextBox 3"/>
          <p:cNvSpPr txBox="1"/>
          <p:nvPr/>
        </p:nvSpPr>
        <p:spPr>
          <a:xfrm>
            <a:off x="138556" y="5911280"/>
            <a:ext cx="3740717" cy="307777"/>
          </a:xfrm>
          <a:prstGeom prst="rect">
            <a:avLst/>
          </a:prstGeom>
          <a:noFill/>
        </p:spPr>
        <p:txBody>
          <a:bodyPr wrap="square" rtlCol="0">
            <a:spAutoFit/>
          </a:bodyPr>
          <a:lstStyle/>
          <a:p>
            <a:r>
              <a:rPr lang="en-GB" sz="1400" dirty="0" smtClean="0">
                <a:solidFill>
                  <a:schemeClr val="bg1"/>
                </a:solidFill>
              </a:rPr>
              <a:t>Morton et al. Medical Mycology 2016</a:t>
            </a:r>
            <a:endParaRPr lang="en-GB" sz="1400" baseline="30000" dirty="0">
              <a:solidFill>
                <a:schemeClr val="bg1"/>
              </a:solidFill>
            </a:endParaRPr>
          </a:p>
        </p:txBody>
      </p:sp>
    </p:spTree>
    <p:extLst>
      <p:ext uri="{BB962C8B-B14F-4D97-AF65-F5344CB8AC3E}">
        <p14:creationId xmlns:p14="http://schemas.microsoft.com/office/powerpoint/2010/main" val="38251491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1000 Lives Powerpoint Templat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000 Live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00 Lives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00 Lives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00 Lives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00 Lives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00 Lives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00 Lives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00 Lives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00 Lives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00 Lives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00 Lives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00 Lives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2294</TotalTime>
  <Words>1982</Words>
  <Application>Microsoft Macintosh PowerPoint</Application>
  <PresentationFormat>On-screen Show (4:3)</PresentationFormat>
  <Paragraphs>499</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Theme1</vt:lpstr>
      <vt:lpstr>How to standardize Aspergillus PCR protocols for testing various specimens</vt:lpstr>
      <vt:lpstr>Disclosures</vt:lpstr>
      <vt:lpstr>Know your process</vt:lpstr>
      <vt:lpstr>PowerPoint Presentation</vt:lpstr>
      <vt:lpstr>Know your disease</vt:lpstr>
      <vt:lpstr>Invasive Aspergillosis – Disease process</vt:lpstr>
      <vt:lpstr>Aspergillosis – Disease spectrum</vt:lpstr>
      <vt:lpstr>Determining Analytical Specificity</vt:lpstr>
      <vt:lpstr>Analytical Specificity - Summary</vt:lpstr>
      <vt:lpstr>Sample Choices</vt:lpstr>
      <vt:lpstr>IA and the host</vt:lpstr>
      <vt:lpstr>Choice of Specimen for IA</vt:lpstr>
      <vt:lpstr>Biomarker Performance – BAL</vt:lpstr>
      <vt:lpstr>Biomarker Performance- Blood</vt:lpstr>
      <vt:lpstr>Determine preferred specimen</vt:lpstr>
      <vt:lpstr>Potential targets in blood</vt:lpstr>
      <vt:lpstr>PowerPoint Presentation</vt:lpstr>
      <vt:lpstr>Extraction  recommendations </vt:lpstr>
      <vt:lpstr>Achieving standardisation – Step 3</vt:lpstr>
      <vt:lpstr>Dynamics of release</vt:lpstr>
      <vt:lpstr>PowerPoint Presentation</vt:lpstr>
      <vt:lpstr>Monitoring disease progression</vt:lpstr>
      <vt:lpstr>PowerPoint Presentation</vt:lpstr>
      <vt:lpstr>PowerPoint Presentation</vt:lpstr>
      <vt:lpstr>Standardization has improved Clinical Performance</vt:lpstr>
      <vt:lpstr>EORTC/MSG definitions - Proposal</vt:lpstr>
      <vt:lpstr>What about BAL</vt:lpstr>
      <vt:lpstr>Summary</vt:lpstr>
      <vt:lpstr>Acknowledgements</vt:lpstr>
      <vt:lpstr>PowerPoint Presentation</vt:lpstr>
    </vt:vector>
  </TitlesOfParts>
  <Company>NHS Wales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Fungal PCR Assays  - Technical and Clinical Aspects</dc:title>
  <dc:creator>Lewis White</dc:creator>
  <cp:lastModifiedBy>Lewis White</cp:lastModifiedBy>
  <cp:revision>89</cp:revision>
  <dcterms:created xsi:type="dcterms:W3CDTF">2015-04-22T12:45:40Z</dcterms:created>
  <dcterms:modified xsi:type="dcterms:W3CDTF">2018-07-03T06:00:00Z</dcterms:modified>
</cp:coreProperties>
</file>