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35" r:id="rId2"/>
    <p:sldMasterId id="2147484316" r:id="rId3"/>
    <p:sldMasterId id="2147484368" r:id="rId4"/>
    <p:sldMasterId id="2147484443" r:id="rId5"/>
    <p:sldMasterId id="2147484468" r:id="rId6"/>
    <p:sldMasterId id="2147484481" r:id="rId7"/>
  </p:sldMasterIdLst>
  <p:notesMasterIdLst>
    <p:notesMasterId r:id="rId44"/>
  </p:notesMasterIdLst>
  <p:handoutMasterIdLst>
    <p:handoutMasterId r:id="rId45"/>
  </p:handoutMasterIdLst>
  <p:sldIdLst>
    <p:sldId id="312" r:id="rId8"/>
    <p:sldId id="378" r:id="rId9"/>
    <p:sldId id="375" r:id="rId10"/>
    <p:sldId id="438" r:id="rId11"/>
    <p:sldId id="363" r:id="rId12"/>
    <p:sldId id="376" r:id="rId13"/>
    <p:sldId id="426" r:id="rId14"/>
    <p:sldId id="434" r:id="rId15"/>
    <p:sldId id="435" r:id="rId16"/>
    <p:sldId id="427" r:id="rId17"/>
    <p:sldId id="358" r:id="rId18"/>
    <p:sldId id="366" r:id="rId19"/>
    <p:sldId id="368" r:id="rId20"/>
    <p:sldId id="294" r:id="rId21"/>
    <p:sldId id="298" r:id="rId22"/>
    <p:sldId id="373" r:id="rId23"/>
    <p:sldId id="374" r:id="rId24"/>
    <p:sldId id="428" r:id="rId25"/>
    <p:sldId id="299" r:id="rId26"/>
    <p:sldId id="287" r:id="rId27"/>
    <p:sldId id="297" r:id="rId28"/>
    <p:sldId id="283" r:id="rId29"/>
    <p:sldId id="437" r:id="rId30"/>
    <p:sldId id="429" r:id="rId31"/>
    <p:sldId id="431" r:id="rId32"/>
    <p:sldId id="436" r:id="rId33"/>
    <p:sldId id="415" r:id="rId34"/>
    <p:sldId id="430" r:id="rId35"/>
    <p:sldId id="284" r:id="rId36"/>
    <p:sldId id="433" r:id="rId37"/>
    <p:sldId id="420" r:id="rId38"/>
    <p:sldId id="432" r:id="rId39"/>
    <p:sldId id="295" r:id="rId40"/>
    <p:sldId id="416" r:id="rId41"/>
    <p:sldId id="347" r:id="rId42"/>
    <p:sldId id="439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28" autoAdjust="0"/>
  </p:normalViewPr>
  <p:slideViewPr>
    <p:cSldViewPr>
      <p:cViewPr>
        <p:scale>
          <a:sx n="66" d="100"/>
          <a:sy n="66" d="100"/>
        </p:scale>
        <p:origin x="-992" y="-28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E6DBF3-81EA-423D-96FF-BBE75BEFB04E}" type="datetimeFigureOut">
              <a:rPr lang="tr-TR"/>
              <a:pPr>
                <a:defRPr/>
              </a:pPr>
              <a:t>01/07/18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6725E1-C056-48BF-A5F1-DE8BCD3A2B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303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21039EB-B2B1-4413-BFFA-4E465ECBE6C2}" type="datetimeFigureOut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3A07BD-2AE4-4BC9-8EE4-B5E04F3CBC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73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4F83B-D827-0246-B55B-DF3DC2C543B0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716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DC55C1-4AF0-40D2-B92F-1E1C36B5D448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27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675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FE18FF-2FF9-4DF8-AD52-C9F7B513C325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29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7782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59497-0A4A-41DA-8F2F-342B4F0B109E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31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696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E7BA-39BD-4389-B68C-2F29C9E05916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33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7373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96A592-F9CD-47F7-B6AE-247C018F8538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34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C03DD97-F236-ED42-9F69-83B3F72B1E2F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>
                <a:defRPr/>
              </a:pPr>
              <a:t>36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fld id="{9E81E31F-8A7C-D145-923F-DB5E0FEE0FCD}" type="slidenum">
              <a:rPr lang="en-US" sz="12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algn="r" eaLnBrk="1" hangingPunct="1"/>
              <a:t>36</a:t>
            </a:fld>
            <a:endParaRPr lang="en-US" sz="120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AE5D1-BE07-4F46-B944-6DA791083A1C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45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917950" y="8701088"/>
            <a:ext cx="29781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AA1BDAFE-B5C2-43E0-8AA6-5F5C62979D07}" type="slidenum">
              <a:rPr lang="en-GB" sz="1200">
                <a:solidFill>
                  <a:srgbClr val="000000"/>
                </a:solidFill>
                <a:latin typeface="Times New Roman" pitchFamily="-72" charset="0"/>
              </a:rPr>
              <a:pPr algn="r" eaLnBrk="0" hangingPunct="0"/>
              <a:t>12</a:t>
            </a:fld>
            <a:endParaRPr lang="en-GB" sz="1200">
              <a:solidFill>
                <a:srgbClr val="000000"/>
              </a:solidFill>
              <a:latin typeface="Times New Roman" pitchFamily="-72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8025"/>
            <a:ext cx="4525963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14825"/>
            <a:ext cx="5014913" cy="4173538"/>
          </a:xfrm>
          <a:noFill/>
        </p:spPr>
        <p:txBody>
          <a:bodyPr/>
          <a:lstStyle/>
          <a:p>
            <a:endParaRPr lang="en-US"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>
                <a:ea typeface="ＭＳ Ｐゴシック" pitchFamily="-72" charset="-128"/>
              </a:rPr>
              <a:t>Maiken Cavling Arendrup + SA</a:t>
            </a:r>
          </a:p>
          <a:p>
            <a:r>
              <a:rPr lang="en-GB" smtClean="0">
                <a:ea typeface="ＭＳ Ｐゴシック" pitchFamily="-72" charset="-128"/>
              </a:rPr>
              <a:t>Red text indicates text I suggest to delete</a:t>
            </a:r>
          </a:p>
          <a:p>
            <a:r>
              <a:rPr lang="en-GB" smtClean="0">
                <a:ea typeface="ＭＳ Ｐゴシック" pitchFamily="-72" charset="-128"/>
              </a:rPr>
              <a:t>Green text indicates proposed new text</a:t>
            </a:r>
          </a:p>
        </p:txBody>
      </p:sp>
      <p:sp>
        <p:nvSpPr>
          <p:cNvPr id="6349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D40590-0506-43A0-BDE7-59FA0ECB92FA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14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>
                <a:ea typeface="ＭＳ Ｐゴシック" pitchFamily="-72" charset="-128"/>
              </a:rPr>
              <a:t>Maiken Cavling Arendrup + SA</a:t>
            </a:r>
          </a:p>
          <a:p>
            <a:r>
              <a:rPr lang="en-GB" smtClean="0">
                <a:ea typeface="ＭＳ Ｐゴシック" pitchFamily="-72" charset="-128"/>
              </a:rPr>
              <a:t>Red text indicates text I suggest to delete</a:t>
            </a:r>
          </a:p>
          <a:p>
            <a:r>
              <a:rPr lang="en-GB" smtClean="0">
                <a:ea typeface="ＭＳ Ｐゴシック" pitchFamily="-72" charset="-128"/>
              </a:rPr>
              <a:t>Green text indicates proposed new text</a:t>
            </a:r>
          </a:p>
        </p:txBody>
      </p:sp>
      <p:sp>
        <p:nvSpPr>
          <p:cNvPr id="5734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C1920-DCDD-463B-B136-9F6C2E7539E7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19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6144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C0963-213A-41CE-840E-DEE29E413478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20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5939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AE7F24-F78B-44BC-B85B-89E1C5D348A4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21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6553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7F537F-1A5E-4E67-9186-15D8F2BC40A1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22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-72" charset="-128"/>
            </a:endParaRPr>
          </a:p>
        </p:txBody>
      </p:sp>
      <p:sp>
        <p:nvSpPr>
          <p:cNvPr id="6553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7F537F-1A5E-4E67-9186-15D8F2BC40A1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23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2950-2ED6-4DC9-9C34-275652224F02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91BF-239A-45A1-973A-8986FE48E1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B6BD-A81B-403F-B59A-AB31715E3C06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80AC-A51E-479E-823F-15AFA19781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EE85-9076-4A59-8145-28E06513D570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7A87-5D8C-4611-B20C-4AE22269A2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663C8B14-45D9-4058-AB64-25325B180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18626A54-0411-44BC-B62D-195EF95CD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EEC5DDDB-6B5F-42BD-A9B2-C74210DD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9F501718-026A-4DEE-BC9C-EF351B040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274FA437-A122-4122-AD8F-4E5F6908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A3A18247-5876-4B43-A0AC-F758DD94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8C96B072-1155-4DDD-A28D-8981B6DF5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620CE073-7C87-4E7F-90AA-CC07CFAFE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9DB2-8119-4CD4-A7C8-56AB7D93B577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8574-734E-4BF7-925C-97D583073F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CD014492-D327-41A6-ABDE-A745CE34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D464CADC-CB51-4E3B-8FE2-F60239B4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F3B52900-2484-4E48-A0CD-B92B6CD8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fld id="{230AECF7-CAE7-4255-86CD-522732AC8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FB67-DB63-3E44-934F-A5293F59DB8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864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2580-1456-134B-8C03-5362A9BF8AF9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49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54A7-9CCA-3944-B002-8ECC80FE756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3429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5CE0-28EF-9F41-839E-D06C03BFCB9A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353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7DDF-D555-CE4F-B844-6D02524082F7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217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D87D-4DA0-E841-B70A-47C05293DF34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97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1C3F-E329-4D54-BA67-950E1BAD2E99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ED1D-6760-474D-830C-D8486BC1FF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12C4-F355-C34C-B864-3E87D2B6361A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842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7791-CABD-C24D-8217-23EB38D8AE5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33240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C256-6B5A-A646-83DA-D4AF80FDA12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71274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34AE-379C-F349-8C98-5167E66E57A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466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506D-9A84-8C48-B518-DE866087B84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5856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D50E-E635-7149-ACC1-18CA5F4CA834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7375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F7E4-FF20-244E-97F7-6F4495D4C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70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C452-BA07-3B40-AFB5-E2EF9714C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0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A852-47C9-2645-9214-35EB3978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1E7F-F63B-5041-9CB1-5AF0391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437C-430F-444A-ACAC-A615EEB73775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50F6-E047-4D30-992E-7BC209EA58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9C4B-BA3A-ED48-90C9-42965F3D9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38F3C-4DB0-894D-977F-D78F7289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50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75C4-0D24-6344-AA71-CF6A35A6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0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A0C4-BB1D-E04D-AAEC-5AD837917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2178-04E3-4C4B-B666-5745F154D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4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CD193-D65E-7349-B413-3792E045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14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014A-5488-E742-AFC9-1E218B2B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7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787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55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3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5F88-FB3E-44B2-B6EF-7A07DF5EB2BA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1144-A0E6-4E02-8963-0C8991C108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15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762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229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79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410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719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17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72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560BC-1D60-5D47-A88F-03500471F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1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038C-DBF0-4D49-A8C0-2E692E1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931E-D85C-4925-9AA4-D3D777A65FF8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5940-FB8E-468F-A910-1186BBFC74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2B9A-639B-954B-BCA8-8AC632582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5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D841-40CC-DD46-B1B7-39EA6EF8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3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26B2-701A-2042-AFFD-402715D2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0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A629-E9C3-D44C-94B8-8596202C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1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19C6-DEC9-0E4A-9444-70A6171E9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2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4AF1-8F51-9D41-9700-B8079A209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0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2818-1C97-664B-ABEA-475C6488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9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4302-9C0F-E34C-ABFC-E454AF956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5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2E74-BB2A-5840-B8BD-E12DCB65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05BF-F2FE-1142-A844-AA00F2CB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D0C9-5704-4854-8929-BD4407ED3178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0146-EE2F-49A0-8DB3-7E855CA959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10E305A-7A8A-4528-A093-1AC9B3B5E62E}" type="datetime1">
              <a:rPr lang="en-US"/>
              <a:pPr>
                <a:defRPr/>
              </a:pPr>
              <a:t>01/07/18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E1BA7A-4BEE-496E-8ECB-24BE215E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5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1B415A-0D76-4FFA-80A1-79CC79E7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3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CC8E86F-EB8A-448F-B814-D2231F50C55E}" type="datetime1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9A352D-EA10-47AA-8038-E3D71818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9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010D2FA-C500-40FA-926F-8960A29A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6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F35959-3EF9-471B-94A7-4123E454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3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A98C87E-8C4A-451D-A435-E6B87B5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1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8220724-06EB-4431-A958-75C003CF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7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300B7B-8C2B-4BA0-9A6F-F12889B3348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5087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6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C119A26-B6FB-428F-B2D2-FA7AF04A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10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21B88E1-B414-4550-851F-06BED933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47FC-967B-4A56-A831-5295C24122B4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5E80-4FB7-4490-8852-E3FDE44D2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2560D-EC28-3B41-86E8-18F1CE0113B4}" type="datetimeFigureOut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DE182C-1867-42FA-9575-85DC558F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8EE1-DDED-40FA-A77F-F06F685237E8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8F25-D07F-4B88-8422-518F550B99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59000" t="1000" r="1000" b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Cliquez et modifiez le titre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Cliquez pour modifier les styles du texte du masque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53F8382-F1B9-4913-AC48-BC35B5BD66D9}" type="datetime1">
              <a:rPr lang="de-DE"/>
              <a:pPr>
                <a:defRPr/>
              </a:pPr>
              <a:t>01/07/18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ED9379B-A4A1-4E08-8857-4AC9CD32FD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636DC5F-D981-4B2D-BD61-D408417D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EB6A6-9979-214C-A7F0-1EF8A4D2E9C2}" type="slidenum">
              <a:rPr lang="en-US">
                <a:solidFill>
                  <a:srgbClr val="000000"/>
                </a:solidFill>
                <a:latin typeface="Times New Roman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9CBC9ED-B9B4-904A-9A48-EC9B8D24FCDD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2B99B4-1E0B-4157-8ABC-29120D2BAAD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01/07/18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076C7-90EE-4CE0-8A57-5398F5A6DDA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C7416E7C-1459-804B-9725-CD8FA7298B18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943E4E-B47A-4869-A199-942B7D10B1FA}" type="datetime1">
              <a:rPr lang="en-US"/>
              <a:pPr>
                <a:defRPr/>
              </a:pPr>
              <a:t>01/07/18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2D27EA-E952-45BC-BD45-FC3EB1A26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7128792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charset="0"/>
                <a:cs typeface="+mj-cs"/>
              </a:rPr>
              <a:t>New ESCMID/ERS guidelines for diagnosis</a:t>
            </a:r>
            <a:br>
              <a:rPr lang="en-GB" sz="3600" dirty="0">
                <a:solidFill>
                  <a:srgbClr val="FFFF00"/>
                </a:solidFill>
                <a:latin typeface="Comic Sans MS" charset="0"/>
                <a:cs typeface="+mj-cs"/>
              </a:rPr>
            </a:br>
            <a:r>
              <a:rPr lang="en-GB" sz="3600" dirty="0">
                <a:solidFill>
                  <a:srgbClr val="FFFF00"/>
                </a:solidFill>
                <a:latin typeface="Comic Sans MS" charset="0"/>
                <a:cs typeface="+mj-cs"/>
              </a:rPr>
              <a:t>and treatment of chronic pulmonary aspergillosis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429000"/>
            <a:ext cx="820896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Comic Sans MS" charset="0"/>
                <a:cs typeface="+mn-cs"/>
              </a:rPr>
              <a:t>David W. Denning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Comic Sans MS" charset="0"/>
                <a:cs typeface="+mn-cs"/>
              </a:rPr>
              <a:t>National Aspergillosis Centre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Comic Sans MS" charset="0"/>
                <a:cs typeface="+mn-cs"/>
              </a:rPr>
              <a:t>University Hospital of South Manchester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Comic Sans MS" charset="0"/>
                <a:cs typeface="+mn-cs"/>
              </a:rPr>
              <a:t>The 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48941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6" y="2349500"/>
            <a:ext cx="8804470" cy="3239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5661248"/>
            <a:ext cx="6457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ESCMID</a:t>
            </a:r>
            <a:r>
              <a:rPr lang="en-US" sz="3200" dirty="0" smtClean="0"/>
              <a:t>/ERS </a:t>
            </a:r>
            <a:r>
              <a:rPr lang="en-US" sz="3200" dirty="0" smtClean="0"/>
              <a:t>guidance - nuanced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5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43608" y="5229200"/>
            <a:ext cx="7128792" cy="1015663"/>
          </a:xfrm>
          <a:prstGeom prst="rect">
            <a:avLst/>
          </a:prstGeom>
          <a:solidFill>
            <a:srgbClr val="00B0F0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09AD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latin typeface="Calibri"/>
                <a:ea typeface="+mn-ea"/>
                <a:cs typeface="+mn-cs"/>
              </a:rPr>
              <a:t>Figure 10 - </a:t>
            </a:r>
            <a:r>
              <a:rPr lang="fr-FR" sz="2000" dirty="0" err="1" smtClean="0">
                <a:latin typeface="Calibri"/>
                <a:ea typeface="+mn-ea"/>
                <a:cs typeface="+mn-cs"/>
              </a:rPr>
              <a:t>Cavity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irregular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edge</a:t>
            </a:r>
            <a:r>
              <a:rPr lang="fr-FR" sz="2000" dirty="0">
                <a:latin typeface="Calibri"/>
                <a:ea typeface="+mn-ea"/>
                <a:cs typeface="+mn-cs"/>
              </a:rPr>
              <a:t> and aspergilloma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presenting</a:t>
            </a:r>
            <a:r>
              <a:rPr lang="fr-FR" sz="2000" dirty="0">
                <a:latin typeface="Calibri"/>
                <a:ea typeface="+mn-ea"/>
                <a:cs typeface="+mn-cs"/>
              </a:rPr>
              <a:t> as a </a:t>
            </a:r>
            <a:r>
              <a:rPr lang="en-US" sz="2000" dirty="0">
                <a:latin typeface="Calibri"/>
                <a:ea typeface="+mn-ea"/>
                <a:cs typeface="+mn-cs"/>
              </a:rPr>
              <a:t>coarse and irregular </a:t>
            </a:r>
            <a:r>
              <a:rPr lang="en-US" sz="2000" dirty="0" smtClean="0">
                <a:latin typeface="Calibri"/>
                <a:ea typeface="+mn-ea"/>
                <a:cs typeface="+mn-cs"/>
              </a:rPr>
              <a:t>network 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in </a:t>
            </a:r>
            <a:r>
              <a:rPr lang="fr-FR" sz="2000" dirty="0">
                <a:latin typeface="Calibri"/>
                <a:ea typeface="+mn-ea"/>
                <a:cs typeface="+mn-cs"/>
              </a:rPr>
              <a:t>a patient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latin typeface="Calibri"/>
                <a:ea typeface="+mn-ea"/>
                <a:cs typeface="+mn-cs"/>
              </a:rPr>
              <a:t> a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previous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left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upper</a:t>
            </a:r>
            <a:r>
              <a:rPr lang="fr-FR" sz="2000" dirty="0">
                <a:latin typeface="Calibri"/>
                <a:ea typeface="+mn-ea"/>
                <a:cs typeface="+mn-cs"/>
              </a:rPr>
              <a:t> lobe </a:t>
            </a:r>
            <a:r>
              <a:rPr lang="fr-FR" sz="2000" dirty="0" err="1" smtClean="0">
                <a:latin typeface="Calibri"/>
                <a:ea typeface="+mn-ea"/>
                <a:cs typeface="+mn-cs"/>
              </a:rPr>
              <a:t>resection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. Note apical pleural </a:t>
            </a:r>
            <a:r>
              <a:rPr lang="fr-FR" sz="2000" dirty="0" err="1" smtClean="0">
                <a:latin typeface="Calibri"/>
                <a:ea typeface="+mn-ea"/>
                <a:cs typeface="+mn-cs"/>
              </a:rPr>
              <a:t>thickening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.</a:t>
            </a:r>
            <a:endParaRPr lang="fr-FR" sz="2000" dirty="0"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6674" y="1484784"/>
            <a:ext cx="4484474" cy="3168352"/>
            <a:chOff x="2555563" y="1045103"/>
            <a:chExt cx="5979299" cy="316835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20000" contrast="30000"/>
            </a:blip>
            <a:srcRect l="15688" t="2791" r="11214" b="16053"/>
            <a:stretch/>
          </p:blipFill>
          <p:spPr bwMode="auto">
            <a:xfrm>
              <a:off x="2555563" y="1045103"/>
              <a:ext cx="318534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2278" r="4892" b="10544"/>
            <a:stretch>
              <a:fillRect/>
            </a:stretch>
          </p:blipFill>
          <p:spPr bwMode="auto">
            <a:xfrm>
              <a:off x="5726550" y="1045103"/>
              <a:ext cx="280831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331640" y="116632"/>
            <a:ext cx="7488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3600" dirty="0" smtClean="0">
                <a:latin typeface="Comic Sans MS" pitchFamily="-72" charset="0"/>
              </a:rPr>
              <a:t>Pleural thickening and early aspergilloma formation</a:t>
            </a:r>
            <a:endParaRPr lang="en-GB" sz="3600" dirty="0">
              <a:latin typeface="Comic Sans MS" pitchFamily="-7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979712" y="151259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Comic Sans MS" pitchFamily="-72" charset="0"/>
              </a:rPr>
              <a:t>Irregular cavity walls – very characteristic of fungal growth in the cavity</a:t>
            </a:r>
            <a:endParaRPr lang="en-GB" sz="2800" dirty="0">
              <a:solidFill>
                <a:srgbClr val="FFFF00"/>
              </a:solidFill>
              <a:latin typeface="Comic Sans MS" pitchFamily="-72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42925" y="6561138"/>
            <a:ext cx="8597900" cy="3048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Comic Sans MS" pitchFamily="-72" charset="0"/>
            </a:endParaRPr>
          </a:p>
        </p:txBody>
      </p:sp>
      <p:pic>
        <p:nvPicPr>
          <p:cNvPr id="46086" name="Picture 6" descr="manc_logonew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MARIAL~2\AppData\Local\Temp\x10sctmp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08712" cy="4680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187624" y="4365104"/>
            <a:ext cx="1944216" cy="936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906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2"/>
          <p:cNvSpPr txBox="1">
            <a:spLocks noChangeArrowheads="1"/>
          </p:cNvSpPr>
          <p:nvPr/>
        </p:nvSpPr>
        <p:spPr bwMode="auto">
          <a:xfrm>
            <a:off x="1979712" y="117466"/>
            <a:ext cx="6292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dirty="0" smtClean="0"/>
              <a:t>Chronic cavitary pulmonary aspergillosis</a:t>
            </a:r>
          </a:p>
        </p:txBody>
      </p:sp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542925" y="655320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smtClean="0">
                <a:solidFill>
                  <a:srgbClr val="FFFFFF"/>
                </a:solidFill>
              </a:rPr>
              <a:t>National Aspergillosis Centre</a:t>
            </a: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182880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 sz="7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8004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1" descr="Sumner PET Mar 15 1-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2" descr="davies CT June 2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468153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3851920" y="4077072"/>
            <a:ext cx="1008112" cy="1152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707904" y="2132856"/>
            <a:ext cx="864096" cy="1152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2136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156176" cy="50323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Radiological diagnosis of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019540"/>
              </p:ext>
            </p:extLst>
          </p:nvPr>
        </p:nvGraphicFramePr>
        <p:xfrm>
          <a:off x="249113" y="1916832"/>
          <a:ext cx="8894887" cy="461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735"/>
                <a:gridCol w="1322841"/>
                <a:gridCol w="1396332"/>
                <a:gridCol w="587929"/>
                <a:gridCol w="587929"/>
                <a:gridCol w="1249350"/>
                <a:gridCol w="1545771"/>
              </a:tblGrid>
              <a:tr h="368884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Population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Intention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Intervention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SoR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QoE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Reference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Comment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</a:tr>
              <a:tr h="4241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>
                          <a:solidFill>
                            <a:schemeClr val="tx1"/>
                          </a:solidFill>
                        </a:rPr>
                        <a:t>Features of cavitation, fungal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</a:rPr>
                        <a:t> ball, </a:t>
                      </a:r>
                      <a:r>
                        <a:rPr lang="en-GB" sz="1600" b="0" noProof="0" dirty="0" smtClean="0">
                          <a:solidFill>
                            <a:schemeClr val="tx1"/>
                          </a:solidFill>
                        </a:rPr>
                        <a:t>pleural thickening and/or upper lobe fibrosis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Raise suspicion of CPA for physicians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Radiological report must </a:t>
                      </a:r>
                      <a:r>
                        <a:rPr lang="en-GB" sz="1600" u="none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mention possible CPA</a:t>
                      </a:r>
                      <a:endParaRPr lang="en-GB" sz="1600" strike="sngStrike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6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i="0" noProof="0" dirty="0" smtClean="0">
                          <a:solidFill>
                            <a:schemeClr val="tx1"/>
                          </a:solidFill>
                        </a:rPr>
                        <a:t>Roberts, 1987; Kim, 2000; </a:t>
                      </a:r>
                      <a:r>
                        <a:rPr lang="en-GB" sz="1300" i="0" noProof="0" dirty="0" err="1" smtClean="0">
                          <a:solidFill>
                            <a:schemeClr val="tx1"/>
                          </a:solidFill>
                        </a:rPr>
                        <a:t>Franquet</a:t>
                      </a:r>
                      <a:r>
                        <a:rPr lang="en-GB" sz="1300" i="0" noProof="0" dirty="0" smtClean="0">
                          <a:solidFill>
                            <a:schemeClr val="tx1"/>
                          </a:solidFill>
                        </a:rPr>
                        <a:t>, 2001; Denning, 2003;</a:t>
                      </a:r>
                      <a:r>
                        <a:rPr lang="en-GB" sz="1300" i="0" baseline="0" noProof="0" dirty="0" smtClean="0">
                          <a:solidFill>
                            <a:schemeClr val="tx1"/>
                          </a:solidFill>
                        </a:rPr>
                        <a:t> Greene, 2005; </a:t>
                      </a:r>
                      <a:r>
                        <a:rPr lang="en-GB" sz="1300" i="0" baseline="0" noProof="0" dirty="0" err="1" smtClean="0">
                          <a:solidFill>
                            <a:schemeClr val="tx1"/>
                          </a:solidFill>
                        </a:rPr>
                        <a:t>Kobashi</a:t>
                      </a:r>
                      <a:r>
                        <a:rPr lang="en-GB" sz="1300" i="0" baseline="0" noProof="0" dirty="0" smtClean="0">
                          <a:solidFill>
                            <a:schemeClr val="tx1"/>
                          </a:solidFill>
                        </a:rPr>
                        <a:t>, 2006; </a:t>
                      </a:r>
                      <a:r>
                        <a:rPr lang="en-GB" sz="1300" i="0" baseline="0" noProof="0" dirty="0" err="1" smtClean="0">
                          <a:solidFill>
                            <a:schemeClr val="tx1"/>
                          </a:solidFill>
                        </a:rPr>
                        <a:t>Godet</a:t>
                      </a:r>
                      <a:r>
                        <a:rPr lang="en-GB" sz="1300" i="0" baseline="0" noProof="0" dirty="0" smtClean="0">
                          <a:solidFill>
                            <a:schemeClr val="tx1"/>
                          </a:solidFill>
                        </a:rPr>
                        <a:t>, 2014</a:t>
                      </a:r>
                    </a:p>
                    <a:p>
                      <a:pPr algn="l"/>
                      <a:endParaRPr lang="en-GB" sz="13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300" i="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CPA is often missed for years and patients mis</a:t>
                      </a:r>
                      <a:r>
                        <a:rPr lang="en-GB" sz="15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managed.</a:t>
                      </a:r>
                    </a:p>
                    <a:p>
                      <a:pPr algn="l"/>
                      <a:r>
                        <a:rPr lang="en-GB" sz="15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Microbiological testing required for confirmation</a:t>
                      </a:r>
                      <a:endParaRPr lang="en-GB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quality CT with vessel visualisation</a:t>
                      </a:r>
                      <a:endParaRPr lang="en-GB" sz="1500" kern="1200" noProof="0" dirty="0" smtClean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500" kern="1200" noProof="0" dirty="0" smtClean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653136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IDSA guidance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950" y="2060848"/>
            <a:ext cx="9036050" cy="189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Chronic Pulmonary Aspergillosis – Diagnostic criteria</a:t>
            </a:r>
          </a:p>
          <a:p>
            <a:pPr lvl="1">
              <a:lnSpc>
                <a:spcPct val="90000"/>
              </a:lnSpc>
            </a:pPr>
            <a:endParaRPr lang="en-US" sz="1000" dirty="0" smtClean="0"/>
          </a:p>
          <a:p>
            <a:pPr lvl="1">
              <a:lnSpc>
                <a:spcPct val="90000"/>
              </a:lnSpc>
            </a:pPr>
            <a:r>
              <a:rPr lang="en-GB" sz="1700" dirty="0" smtClean="0"/>
              <a:t>Required:</a:t>
            </a:r>
          </a:p>
          <a:p>
            <a:pPr lvl="1">
              <a:lnSpc>
                <a:spcPct val="90000"/>
              </a:lnSpc>
            </a:pPr>
            <a:r>
              <a:rPr lang="en-GB" sz="1700" dirty="0" smtClean="0"/>
              <a:t>1.1 </a:t>
            </a:r>
            <a:r>
              <a:rPr lang="en-GB" sz="1700" dirty="0" smtClean="0">
                <a:solidFill>
                  <a:srgbClr val="FF0000"/>
                </a:solidFill>
              </a:rPr>
              <a:t>Characteristic CT appearance of a fungus ball </a:t>
            </a:r>
            <a:r>
              <a:rPr lang="en-GB" sz="1700" dirty="0" smtClean="0"/>
              <a:t>in a pulmonary or pleural cavity, or dilated bronchus,</a:t>
            </a:r>
          </a:p>
          <a:p>
            <a:pPr lvl="1">
              <a:lnSpc>
                <a:spcPct val="90000"/>
              </a:lnSpc>
            </a:pPr>
            <a:r>
              <a:rPr lang="en-GB" sz="1700" dirty="0" smtClean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 smtClean="0"/>
              <a:t>1.2 Any direct or indirect </a:t>
            </a:r>
            <a:r>
              <a:rPr lang="en-GB" sz="1700" dirty="0" smtClean="0">
                <a:solidFill>
                  <a:srgbClr val="FF0000"/>
                </a:solidFill>
              </a:rPr>
              <a:t>microbiological evidence of </a:t>
            </a:r>
            <a:r>
              <a:rPr lang="en-GB" sz="1700" i="1" dirty="0" smtClean="0">
                <a:solidFill>
                  <a:srgbClr val="FF0000"/>
                </a:solidFill>
              </a:rPr>
              <a:t>Aspergillus</a:t>
            </a:r>
            <a:r>
              <a:rPr lang="en-GB" sz="1700" dirty="0" smtClean="0">
                <a:solidFill>
                  <a:srgbClr val="FF0000"/>
                </a:solidFill>
              </a:rPr>
              <a:t> infection </a:t>
            </a:r>
            <a:r>
              <a:rPr lang="en-GB" sz="1700" dirty="0" smtClean="0"/>
              <a:t>(see below).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48132" name="Text Box 1028"/>
          <p:cNvSpPr txBox="1">
            <a:spLocks noChangeArrowheads="1"/>
          </p:cNvSpPr>
          <p:nvPr/>
        </p:nvSpPr>
        <p:spPr bwMode="auto">
          <a:xfrm>
            <a:off x="3336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950" y="1567321"/>
            <a:ext cx="9036050" cy="49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Chronic Pulmonary Aspergillosis – Diagnostic criteria</a:t>
            </a:r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GB" sz="1700" dirty="0"/>
              <a:t>Required</a:t>
            </a:r>
            <a:r>
              <a:rPr lang="en-GB" sz="1700" dirty="0" smtClean="0"/>
              <a:t>:</a:t>
            </a:r>
            <a:endParaRPr lang="en-GB" sz="1700" dirty="0"/>
          </a:p>
          <a:p>
            <a:pPr lvl="1">
              <a:lnSpc>
                <a:spcPct val="90000"/>
              </a:lnSpc>
            </a:pPr>
            <a:r>
              <a:rPr lang="en-GB" sz="1700" dirty="0"/>
              <a:t>1.1 </a:t>
            </a:r>
            <a:r>
              <a:rPr lang="en-GB" sz="1700" dirty="0">
                <a:solidFill>
                  <a:srgbClr val="FF0000"/>
                </a:solidFill>
              </a:rPr>
              <a:t>Characteristic CT appearance of a fungus ball </a:t>
            </a:r>
            <a:r>
              <a:rPr lang="en-GB" sz="1700" dirty="0"/>
              <a:t>in a pulmonary or pleural cavity, or dilated bronchus,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1.2 Any direct or indirect </a:t>
            </a:r>
            <a:r>
              <a:rPr lang="en-GB" sz="1700" dirty="0">
                <a:solidFill>
                  <a:srgbClr val="FF0000"/>
                </a:solidFill>
              </a:rPr>
              <a:t>microbiological evidence of </a:t>
            </a:r>
            <a:r>
              <a:rPr lang="en-GB" sz="1700" i="1" dirty="0">
                <a:solidFill>
                  <a:srgbClr val="FF0000"/>
                </a:solidFill>
              </a:rPr>
              <a:t>Aspergillus</a:t>
            </a:r>
            <a:r>
              <a:rPr lang="en-GB" sz="1700" dirty="0">
                <a:solidFill>
                  <a:srgbClr val="FF0000"/>
                </a:solidFill>
              </a:rPr>
              <a:t> infection </a:t>
            </a:r>
            <a:r>
              <a:rPr lang="en-GB" sz="1700" dirty="0"/>
              <a:t>(see below).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FF0000"/>
                </a:solidFill>
              </a:rPr>
              <a:t>OR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Required: </a:t>
            </a:r>
            <a:endParaRPr lang="en-GB" sz="1700" dirty="0" smtClean="0"/>
          </a:p>
          <a:p>
            <a:pPr lvl="1">
              <a:lnSpc>
                <a:spcPct val="90000"/>
              </a:lnSpc>
            </a:pPr>
            <a:r>
              <a:rPr lang="en-GB" sz="1700" dirty="0" smtClean="0"/>
              <a:t>2.1 </a:t>
            </a:r>
            <a:r>
              <a:rPr lang="en-GB" sz="1700" dirty="0">
                <a:solidFill>
                  <a:srgbClr val="FF0000"/>
                </a:solidFill>
              </a:rPr>
              <a:t>Radiological features consistent with chronic pulmonary aspergillosis</a:t>
            </a:r>
            <a:r>
              <a:rPr lang="en-GB" sz="1700" dirty="0"/>
              <a:t> (including  cavity(</a:t>
            </a:r>
            <a:r>
              <a:rPr lang="en-GB" sz="1700" dirty="0" err="1"/>
              <a:t>ies</a:t>
            </a:r>
            <a:r>
              <a:rPr lang="en-GB" sz="1700" dirty="0"/>
              <a:t>), pleural thickening, extensive fibrosis or nodule)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2.2 </a:t>
            </a:r>
            <a:r>
              <a:rPr lang="en-GB" sz="1700" dirty="0">
                <a:solidFill>
                  <a:srgbClr val="FF0000"/>
                </a:solidFill>
              </a:rPr>
              <a:t>Clinical or radiological evidence of at least 3 months disease </a:t>
            </a:r>
            <a:r>
              <a:rPr lang="en-GB" sz="1700" dirty="0"/>
              <a:t>(sometimes inferred) [Note shorter durations of disease may be seen in SIA/CNPA, which becomes CPA because of its chronicity],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2.3 </a:t>
            </a:r>
            <a:r>
              <a:rPr lang="en-GB" sz="1700" dirty="0">
                <a:solidFill>
                  <a:srgbClr val="FF0000"/>
                </a:solidFill>
              </a:rPr>
              <a:t>Histological or microbiological or immunologic evidence of </a:t>
            </a:r>
            <a:r>
              <a:rPr lang="en-GB" sz="1700" i="1" dirty="0">
                <a:solidFill>
                  <a:srgbClr val="FF0000"/>
                </a:solidFill>
              </a:rPr>
              <a:t>Aspergillus</a:t>
            </a:r>
            <a:r>
              <a:rPr lang="en-GB" sz="1700" dirty="0">
                <a:solidFill>
                  <a:srgbClr val="FF0000"/>
                </a:solidFill>
              </a:rPr>
              <a:t> infection </a:t>
            </a:r>
            <a:r>
              <a:rPr lang="en-GB" sz="1700" dirty="0"/>
              <a:t>(e.g. histological evidence of </a:t>
            </a:r>
            <a:r>
              <a:rPr lang="en-GB" sz="1700" i="1" dirty="0"/>
              <a:t>Aspergillus</a:t>
            </a:r>
            <a:r>
              <a:rPr lang="en-GB" sz="1700" dirty="0"/>
              <a:t>-like hyphae in lung biopsy or </a:t>
            </a:r>
            <a:r>
              <a:rPr lang="en-GB" sz="1700" i="1" dirty="0"/>
              <a:t>Aspergillus</a:t>
            </a:r>
            <a:r>
              <a:rPr lang="en-GB" sz="1700" dirty="0"/>
              <a:t> culture from a percutaneous cavity aspiration; strongly positive BAL antigen; positive </a:t>
            </a:r>
            <a:r>
              <a:rPr lang="en-GB" sz="1700" dirty="0" err="1"/>
              <a:t>IgG</a:t>
            </a:r>
            <a:r>
              <a:rPr lang="en-GB" sz="1700" dirty="0"/>
              <a:t> antibody/precipitins). Respiratory tract culture or PCR positive for </a:t>
            </a:r>
            <a:r>
              <a:rPr lang="en-GB" sz="1700" i="1" dirty="0"/>
              <a:t>Aspergillus </a:t>
            </a:r>
            <a:r>
              <a:rPr lang="en-GB" sz="1700" dirty="0"/>
              <a:t>is supportive</a:t>
            </a:r>
            <a:r>
              <a:rPr lang="en-GB" sz="1700" dirty="0" smtClean="0"/>
              <a:t>.</a:t>
            </a:r>
            <a:endParaRPr lang="en-GB" sz="1700" dirty="0"/>
          </a:p>
        </p:txBody>
      </p:sp>
      <p:sp>
        <p:nvSpPr>
          <p:cNvPr id="48132" name="Text Box 1028"/>
          <p:cNvSpPr txBox="1">
            <a:spLocks noChangeArrowheads="1"/>
          </p:cNvSpPr>
          <p:nvPr/>
        </p:nvSpPr>
        <p:spPr bwMode="auto">
          <a:xfrm>
            <a:off x="3336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950" y="781050"/>
            <a:ext cx="90360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Chronic Pulmonary Aspergillosis – Diagnostic criteria</a:t>
            </a:r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GB" sz="1700" dirty="0"/>
              <a:t>Required</a:t>
            </a:r>
            <a:r>
              <a:rPr lang="en-GB" sz="1700" dirty="0" smtClean="0"/>
              <a:t>:</a:t>
            </a:r>
            <a:endParaRPr lang="en-GB" sz="1700" dirty="0"/>
          </a:p>
          <a:p>
            <a:pPr lvl="1">
              <a:lnSpc>
                <a:spcPct val="90000"/>
              </a:lnSpc>
            </a:pPr>
            <a:r>
              <a:rPr lang="en-GB" sz="1700" dirty="0"/>
              <a:t>1.1 </a:t>
            </a:r>
            <a:r>
              <a:rPr lang="en-GB" sz="1700" dirty="0">
                <a:solidFill>
                  <a:srgbClr val="FF0000"/>
                </a:solidFill>
              </a:rPr>
              <a:t>Characteristic CT appearance of a fungus ball </a:t>
            </a:r>
            <a:r>
              <a:rPr lang="en-GB" sz="1700" dirty="0"/>
              <a:t>in a pulmonary or pleural cavity, or dilated bronchus,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1.2 Any direct or indirect </a:t>
            </a:r>
            <a:r>
              <a:rPr lang="en-GB" sz="1700" dirty="0">
                <a:solidFill>
                  <a:srgbClr val="FF0000"/>
                </a:solidFill>
              </a:rPr>
              <a:t>microbiological evidence of </a:t>
            </a:r>
            <a:r>
              <a:rPr lang="en-GB" sz="1700" i="1" dirty="0">
                <a:solidFill>
                  <a:srgbClr val="FF0000"/>
                </a:solidFill>
              </a:rPr>
              <a:t>Aspergillus</a:t>
            </a:r>
            <a:r>
              <a:rPr lang="en-GB" sz="1700" dirty="0">
                <a:solidFill>
                  <a:srgbClr val="FF0000"/>
                </a:solidFill>
              </a:rPr>
              <a:t> infection </a:t>
            </a:r>
            <a:r>
              <a:rPr lang="en-GB" sz="1700" dirty="0"/>
              <a:t>(see below).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FF0000"/>
                </a:solidFill>
              </a:rPr>
              <a:t>OR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Required: </a:t>
            </a:r>
            <a:endParaRPr lang="en-GB" sz="1700" dirty="0" smtClean="0"/>
          </a:p>
          <a:p>
            <a:pPr lvl="1">
              <a:lnSpc>
                <a:spcPct val="90000"/>
              </a:lnSpc>
            </a:pPr>
            <a:r>
              <a:rPr lang="en-GB" sz="1700" dirty="0" smtClean="0"/>
              <a:t>2.1 </a:t>
            </a:r>
            <a:r>
              <a:rPr lang="en-GB" sz="1700" dirty="0">
                <a:solidFill>
                  <a:srgbClr val="FF0000"/>
                </a:solidFill>
              </a:rPr>
              <a:t>Radiological features consistent with chronic pulmonary aspergillosis</a:t>
            </a:r>
            <a:r>
              <a:rPr lang="en-GB" sz="1700" dirty="0"/>
              <a:t> (including  cavity(</a:t>
            </a:r>
            <a:r>
              <a:rPr lang="en-GB" sz="1700" dirty="0" err="1"/>
              <a:t>ies</a:t>
            </a:r>
            <a:r>
              <a:rPr lang="en-GB" sz="1700" dirty="0"/>
              <a:t>), pleural thickening, extensive fibrosis or nodule)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2.2 </a:t>
            </a:r>
            <a:r>
              <a:rPr lang="en-GB" sz="1700" dirty="0">
                <a:solidFill>
                  <a:srgbClr val="FF0000"/>
                </a:solidFill>
              </a:rPr>
              <a:t>Clinical or radiological evidence of at least 3 months disease </a:t>
            </a:r>
            <a:r>
              <a:rPr lang="en-GB" sz="1700" dirty="0"/>
              <a:t>(sometimes inferred) [Note shorter durations of disease may be seen in SIA/CNPA, which becomes CPA because of its chronicity],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2.3 </a:t>
            </a:r>
            <a:r>
              <a:rPr lang="en-GB" sz="1700" dirty="0">
                <a:solidFill>
                  <a:srgbClr val="FF0000"/>
                </a:solidFill>
              </a:rPr>
              <a:t>Histological or microbiological or immunologic evidence of </a:t>
            </a:r>
            <a:r>
              <a:rPr lang="en-GB" sz="1700" i="1" dirty="0">
                <a:solidFill>
                  <a:srgbClr val="FF0000"/>
                </a:solidFill>
              </a:rPr>
              <a:t>Aspergillus</a:t>
            </a:r>
            <a:r>
              <a:rPr lang="en-GB" sz="1700" dirty="0">
                <a:solidFill>
                  <a:srgbClr val="FF0000"/>
                </a:solidFill>
              </a:rPr>
              <a:t> infection </a:t>
            </a:r>
            <a:r>
              <a:rPr lang="en-GB" sz="1700" dirty="0"/>
              <a:t>(e.g. histological evidence of </a:t>
            </a:r>
            <a:r>
              <a:rPr lang="en-GB" sz="1700" i="1" dirty="0"/>
              <a:t>Aspergillus</a:t>
            </a:r>
            <a:r>
              <a:rPr lang="en-GB" sz="1700" dirty="0"/>
              <a:t>-like hyphae in lung biopsy or </a:t>
            </a:r>
            <a:r>
              <a:rPr lang="en-GB" sz="1700" i="1" dirty="0"/>
              <a:t>Aspergillus</a:t>
            </a:r>
            <a:r>
              <a:rPr lang="en-GB" sz="1700" dirty="0"/>
              <a:t> culture from a percutaneous cavity aspiration; strongly positive BAL antigen; positive </a:t>
            </a:r>
            <a:r>
              <a:rPr lang="en-GB" sz="1700" dirty="0" err="1"/>
              <a:t>IgG</a:t>
            </a:r>
            <a:r>
              <a:rPr lang="en-GB" sz="1700" dirty="0"/>
              <a:t> antibody/precipitins). Respiratory tract culture or PCR positive for </a:t>
            </a:r>
            <a:r>
              <a:rPr lang="en-GB" sz="1700" i="1" dirty="0"/>
              <a:t>Aspergillus </a:t>
            </a:r>
            <a:r>
              <a:rPr lang="en-GB" sz="1700" dirty="0"/>
              <a:t>is supportive.</a:t>
            </a:r>
          </a:p>
          <a:p>
            <a:pPr lvl="1">
              <a:lnSpc>
                <a:spcPct val="90000"/>
              </a:lnSpc>
            </a:pPr>
            <a:r>
              <a:rPr lang="en-GB" sz="1700" dirty="0" smtClean="0"/>
              <a:t>Required:</a:t>
            </a:r>
            <a:endParaRPr lang="en-GB" sz="1700" dirty="0"/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FF0000"/>
                </a:solidFill>
              </a:rPr>
              <a:t>Exclusion of </a:t>
            </a:r>
            <a:r>
              <a:rPr lang="en-GB" sz="1700" dirty="0"/>
              <a:t>histoplasmosis, </a:t>
            </a:r>
            <a:r>
              <a:rPr lang="en-GB" sz="1700" dirty="0" err="1"/>
              <a:t>coccidioidomycosis</a:t>
            </a:r>
            <a:r>
              <a:rPr lang="en-GB" sz="1700" dirty="0"/>
              <a:t> and </a:t>
            </a:r>
            <a:r>
              <a:rPr lang="en-GB" sz="1700" dirty="0" err="1"/>
              <a:t>paracoccidiodomycosis</a:t>
            </a:r>
            <a:r>
              <a:rPr lang="en-GB" sz="1700" dirty="0"/>
              <a:t> in endemic areas or those with pertinent travel history; </a:t>
            </a:r>
            <a:r>
              <a:rPr lang="en-GB" sz="1700" dirty="0" err="1"/>
              <a:t>actinomycosis</a:t>
            </a:r>
            <a:r>
              <a:rPr lang="en-GB" sz="17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	Active bacterial infection, including mycobacterial infection and/or malignancy may 	occur concurrently. Mycobacterial infections or malignancy may mimic CPA.</a:t>
            </a:r>
            <a:endParaRPr lang="en-US" sz="1700" dirty="0"/>
          </a:p>
        </p:txBody>
      </p:sp>
      <p:sp>
        <p:nvSpPr>
          <p:cNvPr id="48132" name="Text Box 1028"/>
          <p:cNvSpPr txBox="1">
            <a:spLocks noChangeArrowheads="1"/>
          </p:cNvSpPr>
          <p:nvPr/>
        </p:nvSpPr>
        <p:spPr bwMode="auto">
          <a:xfrm>
            <a:off x="3336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08199"/>
            <a:ext cx="8568951" cy="44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9211" y="1700808"/>
            <a:ext cx="9144000" cy="5032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Respiratory specimen diagnosis of CPA</a:t>
            </a:r>
            <a:endParaRPr lang="en-GB" sz="32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374900"/>
            <a:ext cx="11883404" cy="278229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8792" cy="1143000"/>
          </a:xfrm>
        </p:spPr>
        <p:txBody>
          <a:bodyPr/>
          <a:lstStyle/>
          <a:p>
            <a:r>
              <a:rPr lang="en-GB" sz="3600" dirty="0">
                <a:solidFill>
                  <a:srgbClr val="FFFF00"/>
                </a:solidFill>
                <a:latin typeface="Comic Sans MS" charset="0"/>
              </a:rPr>
              <a:t>Chronic pulmonary </a:t>
            </a:r>
            <a:r>
              <a:rPr lang="en-GB" sz="3600" dirty="0" smtClean="0">
                <a:solidFill>
                  <a:srgbClr val="FFFF00"/>
                </a:solidFill>
                <a:latin typeface="Comic Sans MS" charset="0"/>
              </a:rPr>
              <a:t>aspergillosis – where are we?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84788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Single aspergilloma a ‘surgical disease’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Chronic cavitary – a medical disease, largely forgotten between 1980’s and 2000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Aspergillus antibody key to the diagnosis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Partially responsive to antifungal therapy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Long term antifungal therapy better than short term, but some prolonged remissions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Antifungal toxicity a substantial issue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Azole resistance increasing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Multiple genetic defects now identified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First clinical guidelines published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 smtClean="0">
              <a:solidFill>
                <a:srgbClr val="FFFF00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>
              <a:solidFill>
                <a:srgbClr val="FFFF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028384" cy="5032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200" b="1" i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Aspergillus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antibody diagnosis of CPA</a:t>
            </a:r>
            <a:endParaRPr lang="en-GB" sz="32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43037" name="Group 1053"/>
          <p:cNvGraphicFramePr>
            <a:graphicFrameLocks noGrp="1"/>
          </p:cNvGraphicFramePr>
          <p:nvPr/>
        </p:nvGraphicFramePr>
        <p:xfrm>
          <a:off x="250825" y="1223963"/>
          <a:ext cx="8892479" cy="5588985"/>
        </p:xfrm>
        <a:graphic>
          <a:graphicData uri="http://schemas.openxmlformats.org/drawingml/2006/table">
            <a:tbl>
              <a:tblPr/>
              <a:tblGrid>
                <a:gridCol w="1982586"/>
                <a:gridCol w="1250454"/>
                <a:gridCol w="1469122"/>
                <a:gridCol w="660862"/>
                <a:gridCol w="587972"/>
                <a:gridCol w="1469147"/>
                <a:gridCol w="1472336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Cavitary or nodular pulmonary infiltrate in non-immunocompromised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 context of asthma/ABPA/CF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Diagnosis or exclusion of CPA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Aspergillus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IgG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antibody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Aspergillus precipitins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Aspergillus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IgM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antibody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Aspergillus IgA antibody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Aspergillus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IgE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antibody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Guitard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2012; Baxter, 2012; Van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Toorenenbergen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BTS,1970;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Uffredi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2003;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Kitasato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2009;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Ohba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2012; Baxter,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Brouwer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1988;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Schonheyder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1987;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Nimomiya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1990;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Denning, 2003;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Agarwal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IgG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and precipitins test standardisation incomplete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Most in house tests poorly validated, with uncertain sensitivity the major problem.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Sensitivity for Aspergillus nodule uncertain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372200" cy="5048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Antigen diagnosis of CPA</a:t>
            </a:r>
            <a:endParaRPr lang="en-GB" sz="32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26397"/>
              </p:ext>
            </p:extLst>
          </p:nvPr>
        </p:nvGraphicFramePr>
        <p:xfrm>
          <a:off x="179512" y="2000249"/>
          <a:ext cx="8715375" cy="4857751"/>
        </p:xfrm>
        <a:graphic>
          <a:graphicData uri="http://schemas.openxmlformats.org/drawingml/2006/table">
            <a:tbl>
              <a:tblPr/>
              <a:tblGrid>
                <a:gridCol w="2303463"/>
                <a:gridCol w="1152525"/>
                <a:gridCol w="1368425"/>
                <a:gridCol w="576262"/>
                <a:gridCol w="576263"/>
                <a:gridCol w="1150937"/>
                <a:gridCol w="15875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Cavitary or nodular pulmonary infiltrate in non-immunocompromised patients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Diagnosis or exclusion of CPA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Antigen (BAL)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Antigen (serum)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Antigen (sputum)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 data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Izumikawa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Izumikawa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Kono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2013;  Shin, 2014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Antigen studied in BAL and serum, but not sputum.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5" descr="manc_logonew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381" y="1412776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Oral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triazole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therapy for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1" y="2348880"/>
            <a:ext cx="12237555" cy="2278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1" y="472514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Lower doses advised in those over 70 years, low weight, significant liver disease and those of NE Asian descent who may be slow </a:t>
            </a:r>
            <a:r>
              <a:rPr lang="en-US" dirty="0" err="1"/>
              <a:t>metabolisers</a:t>
            </a:r>
            <a:endParaRPr lang="en-GB" dirty="0"/>
          </a:p>
          <a:p>
            <a:r>
              <a:rPr lang="en-US" dirty="0" smtClean="0"/>
              <a:t>TDM </a:t>
            </a:r>
            <a:r>
              <a:rPr lang="en-US" dirty="0"/>
              <a:t>= therapeutic drug monitoring</a:t>
            </a:r>
            <a:endParaRPr lang="en-GB" dirty="0"/>
          </a:p>
          <a:p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-387424"/>
            <a:ext cx="2032000" cy="20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64179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Oral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triazole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therapy for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</a:t>
            </a:r>
            <a:r>
              <a:rPr lang="en-GB" sz="1600" dirty="0" err="1" smtClean="0">
                <a:solidFill>
                  <a:srgbClr val="FFFFFF"/>
                </a:solidFill>
              </a:rPr>
              <a:t>Ullmann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et al, </a:t>
            </a:r>
            <a:r>
              <a:rPr lang="en-US" sz="1600" dirty="0" err="1" smtClean="0">
                <a:solidFill>
                  <a:schemeClr val="bg1"/>
                </a:solidFill>
              </a:rPr>
              <a:t>Clin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Microbiol</a:t>
            </a:r>
            <a:r>
              <a:rPr lang="en-US" sz="1600" dirty="0" smtClean="0">
                <a:solidFill>
                  <a:schemeClr val="bg1"/>
                </a:solidFill>
              </a:rPr>
              <a:t> Infect </a:t>
            </a:r>
            <a:r>
              <a:rPr lang="en-US" sz="1600" dirty="0">
                <a:solidFill>
                  <a:schemeClr val="bg1"/>
                </a:solidFill>
              </a:rPr>
              <a:t>2018; 24 (</a:t>
            </a:r>
            <a:r>
              <a:rPr lang="en-US" sz="1600" dirty="0" err="1">
                <a:solidFill>
                  <a:schemeClr val="bg1"/>
                </a:solidFill>
              </a:rPr>
              <a:t>Suppl</a:t>
            </a:r>
            <a:r>
              <a:rPr lang="en-US" sz="1600" dirty="0">
                <a:solidFill>
                  <a:schemeClr val="bg1"/>
                </a:solidFill>
              </a:rPr>
              <a:t> 1):e1-e38 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27200"/>
            <a:ext cx="9144000" cy="42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3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57" y="2832100"/>
            <a:ext cx="8675343" cy="2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832100"/>
            <a:ext cx="8757882" cy="23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257944"/>
            <a:ext cx="8064896" cy="260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157192"/>
            <a:ext cx="77578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771525"/>
            <a:ext cx="9144000" cy="6413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Duration of antifungal therapy for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3279" name="Group 1055"/>
          <p:cNvGraphicFramePr>
            <a:graphicFrameLocks noGrp="1"/>
          </p:cNvGraphicFramePr>
          <p:nvPr/>
        </p:nvGraphicFramePr>
        <p:xfrm>
          <a:off x="214313" y="1492250"/>
          <a:ext cx="8715375" cy="5248404"/>
        </p:xfrm>
        <a:graphic>
          <a:graphicData uri="http://schemas.openxmlformats.org/drawingml/2006/table">
            <a:tbl>
              <a:tblPr/>
              <a:tblGrid>
                <a:gridCol w="1728787"/>
                <a:gridCol w="1727200"/>
                <a:gridCol w="1368425"/>
                <a:gridCol w="576263"/>
                <a:gridCol w="576262"/>
                <a:gridCol w="1295400"/>
                <a:gridCol w="1443038"/>
              </a:tblGrid>
              <a:tr h="493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CPA patients on antifungal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Subacute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IA/CNPA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Control of infection,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arrest of pulmonary fibrosis, prevention of haemoptysis, improved quality of life.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Cure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6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antifungal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Long term  antifungal therapy, depending on status and drug tolerance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6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Agarwal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Yoshida, 2012;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Nam, 2010: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Felton, 2010;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Camuset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2007: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Jain, 2006: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Cadranel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Felton, 2010;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Camuset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2007;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Jain, 2006;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Cadranel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Camuset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Cadranel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Optimal duration of therapy in CPA is unknown, indefinite suppressive therapy may be appropriate in selected patients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09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88840"/>
            <a:ext cx="8583052" cy="2325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437112"/>
            <a:ext cx="8352928" cy="19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698500"/>
            <a:ext cx="8028384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Alternative intravenous therapy for CPA</a:t>
            </a:r>
            <a:endParaRPr lang="en-GB" sz="32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49181" name="Group 1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44059"/>
              </p:ext>
            </p:extLst>
          </p:nvPr>
        </p:nvGraphicFramePr>
        <p:xfrm>
          <a:off x="179388" y="1484313"/>
          <a:ext cx="8715375" cy="5256361"/>
        </p:xfrm>
        <a:graphic>
          <a:graphicData uri="http://schemas.openxmlformats.org/drawingml/2006/table">
            <a:tbl>
              <a:tblPr/>
              <a:tblGrid>
                <a:gridCol w="2016125"/>
                <a:gridCol w="1152525"/>
                <a:gridCol w="1655762"/>
                <a:gridCol w="576263"/>
                <a:gridCol w="576262"/>
                <a:gridCol w="1511300"/>
                <a:gridCol w="1227138"/>
              </a:tblGrid>
              <a:tr h="67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83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CPA patients with progressive disease, who fail, are intolerant of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triazoles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or have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triazole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Control of infection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Micafungin 150mg/d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Amphotericin B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deoxycholate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0.7-1.0mg/kg/d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Liposomal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AmB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3mg/kg/d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Caspofungin 50-70mg/d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Kohno, 2011; Kohno, EJCMID 2013; Saito, 2009; Kohno, 2011; Kohno , 2004;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Izumikawa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2007;  Yasuda, 2009; Nam, 2009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Denning, 2003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Newton, 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Kier, 2014; Kohno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re 7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pPr algn="l" eaLnBrk="1" hangingPunct="1"/>
            <a:r>
              <a:rPr lang="fr-FR" sz="2800" b="1" dirty="0" err="1" smtClean="0"/>
              <a:t>Clinical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phenotypes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chronic</a:t>
            </a:r>
            <a:r>
              <a:rPr lang="fr-FR" sz="2800" b="1" dirty="0" smtClean="0"/>
              <a:t> </a:t>
            </a:r>
            <a:r>
              <a:rPr lang="fr-FR" sz="2800" b="1" i="1" dirty="0" smtClean="0"/>
              <a:t>Aspergillus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spp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diseases</a:t>
            </a:r>
            <a:endParaRPr lang="fr-FR" sz="2800" b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23528" y="1412776"/>
            <a:ext cx="8667749" cy="4751387"/>
            <a:chOff x="1887538" y="1557338"/>
            <a:chExt cx="6500812" cy="4751387"/>
          </a:xfrm>
        </p:grpSpPr>
        <p:sp>
          <p:nvSpPr>
            <p:cNvPr id="17" name="Ellipse 3"/>
            <p:cNvSpPr/>
            <p:nvPr/>
          </p:nvSpPr>
          <p:spPr>
            <a:xfrm>
              <a:off x="2771775" y="2636838"/>
              <a:ext cx="2879725" cy="280828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Ellipse 4"/>
            <p:cNvSpPr/>
            <p:nvPr/>
          </p:nvSpPr>
          <p:spPr>
            <a:xfrm>
              <a:off x="3411538" y="2276475"/>
              <a:ext cx="4976812" cy="19129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Ellipse 5"/>
            <p:cNvSpPr/>
            <p:nvPr/>
          </p:nvSpPr>
          <p:spPr>
            <a:xfrm>
              <a:off x="1887538" y="2433638"/>
              <a:ext cx="2108200" cy="132556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Ellipse 6"/>
            <p:cNvSpPr/>
            <p:nvPr/>
          </p:nvSpPr>
          <p:spPr>
            <a:xfrm>
              <a:off x="2701925" y="1557338"/>
              <a:ext cx="1827213" cy="197326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ZoneTexte 8"/>
            <p:cNvSpPr txBox="1"/>
            <p:nvPr/>
          </p:nvSpPr>
          <p:spPr>
            <a:xfrm>
              <a:off x="3089260" y="1700213"/>
              <a:ext cx="100650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Single/simple </a:t>
              </a:r>
            </a:p>
            <a:p>
              <a:pPr algn="ctr"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aspergilloma</a:t>
              </a:r>
            </a:p>
          </p:txBody>
        </p:sp>
        <p:sp>
          <p:nvSpPr>
            <p:cNvPr id="22" name="ZoneTexte 9"/>
            <p:cNvSpPr txBox="1"/>
            <p:nvPr/>
          </p:nvSpPr>
          <p:spPr>
            <a:xfrm>
              <a:off x="1947072" y="2903538"/>
              <a:ext cx="87178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Aspergillus </a:t>
              </a:r>
            </a:p>
            <a:p>
              <a:pPr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nodule(s)</a:t>
              </a:r>
            </a:p>
          </p:txBody>
        </p:sp>
        <p:sp>
          <p:nvSpPr>
            <p:cNvPr id="23" name="ZoneTexte 10"/>
            <p:cNvSpPr txBox="1"/>
            <p:nvPr/>
          </p:nvSpPr>
          <p:spPr>
            <a:xfrm>
              <a:off x="3095625" y="4119563"/>
              <a:ext cx="23399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Chronic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cavitary </a:t>
              </a: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pulmonary</a:t>
              </a:r>
              <a:endParaRPr lang="fr-FR" sz="1400" b="1" dirty="0">
                <a:solidFill>
                  <a:prstClr val="black"/>
                </a:solidFill>
                <a:latin typeface="Arial"/>
              </a:endParaRPr>
            </a:p>
            <a:p>
              <a:pPr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aspergillosis (CCPA)</a:t>
              </a:r>
            </a:p>
          </p:txBody>
        </p:sp>
        <p:sp>
          <p:nvSpPr>
            <p:cNvPr id="24" name="ZoneTexte 12"/>
            <p:cNvSpPr txBox="1"/>
            <p:nvPr/>
          </p:nvSpPr>
          <p:spPr>
            <a:xfrm>
              <a:off x="3444087" y="5445125"/>
              <a:ext cx="1687460" cy="7386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Chronic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fibrosing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</a:t>
              </a:r>
            </a:p>
            <a:p>
              <a:pPr defTabSz="457200">
                <a:defRPr/>
              </a:pP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pulmonary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aspergillosis </a:t>
              </a:r>
            </a:p>
            <a:p>
              <a:pPr defTabSz="457200"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(CFPA)</a:t>
              </a:r>
            </a:p>
          </p:txBody>
        </p:sp>
        <p:sp>
          <p:nvSpPr>
            <p:cNvPr id="25" name="ZoneTexte 9"/>
            <p:cNvSpPr txBox="1"/>
            <p:nvPr/>
          </p:nvSpPr>
          <p:spPr>
            <a:xfrm>
              <a:off x="5508625" y="2852738"/>
              <a:ext cx="24923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fr-FR" sz="1400" b="1" dirty="0" err="1" smtClean="0">
                  <a:solidFill>
                    <a:prstClr val="black"/>
                  </a:solidFill>
                </a:rPr>
                <a:t>Subacute</a:t>
              </a:r>
              <a:r>
                <a:rPr lang="fr-FR" sz="1400" b="1" dirty="0" smtClean="0">
                  <a:solidFill>
                    <a:prstClr val="black"/>
                  </a:solidFill>
                </a:rPr>
                <a:t> Invasive </a:t>
              </a:r>
              <a:r>
                <a:rPr lang="fr-FR" sz="1400" b="1" dirty="0">
                  <a:solidFill>
                    <a:prstClr val="black"/>
                  </a:solidFill>
                </a:rPr>
                <a:t>aspergillosis (SAIA</a:t>
              </a:r>
              <a:r>
                <a:rPr lang="fr-FR" sz="1400" b="1" dirty="0" smtClean="0">
                  <a:solidFill>
                    <a:prstClr val="black"/>
                  </a:solidFill>
                </a:rPr>
                <a:t>) 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Arial"/>
                </a:rPr>
                <a:t>chronic</a:t>
              </a:r>
              <a:r>
                <a:rPr lang="fr-FR" sz="1400" b="1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necrotizing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fr-FR" sz="1400" b="1" dirty="0" err="1">
                  <a:solidFill>
                    <a:prstClr val="black"/>
                  </a:solidFill>
                  <a:latin typeface="Arial"/>
                </a:rPr>
                <a:t>pulmonary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fr-FR" sz="1400" b="1" dirty="0" smtClean="0">
                  <a:solidFill>
                    <a:prstClr val="black"/>
                  </a:solidFill>
                  <a:latin typeface="Arial"/>
                </a:rPr>
                <a:t>aspergillosis 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(CNPA</a:t>
              </a:r>
              <a:r>
                <a:rPr lang="fr-FR" sz="1400" b="1" dirty="0" smtClean="0">
                  <a:solidFill>
                    <a:prstClr val="black"/>
                  </a:solidFill>
                  <a:latin typeface="Arial"/>
                </a:rPr>
                <a:t>)</a:t>
              </a:r>
              <a:endParaRPr lang="fr-FR" sz="14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Ellipse 3"/>
            <p:cNvSpPr/>
            <p:nvPr/>
          </p:nvSpPr>
          <p:spPr>
            <a:xfrm>
              <a:off x="3059113" y="4797425"/>
              <a:ext cx="2305050" cy="15113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362164"/>
            <a:ext cx="9138072" cy="52322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Denning DW et al, </a:t>
            </a:r>
            <a:r>
              <a:rPr lang="en-US" sz="1400" dirty="0">
                <a:solidFill>
                  <a:schemeClr val="bg1"/>
                </a:solidFill>
              </a:rPr>
              <a:t>Chronic pulmonary aspergillosis – Rationale and clinical guidelines for diagnosis </a:t>
            </a:r>
            <a:r>
              <a:rPr lang="en-US" sz="1400" dirty="0" smtClean="0">
                <a:solidFill>
                  <a:schemeClr val="bg1"/>
                </a:solidFill>
              </a:rPr>
              <a:t>and management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J 2016;47</a:t>
            </a:r>
            <a:r>
              <a:rPr lang="en-US" sz="1400" dirty="0">
                <a:solidFill>
                  <a:schemeClr val="bg1"/>
                </a:solidFill>
              </a:rPr>
              <a:t>:45 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6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9" y="2717800"/>
            <a:ext cx="8377088" cy="27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008881"/>
            <a:ext cx="9144000" cy="50323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Therapies for haemoptysis in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054127"/>
              </p:ext>
            </p:extLst>
          </p:nvPr>
        </p:nvGraphicFramePr>
        <p:xfrm>
          <a:off x="107950" y="1712144"/>
          <a:ext cx="9036496" cy="44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35"/>
                <a:gridCol w="1194579"/>
                <a:gridCol w="1567884"/>
                <a:gridCol w="597289"/>
                <a:gridCol w="597289"/>
                <a:gridCol w="1343901"/>
                <a:gridCol w="1495719"/>
              </a:tblGrid>
              <a:tr h="460248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Population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Intention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Intervention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SoR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QoE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Reference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Comment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</a:tr>
              <a:tr h="3140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CPA patients with haemoptysis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Arrest of bleeding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Tranexamic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acid 1.5-4g/d</a:t>
                      </a:r>
                      <a:endParaRPr lang="en-GB" sz="1800" kern="1200" noProof="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</a:rPr>
                        <a:t> 7</a:t>
                      </a:r>
                    </a:p>
                    <a:p>
                      <a:pPr algn="l"/>
                      <a:endParaRPr lang="en-GB" sz="18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</a:rPr>
                        <a:t>Bronchial artery </a:t>
                      </a:r>
                      <a:r>
                        <a:rPr lang="en-GB" sz="1800" baseline="0" noProof="0" dirty="0" err="1" smtClean="0">
                          <a:solidFill>
                            <a:schemeClr val="tx1"/>
                          </a:solidFill>
                        </a:rPr>
                        <a:t>embolisation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8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8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</a:rPr>
                        <a:t>Surgical resection</a:t>
                      </a:r>
                    </a:p>
                    <a:p>
                      <a:pPr algn="l"/>
                      <a:endParaRPr lang="en-GB" sz="180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Tscheikuna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2002; </a:t>
                      </a: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Kokturk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1997</a:t>
                      </a: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Jardin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1988; Swanson, 2002; </a:t>
                      </a:r>
                    </a:p>
                    <a:p>
                      <a:pPr algn="l"/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Corr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2006; </a:t>
                      </a: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Serasli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2008; </a:t>
                      </a: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Shigemura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2009</a:t>
                      </a: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Shigemura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2009; </a:t>
                      </a: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Erdogan</a:t>
                      </a:r>
                      <a:r>
                        <a:rPr lang="en-GB" sz="1400" i="0" baseline="0" noProof="0" smtClean="0">
                          <a:solidFill>
                            <a:schemeClr val="tx1"/>
                          </a:solidFill>
                        </a:rPr>
                        <a:t>, 2005 </a:t>
                      </a:r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400" i="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selected cases in which BAE and antifungal disease control is not achieved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</a:tr>
            </a:tbl>
          </a:graphicData>
        </a:graphic>
      </p:graphicFrame>
      <p:sp>
        <p:nvSpPr>
          <p:cNvPr id="7682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8E8BF4-250D-4B6A-BEDB-D80C37FF097F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31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5" descr="manc_logonew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64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92896"/>
            <a:ext cx="8489235" cy="32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912768" cy="78581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Local cavity therapy for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304558"/>
              </p:ext>
            </p:extLst>
          </p:nvPr>
        </p:nvGraphicFramePr>
        <p:xfrm>
          <a:off x="179512" y="2564904"/>
          <a:ext cx="871537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152128"/>
                <a:gridCol w="1656184"/>
                <a:gridCol w="576064"/>
                <a:gridCol w="576064"/>
                <a:gridCol w="1512168"/>
                <a:gridCol w="1226543"/>
              </a:tblGrid>
              <a:tr h="414223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Population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Intention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Intervention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SoR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/>
                        <a:t>QoE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Reference</a:t>
                      </a:r>
                      <a:endParaRPr lang="en-GB" sz="1800" noProof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Comment</a:t>
                      </a:r>
                      <a:endParaRPr lang="en-GB" sz="1800" noProof="0" dirty="0"/>
                    </a:p>
                  </a:txBody>
                  <a:tcPr marL="91438" marR="91438" marT="45736" marB="45736"/>
                </a:tc>
              </a:tr>
              <a:tr h="282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CPA with aspergilloma, unwilling or unable to take oral therapy,</a:t>
                      </a:r>
                      <a:r>
                        <a:rPr lang="en-GB" sz="18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multi-azole resistance and</a:t>
                      </a:r>
                      <a:r>
                        <a:rPr lang="en-GB" sz="1800" b="0" baseline="0" noProof="0" dirty="0" smtClean="0">
                          <a:solidFill>
                            <a:schemeClr val="tx1"/>
                          </a:solidFill>
                        </a:rPr>
                        <a:t> inoperable</a:t>
                      </a:r>
                      <a:endParaRPr lang="en-GB" sz="18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GB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Instillation</a:t>
                      </a:r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</a:rPr>
                        <a:t> of a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mphotericin B </a:t>
                      </a:r>
                      <a:r>
                        <a:rPr lang="en-GB" sz="1800" noProof="0" dirty="0" err="1" smtClean="0">
                          <a:solidFill>
                            <a:schemeClr val="tx1"/>
                          </a:solidFill>
                        </a:rPr>
                        <a:t>deoxycholate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 into</a:t>
                      </a:r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</a:rPr>
                        <a:t> cavity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GB" sz="18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8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Giron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1998; </a:t>
                      </a:r>
                      <a:r>
                        <a:rPr lang="en-GB" sz="1400" i="0" baseline="0" noProof="0" dirty="0" err="1" smtClean="0">
                          <a:solidFill>
                            <a:schemeClr val="tx1"/>
                          </a:solidFill>
                        </a:rPr>
                        <a:t>Kravitz</a:t>
                      </a:r>
                      <a:r>
                        <a:rPr lang="en-GB" sz="1400" i="0" baseline="0" noProof="0" dirty="0" smtClean="0">
                          <a:solidFill>
                            <a:schemeClr val="tx1"/>
                          </a:solidFill>
                        </a:rPr>
                        <a:t>, 2013</a:t>
                      </a:r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6" marB="45736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5" descr="manc_logonew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4653136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IDSA guidance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Corticosteroid therapy for CPA</a:t>
            </a:r>
            <a:endParaRPr lang="en-GB" sz="36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55327" name="Group 31"/>
          <p:cNvGraphicFramePr>
            <a:graphicFrameLocks noGrp="1"/>
          </p:cNvGraphicFramePr>
          <p:nvPr/>
        </p:nvGraphicFramePr>
        <p:xfrm>
          <a:off x="179388" y="1484313"/>
          <a:ext cx="8715375" cy="4940967"/>
        </p:xfrm>
        <a:graphic>
          <a:graphicData uri="http://schemas.openxmlformats.org/drawingml/2006/table">
            <a:tbl>
              <a:tblPr/>
              <a:tblGrid>
                <a:gridCol w="2016125"/>
                <a:gridCol w="1296987"/>
                <a:gridCol w="1511300"/>
                <a:gridCol w="576263"/>
                <a:gridCol w="576262"/>
                <a:gridCol w="1368425"/>
                <a:gridCol w="1370013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CPA patients with progressive disease not on adequate antifungal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CPA patients with progressive disease on adequate antifungal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Symptom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Essential control of underlying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Prednisolone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Prednisolone 5-30mg/d or other immunosuppressive therapy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Denning, 2003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Without adequate antifungal therapy, corticosteroid accelerates progression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Note azole/steroid drug interaction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Common indications include sarcoidosis, rheumatoid arthritis, COPD and ABPA/asthma  exacerbation s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273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66F703-DF14-4FED-BE65-7D30E69FABF7}" type="slidenum">
              <a:rPr lang="de-DE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34</a:t>
            </a:fld>
            <a:endParaRPr lang="de-DE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manc_logonew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" y="8605"/>
            <a:ext cx="30988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3501008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IDSA guidance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949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823913"/>
          </a:xfrm>
        </p:spPr>
        <p:txBody>
          <a:bodyPr/>
          <a:lstStyle/>
          <a:p>
            <a:r>
              <a:rPr lang="en-GB" sz="3600" dirty="0">
                <a:solidFill>
                  <a:srgbClr val="FFFF00"/>
                </a:solidFill>
                <a:latin typeface="Comic Sans MS" charset="0"/>
              </a:rPr>
              <a:t>CPA </a:t>
            </a:r>
            <a:r>
              <a:rPr lang="en-GB" sz="3600" dirty="0" smtClean="0">
                <a:solidFill>
                  <a:srgbClr val="FFFF00"/>
                </a:solidFill>
                <a:latin typeface="Comic Sans MS" charset="0"/>
              </a:rPr>
              <a:t>guidelines</a:t>
            </a:r>
            <a:endParaRPr lang="en-GB" sz="3600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478838" cy="14922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Evidence base strong for radiology and Aspergillus antibody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Strong experiential evidence for resection of single </a:t>
            </a:r>
            <a:r>
              <a:rPr lang="en-GB" sz="2400" dirty="0" err="1" smtClean="0">
                <a:solidFill>
                  <a:srgbClr val="FFFF00"/>
                </a:solidFill>
                <a:latin typeface="Comic Sans MS" charset="0"/>
              </a:rPr>
              <a:t>aspergillomas</a:t>
            </a: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 – caution in multi-cavity disease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Evidence base weak on treatment, although 3 RCTs done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Basic pathogenesis not well understood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Natural history of Aspergillus nodule not well documented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Immune deficits common – long term therapy generally recommended.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FFFF00"/>
                </a:solidFill>
                <a:latin typeface="Comic Sans MS" charset="0"/>
              </a:rPr>
              <a:t>Azole resistance now a major problem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4627563" y="5916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000" b="1">
              <a:latin typeface="Times New Roman" charset="0"/>
            </a:endParaRPr>
          </a:p>
        </p:txBody>
      </p:sp>
      <p:sp>
        <p:nvSpPr>
          <p:cNvPr id="192516" name="Text Box 5"/>
          <p:cNvSpPr txBox="1">
            <a:spLocks noChangeArrowheads="1"/>
          </p:cNvSpPr>
          <p:nvPr/>
        </p:nvSpPr>
        <p:spPr bwMode="auto">
          <a:xfrm>
            <a:off x="542925" y="6546850"/>
            <a:ext cx="8597900" cy="3365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92517" name="Picture 6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1" descr="Asp website front 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900113" y="2060575"/>
            <a:ext cx="7200900" cy="1384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err="1">
                <a:solidFill>
                  <a:srgbClr val="FF0000"/>
                </a:solidFill>
                <a:cs typeface="ＭＳ Ｐゴシック" pitchFamily="-72" charset="-128"/>
              </a:rPr>
              <a:t>www.aspergillus.org.uk</a:t>
            </a:r>
            <a:endParaRPr lang="en-GB" sz="1800" b="1" dirty="0">
              <a:solidFill>
                <a:srgbClr val="FF0000"/>
              </a:solidFill>
              <a:cs typeface="ＭＳ Ｐゴシック" pitchFamily="-72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3366FF"/>
                </a:solidFill>
                <a:cs typeface="ＭＳ Ｐゴシック" pitchFamily="-72" charset="-128"/>
              </a:rPr>
              <a:t>20 year anniversary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rgbClr val="3366FF"/>
              </a:solidFill>
              <a:cs typeface="ＭＳ Ｐゴシック" pitchFamily="-72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3366FF"/>
                </a:solidFill>
                <a:cs typeface="ＭＳ Ｐゴシック" pitchFamily="-72" charset="-128"/>
              </a:rPr>
              <a:t> </a:t>
            </a: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Over 100,000 computers access monthly in &gt;140 </a:t>
            </a:r>
            <a:r>
              <a:rPr lang="en-GB" sz="1800" b="1" dirty="0" smtClean="0">
                <a:solidFill>
                  <a:srgbClr val="3366FF"/>
                </a:solidFill>
                <a:cs typeface="ＭＳ Ｐゴシック" pitchFamily="-72" charset="-128"/>
              </a:rPr>
              <a:t>countries </a:t>
            </a:r>
            <a:endParaRPr lang="en-GB" sz="1800" b="1" dirty="0">
              <a:solidFill>
                <a:srgbClr val="3366FF"/>
              </a:solidFill>
              <a:cs typeface="ＭＳ Ｐゴシック" pitchFamily="-72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 </a:t>
            </a:r>
            <a:endParaRPr lang="en-GB" sz="1600" dirty="0">
              <a:solidFill>
                <a:srgbClr val="000000"/>
              </a:solidFill>
              <a:cs typeface="ＭＳ Ｐゴシック" pitchFamily="-72" charset="-128"/>
            </a:endParaRPr>
          </a:p>
        </p:txBody>
      </p:sp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755650" y="3860800"/>
            <a:ext cx="7591425" cy="1384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 New section on drug interactions which you can search very quickly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+ app for </a:t>
            </a:r>
            <a:r>
              <a:rPr lang="en-GB" sz="1800" b="1" dirty="0" err="1">
                <a:solidFill>
                  <a:srgbClr val="3366FF"/>
                </a:solidFill>
                <a:cs typeface="ＭＳ Ｐゴシック" pitchFamily="-72" charset="-128"/>
              </a:rPr>
              <a:t>iphones</a:t>
            </a: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 and android (search </a:t>
            </a:r>
            <a:r>
              <a:rPr lang="en-GB" sz="1800" b="1" dirty="0">
                <a:solidFill>
                  <a:srgbClr val="FF0000"/>
                </a:solidFill>
                <a:cs typeface="ＭＳ Ｐゴシック" pitchFamily="-72" charset="-128"/>
              </a:rPr>
              <a:t>antifungal interaction</a:t>
            </a: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rgbClr val="3366FF"/>
              </a:solidFill>
              <a:cs typeface="ＭＳ Ｐゴシック" pitchFamily="-72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691 interactions were rated as minor, 919 moderate and 381 severe,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366FF"/>
                </a:solidFill>
                <a:cs typeface="ＭＳ Ｐゴシック" pitchFamily="-72" charset="-128"/>
              </a:rPr>
              <a:t>= 2216 recorded interactions </a:t>
            </a:r>
            <a:endParaRPr lang="en-GB" sz="1600" dirty="0">
              <a:solidFill>
                <a:srgbClr val="000000"/>
              </a:solidFill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82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animBg="1"/>
      <p:bldP spid="790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060848"/>
            <a:ext cx="8568952" cy="4466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600"/>
            <a:ext cx="9144000" cy="58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8526" t="25843" r="31777" b="39810"/>
          <a:stretch/>
        </p:blipFill>
        <p:spPr bwMode="auto">
          <a:xfrm>
            <a:off x="3034421" y="1159692"/>
            <a:ext cx="3205680" cy="32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27584" y="4679556"/>
            <a:ext cx="7488832" cy="1323439"/>
          </a:xfrm>
          <a:prstGeom prst="rect">
            <a:avLst/>
          </a:prstGeom>
          <a:solidFill>
            <a:srgbClr val="00B0F0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09AD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latin typeface="Calibri"/>
                <a:ea typeface="+mn-ea"/>
                <a:cs typeface="+mn-cs"/>
              </a:rPr>
              <a:t>Figure 2 Simple </a:t>
            </a:r>
            <a:r>
              <a:rPr lang="fr-FR" sz="2000" dirty="0">
                <a:latin typeface="Calibri"/>
                <a:ea typeface="+mn-ea"/>
                <a:cs typeface="+mn-cs"/>
              </a:rPr>
              <a:t>aspergilloma </a:t>
            </a:r>
            <a:r>
              <a:rPr lang="fr-FR" sz="2000" dirty="0" err="1" smtClean="0">
                <a:latin typeface="Calibri"/>
                <a:ea typeface="+mn-ea"/>
                <a:cs typeface="+mn-cs"/>
              </a:rPr>
              <a:t>which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 smtClean="0">
                <a:latin typeface="Calibri"/>
                <a:ea typeface="+mn-ea"/>
                <a:cs typeface="+mn-cs"/>
              </a:rPr>
              <a:t>developed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within</a:t>
            </a:r>
            <a:r>
              <a:rPr lang="fr-FR" sz="2000" dirty="0">
                <a:latin typeface="Calibri"/>
                <a:ea typeface="+mn-ea"/>
                <a:cs typeface="+mn-cs"/>
              </a:rPr>
              <a:t> a post-</a:t>
            </a:r>
            <a:r>
              <a:rPr lang="fr-FR" sz="2000" dirty="0" err="1">
                <a:latin typeface="Calibri"/>
                <a:ea typeface="+mn-ea"/>
                <a:cs typeface="+mn-cs"/>
              </a:rPr>
              <a:t>tuberculous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cicatricial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atelectasis</a:t>
            </a:r>
            <a:r>
              <a:rPr lang="fr-FR" sz="2000" dirty="0">
                <a:latin typeface="Calibri"/>
                <a:ea typeface="+mn-ea"/>
                <a:cs typeface="+mn-cs"/>
              </a:rPr>
              <a:t> of the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left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upper</a:t>
            </a:r>
            <a:r>
              <a:rPr lang="fr-FR" sz="2000" dirty="0">
                <a:latin typeface="Calibri"/>
                <a:ea typeface="+mn-ea"/>
                <a:cs typeface="+mn-cs"/>
              </a:rPr>
              <a:t> lobe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saccular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bronchiectasis</a:t>
            </a:r>
            <a:r>
              <a:rPr lang="fr-FR" sz="2000" dirty="0">
                <a:latin typeface="Calibri"/>
                <a:ea typeface="+mn-ea"/>
                <a:cs typeface="+mn-cs"/>
              </a:rPr>
              <a:t>.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Surgical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resection</a:t>
            </a:r>
            <a:r>
              <a:rPr lang="fr-FR" sz="2000" dirty="0">
                <a:latin typeface="Calibri"/>
                <a:ea typeface="+mn-ea"/>
                <a:cs typeface="+mn-cs"/>
              </a:rPr>
              <a:t> by VATS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was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done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because</a:t>
            </a:r>
            <a:r>
              <a:rPr lang="fr-FR" sz="2000" dirty="0">
                <a:latin typeface="Calibri"/>
                <a:ea typeface="+mn-ea"/>
                <a:cs typeface="+mn-cs"/>
              </a:rPr>
              <a:t> of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recurrent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hemoptysis</a:t>
            </a:r>
            <a:r>
              <a:rPr lang="fr-FR" sz="2000" dirty="0">
                <a:latin typeface="Calibri"/>
                <a:ea typeface="+mn-ea"/>
                <a:cs typeface="+mn-cs"/>
              </a:rPr>
              <a:t> </a:t>
            </a:r>
            <a:r>
              <a:rPr lang="fr-FR" sz="2000" dirty="0" smtClean="0">
                <a:latin typeface="Calibri"/>
                <a:ea typeface="+mn-ea"/>
                <a:cs typeface="+mn-cs"/>
              </a:rPr>
              <a:t>and </a:t>
            </a:r>
            <a:r>
              <a:rPr lang="fr-FR" sz="2000" dirty="0">
                <a:latin typeface="Calibri"/>
                <a:ea typeface="+mn-ea"/>
                <a:cs typeface="+mn-cs"/>
              </a:rPr>
              <a:t>a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requirement</a:t>
            </a:r>
            <a:r>
              <a:rPr lang="fr-FR" sz="2000" dirty="0">
                <a:latin typeface="Calibri"/>
                <a:ea typeface="+mn-ea"/>
                <a:cs typeface="+mn-cs"/>
              </a:rPr>
              <a:t> for anticoagulant </a:t>
            </a:r>
            <a:r>
              <a:rPr lang="fr-FR" sz="2000" dirty="0" err="1">
                <a:latin typeface="Calibri"/>
                <a:ea typeface="+mn-ea"/>
                <a:cs typeface="+mn-cs"/>
              </a:rPr>
              <a:t>therapy</a:t>
            </a:r>
            <a:r>
              <a:rPr lang="fr-FR" sz="2000" dirty="0">
                <a:latin typeface="Calibri"/>
                <a:ea typeface="+mn-ea"/>
                <a:cs typeface="+mn-cs"/>
              </a:rPr>
              <a:t>.</a:t>
            </a:r>
            <a:r>
              <a:rPr lang="en-GB" sz="2000" dirty="0">
                <a:latin typeface="Calibri"/>
                <a:ea typeface="+mn-ea"/>
                <a:cs typeface="+mn-cs"/>
              </a:rPr>
              <a:t> </a:t>
            </a:r>
            <a:endParaRPr lang="fr-FR" sz="200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115888"/>
            <a:ext cx="69844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3600" dirty="0" smtClean="0">
                <a:latin typeface="Comic Sans MS" pitchFamily="-72" charset="0"/>
              </a:rPr>
              <a:t>Single (simple) aspergilloma</a:t>
            </a:r>
            <a:endParaRPr lang="en-GB" sz="3600" dirty="0">
              <a:latin typeface="Comic Sans MS" pitchFamily="-7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5" descr="manc_logonew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8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4608512" cy="639763"/>
          </a:xfrm>
        </p:spPr>
        <p:txBody>
          <a:bodyPr/>
          <a:lstStyle/>
          <a:p>
            <a:pPr>
              <a:defRPr/>
            </a:pP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Indications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for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surgery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in CPA</a:t>
            </a:r>
            <a:endParaRPr lang="de-DE" sz="28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78885" name="Group 10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00271"/>
              </p:ext>
            </p:extLst>
          </p:nvPr>
        </p:nvGraphicFramePr>
        <p:xfrm>
          <a:off x="119063" y="1645296"/>
          <a:ext cx="8916987" cy="7400328"/>
        </p:xfrm>
        <a:graphic>
          <a:graphicData uri="http://schemas.openxmlformats.org/drawingml/2006/table">
            <a:tbl>
              <a:tblPr/>
              <a:tblGrid>
                <a:gridCol w="1356593"/>
                <a:gridCol w="1296144"/>
                <a:gridCol w="1584176"/>
                <a:gridCol w="648072"/>
                <a:gridCol w="648072"/>
                <a:gridCol w="1584176"/>
                <a:gridCol w="1799754"/>
              </a:tblGrid>
              <a:tr h="43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9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Simple/single aspergilloma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Cure and prevention of life-threatening h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moptysis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Lobectomy or any other segmental resection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Video-assisted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thoracic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surgery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(VATS)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Daly, 1986;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Regnard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2000; Kim, 2005;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Pratap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2007;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Brik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2008;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Muniappan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2014;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Farid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2013; Chen, 2012;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Nacera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2012;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Lejay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2011; IDSA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Chen, 2014;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Muniappan</a:t>
                      </a: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Ratio risks/benefits = define surgical risk assessment 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Patients should be seen in centres with experience of aspergillosis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May require conversion to thoracotomy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23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CCPA refractory to medical management (including multi-azole resistance) with antifungal treatment and/or life-threatening haemoptysis.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Improved control of disease, possibly 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Careful risk assessment, followed by lobectomy or pneumonectomy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Thoracoplasty with simultaneous cavernostomy and muscle transposition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Kim, 2005; Farid,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(others)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Grima, 2008 Igai ,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Prior embolization as a temporizing procedure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Highly experienced surgical team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362164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Denning DW et al, </a:t>
            </a:r>
            <a:r>
              <a:rPr lang="en-GB" sz="1400" dirty="0">
                <a:solidFill>
                  <a:srgbClr val="FFFFFF"/>
                </a:solidFill>
              </a:rPr>
              <a:t>Denning et al, </a:t>
            </a:r>
            <a:r>
              <a:rPr lang="en-US" sz="1400" dirty="0" err="1">
                <a:solidFill>
                  <a:schemeClr val="bg1"/>
                </a:solidFill>
              </a:rPr>
              <a:t>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Resp</a:t>
            </a:r>
            <a:r>
              <a:rPr lang="en-US" sz="1400" dirty="0">
                <a:solidFill>
                  <a:schemeClr val="bg1"/>
                </a:solidFill>
              </a:rPr>
              <a:t> J 2016;47:45 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764704"/>
            <a:ext cx="309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60848"/>
            <a:ext cx="8570422" cy="182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05063"/>
            <a:ext cx="8662488" cy="18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-26988"/>
            <a:ext cx="8229600" cy="639763"/>
          </a:xfrm>
        </p:spPr>
        <p:txBody>
          <a:bodyPr/>
          <a:lstStyle/>
          <a:p>
            <a:pPr algn="l">
              <a:defRPr/>
            </a:pP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Indications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for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surgery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in CPA</a:t>
            </a:r>
            <a:endParaRPr lang="de-DE" sz="28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78885" name="Group 10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37502"/>
              </p:ext>
            </p:extLst>
          </p:nvPr>
        </p:nvGraphicFramePr>
        <p:xfrm>
          <a:off x="119063" y="836613"/>
          <a:ext cx="8916987" cy="5552440"/>
        </p:xfrm>
        <a:graphic>
          <a:graphicData uri="http://schemas.openxmlformats.org/drawingml/2006/table">
            <a:tbl>
              <a:tblPr/>
              <a:tblGrid>
                <a:gridCol w="1931987"/>
                <a:gridCol w="1441450"/>
                <a:gridCol w="1800225"/>
                <a:gridCol w="549275"/>
                <a:gridCol w="530225"/>
                <a:gridCol w="1438275"/>
                <a:gridCol w="122555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QoE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Simple/single aspergilloma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Cure and prevention of life-threatening h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ae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moptysis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Lobectomy or any other segmental resection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Video-assisted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  <a:r>
                        <a:rPr kumimoji="0" lang="fr-F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thoracic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  <a:r>
                        <a:rPr kumimoji="0" lang="fr-F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surgery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(VATS) 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Daly, 1986; Regnard, 2000; Kim, 2005; Pratap, 2007; Brik, 2008; Muniappan, 2014; Farid, 2013; Chen, 2012; Nacera, 2012; Lejay, 2011; IDSA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Chen, 2014;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Muniappan, 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Ratio risks/benefits = define surgical risk assessment 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Patients should be seen in centres with experience of aspergillosis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May require conversion to thoracotomy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4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CCPA refractory to medical management (including multi-azole resistance) with antifungal treatment and/or life-threatening haemoptysis.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Improved control of disease, possibly 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Careful risk assessment, followed by lobectomy or pneumonectomy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Thoracoplasty with simultaneous cavernostomy and muscle transposition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Kim, 2005;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Farid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(others)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Grima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, 2008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Igai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 ,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Prior embolization as a temporizing procedure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Highly experienced surgical team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77607"/>
            <a:ext cx="9138072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							</a:t>
            </a:r>
            <a:r>
              <a:rPr lang="en-GB" sz="1600" dirty="0" smtClean="0">
                <a:solidFill>
                  <a:srgbClr val="FFFFFF"/>
                </a:solidFill>
              </a:rPr>
              <a:t>Denning et al, </a:t>
            </a:r>
            <a:r>
              <a:rPr lang="en-US" sz="1600" dirty="0" err="1" smtClean="0">
                <a:solidFill>
                  <a:schemeClr val="bg1"/>
                </a:solidFill>
              </a:rPr>
              <a:t>Eur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J 2016;47</a:t>
            </a:r>
            <a:r>
              <a:rPr lang="en-US" sz="1600" dirty="0">
                <a:solidFill>
                  <a:schemeClr val="bg1"/>
                </a:solidFill>
              </a:rPr>
              <a:t>:45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472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47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50223"/>
            <a:ext cx="9138072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</a:rPr>
              <a:t>                                      Patterson TF et al, </a:t>
            </a:r>
            <a:r>
              <a:rPr lang="en-GB" sz="1400" dirty="0" err="1" smtClean="0">
                <a:solidFill>
                  <a:srgbClr val="FFFFFF"/>
                </a:solidFill>
              </a:rPr>
              <a:t>Clin</a:t>
            </a:r>
            <a:r>
              <a:rPr lang="en-GB" sz="1400" dirty="0" smtClean="0">
                <a:solidFill>
                  <a:srgbClr val="FFFFFF"/>
                </a:solidFill>
              </a:rPr>
              <a:t> Infect Dis 2016</a:t>
            </a:r>
            <a:r>
              <a:rPr lang="en-GB" sz="1400" dirty="0">
                <a:solidFill>
                  <a:srgbClr val="FFFFFF"/>
                </a:solidFill>
              </a:rPr>
              <a:t>; 63:e1-e60. </a:t>
            </a:r>
            <a:r>
              <a:rPr lang="en-GB" sz="1400" dirty="0" smtClean="0">
                <a:solidFill>
                  <a:srgbClr val="FFFFFF"/>
                </a:solidFill>
              </a:rPr>
              <a:t>		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5" descr="manc_logonew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109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7584" y="2276872"/>
            <a:ext cx="7632848" cy="3744416"/>
            <a:chOff x="2400300" y="3140968"/>
            <a:chExt cx="4410494" cy="19638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300" y="3140968"/>
              <a:ext cx="4410494" cy="567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760" y="3645024"/>
              <a:ext cx="4392488" cy="145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2184</Words>
  <Application>Microsoft Macintosh PowerPoint</Application>
  <PresentationFormat>On-screen Show (4:3)</PresentationFormat>
  <Paragraphs>765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1_Larissa-Design</vt:lpstr>
      <vt:lpstr>4_Default Design</vt:lpstr>
      <vt:lpstr>1_Default Design</vt:lpstr>
      <vt:lpstr>6_Default Design</vt:lpstr>
      <vt:lpstr>Thème Office</vt:lpstr>
      <vt:lpstr>10_Default Design</vt:lpstr>
      <vt:lpstr>Office Theme</vt:lpstr>
      <vt:lpstr>New ESCMID/ERS guidelines for diagnosis and treatment of chronic pulmonary aspergillosis </vt:lpstr>
      <vt:lpstr>Chronic pulmonary aspergillosis – where are we?</vt:lpstr>
      <vt:lpstr>Clinical phenotypes of chronic Aspergillus spp diseases</vt:lpstr>
      <vt:lpstr>PowerPoint Presentation</vt:lpstr>
      <vt:lpstr>PowerPoint Presentation</vt:lpstr>
      <vt:lpstr>Indications for surgery in CPA</vt:lpstr>
      <vt:lpstr>PowerPoint Presentation</vt:lpstr>
      <vt:lpstr>Indications for surgery in 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Radiological diagnosis of CPA</vt:lpstr>
      <vt:lpstr>PowerPoint Presentation</vt:lpstr>
      <vt:lpstr>PowerPoint Presentation</vt:lpstr>
      <vt:lpstr>PowerPoint Presentation</vt:lpstr>
      <vt:lpstr>PowerPoint Presentation</vt:lpstr>
      <vt:lpstr>Respiratory specimen diagnosis of CPA</vt:lpstr>
      <vt:lpstr>Aspergillus antibody diagnosis of CPA</vt:lpstr>
      <vt:lpstr>Antigen diagnosis of CPA</vt:lpstr>
      <vt:lpstr>Oral triazole therapy for CPA</vt:lpstr>
      <vt:lpstr>Oral triazole therapy for CPA</vt:lpstr>
      <vt:lpstr>PowerPoint Presentation</vt:lpstr>
      <vt:lpstr>PowerPoint Presentation</vt:lpstr>
      <vt:lpstr>PowerPoint Presentation</vt:lpstr>
      <vt:lpstr>Duration of antifungal therapy for CPA</vt:lpstr>
      <vt:lpstr>PowerPoint Presentation</vt:lpstr>
      <vt:lpstr>Alternative intravenous therapy for CPA</vt:lpstr>
      <vt:lpstr>PowerPoint Presentation</vt:lpstr>
      <vt:lpstr>Therapies for haemoptysis in CPA</vt:lpstr>
      <vt:lpstr>PowerPoint Presentation</vt:lpstr>
      <vt:lpstr>Local cavity therapy for CPA</vt:lpstr>
      <vt:lpstr>Corticosteroid therapy for CPA</vt:lpstr>
      <vt:lpstr>CPA guidelines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Ullmann</dc:creator>
  <cp:lastModifiedBy>David Denning</cp:lastModifiedBy>
  <cp:revision>642</cp:revision>
  <cp:lastPrinted>2014-04-29T08:49:09Z</cp:lastPrinted>
  <dcterms:created xsi:type="dcterms:W3CDTF">2011-02-02T16:19:17Z</dcterms:created>
  <dcterms:modified xsi:type="dcterms:W3CDTF">2018-07-01T06:05:26Z</dcterms:modified>
</cp:coreProperties>
</file>