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57" r:id="rId3"/>
    <p:sldId id="281" r:id="rId4"/>
    <p:sldId id="261" r:id="rId5"/>
    <p:sldId id="262" r:id="rId6"/>
    <p:sldId id="284" r:id="rId7"/>
    <p:sldId id="286" r:id="rId8"/>
    <p:sldId id="285" r:id="rId9"/>
    <p:sldId id="266" r:id="rId10"/>
    <p:sldId id="267" r:id="rId11"/>
    <p:sldId id="268" r:id="rId12"/>
    <p:sldId id="270" r:id="rId13"/>
    <p:sldId id="272" r:id="rId14"/>
    <p:sldId id="287" r:id="rId15"/>
    <p:sldId id="288" r:id="rId16"/>
    <p:sldId id="277" r:id="rId17"/>
    <p:sldId id="275" r:id="rId18"/>
    <p:sldId id="289" r:id="rId19"/>
    <p:sldId id="291" r:id="rId20"/>
    <p:sldId id="278" r:id="rId21"/>
    <p:sldId id="279" r:id="rId2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A8087A"/>
    <a:srgbClr val="0F9AA1"/>
    <a:srgbClr val="1308A8"/>
    <a:srgbClr val="339966"/>
    <a:srgbClr val="33CC33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4652" autoAdjust="0"/>
  </p:normalViewPr>
  <p:slideViewPr>
    <p:cSldViewPr>
      <p:cViewPr>
        <p:scale>
          <a:sx n="77" d="100"/>
          <a:sy n="77" d="100"/>
        </p:scale>
        <p:origin x="-126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1219F3F-EB66-452A-84BD-A870E9C62394}" type="datetimeFigureOut">
              <a:rPr lang="en-US"/>
              <a:pPr>
                <a:defRPr/>
              </a:pPr>
              <a:t>5/6/2015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FD2417C-A5DF-4CB6-9D04-8E72F7F09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811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052BC47-D474-47E5-B0B0-253280C7EA32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052BC47-D474-47E5-B0B0-253280C7EA32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052BC47-D474-47E5-B0B0-253280C7EA32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052BC47-D474-47E5-B0B0-253280C7EA32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63CE507-E9DB-4CC5-AB67-16806ADACDF3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4EB7F-C541-4A2E-B3D7-EEC6DC6F01F8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CA2A9-1353-4D84-97F9-401D97F28B00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187DF1-E2A3-4717-A3AC-A4ED8532DF3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092E91-8533-4C4E-A3B7-FDAA1B11CFB7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C8CC4-87F4-42B7-B954-4996970AA6A3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49D15-B848-499A-96A2-7999DAF759C9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548BD-819D-44A6-8FFB-89551DC099C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89643-13F1-4F49-B21D-BED30BF6738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D8A53-F753-43BB-8150-588077BEED2D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4F204-3D03-4083-9FD6-E4E288B037E9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8CE93-F345-4D39-AA36-2C3E10F9BE8E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8D4D00C-59F0-49A5-B6D3-2DFADB19AE9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E:\Torino\ulcertorino.mpg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0" y="214313"/>
            <a:ext cx="8772525" cy="147002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600" dirty="0" smtClean="0"/>
              <a:t>      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Factors influencing the outcome of  </a:t>
            </a:r>
            <a:br>
              <a:rPr lang="en-US" sz="3100" dirty="0" smtClean="0">
                <a:latin typeface="Arial" pitchFamily="34" charset="0"/>
                <a:cs typeface="Arial" pitchFamily="34" charset="0"/>
              </a:rPr>
            </a:br>
            <a:r>
              <a:rPr lang="en-US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     therapeutic penetrating 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keratoplasty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US" sz="3100" dirty="0" smtClean="0">
                <a:latin typeface="Arial" pitchFamily="34" charset="0"/>
                <a:cs typeface="Arial" pitchFamily="34" charset="0"/>
              </a:rPr>
            </a:br>
            <a:r>
              <a:rPr lang="en-US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     for 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mycotic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suppurative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 keratitis</a:t>
            </a:r>
            <a:endParaRPr lang="es-ES" sz="3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66"/>
          <p:cNvSpPr>
            <a:spLocks noGrp="1" noChangeArrowheads="1"/>
          </p:cNvSpPr>
          <p:nvPr>
            <p:ph type="subTitle" idx="1"/>
          </p:nvPr>
        </p:nvSpPr>
        <p:spPr>
          <a:xfrm>
            <a:off x="4286250" y="1844675"/>
            <a:ext cx="5357813" cy="5013325"/>
          </a:xfrm>
        </p:spPr>
        <p:txBody>
          <a:bodyPr/>
          <a:lstStyle/>
          <a:p>
            <a:pPr algn="l" eaLnBrk="1" hangingPunct="1"/>
            <a:endParaRPr lang="en-US" sz="2800" dirty="0" smtClean="0">
              <a:latin typeface="Times New Roman" pitchFamily="18" charset="0"/>
            </a:endParaRPr>
          </a:p>
          <a:p>
            <a:pPr algn="l" eaLnBrk="1" hangingPunct="1"/>
            <a:r>
              <a:rPr lang="en-US" sz="2800" dirty="0" smtClean="0">
                <a:latin typeface="Times New Roman" pitchFamily="18" charset="0"/>
              </a:rPr>
              <a:t>Philip A. Thomas</a:t>
            </a:r>
          </a:p>
          <a:p>
            <a:pPr algn="l" eaLnBrk="1" hangingPunct="1"/>
            <a:r>
              <a:rPr lang="en-US" sz="2800" dirty="0" err="1" smtClean="0">
                <a:latin typeface="Times New Roman" pitchFamily="18" charset="0"/>
              </a:rPr>
              <a:t>J.Kaliamurthy</a:t>
            </a:r>
            <a:r>
              <a:rPr lang="en-US" sz="2800" dirty="0" smtClean="0">
                <a:latin typeface="Times New Roman" pitchFamily="18" charset="0"/>
              </a:rPr>
              <a:t> </a:t>
            </a:r>
          </a:p>
          <a:p>
            <a:pPr algn="l" eaLnBrk="1" hangingPunct="1"/>
            <a:r>
              <a:rPr lang="en-US" sz="2800" dirty="0" err="1" smtClean="0">
                <a:latin typeface="Times New Roman" pitchFamily="18" charset="0"/>
              </a:rPr>
              <a:t>C.A.Nelson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Jesudasan</a:t>
            </a:r>
            <a:endParaRPr lang="en-US" sz="2800" dirty="0" smtClean="0">
              <a:latin typeface="Times New Roman" pitchFamily="18" charset="0"/>
            </a:endParaRPr>
          </a:p>
          <a:p>
            <a:pPr eaLnBrk="1" hangingPunct="1"/>
            <a:endParaRPr lang="en-US" sz="2800" dirty="0" smtClean="0">
              <a:latin typeface="Times New Roman" pitchFamily="18" charset="0"/>
            </a:endParaRPr>
          </a:p>
          <a:p>
            <a:pPr algn="l" eaLnBrk="1" hangingPunct="1"/>
            <a:r>
              <a:rPr lang="en-US" sz="2800" b="1" dirty="0" smtClean="0">
                <a:latin typeface="Times New Roman" pitchFamily="18" charset="0"/>
              </a:rPr>
              <a:t>Institute of Ophthalmology</a:t>
            </a:r>
          </a:p>
          <a:p>
            <a:pPr algn="l" eaLnBrk="1" hangingPunct="1"/>
            <a:r>
              <a:rPr lang="en-US" sz="2800" b="1" dirty="0" smtClean="0">
                <a:latin typeface="Times New Roman" pitchFamily="18" charset="0"/>
              </a:rPr>
              <a:t>Joseph Eye Hospital </a:t>
            </a:r>
          </a:p>
          <a:p>
            <a:pPr algn="l" eaLnBrk="1" hangingPunct="1"/>
            <a:r>
              <a:rPr lang="en-US" sz="2800" b="1" dirty="0" smtClean="0">
                <a:latin typeface="Times New Roman" pitchFamily="18" charset="0"/>
              </a:rPr>
              <a:t>Tiruchirapalli-620001</a:t>
            </a:r>
          </a:p>
          <a:p>
            <a:pPr algn="l" eaLnBrk="1" hangingPunct="1"/>
            <a:r>
              <a:rPr lang="en-US" sz="2800" b="1" dirty="0" err="1" smtClean="0">
                <a:latin typeface="Times New Roman" pitchFamily="18" charset="0"/>
              </a:rPr>
              <a:t>Tamilnadu</a:t>
            </a:r>
            <a:r>
              <a:rPr lang="en-US" sz="2800" b="1" dirty="0" smtClean="0">
                <a:latin typeface="Times New Roman" pitchFamily="18" charset="0"/>
              </a:rPr>
              <a:t>, INDIA</a:t>
            </a:r>
          </a:p>
          <a:p>
            <a:pPr eaLnBrk="1" hangingPunct="1"/>
            <a:endParaRPr lang="en-US" b="1" dirty="0" smtClean="0"/>
          </a:p>
        </p:txBody>
      </p:sp>
      <p:pic>
        <p:nvPicPr>
          <p:cNvPr id="4" name="Picture 4" descr="jeh"/>
          <p:cNvPicPr>
            <a:picLocks noChangeAspect="1" noChangeArrowheads="1"/>
          </p:cNvPicPr>
          <p:nvPr/>
        </p:nvPicPr>
        <p:blipFill>
          <a:blip r:embed="rId2"/>
          <a:srcRect l="1190"/>
          <a:stretch>
            <a:fillRect/>
          </a:stretch>
        </p:blipFill>
        <p:spPr bwMode="auto">
          <a:xfrm>
            <a:off x="-77488" y="2996952"/>
            <a:ext cx="4370945" cy="2876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5"/>
          <p:cNvSpPr txBox="1">
            <a:spLocks noChangeArrowheads="1"/>
          </p:cNvSpPr>
          <p:nvPr/>
        </p:nvSpPr>
        <p:spPr bwMode="auto">
          <a:xfrm>
            <a:off x="928688" y="381000"/>
            <a:ext cx="842962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900" b="1" dirty="0">
                <a:solidFill>
                  <a:srgbClr val="FF0000"/>
                </a:solidFill>
                <a:cs typeface="Times New Roman" pitchFamily="18" charset="0"/>
              </a:rPr>
              <a:t>Demographic &amp;clinical characteristics of  </a:t>
            </a:r>
            <a:r>
              <a:rPr lang="en-US" sz="1900" b="1" dirty="0" smtClean="0">
                <a:solidFill>
                  <a:srgbClr val="FF0000"/>
                </a:solidFill>
                <a:cs typeface="Times New Roman" pitchFamily="18" charset="0"/>
              </a:rPr>
              <a:t>480 </a:t>
            </a:r>
            <a:r>
              <a:rPr lang="en-US" sz="1900" b="1" dirty="0">
                <a:solidFill>
                  <a:srgbClr val="FF0000"/>
                </a:solidFill>
                <a:cs typeface="Times New Roman" pitchFamily="18" charset="0"/>
              </a:rPr>
              <a:t>patients </a:t>
            </a:r>
          </a:p>
          <a:p>
            <a:pPr algn="ctr" eaLnBrk="1" hangingPunct="1"/>
            <a:r>
              <a:rPr lang="en-US" sz="1900" b="1" dirty="0">
                <a:solidFill>
                  <a:srgbClr val="FF0000"/>
                </a:solidFill>
                <a:cs typeface="Times New Roman" pitchFamily="18" charset="0"/>
              </a:rPr>
              <a:t>satisfying all criteria</a:t>
            </a:r>
            <a:endParaRPr lang="en-US" sz="1900" dirty="0">
              <a:solidFill>
                <a:srgbClr val="FF0000"/>
              </a:solidFill>
            </a:endParaRPr>
          </a:p>
        </p:txBody>
      </p:sp>
      <p:sp>
        <p:nvSpPr>
          <p:cNvPr id="12291" name="Text Box 28"/>
          <p:cNvSpPr txBox="1">
            <a:spLocks noChangeArrowheads="1"/>
          </p:cNvSpPr>
          <p:nvPr/>
        </p:nvSpPr>
        <p:spPr bwMode="auto">
          <a:xfrm>
            <a:off x="685800" y="228600"/>
            <a:ext cx="731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3037" name="Text Box 29"/>
          <p:cNvSpPr txBox="1">
            <a:spLocks noChangeArrowheads="1"/>
          </p:cNvSpPr>
          <p:nvPr/>
        </p:nvSpPr>
        <p:spPr bwMode="auto">
          <a:xfrm>
            <a:off x="874713" y="0"/>
            <a:ext cx="8269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gerian" pitchFamily="82" charset="0"/>
            </a:endParaRPr>
          </a:p>
        </p:txBody>
      </p:sp>
      <p:graphicFrame>
        <p:nvGraphicFramePr>
          <p:cNvPr id="13339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177670"/>
              </p:ext>
            </p:extLst>
          </p:nvPr>
        </p:nvGraphicFramePr>
        <p:xfrm>
          <a:off x="1285875" y="976313"/>
          <a:ext cx="7858125" cy="5881687"/>
        </p:xfrm>
        <a:graphic>
          <a:graphicData uri="http://schemas.openxmlformats.org/drawingml/2006/table">
            <a:tbl>
              <a:tblPr/>
              <a:tblGrid>
                <a:gridCol w="3014663"/>
                <a:gridCol w="3048000"/>
                <a:gridCol w="1795462"/>
              </a:tblGrid>
              <a:tr h="24537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Variable</a:t>
                      </a:r>
                    </a:p>
                  </a:txBody>
                  <a:tcPr marL="63304" marR="633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304" marR="633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30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N= 480</a:t>
                      </a:r>
                    </a:p>
                  </a:txBody>
                  <a:tcPr marL="63304" marR="633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49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(%)</a:t>
                      </a:r>
                    </a:p>
                  </a:txBody>
                  <a:tcPr marL="63304" marR="633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3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Gender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(male)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0-20 years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21-40 years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41-60 years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&gt;60 years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Microbial aetiology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Bacteria only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Fungi only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Mixed (bacteria &amp; fungi)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Acanthamoeba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No growth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Clinical Features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Duration &gt;15 days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Ulcer &gt;6mm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Ulcer depth &gt;50%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Hypopyon present</a:t>
                      </a:r>
                    </a:p>
                  </a:txBody>
                  <a:tcPr marL="63304" marR="633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252</a:t>
                      </a:r>
                    </a:p>
                    <a:p>
                      <a:pPr marL="63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63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057</a:t>
                      </a:r>
                    </a:p>
                    <a:p>
                      <a:pPr marL="63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179</a:t>
                      </a:r>
                    </a:p>
                    <a:p>
                      <a:pPr marL="63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192</a:t>
                      </a:r>
                    </a:p>
                    <a:p>
                      <a:pPr marL="63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052</a:t>
                      </a:r>
                    </a:p>
                    <a:p>
                      <a:pPr marL="63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63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104</a:t>
                      </a:r>
                    </a:p>
                    <a:p>
                      <a:pPr marL="63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167</a:t>
                      </a:r>
                    </a:p>
                    <a:p>
                      <a:pPr marL="63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026</a:t>
                      </a:r>
                    </a:p>
                    <a:p>
                      <a:pPr marL="63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007</a:t>
                      </a:r>
                    </a:p>
                    <a:p>
                      <a:pPr marL="63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176</a:t>
                      </a:r>
                    </a:p>
                    <a:p>
                      <a:pPr marL="63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63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033</a:t>
                      </a:r>
                    </a:p>
                    <a:p>
                      <a:pPr marL="63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056</a:t>
                      </a:r>
                    </a:p>
                    <a:p>
                      <a:pPr marL="63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154</a:t>
                      </a:r>
                    </a:p>
                    <a:p>
                      <a:pPr marL="63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197</a:t>
                      </a:r>
                    </a:p>
                  </a:txBody>
                  <a:tcPr marL="63304" marR="633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(52.7%)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(11%)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(37%)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(41%)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(11%)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(21.8%)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(34.9%)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(5.3%)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(1.1%)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(31.4%)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(6.9%)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(11.6%)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(32.2%)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(41.1%)</a:t>
                      </a:r>
                    </a:p>
                  </a:txBody>
                  <a:tcPr marL="63304" marR="633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1143000" y="1857375"/>
            <a:ext cx="7786688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43000" y="3429000"/>
            <a:ext cx="7786688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43000" y="3786188"/>
            <a:ext cx="7786688" cy="15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43000" y="5286375"/>
            <a:ext cx="7786688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43000" y="5643563"/>
            <a:ext cx="7858125" cy="15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000" b="1" dirty="0" smtClean="0">
                <a:solidFill>
                  <a:srgbClr val="FF0000"/>
                </a:solidFill>
              </a:rPr>
              <a:t>Type of primary treatment as a possible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 determinant of outcome</a:t>
            </a:r>
          </a:p>
        </p:txBody>
      </p:sp>
      <p:sp>
        <p:nvSpPr>
          <p:cNvPr id="13315" name="Text Box 49"/>
          <p:cNvSpPr txBox="1">
            <a:spLocks noChangeArrowheads="1"/>
          </p:cNvSpPr>
          <p:nvPr/>
        </p:nvSpPr>
        <p:spPr bwMode="auto">
          <a:xfrm>
            <a:off x="1785938" y="6215063"/>
            <a:ext cx="5980112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Statistical analysis</a:t>
            </a:r>
            <a:r>
              <a:rPr lang="en-US" dirty="0" smtClean="0"/>
              <a:t>: </a:t>
            </a:r>
            <a:r>
              <a:rPr lang="en-US" dirty="0"/>
              <a:t>p &lt; 0.001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506471"/>
              </p:ext>
            </p:extLst>
          </p:nvPr>
        </p:nvGraphicFramePr>
        <p:xfrm>
          <a:off x="1285875" y="1357313"/>
          <a:ext cx="7572375" cy="4847820"/>
        </p:xfrm>
        <a:graphic>
          <a:graphicData uri="http://schemas.openxmlformats.org/drawingml/2006/table">
            <a:tbl>
              <a:tblPr/>
              <a:tblGrid>
                <a:gridCol w="1382781"/>
                <a:gridCol w="1633823"/>
                <a:gridCol w="1790207"/>
                <a:gridCol w="1580322"/>
                <a:gridCol w="1185242"/>
              </a:tblGrid>
              <a:tr h="42554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Outcome of microbial </a:t>
                      </a: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keratitis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Primary Treatment Regimen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Total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1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Moxifloxacin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only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Moxifloxacin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and </a:t>
                      </a: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natamycin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Other combinations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6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Success</a:t>
                      </a:r>
                    </a:p>
                  </a:txBody>
                  <a:tcPr marL="91439" marR="91439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107 (48%)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104 (53%)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34 (57%)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245 (51%)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39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Healing</a:t>
                      </a:r>
                    </a:p>
                  </a:txBody>
                  <a:tcPr marL="91439" marR="91439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058 (26%)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043 (22%)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03 (05%)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104 (22%)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9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Indolent ulceration</a:t>
                      </a:r>
                    </a:p>
                  </a:txBody>
                  <a:tcPr marL="91439" marR="91439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021 (09%)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018 (09%)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04 (07%)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043 (09%)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3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Progressed</a:t>
                      </a:r>
                    </a:p>
                  </a:txBody>
                  <a:tcPr marL="91439" marR="91439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027 (12%)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020 (10%)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7 (12%)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054 (11%)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TPK</a:t>
                      </a:r>
                    </a:p>
                  </a:txBody>
                  <a:tcPr marL="91439" marR="91439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011  (5%)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011  (06%)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12 (19%)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034(7%)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224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196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60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142875"/>
            <a:ext cx="7972425" cy="1011238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Algerian" pitchFamily="82" charset="0"/>
              </a:rPr>
              <a:t/>
            </a:r>
            <a:br>
              <a:rPr lang="en-US" sz="3200" dirty="0" smtClean="0">
                <a:latin typeface="Algerian" pitchFamily="82" charset="0"/>
              </a:rPr>
            </a:br>
            <a:r>
              <a:rPr lang="en-US" sz="2800" dirty="0">
                <a:latin typeface="Arial" pitchFamily="34" charset="0"/>
                <a:cs typeface="Arial" pitchFamily="34" charset="0"/>
              </a:rPr>
              <a:t>Factors influencing the outcome of  therapeutic penetrating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keratoplasty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for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mycotic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suppurative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keratitis</a:t>
            </a:r>
            <a:r>
              <a:rPr lang="en-US" sz="2800" b="1" dirty="0" smtClean="0">
                <a:latin typeface="Algerian" pitchFamily="82" charset="0"/>
              </a:rPr>
              <a:t/>
            </a:r>
            <a:br>
              <a:rPr lang="en-US" sz="2800" b="1" dirty="0" smtClean="0">
                <a:latin typeface="Algerian" pitchFamily="82" charset="0"/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Variables that possibly influenced the outcome of therapy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066800" y="24384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A) </a:t>
            </a:r>
            <a:r>
              <a:rPr lang="en-US" b="1"/>
              <a:t>Gender</a:t>
            </a:r>
            <a:r>
              <a:rPr lang="en-US"/>
              <a:t> 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2819400" y="2133600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/>
              <a:t>252 </a:t>
            </a:r>
            <a:r>
              <a:rPr lang="en-US" dirty="0"/>
              <a:t>male</a:t>
            </a: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2743200" y="2895600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/>
              <a:t>228 </a:t>
            </a:r>
            <a:r>
              <a:rPr lang="en-US" dirty="0"/>
              <a:t>female</a:t>
            </a: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4343400" y="2057400"/>
            <a:ext cx="388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/>
              <a:t>181(72</a:t>
            </a:r>
            <a:r>
              <a:rPr lang="en-US" dirty="0"/>
              <a:t>%)-favorable response</a:t>
            </a: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4495800" y="3048000"/>
            <a:ext cx="396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/>
              <a:t>164(72</a:t>
            </a:r>
            <a:r>
              <a:rPr lang="en-US" dirty="0"/>
              <a:t>%)- favorable response</a:t>
            </a:r>
          </a:p>
        </p:txBody>
      </p:sp>
      <p:sp>
        <p:nvSpPr>
          <p:cNvPr id="14344" name="Line 10"/>
          <p:cNvSpPr>
            <a:spLocks noChangeShapeType="1"/>
          </p:cNvSpPr>
          <p:nvPr/>
        </p:nvSpPr>
        <p:spPr bwMode="auto">
          <a:xfrm>
            <a:off x="2438400" y="2362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11"/>
          <p:cNvSpPr>
            <a:spLocks noChangeShapeType="1"/>
          </p:cNvSpPr>
          <p:nvPr/>
        </p:nvSpPr>
        <p:spPr bwMode="auto">
          <a:xfrm>
            <a:off x="2438400" y="3200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Line 12"/>
          <p:cNvSpPr>
            <a:spLocks noChangeShapeType="1"/>
          </p:cNvSpPr>
          <p:nvPr/>
        </p:nvSpPr>
        <p:spPr bwMode="auto">
          <a:xfrm>
            <a:off x="2438400" y="2362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13"/>
          <p:cNvSpPr>
            <a:spLocks noChangeShapeType="1"/>
          </p:cNvSpPr>
          <p:nvPr/>
        </p:nvSpPr>
        <p:spPr bwMode="auto">
          <a:xfrm>
            <a:off x="3505200" y="2438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Line 14"/>
          <p:cNvSpPr>
            <a:spLocks noChangeShapeType="1"/>
          </p:cNvSpPr>
          <p:nvPr/>
        </p:nvSpPr>
        <p:spPr bwMode="auto">
          <a:xfrm>
            <a:off x="3429000" y="3200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Text Box 4"/>
          <p:cNvSpPr txBox="1">
            <a:spLocks noChangeArrowheads="1"/>
          </p:cNvSpPr>
          <p:nvPr/>
        </p:nvSpPr>
        <p:spPr bwMode="auto">
          <a:xfrm>
            <a:off x="1000125" y="51435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B) </a:t>
            </a:r>
            <a:r>
              <a:rPr lang="en-US" b="1"/>
              <a:t>Age</a:t>
            </a:r>
          </a:p>
        </p:txBody>
      </p:sp>
      <p:sp>
        <p:nvSpPr>
          <p:cNvPr id="14350" name="Text Box 8"/>
          <p:cNvSpPr txBox="1">
            <a:spLocks noChangeArrowheads="1"/>
          </p:cNvSpPr>
          <p:nvPr/>
        </p:nvSpPr>
        <p:spPr bwMode="auto">
          <a:xfrm>
            <a:off x="2143125" y="4214813"/>
            <a:ext cx="137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Age</a:t>
            </a:r>
          </a:p>
        </p:txBody>
      </p:sp>
      <p:sp>
        <p:nvSpPr>
          <p:cNvPr id="14351" name="Text Box 9"/>
          <p:cNvSpPr txBox="1">
            <a:spLocks noChangeArrowheads="1"/>
          </p:cNvSpPr>
          <p:nvPr/>
        </p:nvSpPr>
        <p:spPr bwMode="auto">
          <a:xfrm>
            <a:off x="3000375" y="4214813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Favorable response</a:t>
            </a:r>
          </a:p>
        </p:txBody>
      </p:sp>
      <p:sp>
        <p:nvSpPr>
          <p:cNvPr id="14352" name="Text Box 19"/>
          <p:cNvSpPr txBox="1">
            <a:spLocks noChangeArrowheads="1"/>
          </p:cNvSpPr>
          <p:nvPr/>
        </p:nvSpPr>
        <p:spPr bwMode="auto">
          <a:xfrm>
            <a:off x="5214938" y="3714750"/>
            <a:ext cx="1828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% exhibiting complete resolution</a:t>
            </a:r>
          </a:p>
        </p:txBody>
      </p:sp>
      <p:sp>
        <p:nvSpPr>
          <p:cNvPr id="14353" name="Rectangle 21"/>
          <p:cNvSpPr>
            <a:spLocks noChangeArrowheads="1"/>
          </p:cNvSpPr>
          <p:nvPr/>
        </p:nvSpPr>
        <p:spPr bwMode="auto">
          <a:xfrm>
            <a:off x="7143750" y="3714750"/>
            <a:ext cx="17478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% with progression of keratitis</a:t>
            </a:r>
          </a:p>
        </p:txBody>
      </p:sp>
      <p:sp>
        <p:nvSpPr>
          <p:cNvPr id="14354" name="Text Box 6"/>
          <p:cNvSpPr txBox="1">
            <a:spLocks noChangeArrowheads="1"/>
          </p:cNvSpPr>
          <p:nvPr/>
        </p:nvSpPr>
        <p:spPr bwMode="auto">
          <a:xfrm>
            <a:off x="2057400" y="4786313"/>
            <a:ext cx="7086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  1-20		 86%	       63% (High)	        10% (Low)</a:t>
            </a:r>
          </a:p>
        </p:txBody>
      </p:sp>
      <p:sp>
        <p:nvSpPr>
          <p:cNvPr id="14355" name="Line 14"/>
          <p:cNvSpPr>
            <a:spLocks noChangeShapeType="1"/>
          </p:cNvSpPr>
          <p:nvPr/>
        </p:nvSpPr>
        <p:spPr bwMode="auto">
          <a:xfrm>
            <a:off x="2143125" y="4572000"/>
            <a:ext cx="647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1500981" y="5357019"/>
            <a:ext cx="7143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857375" y="5357813"/>
            <a:ext cx="28575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857375" y="5715000"/>
            <a:ext cx="28575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857375" y="5000625"/>
            <a:ext cx="28575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60" name="Text Box 5"/>
          <p:cNvSpPr txBox="1">
            <a:spLocks noChangeArrowheads="1"/>
          </p:cNvSpPr>
          <p:nvPr/>
        </p:nvSpPr>
        <p:spPr bwMode="auto">
          <a:xfrm>
            <a:off x="2214563" y="5214938"/>
            <a:ext cx="6019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 21-60	             73%		</a:t>
            </a:r>
          </a:p>
        </p:txBody>
      </p:sp>
      <p:sp>
        <p:nvSpPr>
          <p:cNvPr id="14361" name="Text Box 7"/>
          <p:cNvSpPr txBox="1">
            <a:spLocks noChangeArrowheads="1"/>
          </p:cNvSpPr>
          <p:nvPr/>
        </p:nvSpPr>
        <p:spPr bwMode="auto">
          <a:xfrm>
            <a:off x="2143125" y="5572125"/>
            <a:ext cx="624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Above 60	49%			</a:t>
            </a:r>
          </a:p>
        </p:txBody>
      </p:sp>
      <p:sp>
        <p:nvSpPr>
          <p:cNvPr id="14362" name="Text Box 25"/>
          <p:cNvSpPr txBox="1">
            <a:spLocks noChangeArrowheads="1"/>
          </p:cNvSpPr>
          <p:nvPr/>
        </p:nvSpPr>
        <p:spPr bwMode="auto">
          <a:xfrm>
            <a:off x="4724400" y="5572125"/>
            <a:ext cx="441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        31% (Low)	          31% (high)</a:t>
            </a:r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>
            <a:off x="5500688" y="51435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4" name="Line 27"/>
          <p:cNvSpPr>
            <a:spLocks noChangeShapeType="1"/>
          </p:cNvSpPr>
          <p:nvPr/>
        </p:nvSpPr>
        <p:spPr bwMode="auto">
          <a:xfrm>
            <a:off x="7429500" y="51435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500063" y="2209800"/>
            <a:ext cx="1785937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C) </a:t>
            </a:r>
            <a:r>
              <a:rPr lang="en-US" b="1"/>
              <a:t>Duration of   </a:t>
            </a:r>
          </a:p>
          <a:p>
            <a:pPr eaLnBrk="1" hangingPunct="1">
              <a:spcBef>
                <a:spcPct val="50000"/>
              </a:spcBef>
            </a:pPr>
            <a:r>
              <a:rPr lang="en-US" b="1"/>
              <a:t>     symptoms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2590800" y="12954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No of Days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5181600" y="12954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Favorable response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2895600" y="1676400"/>
            <a:ext cx="464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1 to 15				74%</a:t>
            </a: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2895600" y="2362200"/>
            <a:ext cx="449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16 to 30 				53%</a:t>
            </a:r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2667000" y="3048000"/>
            <a:ext cx="487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More than 30 days		   33%</a:t>
            </a:r>
          </a:p>
        </p:txBody>
      </p:sp>
      <p:sp>
        <p:nvSpPr>
          <p:cNvPr id="15368" name="Line 10"/>
          <p:cNvSpPr>
            <a:spLocks noChangeShapeType="1"/>
          </p:cNvSpPr>
          <p:nvPr/>
        </p:nvSpPr>
        <p:spPr bwMode="auto">
          <a:xfrm>
            <a:off x="2133600" y="1905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Line 11"/>
          <p:cNvSpPr>
            <a:spLocks noChangeShapeType="1"/>
          </p:cNvSpPr>
          <p:nvPr/>
        </p:nvSpPr>
        <p:spPr bwMode="auto">
          <a:xfrm>
            <a:off x="2133600" y="1905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12"/>
          <p:cNvSpPr>
            <a:spLocks noChangeShapeType="1"/>
          </p:cNvSpPr>
          <p:nvPr/>
        </p:nvSpPr>
        <p:spPr bwMode="auto">
          <a:xfrm>
            <a:off x="2057400" y="2590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Line 13"/>
          <p:cNvSpPr>
            <a:spLocks noChangeShapeType="1"/>
          </p:cNvSpPr>
          <p:nvPr/>
        </p:nvSpPr>
        <p:spPr bwMode="auto">
          <a:xfrm>
            <a:off x="2133600" y="3276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Line 14"/>
          <p:cNvSpPr>
            <a:spLocks noChangeShapeType="1"/>
          </p:cNvSpPr>
          <p:nvPr/>
        </p:nvSpPr>
        <p:spPr bwMode="auto">
          <a:xfrm>
            <a:off x="5486400" y="1905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Line 15"/>
          <p:cNvSpPr>
            <a:spLocks noChangeShapeType="1"/>
          </p:cNvSpPr>
          <p:nvPr/>
        </p:nvSpPr>
        <p:spPr bwMode="auto">
          <a:xfrm>
            <a:off x="5486400" y="2514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16"/>
          <p:cNvSpPr>
            <a:spLocks noChangeShapeType="1"/>
          </p:cNvSpPr>
          <p:nvPr/>
        </p:nvSpPr>
        <p:spPr bwMode="auto">
          <a:xfrm>
            <a:off x="5486400" y="3200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Line 18"/>
          <p:cNvSpPr>
            <a:spLocks noChangeShapeType="1"/>
          </p:cNvSpPr>
          <p:nvPr/>
        </p:nvSpPr>
        <p:spPr bwMode="auto">
          <a:xfrm>
            <a:off x="2590800" y="1600200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Text Box 21"/>
          <p:cNvSpPr txBox="1">
            <a:spLocks noChangeArrowheads="1"/>
          </p:cNvSpPr>
          <p:nvPr/>
        </p:nvSpPr>
        <p:spPr bwMode="auto">
          <a:xfrm>
            <a:off x="1828800" y="4419600"/>
            <a:ext cx="533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Significant difference </a:t>
            </a: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642938" y="214313"/>
            <a:ext cx="82867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Factors influencing the outcome of  therapeutic penetrating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keratoplasty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for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mycotic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suppurative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keratitis</a:t>
            </a:r>
          </a:p>
          <a:p>
            <a:pPr algn="ctr" eaLnBrk="1" hangingPunct="1"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Variables that possibly influenced the outcome of therapy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Factors influencing the outcome of  therapeutic penetrating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 </a:t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keratoplasty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mycotic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suppurative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keratitis</a:t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                             </a:t>
            </a:r>
            <a:endParaRPr lang="en-US" sz="2800" i="1" dirty="0" smtClean="0">
              <a:solidFill>
                <a:srgbClr val="00B05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79513" y="1052736"/>
            <a:ext cx="8750176" cy="5233764"/>
          </a:xfrm>
        </p:spPr>
        <p:txBody>
          <a:bodyPr>
            <a:norm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TPK was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done for:</a:t>
            </a:r>
          </a:p>
          <a:p>
            <a:pPr eaLnBrk="1" hangingPunct="1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-- seven of 104 bacterial keratitis patients (7%)</a:t>
            </a:r>
          </a:p>
          <a:p>
            <a:pPr eaLnBrk="1" hangingPunct="1">
              <a:lnSpc>
                <a:spcPct val="2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-- 12 of 167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mycotic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keratitis patients (7%)</a:t>
            </a:r>
          </a:p>
          <a:p>
            <a:pPr eaLnBrk="1" hangingPunct="1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--  three of 26 (12%) patients with mixed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mycotic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-bacterial keratitis</a:t>
            </a:r>
          </a:p>
          <a:p>
            <a:pPr eaLnBrk="1" hangingPunct="1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--  12 of 183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7%)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patients with other or unknown causes of keratitis</a:t>
            </a:r>
          </a:p>
        </p:txBody>
      </p:sp>
    </p:spTree>
    <p:extLst>
      <p:ext uri="{BB962C8B-B14F-4D97-AF65-F5344CB8AC3E}">
        <p14:creationId xmlns:p14="http://schemas.microsoft.com/office/powerpoint/2010/main" val="349738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Factors influencing the outcome of  therapeutic penetrating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 </a:t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keratoplasty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mycotic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suppurative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keratitis</a:t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                             </a:t>
            </a:r>
            <a:endParaRPr lang="en-US" sz="2800" i="1" dirty="0" smtClean="0">
              <a:solidFill>
                <a:srgbClr val="00B05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79513" y="1052736"/>
            <a:ext cx="8750176" cy="5233764"/>
          </a:xfrm>
        </p:spPr>
        <p:txBody>
          <a:bodyPr>
            <a:norm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TPK was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done for:</a:t>
            </a:r>
          </a:p>
          <a:p>
            <a:pPr eaLnBrk="1" hangingPunct="1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-- five of 83 patients with keratitis due to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Fusarium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spp. (6%)</a:t>
            </a:r>
          </a:p>
          <a:p>
            <a:pPr eaLnBrk="1" hangingPunct="1">
              <a:lnSpc>
                <a:spcPct val="2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-- three of 27 patients with keratitis due to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Aspergillus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flavus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(11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%)</a:t>
            </a:r>
          </a:p>
          <a:p>
            <a:pPr eaLnBrk="1" hangingPunct="1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-- one of nine patients with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keratitis due to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Aspergillus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fumigatus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--  one of 18 patients with keratitis due to other or unidentified fungal species (6%)</a:t>
            </a:r>
          </a:p>
        </p:txBody>
      </p:sp>
    </p:spTree>
    <p:extLst>
      <p:ext uri="{BB962C8B-B14F-4D97-AF65-F5344CB8AC3E}">
        <p14:creationId xmlns:p14="http://schemas.microsoft.com/office/powerpoint/2010/main" val="252156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Factors influencing the outcome of  therapeutic penetrating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</a:t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keratoplasty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mycotic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suppurative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keratitis</a:t>
            </a:r>
            <a:br>
              <a:rPr lang="en-US" sz="2800" b="1" dirty="0"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 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Significant Predictors for Progression of Keratitis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258888" y="1773238"/>
            <a:ext cx="7215187" cy="4608512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2000" smtClean="0"/>
          </a:p>
          <a:p>
            <a:pPr eaLnBrk="1" hangingPunct="1">
              <a:lnSpc>
                <a:spcPct val="150000"/>
              </a:lnSpc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Greatest or least diameter of corneal ulceration exceeding 6mm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Depth of ulceration exceeding 50%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Depth of infiltration exceeding 60%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The presence of a hypopyon 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Patient age exceeding 40yrs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Duration of symptoms exceeding 15 days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Mixed bacterial-fungal growth </a:t>
            </a:r>
          </a:p>
          <a:p>
            <a:pPr eaLnBrk="1" hangingPunct="1">
              <a:lnSpc>
                <a:spcPct val="150000"/>
              </a:lnSpc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Factors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influencing the outcome of  therapeutic penetrating    </a:t>
            </a:r>
            <a:br>
              <a:rPr lang="en-US" sz="2400" b="1" dirty="0">
                <a:latin typeface="Arial" pitchFamily="34" charset="0"/>
                <a:cs typeface="Arial" pitchFamily="34" charset="0"/>
              </a:rPr>
            </a:br>
            <a:r>
              <a:rPr lang="en-US" sz="2400" b="1" dirty="0"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keratoplasty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mycotic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suppurative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keratitis</a:t>
            </a: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Significant Predictors for the need for TPK (based 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univariate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analysis)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916113"/>
            <a:ext cx="8679309" cy="444658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dirty="0" smtClean="0"/>
              <a:t>Duration </a:t>
            </a:r>
            <a:r>
              <a:rPr lang="en-US" dirty="0"/>
              <a:t>of symptoms &gt; 15 days (P &lt; 0.0001</a:t>
            </a:r>
            <a:r>
              <a:rPr lang="en-US" dirty="0" smtClean="0"/>
              <a:t>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dirty="0" smtClean="0"/>
              <a:t>Smallest </a:t>
            </a:r>
            <a:r>
              <a:rPr lang="en-US" dirty="0"/>
              <a:t>or largest ulcer diameter &gt; 6 mm (P = 0.002</a:t>
            </a:r>
            <a:r>
              <a:rPr lang="en-US" dirty="0" smtClean="0"/>
              <a:t>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dirty="0" smtClean="0"/>
              <a:t>Ulcer </a:t>
            </a:r>
            <a:r>
              <a:rPr lang="en-US" dirty="0"/>
              <a:t>depth &gt; 50% (P &lt; 0.0001</a:t>
            </a:r>
            <a:r>
              <a:rPr lang="en-US" dirty="0" smtClean="0"/>
              <a:t>)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dirty="0" smtClean="0"/>
              <a:t>Infiltrate </a:t>
            </a:r>
            <a:r>
              <a:rPr lang="en-US" dirty="0"/>
              <a:t>depth &gt; 60% (P = 0.002</a:t>
            </a:r>
            <a:r>
              <a:rPr lang="en-US" dirty="0" smtClean="0"/>
              <a:t>)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dirty="0" smtClean="0"/>
              <a:t>Any </a:t>
            </a:r>
            <a:r>
              <a:rPr lang="en-US" dirty="0"/>
              <a:t>growth in culture (P &lt; 0.0001) </a:t>
            </a:r>
            <a:endParaRPr lang="en-US" dirty="0" smtClean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dirty="0" smtClean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These factors were </a:t>
            </a:r>
            <a:r>
              <a:rPr lang="en-US" dirty="0"/>
              <a:t>significantly more frequently associated with TPK being performed than duration of symptoms ≤ 15 days, ulcer diameter ≤ 6 mm, ulcer depth ≤ 50%, infiltrate depth ≤ 60</a:t>
            </a:r>
            <a:r>
              <a:rPr lang="en-US" dirty="0" smtClean="0"/>
              <a:t>%&amp;  </a:t>
            </a:r>
            <a:r>
              <a:rPr lang="en-US" dirty="0"/>
              <a:t>no growth in </a:t>
            </a:r>
            <a:r>
              <a:rPr lang="en-US" dirty="0" smtClean="0"/>
              <a:t>culture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Factors influencing the outcome of  therapeutic penetrating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 </a:t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keratoplasty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mycotic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suppurative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keratitis</a:t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                             </a:t>
            </a:r>
            <a:endParaRPr lang="en-US" sz="2800" i="1" dirty="0" smtClean="0">
              <a:solidFill>
                <a:srgbClr val="00B05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79513" y="1052736"/>
            <a:ext cx="8750176" cy="5256584"/>
          </a:xfrm>
        </p:spPr>
        <p:txBody>
          <a:bodyPr>
            <a:normAutofit fontScale="62500" lnSpcReduction="20000"/>
          </a:bodyPr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2900" dirty="0" err="1" smtClean="0">
                <a:cs typeface="Times New Roman" pitchFamily="18" charset="0"/>
              </a:rPr>
              <a:t>Xie</a:t>
            </a:r>
            <a:r>
              <a:rPr lang="en-US" sz="2900" dirty="0" smtClean="0">
                <a:cs typeface="Times New Roman" pitchFamily="18" charset="0"/>
              </a:rPr>
              <a:t> </a:t>
            </a:r>
            <a:r>
              <a:rPr lang="en-US" sz="2900" i="1" dirty="0" smtClean="0">
                <a:cs typeface="Times New Roman" pitchFamily="18" charset="0"/>
              </a:rPr>
              <a:t>et al. , </a:t>
            </a:r>
            <a:r>
              <a:rPr lang="en-US" sz="2900" dirty="0" smtClean="0">
                <a:cs typeface="Times New Roman" pitchFamily="18" charset="0"/>
              </a:rPr>
              <a:t> </a:t>
            </a:r>
            <a:r>
              <a:rPr lang="en-US" sz="2900" i="1" dirty="0" smtClean="0">
                <a:cs typeface="Times New Roman" pitchFamily="18" charset="0"/>
              </a:rPr>
              <a:t>Br J </a:t>
            </a:r>
            <a:r>
              <a:rPr lang="en-US" sz="2900" i="1" dirty="0" err="1" smtClean="0">
                <a:cs typeface="Times New Roman" pitchFamily="18" charset="0"/>
              </a:rPr>
              <a:t>Ophthalmol</a:t>
            </a:r>
            <a:r>
              <a:rPr lang="en-US" sz="2900" i="1" dirty="0" smtClean="0">
                <a:cs typeface="Times New Roman" pitchFamily="18" charset="0"/>
              </a:rPr>
              <a:t> </a:t>
            </a:r>
            <a:r>
              <a:rPr lang="en-US" sz="2900" dirty="0" smtClean="0">
                <a:cs typeface="Times New Roman" pitchFamily="18" charset="0"/>
              </a:rPr>
              <a:t>2001; </a:t>
            </a:r>
            <a:r>
              <a:rPr lang="en-US" sz="2900" i="1" dirty="0" smtClean="0">
                <a:cs typeface="Times New Roman" pitchFamily="18" charset="0"/>
              </a:rPr>
              <a:t>85</a:t>
            </a:r>
            <a:r>
              <a:rPr lang="en-US" sz="2900" dirty="0" smtClean="0">
                <a:cs typeface="Times New Roman" pitchFamily="18" charset="0"/>
              </a:rPr>
              <a:t>: 1070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2900" dirty="0" smtClean="0">
                <a:cs typeface="Times New Roman" pitchFamily="18" charset="0"/>
              </a:rPr>
              <a:t>  -- Retrospective analysis of 108 cases of severe </a:t>
            </a:r>
            <a:r>
              <a:rPr lang="en-US" sz="2900" dirty="0" err="1" smtClean="0">
                <a:cs typeface="Times New Roman" pitchFamily="18" charset="0"/>
              </a:rPr>
              <a:t>mycotic</a:t>
            </a:r>
            <a:r>
              <a:rPr lang="en-US" sz="2900" dirty="0" smtClean="0">
                <a:cs typeface="Times New Roman" pitchFamily="18" charset="0"/>
              </a:rPr>
              <a:t> keratitis</a:t>
            </a:r>
            <a:endParaRPr lang="en-US" sz="2900" dirty="0" smtClean="0"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900" dirty="0" smtClean="0">
                <a:cs typeface="Times New Roman" pitchFamily="18" charset="0"/>
              </a:rPr>
              <a:t>-- </a:t>
            </a:r>
            <a:r>
              <a:rPr lang="en-US" sz="2900" dirty="0" smtClean="0">
                <a:cs typeface="Times New Roman" pitchFamily="18" charset="0"/>
              </a:rPr>
              <a:t>Graft remained clear in 80% of patients</a:t>
            </a:r>
            <a:endParaRPr lang="en-US" sz="2900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170000"/>
              </a:lnSpc>
              <a:buNone/>
            </a:pPr>
            <a:endParaRPr lang="en-US" sz="2900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170000"/>
              </a:lnSpc>
              <a:buNone/>
            </a:pPr>
            <a:r>
              <a:rPr lang="en-US" sz="2900" dirty="0" smtClean="0">
                <a:cs typeface="Times New Roman" pitchFamily="18" charset="0"/>
              </a:rPr>
              <a:t>Shi </a:t>
            </a:r>
            <a:r>
              <a:rPr lang="en-US" sz="2900" i="1" dirty="0" smtClean="0">
                <a:cs typeface="Times New Roman" pitchFamily="18" charset="0"/>
              </a:rPr>
              <a:t>et al., Ophthalmology</a:t>
            </a:r>
            <a:r>
              <a:rPr lang="en-US" sz="2900" dirty="0" smtClean="0">
                <a:cs typeface="Times New Roman" pitchFamily="18" charset="0"/>
              </a:rPr>
              <a:t> 2010; </a:t>
            </a:r>
            <a:r>
              <a:rPr lang="en-US" sz="2900" i="1" dirty="0" smtClean="0">
                <a:cs typeface="Times New Roman" pitchFamily="18" charset="0"/>
              </a:rPr>
              <a:t>117</a:t>
            </a:r>
            <a:r>
              <a:rPr lang="en-US" sz="2900" dirty="0" smtClean="0">
                <a:cs typeface="Times New Roman" pitchFamily="18" charset="0"/>
              </a:rPr>
              <a:t>: 890-896 </a:t>
            </a:r>
          </a:p>
          <a:p>
            <a:pPr marL="0" indent="0" eaLnBrk="1" hangingPunct="1">
              <a:lnSpc>
                <a:spcPct val="170000"/>
              </a:lnSpc>
              <a:buNone/>
            </a:pPr>
            <a:r>
              <a:rPr lang="en-US" sz="2900" dirty="0" smtClean="0">
                <a:cs typeface="Times New Roman" pitchFamily="18" charset="0"/>
              </a:rPr>
              <a:t>  -- Retrospective interventional case series (614 patients)</a:t>
            </a:r>
          </a:p>
          <a:p>
            <a:pPr marL="0" indent="0" eaLnBrk="1" hangingPunct="1">
              <a:lnSpc>
                <a:spcPct val="170000"/>
              </a:lnSpc>
              <a:buNone/>
            </a:pPr>
            <a:r>
              <a:rPr lang="en-US" sz="2900" dirty="0">
                <a:cs typeface="Times New Roman" pitchFamily="18" charset="0"/>
              </a:rPr>
              <a:t> </a:t>
            </a:r>
            <a:r>
              <a:rPr lang="en-US" sz="2900" dirty="0" smtClean="0">
                <a:cs typeface="Times New Roman" pitchFamily="18" charset="0"/>
              </a:rPr>
              <a:t> -- 57 (6.3%) patients experienced recurrences</a:t>
            </a:r>
          </a:p>
          <a:p>
            <a:pPr marL="0" indent="0" eaLnBrk="1" hangingPunct="1">
              <a:lnSpc>
                <a:spcPct val="170000"/>
              </a:lnSpc>
              <a:buNone/>
            </a:pPr>
            <a:r>
              <a:rPr lang="en-US" sz="2900" dirty="0">
                <a:cs typeface="Times New Roman" pitchFamily="18" charset="0"/>
              </a:rPr>
              <a:t> </a:t>
            </a:r>
            <a:r>
              <a:rPr lang="en-US" sz="2900" dirty="0" smtClean="0">
                <a:cs typeface="Times New Roman" pitchFamily="18" charset="0"/>
              </a:rPr>
              <a:t> -- Higher rates of recurrences in those with :</a:t>
            </a:r>
          </a:p>
          <a:p>
            <a:pPr marL="0" indent="0" eaLnBrk="1" hangingPunct="1">
              <a:lnSpc>
                <a:spcPct val="170000"/>
              </a:lnSpc>
              <a:buNone/>
            </a:pPr>
            <a:r>
              <a:rPr lang="en-US" sz="2900" dirty="0">
                <a:cs typeface="Times New Roman" pitchFamily="18" charset="0"/>
              </a:rPr>
              <a:t> </a:t>
            </a:r>
            <a:r>
              <a:rPr lang="en-US" sz="2900" dirty="0" smtClean="0">
                <a:cs typeface="Times New Roman" pitchFamily="18" charset="0"/>
              </a:rPr>
              <a:t>     pre-operative </a:t>
            </a:r>
            <a:r>
              <a:rPr lang="en-US" sz="2900" dirty="0" err="1" smtClean="0">
                <a:cs typeface="Times New Roman" pitchFamily="18" charset="0"/>
              </a:rPr>
              <a:t>hypopyon</a:t>
            </a:r>
            <a:endParaRPr lang="en-US" sz="2900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170000"/>
              </a:lnSpc>
              <a:buNone/>
            </a:pPr>
            <a:r>
              <a:rPr lang="en-US" sz="2900" dirty="0">
                <a:cs typeface="Times New Roman" pitchFamily="18" charset="0"/>
              </a:rPr>
              <a:t> </a:t>
            </a:r>
            <a:r>
              <a:rPr lang="en-US" sz="2900" dirty="0" smtClean="0">
                <a:cs typeface="Times New Roman" pitchFamily="18" charset="0"/>
              </a:rPr>
              <a:t>     corneal </a:t>
            </a:r>
            <a:r>
              <a:rPr lang="en-US" sz="2900" dirty="0" err="1" smtClean="0">
                <a:cs typeface="Times New Roman" pitchFamily="18" charset="0"/>
              </a:rPr>
              <a:t>peforation</a:t>
            </a:r>
            <a:r>
              <a:rPr lang="en-US" sz="2900" dirty="0" smtClean="0">
                <a:cs typeface="Times New Roman" pitchFamily="18" charset="0"/>
              </a:rPr>
              <a:t> </a:t>
            </a:r>
          </a:p>
          <a:p>
            <a:pPr marL="0" indent="0" eaLnBrk="1" hangingPunct="1">
              <a:lnSpc>
                <a:spcPct val="170000"/>
              </a:lnSpc>
              <a:buNone/>
            </a:pPr>
            <a:r>
              <a:rPr lang="en-US" sz="2900" dirty="0">
                <a:cs typeface="Times New Roman" pitchFamily="18" charset="0"/>
              </a:rPr>
              <a:t> </a:t>
            </a:r>
            <a:r>
              <a:rPr lang="en-US" sz="2900" dirty="0" smtClean="0">
                <a:cs typeface="Times New Roman" pitchFamily="18" charset="0"/>
              </a:rPr>
              <a:t>      infection extending up to the </a:t>
            </a:r>
            <a:r>
              <a:rPr lang="en-US" sz="2900" dirty="0" err="1" smtClean="0">
                <a:cs typeface="Times New Roman" pitchFamily="18" charset="0"/>
              </a:rPr>
              <a:t>limbus</a:t>
            </a:r>
            <a:endParaRPr lang="en-US" sz="2900" dirty="0" smtClean="0">
              <a:cs typeface="Times New Roman" pitchFamily="18" charset="0"/>
            </a:endParaRPr>
          </a:p>
          <a:p>
            <a:pPr eaLnBrk="1" hangingPunct="1">
              <a:lnSpc>
                <a:spcPct val="17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85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Factors influencing the outcome of  therapeutic penetrating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 </a:t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keratoplasty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mycotic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suppurative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keratitis</a:t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                             </a:t>
            </a:r>
            <a:endParaRPr lang="en-US" sz="2800" i="1" dirty="0" smtClean="0">
              <a:solidFill>
                <a:srgbClr val="00B05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79513" y="1052736"/>
            <a:ext cx="8750176" cy="5256584"/>
          </a:xfrm>
        </p:spPr>
        <p:txBody>
          <a:bodyPr>
            <a:normAutofit fontScale="62500" lnSpcReduction="20000"/>
          </a:bodyPr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2900" dirty="0" err="1" smtClean="0">
                <a:cs typeface="Times New Roman" pitchFamily="18" charset="0"/>
              </a:rPr>
              <a:t>Yalniz-Akkaya</a:t>
            </a:r>
            <a:r>
              <a:rPr lang="en-US" sz="2900" dirty="0" smtClean="0">
                <a:cs typeface="Times New Roman" pitchFamily="18" charset="0"/>
              </a:rPr>
              <a:t> </a:t>
            </a:r>
            <a:r>
              <a:rPr lang="en-US" sz="2900" i="1" dirty="0" smtClean="0">
                <a:cs typeface="Times New Roman" pitchFamily="18" charset="0"/>
              </a:rPr>
              <a:t>et al. , </a:t>
            </a:r>
            <a:r>
              <a:rPr lang="en-US" sz="2900" i="1" dirty="0" err="1" smtClean="0">
                <a:cs typeface="Times New Roman" pitchFamily="18" charset="0"/>
              </a:rPr>
              <a:t>Int</a:t>
            </a:r>
            <a:r>
              <a:rPr lang="en-US" sz="2900" dirty="0" smtClean="0">
                <a:cs typeface="Times New Roman" pitchFamily="18" charset="0"/>
              </a:rPr>
              <a:t> </a:t>
            </a:r>
            <a:r>
              <a:rPr lang="en-US" sz="2900" i="1" dirty="0" err="1" smtClean="0">
                <a:cs typeface="Times New Roman" pitchFamily="18" charset="0"/>
              </a:rPr>
              <a:t>Ophthalmol</a:t>
            </a:r>
            <a:r>
              <a:rPr lang="en-US" sz="2900" i="1" dirty="0" smtClean="0">
                <a:cs typeface="Times New Roman" pitchFamily="18" charset="0"/>
              </a:rPr>
              <a:t>  </a:t>
            </a:r>
            <a:r>
              <a:rPr lang="en-US" sz="2900" dirty="0" smtClean="0">
                <a:cs typeface="Times New Roman" pitchFamily="18" charset="0"/>
              </a:rPr>
              <a:t>2015; </a:t>
            </a:r>
            <a:r>
              <a:rPr lang="en-US" sz="2900" i="1" dirty="0">
                <a:cs typeface="Times New Roman" pitchFamily="18" charset="0"/>
              </a:rPr>
              <a:t>3</a:t>
            </a:r>
            <a:r>
              <a:rPr lang="en-US" sz="2900" i="1" dirty="0" smtClean="0">
                <a:cs typeface="Times New Roman" pitchFamily="18" charset="0"/>
              </a:rPr>
              <a:t>5</a:t>
            </a:r>
            <a:r>
              <a:rPr lang="en-US" sz="2900" dirty="0" smtClean="0">
                <a:cs typeface="Times New Roman" pitchFamily="18" charset="0"/>
              </a:rPr>
              <a:t>: 193-200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2900" dirty="0" smtClean="0">
                <a:cs typeface="Times New Roman" pitchFamily="18" charset="0"/>
              </a:rPr>
              <a:t>  -- Retrospective analysis of 24 eyes with keratitis (follow-up 22 months)</a:t>
            </a:r>
            <a:endParaRPr lang="en-US" sz="2900" dirty="0" smtClean="0"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900" dirty="0" smtClean="0">
                <a:cs typeface="Times New Roman" pitchFamily="18" charset="0"/>
              </a:rPr>
              <a:t>-- </a:t>
            </a:r>
            <a:r>
              <a:rPr lang="en-US" sz="2900" dirty="0" smtClean="0">
                <a:cs typeface="Times New Roman" pitchFamily="18" charset="0"/>
              </a:rPr>
              <a:t>Graft remained clear in 93 % of patients with infective keratitis &amp; 78% of those with non-infective keratitis</a:t>
            </a:r>
            <a:endParaRPr lang="en-US" sz="2900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170000"/>
              </a:lnSpc>
              <a:buNone/>
            </a:pPr>
            <a:endParaRPr lang="en-US" sz="2900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170000"/>
              </a:lnSpc>
              <a:buNone/>
            </a:pPr>
            <a:r>
              <a:rPr lang="en-US" sz="2900" dirty="0" smtClean="0">
                <a:cs typeface="Times New Roman" pitchFamily="18" charset="0"/>
              </a:rPr>
              <a:t>Ti TE </a:t>
            </a:r>
            <a:r>
              <a:rPr lang="en-US" sz="2900" i="1" dirty="0" smtClean="0">
                <a:cs typeface="Times New Roman" pitchFamily="18" charset="0"/>
              </a:rPr>
              <a:t>et al., Am J</a:t>
            </a:r>
            <a:r>
              <a:rPr lang="en-US" sz="2900" dirty="0" smtClean="0">
                <a:cs typeface="Times New Roman" pitchFamily="18" charset="0"/>
              </a:rPr>
              <a:t> </a:t>
            </a:r>
            <a:r>
              <a:rPr lang="en-US" sz="2900" i="1" dirty="0" err="1" smtClean="0">
                <a:cs typeface="Times New Roman" pitchFamily="18" charset="0"/>
              </a:rPr>
              <a:t>Ophthalmol</a:t>
            </a:r>
            <a:r>
              <a:rPr lang="en-US" sz="2900" i="1" dirty="0" smtClean="0">
                <a:cs typeface="Times New Roman" pitchFamily="18" charset="0"/>
              </a:rPr>
              <a:t> </a:t>
            </a:r>
            <a:r>
              <a:rPr lang="en-US" sz="2900" dirty="0" smtClean="0">
                <a:cs typeface="Times New Roman" pitchFamily="18" charset="0"/>
              </a:rPr>
              <a:t>2007; </a:t>
            </a:r>
            <a:r>
              <a:rPr lang="en-US" sz="2900" i="1" dirty="0" smtClean="0">
                <a:cs typeface="Times New Roman" pitchFamily="18" charset="0"/>
              </a:rPr>
              <a:t>114</a:t>
            </a:r>
            <a:r>
              <a:rPr lang="en-US" sz="2900" dirty="0" smtClean="0">
                <a:cs typeface="Times New Roman" pitchFamily="18" charset="0"/>
              </a:rPr>
              <a:t>: 755-762 </a:t>
            </a:r>
          </a:p>
          <a:p>
            <a:pPr marL="0" indent="0" eaLnBrk="1" hangingPunct="1">
              <a:lnSpc>
                <a:spcPct val="170000"/>
              </a:lnSpc>
              <a:buNone/>
            </a:pPr>
            <a:r>
              <a:rPr lang="en-US" sz="2900" dirty="0" smtClean="0">
                <a:cs typeface="Times New Roman" pitchFamily="18" charset="0"/>
              </a:rPr>
              <a:t>  -- Retrospective interventional case series (92 consecutive patients who had   </a:t>
            </a:r>
          </a:p>
          <a:p>
            <a:pPr marL="0" indent="0" eaLnBrk="1" hangingPunct="1">
              <a:lnSpc>
                <a:spcPct val="170000"/>
              </a:lnSpc>
              <a:buNone/>
            </a:pPr>
            <a:r>
              <a:rPr lang="en-US" sz="2900" dirty="0">
                <a:cs typeface="Times New Roman" pitchFamily="18" charset="0"/>
              </a:rPr>
              <a:t> </a:t>
            </a:r>
            <a:r>
              <a:rPr lang="en-US" sz="2900" dirty="0" smtClean="0">
                <a:cs typeface="Times New Roman" pitchFamily="18" charset="0"/>
              </a:rPr>
              <a:t>     </a:t>
            </a:r>
            <a:r>
              <a:rPr lang="en-US" sz="2900" dirty="0" smtClean="0">
                <a:cs typeface="Times New Roman" pitchFamily="18" charset="0"/>
              </a:rPr>
              <a:t>undergone TPK)</a:t>
            </a:r>
          </a:p>
          <a:p>
            <a:pPr marL="0" indent="0" eaLnBrk="1" hangingPunct="1">
              <a:lnSpc>
                <a:spcPct val="170000"/>
              </a:lnSpc>
              <a:buNone/>
            </a:pPr>
            <a:r>
              <a:rPr lang="en-US" sz="2900" dirty="0">
                <a:cs typeface="Times New Roman" pitchFamily="18" charset="0"/>
              </a:rPr>
              <a:t> </a:t>
            </a:r>
            <a:r>
              <a:rPr lang="en-US" sz="2900" dirty="0" smtClean="0">
                <a:cs typeface="Times New Roman" pitchFamily="18" charset="0"/>
              </a:rPr>
              <a:t> -- </a:t>
            </a:r>
            <a:r>
              <a:rPr lang="en-US" sz="2900" i="1" dirty="0" err="1" smtClean="0">
                <a:cs typeface="Times New Roman" pitchFamily="18" charset="0"/>
              </a:rPr>
              <a:t>Fusarium</a:t>
            </a:r>
            <a:r>
              <a:rPr lang="en-US" sz="2900" i="1" dirty="0" smtClean="0">
                <a:cs typeface="Times New Roman" pitchFamily="18" charset="0"/>
              </a:rPr>
              <a:t> </a:t>
            </a:r>
            <a:r>
              <a:rPr lang="en-US" sz="2900" dirty="0" smtClean="0">
                <a:cs typeface="Times New Roman" pitchFamily="18" charset="0"/>
              </a:rPr>
              <a:t>spp. accounted for 32.3% of the fungal isolates</a:t>
            </a:r>
          </a:p>
          <a:p>
            <a:pPr marL="0" indent="0" eaLnBrk="1" hangingPunct="1">
              <a:lnSpc>
                <a:spcPct val="170000"/>
              </a:lnSpc>
              <a:buNone/>
            </a:pPr>
            <a:r>
              <a:rPr lang="en-US" sz="2900" dirty="0">
                <a:cs typeface="Times New Roman" pitchFamily="18" charset="0"/>
              </a:rPr>
              <a:t> </a:t>
            </a:r>
            <a:r>
              <a:rPr lang="en-US" sz="2900" dirty="0" smtClean="0">
                <a:cs typeface="Times New Roman" pitchFamily="18" charset="0"/>
              </a:rPr>
              <a:t> -- 15 patients failed therapy</a:t>
            </a:r>
          </a:p>
          <a:p>
            <a:pPr marL="0" indent="0" eaLnBrk="1" hangingPunct="1">
              <a:lnSpc>
                <a:spcPct val="170000"/>
              </a:lnSpc>
              <a:buNone/>
            </a:pPr>
            <a:r>
              <a:rPr lang="en-US" sz="2900" dirty="0">
                <a:cs typeface="Times New Roman" pitchFamily="18" charset="0"/>
              </a:rPr>
              <a:t> </a:t>
            </a:r>
            <a:r>
              <a:rPr lang="en-US" sz="2900" dirty="0" smtClean="0">
                <a:cs typeface="Times New Roman" pitchFamily="18" charset="0"/>
              </a:rPr>
              <a:t> --  11 of the 15 patients who had failed TPKs suffered from fungal keratitis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17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8929688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/>
              <a:t> </a:t>
            </a:r>
            <a:r>
              <a:rPr lang="en-US" sz="2800" dirty="0" smtClean="0"/>
              <a:t> Factors </a:t>
            </a:r>
            <a:r>
              <a:rPr lang="en-US" sz="2800" dirty="0"/>
              <a:t>influencing the outcome of  </a:t>
            </a:r>
            <a:r>
              <a:rPr lang="en-US" sz="2800" dirty="0" smtClean="0"/>
              <a:t>therapeutic </a:t>
            </a:r>
            <a:r>
              <a:rPr lang="en-US" sz="2800" dirty="0"/>
              <a:t>penetrating </a:t>
            </a:r>
            <a:r>
              <a:rPr lang="en-US" sz="2800" dirty="0" smtClean="0"/>
              <a:t>   </a:t>
            </a:r>
            <a:br>
              <a:rPr lang="en-US" sz="2800" dirty="0" smtClean="0"/>
            </a:br>
            <a:r>
              <a:rPr lang="en-US" sz="2800" dirty="0"/>
              <a:t> </a:t>
            </a:r>
            <a:r>
              <a:rPr lang="en-US" sz="2800" dirty="0" smtClean="0"/>
              <a:t>            </a:t>
            </a:r>
            <a:r>
              <a:rPr lang="en-US" sz="2800" dirty="0" err="1" smtClean="0"/>
              <a:t>keratoplasty</a:t>
            </a:r>
            <a:r>
              <a:rPr lang="en-US" sz="2800" dirty="0" smtClean="0"/>
              <a:t> for </a:t>
            </a:r>
            <a:r>
              <a:rPr lang="en-US" sz="2800" dirty="0" err="1"/>
              <a:t>mycotic</a:t>
            </a:r>
            <a:r>
              <a:rPr lang="en-US" sz="2800" dirty="0"/>
              <a:t> &amp; </a:t>
            </a:r>
            <a:r>
              <a:rPr lang="en-US" sz="2800" dirty="0" err="1"/>
              <a:t>suppurative</a:t>
            </a:r>
            <a:r>
              <a:rPr lang="en-US" sz="2800" dirty="0"/>
              <a:t> keratitis</a:t>
            </a:r>
            <a:endParaRPr lang="en-US" sz="2800" dirty="0" smtClean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1571625" y="1428750"/>
            <a:ext cx="7358063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Microbial keratitis</a:t>
            </a:r>
            <a:r>
              <a:rPr lang="en-US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-- loss of corneal epithelium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-- underlying stromal infiltrates &amp;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suppuration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-- signs of inflammation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hypopyon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u="sng" dirty="0"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Microbial keratitis</a:t>
            </a:r>
            <a:r>
              <a:rPr lang="en-US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due to bacteria, fungi, protozoa, viruses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For successful management</a:t>
            </a:r>
            <a:r>
              <a:rPr lang="en-US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-- prompt diagnosis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-- immediate institution of appropriate anti-microbial therapy</a:t>
            </a:r>
            <a:r>
              <a:rPr lang="en-US" sz="2200" dirty="0"/>
              <a:t>.</a:t>
            </a:r>
          </a:p>
        </p:txBody>
      </p:sp>
      <p:pic>
        <p:nvPicPr>
          <p:cNvPr id="4" name="Picture 2" descr="EY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28750"/>
            <a:ext cx="273630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964488" cy="1475656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Factors influencing the outcome of  therapeutic penetrating 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keratoplasty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mycotic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suppurative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keratitis</a:t>
            </a:r>
            <a:br>
              <a:rPr lang="en-US" sz="2800" b="1" dirty="0"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                                        </a:t>
            </a:r>
            <a:r>
              <a:rPr lang="en-US" sz="2800" b="1" i="1" dirty="0" smtClean="0">
                <a:solidFill>
                  <a:srgbClr val="FF0000"/>
                </a:solidFill>
              </a:rPr>
              <a:t>SUMMARY</a:t>
            </a:r>
            <a:br>
              <a:rPr lang="en-US" sz="2800" b="1" i="1" dirty="0" smtClean="0">
                <a:solidFill>
                  <a:srgbClr val="FF0000"/>
                </a:solidFill>
              </a:rPr>
            </a:br>
            <a:endParaRPr lang="en-US" sz="2400" i="1" dirty="0" smtClean="0">
              <a:solidFill>
                <a:srgbClr val="FF00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071563" y="1484313"/>
            <a:ext cx="7748587" cy="511333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eaLnBrk="1" hangingPunct="1">
              <a:lnSpc>
                <a:spcPct val="200000"/>
              </a:lnSpc>
            </a:pPr>
            <a:r>
              <a:rPr lang="en-US" sz="2400" dirty="0" smtClean="0"/>
              <a:t>480 patients with suspected microbial keratitis</a:t>
            </a:r>
          </a:p>
          <a:p>
            <a:pPr eaLnBrk="1" hangingPunct="1">
              <a:lnSpc>
                <a:spcPct val="200000"/>
              </a:lnSpc>
            </a:pPr>
            <a:r>
              <a:rPr lang="en-US" sz="2400" dirty="0" smtClean="0"/>
              <a:t>420 pts. received primary topical ciprofloxacin therapy, alone or in combination with </a:t>
            </a:r>
            <a:r>
              <a:rPr lang="en-US" sz="2400" dirty="0" err="1" smtClean="0"/>
              <a:t>natamycin</a:t>
            </a:r>
            <a:r>
              <a:rPr lang="en-US" sz="2400" dirty="0" smtClean="0"/>
              <a:t> 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sz="2400" dirty="0" smtClean="0"/>
              <a:t>-- Treatment success or healing in 73 %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sz="2400" dirty="0" smtClean="0"/>
              <a:t>-- Progression of keratitis or need for TPK occurred in 18 %</a:t>
            </a:r>
          </a:p>
          <a:p>
            <a:pPr eaLnBrk="1" hangingPunct="1">
              <a:lnSpc>
                <a:spcPct val="200000"/>
              </a:lnSpc>
            </a:pPr>
            <a:r>
              <a:rPr lang="en-US" sz="2000" dirty="0" smtClean="0"/>
              <a:t>Patient gender not a significant determinant of response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036495" cy="11430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  Factors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influencing the outcome of  therapeutic penetrating  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</a:t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keratoplasty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mycotic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suppurative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keratitis</a:t>
            </a:r>
            <a:br>
              <a:rPr lang="en-US" sz="2800" b="1" dirty="0"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latin typeface="Arial" pitchFamily="34" charset="0"/>
                <a:cs typeface="Arial" pitchFamily="34" charset="0"/>
              </a:rPr>
              <a:t>                                         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b="1" i="1" dirty="0" smtClean="0">
                <a:solidFill>
                  <a:srgbClr val="FF0000"/>
                </a:solidFill>
              </a:rPr>
              <a:t>SUMMARY</a:t>
            </a:r>
            <a:r>
              <a:rPr lang="en-US" sz="2800" b="1" i="1" dirty="0">
                <a:solidFill>
                  <a:srgbClr val="FF0000"/>
                </a:solidFill>
              </a:rPr>
              <a:t/>
            </a:r>
            <a:br>
              <a:rPr lang="en-US" sz="2800" b="1" i="1" dirty="0">
                <a:solidFill>
                  <a:srgbClr val="FF0000"/>
                </a:solidFill>
              </a:rPr>
            </a:br>
            <a:endParaRPr lang="en-US" sz="2800" b="1" i="1" dirty="0" smtClean="0">
              <a:solidFill>
                <a:srgbClr val="FF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214438" y="1600200"/>
            <a:ext cx="7472362" cy="452596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000" dirty="0" smtClean="0"/>
              <a:t>	</a:t>
            </a:r>
            <a:r>
              <a:rPr lang="en-US" sz="2000" b="1" dirty="0" smtClean="0">
                <a:solidFill>
                  <a:srgbClr val="33CC33"/>
                </a:solidFill>
              </a:rPr>
              <a:t>Factors serving as significant predictors of an </a:t>
            </a:r>
            <a:r>
              <a:rPr lang="en-US" sz="2000" b="1" dirty="0" err="1" smtClean="0">
                <a:solidFill>
                  <a:srgbClr val="33CC33"/>
                </a:solidFill>
              </a:rPr>
              <a:t>unfavourable</a:t>
            </a:r>
            <a:r>
              <a:rPr lang="en-US" sz="2000" b="1" dirty="0" smtClean="0">
                <a:solidFill>
                  <a:srgbClr val="33CC33"/>
                </a:solidFill>
              </a:rPr>
              <a:t> outcome of </a:t>
            </a:r>
            <a:r>
              <a:rPr lang="en-US" sz="2000" b="1" dirty="0" err="1" smtClean="0">
                <a:solidFill>
                  <a:srgbClr val="33CC33"/>
                </a:solidFill>
              </a:rPr>
              <a:t>mycotic</a:t>
            </a:r>
            <a:r>
              <a:rPr lang="en-US" sz="2000" b="1" dirty="0" smtClean="0">
                <a:solidFill>
                  <a:srgbClr val="33CC33"/>
                </a:solidFill>
              </a:rPr>
              <a:t> or </a:t>
            </a:r>
            <a:r>
              <a:rPr lang="en-US" sz="2000" b="1" dirty="0" err="1" smtClean="0">
                <a:solidFill>
                  <a:srgbClr val="33CC33"/>
                </a:solidFill>
              </a:rPr>
              <a:t>suppurative</a:t>
            </a:r>
            <a:r>
              <a:rPr lang="en-US" sz="2000" b="1" dirty="0" smtClean="0">
                <a:solidFill>
                  <a:srgbClr val="33CC33"/>
                </a:solidFill>
              </a:rPr>
              <a:t> keratitis, necessitating TPK included: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000" b="1" dirty="0">
                <a:solidFill>
                  <a:srgbClr val="33CC33"/>
                </a:solidFill>
              </a:rPr>
              <a:t> </a:t>
            </a:r>
            <a:r>
              <a:rPr lang="en-US" sz="2000" b="1" dirty="0" smtClean="0">
                <a:solidFill>
                  <a:srgbClr val="33CC33"/>
                </a:solidFill>
              </a:rPr>
              <a:t> --</a:t>
            </a:r>
            <a:r>
              <a:rPr lang="en-US" sz="1800" dirty="0" smtClean="0"/>
              <a:t>large </a:t>
            </a:r>
            <a:r>
              <a:rPr lang="en-US" sz="1800" dirty="0"/>
              <a:t>and/or deep ulcers </a:t>
            </a:r>
            <a:endParaRPr lang="en-US" sz="1800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1800" dirty="0"/>
              <a:t> </a:t>
            </a:r>
            <a:r>
              <a:rPr lang="en-US" sz="1800" dirty="0" smtClean="0"/>
              <a:t>  --a </a:t>
            </a:r>
            <a:r>
              <a:rPr lang="en-US" sz="1800" dirty="0"/>
              <a:t>prolonged duration of symptoms. </a:t>
            </a:r>
            <a:endParaRPr lang="en-US" sz="1800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1800" dirty="0" smtClean="0">
                <a:solidFill>
                  <a:srgbClr val="00B050"/>
                </a:solidFill>
              </a:rPr>
              <a:t>Primary </a:t>
            </a:r>
            <a:r>
              <a:rPr lang="en-US" sz="1800" dirty="0">
                <a:solidFill>
                  <a:srgbClr val="00B050"/>
                </a:solidFill>
              </a:rPr>
              <a:t>therapy with topical </a:t>
            </a:r>
            <a:r>
              <a:rPr lang="en-US" sz="1800" dirty="0" err="1">
                <a:solidFill>
                  <a:srgbClr val="00B050"/>
                </a:solidFill>
              </a:rPr>
              <a:t>moxifloxacin</a:t>
            </a:r>
            <a:r>
              <a:rPr lang="en-US" sz="1800" dirty="0">
                <a:solidFill>
                  <a:srgbClr val="00B050"/>
                </a:solidFill>
              </a:rPr>
              <a:t>, alone or in combination with </a:t>
            </a:r>
            <a:r>
              <a:rPr lang="en-US" sz="1800" dirty="0" err="1">
                <a:solidFill>
                  <a:srgbClr val="00B050"/>
                </a:solidFill>
              </a:rPr>
              <a:t>natamycin</a:t>
            </a:r>
            <a:r>
              <a:rPr lang="en-US" sz="1800" dirty="0">
                <a:solidFill>
                  <a:srgbClr val="00B050"/>
                </a:solidFill>
              </a:rPr>
              <a:t>, appears to be effective therapy in a high percentage of patients. </a:t>
            </a:r>
            <a:endParaRPr lang="en-US" sz="18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447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Factors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influencing the outcome of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therapeutic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penetrating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keratoplasty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mycotic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&amp;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suppurative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keratitis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371600"/>
            <a:ext cx="9144001" cy="5486400"/>
          </a:xfrm>
        </p:spPr>
        <p:txBody>
          <a:bodyPr>
            <a:normAutofit/>
          </a:bodyPr>
          <a:lstStyle/>
          <a:p>
            <a:pPr marL="179388" indent="-179388" eaLnBrk="1" hangingPunct="1">
              <a:lnSpc>
                <a:spcPct val="150000"/>
              </a:lnSpc>
              <a:buFont typeface="Wingdings" pitchFamily="2" charset="2"/>
              <a:buChar char="u"/>
            </a:pPr>
            <a:r>
              <a:rPr lang="en-US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Initial treatment of </a:t>
            </a:r>
            <a:r>
              <a:rPr lang="en-US" sz="1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suppurative</a:t>
            </a:r>
            <a:r>
              <a:rPr lang="en-US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(non-viral) keratitis:</a:t>
            </a:r>
          </a:p>
          <a:p>
            <a:pPr marL="179388" indent="-179388" eaLnBrk="1" hangingPunct="1">
              <a:lnSpc>
                <a:spcPct val="150000"/>
              </a:lnSpc>
              <a:buFontTx/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cefazolin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/ cefuroxime + gentamicin / tobramycin</a:t>
            </a:r>
          </a:p>
          <a:p>
            <a:pPr marL="179388" indent="-179388"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fluoroquinolone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monotherapy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moxifloxacin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9388" indent="-179388"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currently used widely for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monotherapy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suppurative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9388" indent="-179388" eaLnBrk="1" hangingPunct="1">
              <a:lnSpc>
                <a:spcPct val="80000"/>
              </a:lnSpc>
              <a:buFontTx/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keratitis</a:t>
            </a:r>
          </a:p>
          <a:p>
            <a:pPr marL="179388" indent="-179388" eaLnBrk="1" hangingPunct="1">
              <a:lnSpc>
                <a:spcPct val="150000"/>
              </a:lnSpc>
              <a:buFont typeface="Wingdings" pitchFamily="2" charset="2"/>
              <a:buChar char="u"/>
            </a:pPr>
            <a:r>
              <a:rPr lang="en-US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Treatment of suspected fungal keratitis</a:t>
            </a:r>
          </a:p>
          <a:p>
            <a:pPr marL="179388" indent="-179388" eaLnBrk="1" hangingPunct="1">
              <a:lnSpc>
                <a:spcPct val="150000"/>
              </a:lnSpc>
              <a:buFontTx/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--topical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natamycin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(5%),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itraconazole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(1%),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voriconazole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1%)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79388" indent="-179388"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--oral ketoconazole, fluconazole,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itraconazole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voriconazole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79388" indent="-179388" eaLnBrk="1" hangingPunct="1">
              <a:lnSpc>
                <a:spcPct val="80000"/>
              </a:lnSpc>
              <a:buFontTx/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u"/>
            </a:pPr>
            <a:r>
              <a:rPr lang="en-US" sz="1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 evaluate 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factors </a:t>
            </a:r>
            <a:r>
              <a:rPr lang="en-US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leading to the need for therapeutic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 penetrating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keratoplasty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suppurative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mycotic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keratitis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lnSpc>
                <a:spcPct val="80000"/>
              </a:lnSpc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79388" indent="-179388" eaLnBrk="1" hangingPunct="1">
              <a:lnSpc>
                <a:spcPct val="80000"/>
              </a:lnSpc>
              <a:buFontTx/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PSE_UL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89040"/>
            <a:ext cx="277748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003480"/>
              </p:ext>
            </p:extLst>
          </p:nvPr>
        </p:nvGraphicFramePr>
        <p:xfrm>
          <a:off x="6588224" y="1340768"/>
          <a:ext cx="23622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Slide" r:id="rId4" imgW="4549874" imgH="3394541" progId="PowerPoint.Slide.8">
                  <p:embed/>
                </p:oleObj>
              </mc:Choice>
              <mc:Fallback>
                <p:oleObj name="Slide" r:id="rId4" imgW="4549874" imgH="3394541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1340768"/>
                        <a:ext cx="23622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1" cy="1700808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  Factors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influencing the outcome of  therapeutic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penetrating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keratoplasty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mycotic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                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suppurative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keratitis</a:t>
            </a:r>
            <a:endParaRPr lang="en-US" sz="2800" b="1" dirty="0" smtClean="0">
              <a:latin typeface="Algerian" pitchFamily="82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1817440"/>
            <a:ext cx="7858125" cy="5040560"/>
          </a:xfrm>
        </p:spPr>
        <p:txBody>
          <a:bodyPr>
            <a:normAutofit lnSpcReduction="10000"/>
          </a:bodyPr>
          <a:lstStyle/>
          <a:p>
            <a:pPr algn="l" eaLnBrk="1" hangingPunct="1">
              <a:buFont typeface="Wingdings" pitchFamily="2" charset="2"/>
              <a:buChar char="u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Prospective study from Jul. 2009 to Dec. 2011(30 months)</a:t>
            </a:r>
          </a:p>
          <a:p>
            <a:pPr algn="l" eaLnBrk="1" hangingPunct="1">
              <a:buFont typeface="Wingdings" pitchFamily="2" charset="2"/>
              <a:buChar char="u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Patients with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suppurative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(suspected  microbial) </a:t>
            </a:r>
          </a:p>
          <a:p>
            <a:pPr algn="l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keratitis </a:t>
            </a:r>
          </a:p>
          <a:p>
            <a:pPr algn="l" eaLnBrk="1" hangingPunct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Char char="u"/>
            </a:pPr>
            <a:r>
              <a:rPr lang="en-US" sz="2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Inclusion criteria </a:t>
            </a:r>
          </a:p>
          <a:p>
            <a:pPr algn="l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-- Informed consent provided</a:t>
            </a:r>
          </a:p>
          <a:p>
            <a:pPr algn="l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-- Loss of corneal epithelium with clinical </a:t>
            </a:r>
          </a:p>
          <a:p>
            <a:pPr algn="l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evidence of infection , with/without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hypopyon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Char char="u"/>
            </a:pPr>
            <a:r>
              <a:rPr lang="en-US" sz="2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Exclusion criteria</a:t>
            </a:r>
          </a:p>
          <a:p>
            <a:pPr algn="l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-- Consent not given for</a:t>
            </a:r>
            <a:r>
              <a:rPr lang="en-US" sz="2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investigation or treatment</a:t>
            </a:r>
          </a:p>
          <a:p>
            <a:pPr algn="l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-- Incomplete follow-up </a:t>
            </a:r>
          </a:p>
          <a:p>
            <a:pPr algn="l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-- Had prior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0"/>
            <a:ext cx="9036496" cy="1556792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Factors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influencing the outcome of  therapeutic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penetrating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keratoplasty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mycotic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suppurative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keratitis</a:t>
            </a:r>
            <a:endParaRPr lang="en-US" sz="2800" b="1" dirty="0" smtClean="0">
              <a:latin typeface="Algerian" pitchFamily="82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1556792"/>
            <a:ext cx="9036496" cy="5301208"/>
          </a:xfrm>
        </p:spPr>
        <p:txBody>
          <a:bodyPr>
            <a:normAutofit fontScale="92500"/>
          </a:bodyPr>
          <a:lstStyle/>
          <a:p>
            <a:pPr algn="just" eaLnBrk="1" hangingPunct="1">
              <a:buFont typeface="Wingdings" pitchFamily="2" charset="2"/>
              <a:buChar char="u"/>
            </a:pPr>
            <a:r>
              <a:rPr lang="en-GB" sz="2100" dirty="0" smtClean="0">
                <a:latin typeface="Times New Roman" pitchFamily="18" charset="0"/>
                <a:cs typeface="Times New Roman" pitchFamily="18" charset="0"/>
              </a:rPr>
              <a:t>Examination  done at slit-lamp; clinical features  </a:t>
            </a:r>
          </a:p>
          <a:p>
            <a:pPr algn="just" eaLnBrk="1" hangingPunct="1"/>
            <a:r>
              <a:rPr lang="en-GB" sz="2100" dirty="0" smtClean="0">
                <a:latin typeface="Times New Roman" pitchFamily="18" charset="0"/>
                <a:cs typeface="Times New Roman" pitchFamily="18" charset="0"/>
              </a:rPr>
              <a:t>  noted &amp; drawing made for patient records</a:t>
            </a:r>
          </a:p>
          <a:p>
            <a:pPr algn="just" eaLnBrk="1" hangingPunct="1"/>
            <a:endParaRPr lang="en-GB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u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Length of slit-beam used to assess vertical </a:t>
            </a:r>
          </a:p>
          <a:p>
            <a:pPr algn="just" eaLnBrk="1" hangingPunct="1"/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 diameter, then turned 90 degrees to assess  </a:t>
            </a:r>
          </a:p>
          <a:p>
            <a:pPr algn="just" eaLnBrk="1" hangingPunct="1"/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 horizontal diameter</a:t>
            </a:r>
          </a:p>
          <a:p>
            <a:pPr algn="just" eaLnBrk="1" hangingPunct="1"/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u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Slit-beam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parallelo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- piped; depth of ulceration &amp;   </a:t>
            </a:r>
          </a:p>
          <a:p>
            <a:pPr algn="just" eaLnBrk="1" hangingPunct="1"/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  infiltrate graded subjectively </a:t>
            </a:r>
          </a:p>
          <a:p>
            <a:pPr algn="just" eaLnBrk="1" hangingPunct="1"/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u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Standard photographs taken to check qualitative   </a:t>
            </a:r>
          </a:p>
          <a:p>
            <a:pPr algn="just" eaLnBrk="1" hangingPunct="1"/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  findings &amp; grading of response</a:t>
            </a:r>
          </a:p>
          <a:p>
            <a:pPr algn="just" eaLnBrk="1" hangingPunct="1"/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u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Repeatability studies performed to ensure  </a:t>
            </a:r>
          </a:p>
          <a:p>
            <a:pPr algn="just" eaLnBrk="1" hangingPunct="1"/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  uniformity in grading characteristics</a:t>
            </a:r>
          </a:p>
          <a:p>
            <a:pPr algn="l" eaLnBrk="1" hangingPunct="1">
              <a:buFont typeface="Wingdings" pitchFamily="2" charset="2"/>
              <a:buChar char="u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0"/>
            <a:ext cx="9036496" cy="1556792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Factors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influencing the outcome of  therapeutic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penetrating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keratoplasty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mycotic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suppurative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keratitis</a:t>
            </a:r>
            <a:endParaRPr lang="en-US" sz="2800" b="1" dirty="0" smtClean="0">
              <a:latin typeface="Algerian" pitchFamily="82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1556792"/>
            <a:ext cx="9036496" cy="530120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MICROBIOLOGICAL DIAGNOSIS</a:t>
            </a:r>
          </a:p>
          <a:p>
            <a:pPr>
              <a:lnSpc>
                <a:spcPct val="80000"/>
              </a:lnSpc>
            </a:pP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u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Multiple scrapings from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ulcer</a:t>
            </a:r>
          </a:p>
          <a:p>
            <a:pPr>
              <a:lnSpc>
                <a:spcPct val="80000"/>
              </a:lnSpc>
              <a:buFont typeface="Wingdings" pitchFamily="2" charset="2"/>
              <a:buChar char="u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u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Inoculation as `C` streaks onto solid media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to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cultivate 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bacteria, fungi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acanthamoebae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-- sheep blood agar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Sabouraud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dextrose agar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-- non-nutrient agar with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Escherichia coli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overlay    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u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u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Material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on slide for microscopic examination (LPCB, 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Gram,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Giemsa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</a:pPr>
            <a:endParaRPr lang="en-US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Growth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on culture considered significant if :</a:t>
            </a:r>
          </a:p>
          <a:p>
            <a:pPr>
              <a:lnSpc>
                <a:spcPct val="80000"/>
              </a:lnSpc>
              <a:buFont typeface="Wingdings" pitchFamily="2" charset="2"/>
              <a:buChar char="u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the same organisms isolated on the `C’ streaks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of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multiple media</a:t>
            </a:r>
          </a:p>
          <a:p>
            <a:pPr>
              <a:lnSpc>
                <a:spcPct val="80000"/>
              </a:lnSpc>
              <a:buFont typeface="Wingdings" pitchFamily="2" charset="2"/>
              <a:buChar char="u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growth on one medium with positive  microscopy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 eaLnBrk="1" hangingPunct="1">
              <a:buFont typeface="Wingdings" pitchFamily="2" charset="2"/>
              <a:buChar char="u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ulcertorino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40768"/>
            <a:ext cx="2016224" cy="179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Gram_fung3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7" t="10527" r="23027" b="10526"/>
          <a:stretch>
            <a:fillRect/>
          </a:stretch>
        </p:blipFill>
        <p:spPr bwMode="auto">
          <a:xfrm>
            <a:off x="6768244" y="3429000"/>
            <a:ext cx="18002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LPCBFU.T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1" b="18040"/>
          <a:stretch>
            <a:fillRect/>
          </a:stretch>
        </p:blipFill>
        <p:spPr bwMode="auto">
          <a:xfrm>
            <a:off x="6729629" y="5218971"/>
            <a:ext cx="1895128" cy="163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38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0"/>
            <a:ext cx="9036496" cy="1556792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Factors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influencing the outcome of  therapeutic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penetrating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keratoplasty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mycotic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suppurative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keratitis</a:t>
            </a:r>
            <a:endParaRPr lang="en-US" sz="2800" b="1" dirty="0" smtClean="0">
              <a:latin typeface="Algerian" pitchFamily="82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1556792"/>
            <a:ext cx="9036496" cy="530120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u"/>
            </a:pPr>
            <a:r>
              <a:rPr lang="en-US" dirty="0"/>
              <a:t>patients with suspected bacterial keratitis or keratitis of unknown etiology received hourly topical </a:t>
            </a:r>
            <a:r>
              <a:rPr lang="en-US" dirty="0" err="1"/>
              <a:t>moxifloxacin</a:t>
            </a:r>
            <a:r>
              <a:rPr lang="en-US" dirty="0"/>
              <a:t> (0.3%) </a:t>
            </a:r>
            <a:endParaRPr lang="en-US" dirty="0" smtClean="0"/>
          </a:p>
          <a:p>
            <a:pPr>
              <a:buFont typeface="Wingdings" pitchFamily="2" charset="2"/>
              <a:buChar char="u"/>
            </a:pPr>
            <a:endParaRPr lang="en-US" dirty="0" smtClean="0"/>
          </a:p>
          <a:p>
            <a:pPr>
              <a:buFont typeface="Wingdings" pitchFamily="2" charset="2"/>
              <a:buChar char="u"/>
            </a:pPr>
            <a:r>
              <a:rPr lang="en-US" dirty="0"/>
              <a:t> </a:t>
            </a:r>
            <a:r>
              <a:rPr lang="en-US" dirty="0" smtClean="0"/>
              <a:t>patients with </a:t>
            </a:r>
            <a:r>
              <a:rPr lang="en-US" dirty="0"/>
              <a:t>suspected </a:t>
            </a:r>
            <a:r>
              <a:rPr lang="en-US" dirty="0" err="1" smtClean="0"/>
              <a:t>mycotic</a:t>
            </a:r>
            <a:r>
              <a:rPr lang="en-US" dirty="0" smtClean="0"/>
              <a:t> keratitis </a:t>
            </a:r>
            <a:r>
              <a:rPr lang="en-US" dirty="0"/>
              <a:t>received hourly topical </a:t>
            </a:r>
            <a:r>
              <a:rPr lang="en-US" dirty="0" err="1"/>
              <a:t>moxifloxacin</a:t>
            </a:r>
            <a:r>
              <a:rPr lang="en-US" dirty="0"/>
              <a:t> and </a:t>
            </a:r>
            <a:r>
              <a:rPr lang="en-US" dirty="0" err="1"/>
              <a:t>natamycin</a:t>
            </a:r>
            <a:r>
              <a:rPr lang="en-US" dirty="0"/>
              <a:t> (5%). </a:t>
            </a:r>
            <a:endParaRPr lang="en-US" dirty="0" smtClean="0"/>
          </a:p>
          <a:p>
            <a:pPr>
              <a:buFont typeface="Wingdings" pitchFamily="2" charset="2"/>
              <a:buChar char="u"/>
            </a:pP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Hourly topical drops during day; once every three hours at night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Oral analgesics &amp;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cycloplegics</a:t>
            </a:r>
            <a:r>
              <a:rPr lang="en-US" dirty="0">
                <a:latin typeface="Arial" pitchFamily="34" charset="0"/>
                <a:cs typeface="Arial" pitchFamily="34" charset="0"/>
              </a:rPr>
              <a:t>; anti-glaucoma agents if needed</a:t>
            </a:r>
          </a:p>
          <a:p>
            <a:pPr>
              <a:lnSpc>
                <a:spcPct val="200000"/>
              </a:lnSpc>
            </a:pPr>
            <a:r>
              <a:rPr lang="en-US" dirty="0" err="1">
                <a:latin typeface="Arial" pitchFamily="34" charset="0"/>
                <a:cs typeface="Arial" pitchFamily="34" charset="0"/>
              </a:rPr>
              <a:t>Dacryocystectomy</a:t>
            </a:r>
            <a:r>
              <a:rPr lang="en-US" dirty="0">
                <a:latin typeface="Arial" pitchFamily="34" charset="0"/>
                <a:cs typeface="Arial" pitchFamily="34" charset="0"/>
              </a:rPr>
              <a:t> &amp;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dacryocysto-rhinostomy</a:t>
            </a:r>
            <a:r>
              <a:rPr lang="en-US" dirty="0">
                <a:latin typeface="Arial" pitchFamily="34" charset="0"/>
                <a:cs typeface="Arial" pitchFamily="34" charset="0"/>
              </a:rPr>
              <a:t> if required</a:t>
            </a:r>
          </a:p>
          <a:p>
            <a:pPr>
              <a:lnSpc>
                <a:spcPct val="16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Patients examined daily during 21 days of study period </a:t>
            </a:r>
          </a:p>
          <a:p>
            <a:pPr>
              <a:buFont typeface="Wingdings" pitchFamily="2" charset="2"/>
              <a:buChar char="u"/>
            </a:pPr>
            <a:endParaRPr lang="en-US" dirty="0"/>
          </a:p>
          <a:p>
            <a:pPr>
              <a:buFont typeface="Wingdings" pitchFamily="2" charset="2"/>
              <a:buChar char="u"/>
            </a:pPr>
            <a:r>
              <a:rPr lang="en-US" dirty="0" smtClean="0"/>
              <a:t>TPK </a:t>
            </a:r>
            <a:r>
              <a:rPr lang="en-US" dirty="0"/>
              <a:t>was performed when medical therapy failed and the eye was deemed to be at risk of serious complications.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0"/>
            <a:ext cx="9036496" cy="1556792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Factors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influencing the outcome of  therapeutic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penetrating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keratoplasty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mycotic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suppurative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keratitis</a:t>
            </a:r>
            <a:endParaRPr lang="en-US" sz="2800" b="1" dirty="0" smtClean="0">
              <a:latin typeface="Algerian" pitchFamily="82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9890" y="1549737"/>
            <a:ext cx="9324528" cy="5301208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90000"/>
              </a:lnSpc>
            </a:pP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CATEGORIES </a:t>
            </a:r>
            <a:r>
              <a:rPr lang="en-US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CLINICAL OUTCOMES</a:t>
            </a:r>
          </a:p>
          <a:p>
            <a:pPr marL="609600" indent="-609600">
              <a:lnSpc>
                <a:spcPct val="90000"/>
              </a:lnSpc>
            </a:pP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Treatment success</a:t>
            </a:r>
            <a:r>
              <a:rPr lang="en-US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609600" indent="-609600">
              <a:lnSpc>
                <a:spcPct val="9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Complete </a:t>
            </a:r>
            <a:r>
              <a:rPr lang="en-US" dirty="0">
                <a:latin typeface="Arial" pitchFamily="34" charset="0"/>
                <a:cs typeface="Arial" pitchFamily="34" charset="0"/>
              </a:rPr>
              <a:t>healing of the ulcer within 21 days</a:t>
            </a:r>
          </a:p>
          <a:p>
            <a:pPr marL="609600" indent="-609600">
              <a:lnSpc>
                <a:spcPct val="90000"/>
              </a:lnSpc>
            </a:pPr>
            <a:endParaRPr lang="en-US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Healing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Progressive </a:t>
            </a:r>
            <a:r>
              <a:rPr lang="en-US" dirty="0">
                <a:latin typeface="Arial" pitchFamily="34" charset="0"/>
                <a:cs typeface="Arial" pitchFamily="34" charset="0"/>
              </a:rPr>
              <a:t>healing but incomplete ulcer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epithelialisation</a:t>
            </a:r>
            <a:r>
              <a:rPr lang="en-US" dirty="0">
                <a:latin typeface="Arial" pitchFamily="34" charset="0"/>
                <a:cs typeface="Arial" pitchFamily="34" charset="0"/>
              </a:rPr>
              <a:t> at 21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st</a:t>
            </a:r>
            <a:r>
              <a:rPr lang="en-US" dirty="0">
                <a:latin typeface="Arial" pitchFamily="34" charset="0"/>
                <a:cs typeface="Arial" pitchFamily="34" charset="0"/>
              </a:rPr>
              <a:t> day</a:t>
            </a:r>
          </a:p>
          <a:p>
            <a:pPr marL="609600" indent="-609600">
              <a:lnSpc>
                <a:spcPct val="90000"/>
              </a:lnSpc>
            </a:pPr>
            <a:endParaRPr lang="en-US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Indolent 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ulceration</a:t>
            </a:r>
            <a:r>
              <a:rPr lang="en-US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609600" indent="-609600">
              <a:lnSpc>
                <a:spcPct val="9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    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Persistent </a:t>
            </a:r>
            <a:r>
              <a:rPr lang="en-US" dirty="0">
                <a:latin typeface="Arial" pitchFamily="34" charset="0"/>
                <a:cs typeface="Arial" pitchFamily="34" charset="0"/>
              </a:rPr>
              <a:t>epithelial defect unchanged in size 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&gt;</a:t>
            </a:r>
            <a:r>
              <a:rPr lang="en-US" dirty="0">
                <a:latin typeface="Arial" pitchFamily="34" charset="0"/>
                <a:cs typeface="Arial" pitchFamily="34" charset="0"/>
              </a:rPr>
              <a:t> 5 days of treatment </a:t>
            </a:r>
          </a:p>
          <a:p>
            <a:pPr marL="609600" indent="-609600">
              <a:lnSpc>
                <a:spcPct val="90000"/>
              </a:lnSpc>
            </a:pPr>
            <a:endParaRPr lang="en-US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Progression</a:t>
            </a:r>
            <a:endParaRPr lang="en-US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Increase </a:t>
            </a:r>
            <a:r>
              <a:rPr lang="en-US" dirty="0">
                <a:latin typeface="Arial" pitchFamily="34" charset="0"/>
                <a:cs typeface="Arial" pitchFamily="34" charset="0"/>
              </a:rPr>
              <a:t>in ulcer size or infiltrate necessitating other medical therapy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</a:pPr>
            <a:endParaRPr lang="en-US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Therapeutic penetrating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keratoplasty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required   </a:t>
            </a:r>
            <a:endParaRPr lang="en-US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Factors influencing the outcome of  therapeutic penetrating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 </a:t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keratoplasty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mycotic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suppurative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keratitis</a:t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                             </a:t>
            </a:r>
            <a:r>
              <a:rPr lang="en-US" sz="2800" i="1" dirty="0" smtClean="0">
                <a:solidFill>
                  <a:srgbClr val="00B050"/>
                </a:solidFill>
              </a:rPr>
              <a:t>Statistical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071563" y="1571625"/>
            <a:ext cx="7858125" cy="4714875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Analysis of putative factors influencing outcome of primary medical therapy were compared among groups </a:t>
            </a:r>
          </a:p>
          <a:p>
            <a:pPr eaLnBrk="1" hangingPunct="1">
              <a:lnSpc>
                <a:spcPct val="20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Univariate (crude) analysis was performed to identify important risk factors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A p-value of &lt;0.05 was considered statistically significant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3440</TotalTime>
  <Words>1457</Words>
  <Application>Microsoft Office PowerPoint</Application>
  <PresentationFormat>On-screen Show (4:3)</PresentationFormat>
  <Paragraphs>302</Paragraphs>
  <Slides>21</Slides>
  <Notes>5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Clarity</vt:lpstr>
      <vt:lpstr>Slide</vt:lpstr>
      <vt:lpstr>      Factors influencing the outcome of         therapeutic penetrating keratoplasty        for mycotic &amp; suppurative keratitis</vt:lpstr>
      <vt:lpstr>  Factors influencing the outcome of  therapeutic penetrating                  keratoplasty for mycotic &amp; suppurative keratitis</vt:lpstr>
      <vt:lpstr>              Factors influencing the outcome of  therapeutic penetrating                         keratoplasty for mycotic &amp; suppurative keratitis</vt:lpstr>
      <vt:lpstr>       Factors influencing the outcome of  therapeutic             penetrating keratoplasty for mycotic &amp;                                  suppurative keratitis</vt:lpstr>
      <vt:lpstr> Factors influencing the outcome of  therapeutic penetrating keratoplasty for mycotic &amp; suppurative keratitis</vt:lpstr>
      <vt:lpstr> Factors influencing the outcome of  therapeutic penetrating keratoplasty for mycotic &amp; suppurative keratitis</vt:lpstr>
      <vt:lpstr> Factors influencing the outcome of  therapeutic penetrating keratoplasty for mycotic &amp; suppurative keratitis</vt:lpstr>
      <vt:lpstr> Factors influencing the outcome of  therapeutic penetrating keratoplasty for mycotic &amp; suppurative keratitis</vt:lpstr>
      <vt:lpstr>Factors influencing the outcome of  therapeutic penetrating                    keratoplasty for mycotic &amp; suppurative keratitis                                          Statistical analysis</vt:lpstr>
      <vt:lpstr>PowerPoint Presentation</vt:lpstr>
      <vt:lpstr> Type of primary treatment as a possible  determinant of outcome</vt:lpstr>
      <vt:lpstr> Factors influencing the outcome of  therapeutic penetrating keratoplasty for mycotic &amp; suppurative keratitis Variables that possibly influenced the outcome of therapy</vt:lpstr>
      <vt:lpstr>PowerPoint Presentation</vt:lpstr>
      <vt:lpstr>Factors influencing the outcome of  therapeutic penetrating                    keratoplasty for mycotic &amp; suppurative keratitis                                          </vt:lpstr>
      <vt:lpstr>Factors influencing the outcome of  therapeutic penetrating                    keratoplasty for mycotic &amp; suppurative keratitis                                          </vt:lpstr>
      <vt:lpstr>Factors influencing the outcome of  therapeutic penetrating                  keratoplasty for mycotic &amp; suppurative keratitis                     Significant Predictors for Progression of Keratitis</vt:lpstr>
      <vt:lpstr>           Factors influencing the outcome of  therapeutic penetrating                             keratoplasty for mycotic &amp; suppurative keratitis        Significant Predictors for the need for TPK (based on univariate analysis)</vt:lpstr>
      <vt:lpstr>Factors influencing the outcome of  therapeutic penetrating                    keratoplasty for mycotic &amp; suppurative keratitis                                          </vt:lpstr>
      <vt:lpstr>Factors influencing the outcome of  therapeutic penetrating                    keratoplasty for mycotic &amp; suppurative keratitis                                          </vt:lpstr>
      <vt:lpstr>Factors influencing the outcome of  therapeutic penetrating   keratoplasty for mycotic &amp; suppurative keratitis                                           SUMMARY </vt:lpstr>
      <vt:lpstr>    Factors influencing the outcome of  therapeutic penetrating                    keratoplasty for mycotic &amp; suppurative keratitis                                                 SUMMARY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philipthomas</cp:lastModifiedBy>
  <cp:revision>599</cp:revision>
  <dcterms:created xsi:type="dcterms:W3CDTF">2010-05-23T14:28:12Z</dcterms:created>
  <dcterms:modified xsi:type="dcterms:W3CDTF">2015-05-06T00:51:07Z</dcterms:modified>
</cp:coreProperties>
</file>