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1" r:id="rId2"/>
    <p:sldId id="286" r:id="rId3"/>
    <p:sldId id="310" r:id="rId4"/>
    <p:sldId id="299" r:id="rId5"/>
    <p:sldId id="283" r:id="rId6"/>
    <p:sldId id="305" r:id="rId7"/>
    <p:sldId id="309" r:id="rId8"/>
    <p:sldId id="289" r:id="rId9"/>
    <p:sldId id="290" r:id="rId10"/>
    <p:sldId id="307" r:id="rId11"/>
    <p:sldId id="308" r:id="rId12"/>
    <p:sldId id="293" r:id="rId13"/>
    <p:sldId id="295" r:id="rId14"/>
    <p:sldId id="300" r:id="rId15"/>
    <p:sldId id="294" r:id="rId16"/>
    <p:sldId id="284" r:id="rId17"/>
    <p:sldId id="302" r:id="rId18"/>
    <p:sldId id="291" r:id="rId19"/>
    <p:sldId id="303" r:id="rId20"/>
    <p:sldId id="30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7D2286F-5203-4F3D-9914-96F9304E4054}">
          <p14:sldIdLst>
            <p14:sldId id="261"/>
            <p14:sldId id="286"/>
            <p14:sldId id="310"/>
            <p14:sldId id="299"/>
            <p14:sldId id="283"/>
            <p14:sldId id="305"/>
            <p14:sldId id="309"/>
            <p14:sldId id="289"/>
            <p14:sldId id="290"/>
            <p14:sldId id="307"/>
            <p14:sldId id="308"/>
            <p14:sldId id="293"/>
            <p14:sldId id="295"/>
            <p14:sldId id="300"/>
            <p14:sldId id="294"/>
            <p14:sldId id="284"/>
            <p14:sldId id="302"/>
            <p14:sldId id="291"/>
            <p14:sldId id="303"/>
            <p14:sldId id="30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E9EDF4"/>
    <a:srgbClr val="FFD87D"/>
    <a:srgbClr val="F5801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110" d="100"/>
          <a:sy n="110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ACF7-C961-4971-B867-F8E4519301C6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0A797-4972-4FAC-AA76-39803F68B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8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CB040D-BCE2-4BB4-A318-E03B00BD1346}" type="slidenum">
              <a:rPr 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DISCLOSURE – list of relevant relationships to Potential Commercial Bias Standard # 6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Developed as an extended spectrum mould active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triazole</a:t>
            </a:r>
            <a:r>
              <a:rPr lang="en-US" baseline="0" dirty="0" smtClean="0"/>
              <a:t> that does not require </a:t>
            </a:r>
            <a:r>
              <a:rPr lang="en-US" baseline="0" dirty="0" err="1" smtClean="0"/>
              <a:t>cyclodextrin</a:t>
            </a:r>
            <a:r>
              <a:rPr lang="en-US" baseline="0" dirty="0" smtClean="0"/>
              <a:t> for IV administration, available once daily,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0A797-4972-4FAC-AA76-39803F68B8E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Day 84 survival probability (ITT population)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0A797-4972-4FAC-AA76-39803F68B8E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40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Voriconazole and isavuconazole MICs were lower in isolates with amino acid substitutions at position G54, suggesting that alterations at this position only affect itraconazole and posaconazole susceptibility</a:t>
            </a:r>
            <a:endParaRPr lang="en-US" dirty="0" smtClean="0"/>
          </a:p>
          <a:p>
            <a:r>
              <a:rPr lang="en-US" dirty="0" smtClean="0"/>
              <a:t>Percentages on graph are total number of resistant</a:t>
            </a:r>
            <a:r>
              <a:rPr lang="en-US" baseline="0" dirty="0" smtClean="0"/>
              <a:t> isolates (20% of those referred were resistant in 2009).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Itraconazole R  - first described in 1997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84E74-9ABC-48A5-8724-B1587E1501F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90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0A797-4972-4FAC-AA76-39803F68B8E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25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Drug half life of 130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0A797-4972-4FAC-AA76-39803F68B8E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11C9B-C703-43E8-9229-C91937B1BCB2}" type="datetimeFigureOut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8C12E-EFA8-4B1B-90CF-01AD6D166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83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F90B1-3F75-48EC-A48A-ABFDBA0CB3A8}" type="datetimeFigureOut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11FBA-02D4-418D-AF07-CAE3F1768D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78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61FA8-6937-4266-B259-C5222DCD29E6}" type="datetimeFigureOut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F8257-769F-4E3D-AFE3-B3A96D694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41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11858-AC43-40AB-B6AE-6ACCCFE71E89}" type="datetimeFigureOut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0974D-1065-4D5E-99F1-391A570AA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6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61940-72DA-4661-BA32-96FF3994E2E9}" type="datetimeFigureOut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882D5-C23F-4749-B9DA-31A01D656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04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429E8-D81C-428C-B129-DFBAE01E7F3E}" type="datetimeFigureOut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2381E-2240-4738-973A-F790BA4E5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B5915-7C0E-49D4-8245-916A93518AEF}" type="datetimeFigureOut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5BFE8-4CE6-431C-B4CB-E036F39F3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6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53581-828B-4A29-9BB3-EFB0D8D8B472}" type="datetimeFigureOut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AC168-D5FC-4E03-B85E-1AC58E083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6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E98F0-A5DF-4875-BD30-27815F3B70F6}" type="datetimeFigureOut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AD522-187F-44BC-9712-CCEDF7B99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69EB8-02E6-4550-BB2A-CF0BE40E9AE1}" type="datetimeFigureOut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94DDD-0F93-4673-9383-652B0E5F8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8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D41B0-0FC5-4E93-98D2-CBFB340AB96A}" type="datetimeFigureOut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6D903-24B2-4E69-9BAA-02562434D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0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F4069-567E-44E7-8E01-A1524A8980D2}" type="datetimeFigureOut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A1940-E43D-4670-A821-2DEE64F26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3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363C2-F0D9-4ABD-9CBA-1B2105E0ED7A}" type="datetimeFigureOut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CBB3B-E4B4-4CCC-9278-2FE352518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04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F1507-1843-48B5-AB23-FEC6F14868F2}" type="datetimeFigureOut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6DBD-412F-4A1E-AA1A-19C391E0C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6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B7CC6"/>
            </a:gs>
            <a:gs pos="100000">
              <a:srgbClr val="002463"/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4FB566-E0BE-4123-99BF-431BBE95E4E7}" type="datetimeFigureOut">
              <a:rPr lang="en-US"/>
              <a:pPr>
                <a:defRPr/>
              </a:pPr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CFBE8B-88C2-47B5-A2C8-B7D84393D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166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/>
          </p:nvPr>
        </p:nvSpPr>
        <p:spPr>
          <a:xfrm>
            <a:off x="762000" y="1219200"/>
            <a:ext cx="7772400" cy="1470025"/>
          </a:xfrm>
        </p:spPr>
        <p:txBody>
          <a:bodyPr/>
          <a:lstStyle/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Isavuconazole: spectrum of activity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/>
          </p:cNvSpPr>
          <p:nvPr>
            <p:ph type="subTitle" idx="1"/>
          </p:nvPr>
        </p:nvSpPr>
        <p:spPr>
          <a:xfrm>
            <a:off x="304800" y="3581400"/>
            <a:ext cx="8534400" cy="2667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George R. Thompson, MD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Associate Professor of Clinical Medicine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>
                <a:solidFill>
                  <a:schemeClr val="tx1"/>
                </a:solidFill>
              </a:rPr>
              <a:t>Department of Medical Microbiology &amp; Immunology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Department </a:t>
            </a:r>
            <a:r>
              <a:rPr lang="en-US" altLang="en-US" sz="2400" dirty="0">
                <a:solidFill>
                  <a:schemeClr val="tx1"/>
                </a:solidFill>
              </a:rPr>
              <a:t>of Internal Medicine, Division of Infectious Diseases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chemeClr val="tx1"/>
                </a:solidFill>
              </a:rPr>
              <a:t>University of California-Davis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25400">
            <a:solidFill>
              <a:srgbClr val="3958F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0" y="2895600"/>
            <a:ext cx="9144000" cy="0"/>
          </a:xfrm>
          <a:prstGeom prst="line">
            <a:avLst/>
          </a:prstGeom>
          <a:noFill/>
          <a:ln w="25400">
            <a:solidFill>
              <a:srgbClr val="3958F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 descr="UCD_logo_whi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400800"/>
            <a:ext cx="14795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91491"/>
            <a:ext cx="990600" cy="97880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83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Resistant Isolates - </a:t>
            </a:r>
            <a:r>
              <a:rPr lang="en-US" sz="36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Aspergillus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46919"/>
            <a:ext cx="5139776" cy="4297363"/>
          </a:xfrm>
        </p:spPr>
        <p:txBody>
          <a:bodyPr/>
          <a:lstStyle/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000" dirty="0" err="1" smtClean="0"/>
              <a:t>Triazole</a:t>
            </a:r>
            <a:r>
              <a:rPr lang="en-US" sz="2000" dirty="0" smtClean="0"/>
              <a:t>-resistant </a:t>
            </a:r>
            <a:r>
              <a:rPr lang="en-US" sz="2000" dirty="0"/>
              <a:t>isolates</a:t>
            </a:r>
          </a:p>
          <a:p>
            <a:pPr marL="0" indent="0">
              <a:buClr>
                <a:srgbClr val="FFD87D"/>
              </a:buClr>
              <a:buNone/>
            </a:pPr>
            <a:r>
              <a:rPr lang="en-US" sz="2000" dirty="0"/>
              <a:t>     now described – cavitary disease,     </a:t>
            </a:r>
          </a:p>
          <a:p>
            <a:pPr marL="0" indent="0">
              <a:buClr>
                <a:srgbClr val="FFD87D"/>
              </a:buClr>
              <a:buNone/>
            </a:pPr>
            <a:r>
              <a:rPr lang="en-US" sz="2000" dirty="0"/>
              <a:t>     also in azole naïve </a:t>
            </a:r>
            <a:r>
              <a:rPr lang="en-US" sz="2000" dirty="0" smtClean="0"/>
              <a:t>patients</a:t>
            </a:r>
          </a:p>
          <a:p>
            <a:pPr marL="0" indent="0">
              <a:buClr>
                <a:srgbClr val="FFD87D"/>
              </a:buClr>
              <a:buNone/>
            </a:pPr>
            <a:endParaRPr lang="en-US" sz="2000" dirty="0"/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Specific mutations in CYP51A (azole target)</a:t>
            </a:r>
          </a:p>
          <a:p>
            <a:pPr lvl="1"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Specific “hot-spots”:  G54, L98, G138, </a:t>
            </a:r>
            <a:r>
              <a:rPr lang="en-US" sz="1600" dirty="0">
                <a:solidFill>
                  <a:srgbClr val="FFFF00"/>
                </a:solidFill>
              </a:rPr>
              <a:t>M220</a:t>
            </a:r>
            <a:r>
              <a:rPr lang="en-US" sz="1600" dirty="0"/>
              <a:t>, G448 </a:t>
            </a:r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 Over expression of cyp51B</a:t>
            </a:r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 Efflux </a:t>
            </a:r>
            <a:r>
              <a:rPr lang="en-US" sz="2000" dirty="0" smtClean="0"/>
              <a:t>pumps: </a:t>
            </a:r>
            <a:r>
              <a:rPr lang="en-US" sz="2000" dirty="0"/>
              <a:t>cdr1B, </a:t>
            </a:r>
            <a:r>
              <a:rPr lang="en-US" sz="2000" dirty="0" err="1"/>
              <a:t>atrF</a:t>
            </a:r>
            <a:endParaRPr lang="en-US" sz="2000" dirty="0"/>
          </a:p>
          <a:p>
            <a:pPr marL="0" indent="0">
              <a:buClr>
                <a:srgbClr val="FFD87D"/>
              </a:buClr>
              <a:buNone/>
            </a:pPr>
            <a:endParaRPr lang="en-US" sz="2000" dirty="0"/>
          </a:p>
          <a:p>
            <a:pPr marL="0" indent="0">
              <a:buClr>
                <a:srgbClr val="FFD87D"/>
              </a:buClr>
              <a:buNone/>
            </a:pPr>
            <a:endParaRPr lang="en-US" sz="2000" dirty="0" smtClean="0"/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25400">
            <a:solidFill>
              <a:srgbClr val="3958F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0800" y="6427113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rgbClr val="FFD87D"/>
                </a:solidFill>
              </a:rPr>
              <a:t>Buied</a:t>
            </a:r>
            <a:r>
              <a:rPr lang="en-US" sz="1100" dirty="0">
                <a:solidFill>
                  <a:srgbClr val="FFD87D"/>
                </a:solidFill>
              </a:rPr>
              <a:t> A, et al. </a:t>
            </a:r>
            <a:r>
              <a:rPr lang="en-US" sz="1100" b="1" i="1" dirty="0">
                <a:solidFill>
                  <a:srgbClr val="FFD87D"/>
                </a:solidFill>
              </a:rPr>
              <a:t>J </a:t>
            </a:r>
            <a:r>
              <a:rPr lang="en-US" sz="1100" b="1" i="1" dirty="0" err="1">
                <a:solidFill>
                  <a:srgbClr val="FFD87D"/>
                </a:solidFill>
              </a:rPr>
              <a:t>Antimicrob</a:t>
            </a:r>
            <a:r>
              <a:rPr lang="en-US" sz="1100" b="1" i="1" dirty="0">
                <a:solidFill>
                  <a:srgbClr val="FFD87D"/>
                </a:solidFill>
              </a:rPr>
              <a:t> </a:t>
            </a:r>
            <a:r>
              <a:rPr lang="en-US" sz="1100" b="1" i="1" dirty="0" err="1">
                <a:solidFill>
                  <a:srgbClr val="FFD87D"/>
                </a:solidFill>
              </a:rPr>
              <a:t>Chemother</a:t>
            </a:r>
            <a:r>
              <a:rPr lang="en-US" sz="1100" dirty="0">
                <a:solidFill>
                  <a:srgbClr val="FFD87D"/>
                </a:solidFill>
              </a:rPr>
              <a:t>. </a:t>
            </a:r>
            <a:r>
              <a:rPr lang="en-US" sz="1100" dirty="0" smtClean="0">
                <a:solidFill>
                  <a:srgbClr val="FFD87D"/>
                </a:solidFill>
              </a:rPr>
              <a:t>2010 </a:t>
            </a:r>
            <a:r>
              <a:rPr lang="en-US" sz="1100" dirty="0">
                <a:solidFill>
                  <a:srgbClr val="FFD87D"/>
                </a:solidFill>
              </a:rPr>
              <a:t>Oct;65(10):2116-8</a:t>
            </a:r>
            <a:r>
              <a:rPr lang="en-US" sz="1100" dirty="0" smtClean="0">
                <a:solidFill>
                  <a:srgbClr val="FFD87D"/>
                </a:solidFill>
              </a:rPr>
              <a:t>.     </a:t>
            </a:r>
            <a:r>
              <a:rPr lang="en-US" sz="1100" dirty="0" err="1" smtClean="0">
                <a:solidFill>
                  <a:srgbClr val="FFD87D"/>
                </a:solidFill>
              </a:rPr>
              <a:t>Fraczek</a:t>
            </a:r>
            <a:r>
              <a:rPr lang="en-US" sz="1100" dirty="0" smtClean="0">
                <a:solidFill>
                  <a:srgbClr val="FFD87D"/>
                </a:solidFill>
              </a:rPr>
              <a:t> </a:t>
            </a:r>
            <a:r>
              <a:rPr lang="en-US" sz="1100" dirty="0">
                <a:solidFill>
                  <a:srgbClr val="FFD87D"/>
                </a:solidFill>
              </a:rPr>
              <a:t>MG, </a:t>
            </a:r>
            <a:r>
              <a:rPr lang="en-US" sz="1100" dirty="0" smtClean="0">
                <a:solidFill>
                  <a:srgbClr val="FFD87D"/>
                </a:solidFill>
              </a:rPr>
              <a:t>et al. </a:t>
            </a:r>
            <a:r>
              <a:rPr lang="en-US" sz="1100" b="1" i="1" dirty="0" smtClean="0">
                <a:solidFill>
                  <a:srgbClr val="FFD87D"/>
                </a:solidFill>
              </a:rPr>
              <a:t>J </a:t>
            </a:r>
            <a:r>
              <a:rPr lang="en-US" sz="1100" b="1" i="1" dirty="0" err="1">
                <a:solidFill>
                  <a:srgbClr val="FFD87D"/>
                </a:solidFill>
              </a:rPr>
              <a:t>Antimicrob</a:t>
            </a:r>
            <a:r>
              <a:rPr lang="en-US" sz="1100" b="1" i="1" dirty="0">
                <a:solidFill>
                  <a:srgbClr val="FFD87D"/>
                </a:solidFill>
              </a:rPr>
              <a:t> </a:t>
            </a:r>
            <a:r>
              <a:rPr lang="en-US" sz="1100" b="1" i="1" dirty="0" err="1">
                <a:solidFill>
                  <a:srgbClr val="FFD87D"/>
                </a:solidFill>
              </a:rPr>
              <a:t>Chemother</a:t>
            </a:r>
            <a:r>
              <a:rPr lang="en-US" sz="1100" dirty="0">
                <a:solidFill>
                  <a:srgbClr val="FFD87D"/>
                </a:solidFill>
              </a:rPr>
              <a:t>. 2013 Jul;68(7):1486-96</a:t>
            </a:r>
            <a:r>
              <a:rPr lang="en-US" sz="1100" dirty="0" smtClean="0">
                <a:solidFill>
                  <a:srgbClr val="FFD87D"/>
                </a:solidFill>
              </a:rPr>
              <a:t>. </a:t>
            </a:r>
          </a:p>
          <a:p>
            <a:r>
              <a:rPr lang="en-US" sz="1100" dirty="0" err="1" smtClean="0">
                <a:solidFill>
                  <a:srgbClr val="FFD87D"/>
                </a:solidFill>
              </a:rPr>
              <a:t>Buied</a:t>
            </a:r>
            <a:r>
              <a:rPr lang="en-US" sz="1100" dirty="0" smtClean="0">
                <a:solidFill>
                  <a:srgbClr val="FFD87D"/>
                </a:solidFill>
              </a:rPr>
              <a:t> </a:t>
            </a:r>
            <a:r>
              <a:rPr lang="en-US" sz="1100" dirty="0">
                <a:solidFill>
                  <a:srgbClr val="FFD87D"/>
                </a:solidFill>
              </a:rPr>
              <a:t>A, </a:t>
            </a:r>
            <a:r>
              <a:rPr lang="en-US" sz="1100" dirty="0" smtClean="0">
                <a:solidFill>
                  <a:srgbClr val="FFD87D"/>
                </a:solidFill>
              </a:rPr>
              <a:t>et al. </a:t>
            </a:r>
            <a:r>
              <a:rPr lang="en-US" sz="1100" b="1" i="1" dirty="0" smtClean="0">
                <a:solidFill>
                  <a:srgbClr val="FFD87D"/>
                </a:solidFill>
              </a:rPr>
              <a:t>J </a:t>
            </a:r>
            <a:r>
              <a:rPr lang="en-US" sz="1100" b="1" i="1" dirty="0" err="1">
                <a:solidFill>
                  <a:srgbClr val="FFD87D"/>
                </a:solidFill>
              </a:rPr>
              <a:t>Antimicrob</a:t>
            </a:r>
            <a:r>
              <a:rPr lang="en-US" sz="1100" b="1" i="1" dirty="0">
                <a:solidFill>
                  <a:srgbClr val="FFD87D"/>
                </a:solidFill>
              </a:rPr>
              <a:t> </a:t>
            </a:r>
            <a:r>
              <a:rPr lang="en-US" sz="1100" b="1" i="1" dirty="0" err="1">
                <a:solidFill>
                  <a:srgbClr val="FFD87D"/>
                </a:solidFill>
              </a:rPr>
              <a:t>Chemother</a:t>
            </a:r>
            <a:r>
              <a:rPr lang="en-US" sz="1100" dirty="0">
                <a:solidFill>
                  <a:srgbClr val="FFD87D"/>
                </a:solidFill>
              </a:rPr>
              <a:t>. 2013 Mar;68(3):512-4</a:t>
            </a:r>
            <a:r>
              <a:rPr lang="en-US" sz="1100" dirty="0" smtClean="0">
                <a:solidFill>
                  <a:srgbClr val="FFD87D"/>
                </a:solidFill>
              </a:rPr>
              <a:t>.  </a:t>
            </a:r>
            <a:r>
              <a:rPr lang="en-US" sz="1100" dirty="0" err="1" smtClean="0">
                <a:solidFill>
                  <a:srgbClr val="FFD87D"/>
                </a:solidFill>
              </a:rPr>
              <a:t>Gregson</a:t>
            </a:r>
            <a:r>
              <a:rPr lang="en-US" sz="1100" dirty="0">
                <a:solidFill>
                  <a:srgbClr val="FFD87D"/>
                </a:solidFill>
              </a:rPr>
              <a:t> </a:t>
            </a:r>
            <a:r>
              <a:rPr lang="en-US" sz="1100" dirty="0" smtClean="0">
                <a:solidFill>
                  <a:srgbClr val="FFD87D"/>
                </a:solidFill>
              </a:rPr>
              <a:t>L, et al.  </a:t>
            </a:r>
            <a:r>
              <a:rPr lang="en-US" sz="1100" b="1" i="1" dirty="0" err="1" smtClean="0">
                <a:solidFill>
                  <a:srgbClr val="FFD87D"/>
                </a:solidFill>
              </a:rPr>
              <a:t>Antimicrob</a:t>
            </a:r>
            <a:r>
              <a:rPr lang="en-US" sz="1100" b="1" i="1" dirty="0" smtClean="0">
                <a:solidFill>
                  <a:srgbClr val="FFD87D"/>
                </a:solidFill>
              </a:rPr>
              <a:t> Agents </a:t>
            </a:r>
            <a:r>
              <a:rPr lang="en-US" sz="1100" b="1" i="1" dirty="0" err="1" smtClean="0">
                <a:solidFill>
                  <a:srgbClr val="FFD87D"/>
                </a:solidFill>
              </a:rPr>
              <a:t>Chemother</a:t>
            </a:r>
            <a:r>
              <a:rPr lang="en-US" sz="1100" dirty="0" smtClean="0">
                <a:solidFill>
                  <a:srgbClr val="FFD87D"/>
                </a:solidFill>
              </a:rPr>
              <a:t>. 2013;57(11):5778-5780</a:t>
            </a:r>
            <a:endParaRPr lang="en-US" sz="1100" dirty="0">
              <a:solidFill>
                <a:srgbClr val="FFD87D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76400"/>
            <a:ext cx="3554840" cy="2171601"/>
          </a:xfrm>
          <a:prstGeom prst="rect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9" t="43000" r="63985" b="40000"/>
          <a:stretch/>
        </p:blipFill>
        <p:spPr bwMode="auto">
          <a:xfrm>
            <a:off x="1071076" y="4572000"/>
            <a:ext cx="6455324" cy="15916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724400" y="4792177"/>
            <a:ext cx="2743200" cy="138103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867250" y="5774978"/>
            <a:ext cx="1250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M220 variable 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790450" y="4998473"/>
            <a:ext cx="1327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G54 </a:t>
            </a:r>
            <a:r>
              <a:rPr lang="en-US" sz="1200" dirty="0" err="1" smtClean="0"/>
              <a:t>Vori</a:t>
            </a:r>
            <a:r>
              <a:rPr lang="en-US" sz="1200" dirty="0" smtClean="0"/>
              <a:t> and Isa lower MICs</a:t>
            </a:r>
            <a:endParaRPr lang="en-US" sz="1200" dirty="0"/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>
            <a:off x="7239000" y="5229306"/>
            <a:ext cx="551450" cy="33329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1"/>
          </p:cNvCxnSpPr>
          <p:nvPr/>
        </p:nvCxnSpPr>
        <p:spPr>
          <a:xfrm flipH="1" flipV="1">
            <a:off x="7230925" y="5793432"/>
            <a:ext cx="636325" cy="12004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1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Mucormycosis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000" y="1524001"/>
            <a:ext cx="4724400" cy="5105400"/>
          </a:xfrm>
        </p:spPr>
        <p:txBody>
          <a:bodyPr/>
          <a:lstStyle/>
          <a:p>
            <a:pPr marL="0" indent="0">
              <a:buClr>
                <a:srgbClr val="FFD87D"/>
              </a:buClr>
              <a:buNone/>
            </a:pPr>
            <a:r>
              <a:rPr lang="en-US" sz="2400" dirty="0" smtClean="0"/>
              <a:t>Range of MICs</a:t>
            </a:r>
          </a:p>
          <a:p>
            <a:pPr lvl="1"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In vitro – differences than </a:t>
            </a:r>
            <a:r>
              <a:rPr lang="en-US" sz="2000" dirty="0" err="1" smtClean="0"/>
              <a:t>posaconazole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25400">
            <a:solidFill>
              <a:srgbClr val="3958F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8" t="14103" r="65963" b="30551"/>
          <a:stretch/>
        </p:blipFill>
        <p:spPr bwMode="auto">
          <a:xfrm>
            <a:off x="4982400" y="1524001"/>
            <a:ext cx="4045521" cy="464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4200" y="6346415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D87D"/>
                </a:solidFill>
              </a:rPr>
              <a:t>Thompson GR, </a:t>
            </a:r>
            <a:r>
              <a:rPr lang="en-US" sz="1600" dirty="0" err="1" smtClean="0">
                <a:solidFill>
                  <a:srgbClr val="FFD87D"/>
                </a:solidFill>
              </a:rPr>
              <a:t>Wiederhold</a:t>
            </a:r>
            <a:r>
              <a:rPr lang="en-US" sz="1600" dirty="0" smtClean="0">
                <a:solidFill>
                  <a:srgbClr val="FFD87D"/>
                </a:solidFill>
              </a:rPr>
              <a:t> NP.  </a:t>
            </a:r>
            <a:r>
              <a:rPr lang="en-US" sz="1600" b="1" i="1" dirty="0" err="1" smtClean="0">
                <a:solidFill>
                  <a:srgbClr val="FFD87D"/>
                </a:solidFill>
              </a:rPr>
              <a:t>Mycopathologia</a:t>
            </a:r>
            <a:r>
              <a:rPr lang="en-US" sz="1600" dirty="0">
                <a:solidFill>
                  <a:srgbClr val="FFD87D"/>
                </a:solidFill>
              </a:rPr>
              <a:t> 2010</a:t>
            </a:r>
            <a:r>
              <a:rPr lang="en-US" sz="1600" dirty="0" smtClean="0">
                <a:solidFill>
                  <a:srgbClr val="FFD87D"/>
                </a:solidFill>
              </a:rPr>
              <a:t>; Nov;170(5</a:t>
            </a:r>
            <a:r>
              <a:rPr lang="en-US" sz="1600" dirty="0">
                <a:solidFill>
                  <a:srgbClr val="FFD87D"/>
                </a:solidFill>
              </a:rPr>
              <a:t>):</a:t>
            </a:r>
            <a:r>
              <a:rPr lang="en-US" sz="1600" dirty="0" smtClean="0">
                <a:solidFill>
                  <a:srgbClr val="FFD87D"/>
                </a:solidFill>
              </a:rPr>
              <a:t>291-313</a:t>
            </a:r>
          </a:p>
          <a:p>
            <a:r>
              <a:rPr lang="en-US" sz="1600" dirty="0" smtClean="0">
                <a:solidFill>
                  <a:srgbClr val="FFD87D"/>
                </a:solidFill>
              </a:rPr>
              <a:t>Luo G, et al.  </a:t>
            </a:r>
            <a:r>
              <a:rPr lang="en-US" sz="1600" b="1" i="1" dirty="0" err="1" smtClean="0">
                <a:solidFill>
                  <a:srgbClr val="FFD87D"/>
                </a:solidFill>
              </a:rPr>
              <a:t>Antimicrob</a:t>
            </a:r>
            <a:r>
              <a:rPr lang="en-US" sz="1600" b="1" i="1" dirty="0" smtClean="0">
                <a:solidFill>
                  <a:srgbClr val="FFD87D"/>
                </a:solidFill>
              </a:rPr>
              <a:t> </a:t>
            </a:r>
            <a:r>
              <a:rPr lang="en-US" sz="1600" b="1" i="1" dirty="0">
                <a:solidFill>
                  <a:srgbClr val="FFD87D"/>
                </a:solidFill>
              </a:rPr>
              <a:t>Agents </a:t>
            </a:r>
            <a:r>
              <a:rPr lang="en-US" sz="1600" b="1" i="1" dirty="0" err="1" smtClean="0">
                <a:solidFill>
                  <a:srgbClr val="FFD87D"/>
                </a:solidFill>
              </a:rPr>
              <a:t>Chemother</a:t>
            </a:r>
            <a:r>
              <a:rPr lang="en-US" sz="1600" b="1" i="1" dirty="0" smtClean="0">
                <a:solidFill>
                  <a:srgbClr val="FFD87D"/>
                </a:solidFill>
              </a:rPr>
              <a:t> </a:t>
            </a:r>
            <a:r>
              <a:rPr lang="en-US" sz="1600" dirty="0" smtClean="0">
                <a:solidFill>
                  <a:srgbClr val="FFD87D"/>
                </a:solidFill>
              </a:rPr>
              <a:t>2014; 58(4):2450-2453.</a:t>
            </a:r>
            <a:endParaRPr lang="en-US" sz="1600" dirty="0">
              <a:solidFill>
                <a:srgbClr val="FFD87D"/>
              </a:solidFill>
            </a:endParaRPr>
          </a:p>
        </p:txBody>
      </p:sp>
      <p:pic>
        <p:nvPicPr>
          <p:cNvPr id="4098" name="Picture 2" descr="FIG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4191000" cy="203835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5069254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Isavuconazole is as effective as high-dose </a:t>
            </a:r>
            <a:r>
              <a:rPr lang="en-US" dirty="0" smtClean="0"/>
              <a:t>L-AMB </a:t>
            </a:r>
            <a:r>
              <a:rPr lang="en-US" dirty="0"/>
              <a:t>in improving </a:t>
            </a:r>
            <a:r>
              <a:rPr lang="en-US" dirty="0" smtClean="0"/>
              <a:t>survival; </a:t>
            </a:r>
            <a:r>
              <a:rPr lang="en-US" dirty="0"/>
              <a:t>and reducing fungal </a:t>
            </a:r>
            <a:r>
              <a:rPr lang="en-US" dirty="0" smtClean="0"/>
              <a:t>burden in </a:t>
            </a:r>
            <a:r>
              <a:rPr lang="en-US" dirty="0" err="1"/>
              <a:t>neutropenic</a:t>
            </a:r>
            <a:r>
              <a:rPr lang="en-US" dirty="0"/>
              <a:t> </a:t>
            </a:r>
            <a:r>
              <a:rPr lang="en-US" dirty="0" smtClean="0"/>
              <a:t>mice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29200" y="2819400"/>
            <a:ext cx="3886200" cy="1524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029200" y="3054350"/>
            <a:ext cx="3880960" cy="14605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034440" y="5257800"/>
            <a:ext cx="3880960" cy="14605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34440" y="5919559"/>
            <a:ext cx="3880960" cy="14605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4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28600" y="381000"/>
            <a:ext cx="3429000" cy="6172200"/>
          </a:xfrm>
        </p:spPr>
        <p:txBody>
          <a:bodyPr/>
          <a:lstStyle/>
          <a:p>
            <a:pPr marL="0" indent="0">
              <a:buNone/>
            </a:pPr>
            <a:r>
              <a:rPr lang="en-US" sz="2800" u="sng" dirty="0" err="1" smtClean="0"/>
              <a:t>Mucormycosis</a:t>
            </a:r>
            <a:endParaRPr lang="en-US" sz="2800" u="sng" dirty="0" smtClean="0"/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GB" sz="2800" dirty="0"/>
              <a:t>Open Label </a:t>
            </a:r>
            <a:r>
              <a:rPr lang="en-GB" sz="2800" dirty="0" smtClean="0"/>
              <a:t>Study</a:t>
            </a:r>
          </a:p>
          <a:p>
            <a:pPr marL="0" indent="0">
              <a:buClr>
                <a:srgbClr val="FFD87D"/>
              </a:buClr>
              <a:buNone/>
            </a:pPr>
            <a:r>
              <a:rPr lang="en-GB" sz="2800" dirty="0">
                <a:solidFill>
                  <a:srgbClr val="F5801F"/>
                </a:solidFill>
              </a:rPr>
              <a:t> </a:t>
            </a:r>
            <a:r>
              <a:rPr lang="en-GB" sz="2800" dirty="0" smtClean="0">
                <a:solidFill>
                  <a:srgbClr val="F5801F"/>
                </a:solidFill>
              </a:rPr>
              <a:t>       (</a:t>
            </a:r>
            <a:r>
              <a:rPr lang="en-GB" sz="2800" dirty="0">
                <a:solidFill>
                  <a:srgbClr val="F5801F"/>
                </a:solidFill>
              </a:rPr>
              <a:t>VITAL study</a:t>
            </a:r>
            <a:r>
              <a:rPr lang="en-GB" sz="2800" dirty="0" smtClean="0">
                <a:solidFill>
                  <a:srgbClr val="F5801F"/>
                </a:solidFill>
              </a:rPr>
              <a:t>)</a:t>
            </a:r>
            <a:r>
              <a:rPr lang="en-GB" sz="2800" dirty="0" smtClean="0"/>
              <a:t> </a:t>
            </a:r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ISA in patients as:</a:t>
            </a:r>
          </a:p>
          <a:p>
            <a:pPr lvl="1">
              <a:buClr>
                <a:srgbClr val="FFD87D"/>
              </a:buClr>
              <a:buFont typeface="Wingdings" pitchFamily="2" charset="2"/>
              <a:buChar char="§"/>
            </a:pPr>
            <a:r>
              <a:rPr lang="en-US" sz="2400" dirty="0"/>
              <a:t>Primary therapy</a:t>
            </a:r>
          </a:p>
          <a:p>
            <a:pPr lvl="1">
              <a:buClr>
                <a:srgbClr val="FFD87D"/>
              </a:buClr>
              <a:buFont typeface="Wingdings" pitchFamily="2" charset="2"/>
              <a:buChar char="§"/>
            </a:pPr>
            <a:r>
              <a:rPr lang="en-US" sz="2400" dirty="0"/>
              <a:t>Refractory</a:t>
            </a:r>
          </a:p>
          <a:p>
            <a:pPr lvl="1">
              <a:buClr>
                <a:srgbClr val="FFD87D"/>
              </a:buClr>
              <a:buFont typeface="Wingdings" pitchFamily="2" charset="2"/>
              <a:buChar char="§"/>
            </a:pPr>
            <a:r>
              <a:rPr lang="en-US" sz="2400" dirty="0" smtClean="0"/>
              <a:t>Intolerant</a:t>
            </a:r>
          </a:p>
          <a:p>
            <a:pPr lvl="1">
              <a:buClr>
                <a:srgbClr val="FFD87D"/>
              </a:buCl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Hematologic</a:t>
            </a:r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DM</a:t>
            </a:r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Transplant</a:t>
            </a:r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Diverse </a:t>
            </a:r>
            <a:r>
              <a:rPr lang="en-US" sz="2800" dirty="0" err="1" smtClean="0"/>
              <a:t>Mucorales</a:t>
            </a:r>
            <a:endParaRPr lang="en-US" sz="2800" dirty="0" smtClean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 l="5000" t="26667" r="66667" b="11111"/>
          <a:stretch>
            <a:fillRect/>
          </a:stretch>
        </p:blipFill>
        <p:spPr bwMode="auto">
          <a:xfrm>
            <a:off x="3628800" y="255600"/>
            <a:ext cx="5181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>
          <a:xfrm rot="19375811">
            <a:off x="5800500" y="1200"/>
            <a:ext cx="838200" cy="105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304800"/>
            <a:ext cx="8382000" cy="6400800"/>
          </a:xfrm>
        </p:spPr>
        <p:txBody>
          <a:bodyPr/>
          <a:lstStyle/>
          <a:p>
            <a:pPr marL="0" indent="0">
              <a:buClr>
                <a:srgbClr val="FFD87D"/>
              </a:buClr>
              <a:buNone/>
            </a:pPr>
            <a:r>
              <a:rPr lang="en-US" u="sng" dirty="0" smtClean="0"/>
              <a:t>Response to therapy:</a:t>
            </a:r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Primary treatment (n=21)</a:t>
            </a:r>
          </a:p>
          <a:p>
            <a:pPr lvl="1"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67% alive at day 42</a:t>
            </a:r>
          </a:p>
          <a:p>
            <a:pPr lvl="1"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32% overall success </a:t>
            </a:r>
            <a:r>
              <a:rPr lang="en-US" sz="2400" dirty="0" smtClean="0"/>
              <a:t>rate </a:t>
            </a:r>
            <a:r>
              <a:rPr lang="en-US" sz="2400" dirty="0"/>
              <a:t>at EOT</a:t>
            </a:r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Refractory (=11)</a:t>
            </a:r>
          </a:p>
          <a:p>
            <a:pPr lvl="1"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54% alive at Day 42</a:t>
            </a:r>
          </a:p>
          <a:p>
            <a:pPr lvl="1"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36% overall </a:t>
            </a:r>
            <a:r>
              <a:rPr lang="en-US" sz="2400" dirty="0" smtClean="0"/>
              <a:t>response </a:t>
            </a:r>
            <a:r>
              <a:rPr lang="en-US" sz="2400" dirty="0"/>
              <a:t>at EOT</a:t>
            </a:r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Intolerant (n=5)</a:t>
            </a:r>
          </a:p>
          <a:p>
            <a:pPr lvl="1"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60% alive at day 42</a:t>
            </a:r>
          </a:p>
          <a:p>
            <a:pPr lvl="1"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20% overall success at EOT</a:t>
            </a:r>
            <a:endParaRPr lang="en-US" sz="2400" dirty="0"/>
          </a:p>
          <a:p>
            <a:pPr marL="457200" lvl="1" indent="0">
              <a:buClr>
                <a:srgbClr val="FFD87D"/>
              </a:buClr>
              <a:buNone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056" y="609600"/>
            <a:ext cx="3901972" cy="3613150"/>
          </a:xfrm>
          <a:prstGeom prst="rect">
            <a:avLst/>
          </a:prstGeom>
          <a:noFill/>
          <a:ln w="9525" cap="flat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rhizopus pla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3042" y="4876800"/>
            <a:ext cx="1986465" cy="1371610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7" name="Picture 6" descr="rhizopus_sporangia_X_40_small"/>
          <p:cNvPicPr>
            <a:picLocks noChangeAspect="1" noChangeArrowheads="1"/>
          </p:cNvPicPr>
          <p:nvPr/>
        </p:nvPicPr>
        <p:blipFill>
          <a:blip r:embed="rId4"/>
          <a:srcRect t="6348"/>
          <a:stretch>
            <a:fillRect/>
          </a:stretch>
        </p:blipFill>
        <p:spPr bwMode="auto">
          <a:xfrm>
            <a:off x="4800600" y="4419600"/>
            <a:ext cx="1973520" cy="1447811"/>
          </a:xfrm>
          <a:prstGeom prst="rect">
            <a:avLst/>
          </a:prstGeom>
          <a:noFill/>
          <a:ln w="25400">
            <a:solidFill>
              <a:srgbClr val="000066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06800" y="6488668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FFD87D"/>
                </a:solidFill>
              </a:rPr>
              <a:t>Isavuconazonium</a:t>
            </a:r>
            <a:r>
              <a:rPr lang="en-US" dirty="0" smtClean="0">
                <a:solidFill>
                  <a:srgbClr val="FFD87D"/>
                </a:solidFill>
              </a:rPr>
              <a:t> FDA Advisory Committee Briefing Document</a:t>
            </a:r>
            <a:endParaRPr lang="en-US" dirty="0">
              <a:solidFill>
                <a:srgbClr val="FFD87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Cryptococcus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spp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128 </a:t>
            </a:r>
            <a:r>
              <a:rPr lang="en-US" sz="2400" i="1" dirty="0" smtClean="0"/>
              <a:t>C. neoformans </a:t>
            </a:r>
            <a:r>
              <a:rPr lang="en-US" sz="2400" dirty="0" smtClean="0"/>
              <a:t>and </a:t>
            </a:r>
            <a:r>
              <a:rPr lang="en-US" sz="2400" i="1" dirty="0" smtClean="0"/>
              <a:t>C. gattii</a:t>
            </a:r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MIC (&lt;0.015-0.25)</a:t>
            </a:r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MIC</a:t>
            </a:r>
            <a:r>
              <a:rPr lang="en-US" sz="2400" baseline="-25000" dirty="0" smtClean="0"/>
              <a:t>90</a:t>
            </a:r>
            <a:r>
              <a:rPr lang="en-US" sz="2400" dirty="0" smtClean="0"/>
              <a:t> 0.06</a:t>
            </a:r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0" indent="0">
              <a:buClr>
                <a:srgbClr val="FFD87D"/>
              </a:buClr>
              <a:buNone/>
            </a:pPr>
            <a:r>
              <a:rPr lang="en-US" sz="2400" u="sng" dirty="0" smtClean="0"/>
              <a:t>Animal Model of cryptococcal meningitis</a:t>
            </a:r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Significant improvement in survival and fungal burden</a:t>
            </a:r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25400">
            <a:solidFill>
              <a:srgbClr val="3958F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24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D87D"/>
                </a:solidFill>
              </a:rPr>
              <a:t>Thompson </a:t>
            </a:r>
            <a:r>
              <a:rPr lang="en-US" sz="1400" dirty="0" smtClean="0">
                <a:solidFill>
                  <a:srgbClr val="FFD87D"/>
                </a:solidFill>
              </a:rPr>
              <a:t>GR, et al. </a:t>
            </a:r>
            <a:r>
              <a:rPr lang="en-US" sz="1400" b="1" i="1" dirty="0" err="1">
                <a:solidFill>
                  <a:srgbClr val="FFD87D"/>
                </a:solidFill>
              </a:rPr>
              <a:t>Antimicrob</a:t>
            </a:r>
            <a:r>
              <a:rPr lang="en-US" sz="1400" b="1" i="1" dirty="0">
                <a:solidFill>
                  <a:srgbClr val="FFD87D"/>
                </a:solidFill>
              </a:rPr>
              <a:t> Agents </a:t>
            </a:r>
            <a:r>
              <a:rPr lang="en-US" sz="1400" b="1" i="1" dirty="0" err="1">
                <a:solidFill>
                  <a:srgbClr val="FFD87D"/>
                </a:solidFill>
              </a:rPr>
              <a:t>Chemother</a:t>
            </a:r>
            <a:r>
              <a:rPr lang="en-US" sz="1400" dirty="0">
                <a:solidFill>
                  <a:srgbClr val="FFD87D"/>
                </a:solidFill>
              </a:rPr>
              <a:t>. 2009 Jan;53(1):309-11.</a:t>
            </a:r>
            <a:r>
              <a:rPr lang="en-US" sz="1400" dirty="0" smtClean="0">
                <a:solidFill>
                  <a:srgbClr val="FFD87D"/>
                </a:solidFill>
              </a:rPr>
              <a:t>    </a:t>
            </a:r>
            <a:r>
              <a:rPr lang="en-US" sz="1400" dirty="0" err="1" smtClean="0">
                <a:solidFill>
                  <a:srgbClr val="FFD87D"/>
                </a:solidFill>
              </a:rPr>
              <a:t>Espinel-Ingroff</a:t>
            </a:r>
            <a:r>
              <a:rPr lang="en-US" sz="1400" dirty="0" smtClean="0">
                <a:solidFill>
                  <a:srgbClr val="FFD87D"/>
                </a:solidFill>
              </a:rPr>
              <a:t> A, et al. </a:t>
            </a:r>
            <a:r>
              <a:rPr lang="en-US" sz="1400" b="1" i="1" dirty="0" err="1">
                <a:solidFill>
                  <a:srgbClr val="FFD87D"/>
                </a:solidFill>
              </a:rPr>
              <a:t>Antimicrob</a:t>
            </a:r>
            <a:r>
              <a:rPr lang="en-US" sz="1400" b="1" i="1" dirty="0">
                <a:solidFill>
                  <a:srgbClr val="FFD87D"/>
                </a:solidFill>
              </a:rPr>
              <a:t> Agents </a:t>
            </a:r>
            <a:r>
              <a:rPr lang="en-US" sz="1400" b="1" i="1" dirty="0" err="1">
                <a:solidFill>
                  <a:srgbClr val="FFD87D"/>
                </a:solidFill>
              </a:rPr>
              <a:t>Chemother</a:t>
            </a:r>
            <a:r>
              <a:rPr lang="en-US" sz="1400" dirty="0">
                <a:solidFill>
                  <a:srgbClr val="FFD87D"/>
                </a:solidFill>
              </a:rPr>
              <a:t>. </a:t>
            </a:r>
            <a:r>
              <a:rPr lang="en-US" sz="1400" dirty="0" smtClean="0">
                <a:solidFill>
                  <a:srgbClr val="FFD87D"/>
                </a:solidFill>
              </a:rPr>
              <a:t>2015 </a:t>
            </a:r>
            <a:r>
              <a:rPr lang="en-US" sz="1400" dirty="0">
                <a:solidFill>
                  <a:srgbClr val="FFD87D"/>
                </a:solidFill>
              </a:rPr>
              <a:t>Jan;53(1):309-11</a:t>
            </a:r>
            <a:r>
              <a:rPr lang="en-US" sz="1400" dirty="0" smtClean="0">
                <a:solidFill>
                  <a:srgbClr val="FFD87D"/>
                </a:solidFill>
              </a:rPr>
              <a:t>.  </a:t>
            </a:r>
            <a:r>
              <a:rPr lang="en-US" sz="1400" dirty="0" err="1" smtClean="0">
                <a:solidFill>
                  <a:srgbClr val="FFD87D"/>
                </a:solidFill>
              </a:rPr>
              <a:t>Najvar</a:t>
            </a:r>
            <a:r>
              <a:rPr lang="en-US" sz="1400" dirty="0" smtClean="0">
                <a:solidFill>
                  <a:srgbClr val="FFD87D"/>
                </a:solidFill>
              </a:rPr>
              <a:t> LK et al.  ICAAC Washington DC 2014;  Poster M-427. </a:t>
            </a:r>
          </a:p>
        </p:txBody>
      </p:sp>
      <p:pic>
        <p:nvPicPr>
          <p:cNvPr id="7" name="Picture 4" descr="Figure 1 Surviva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3504952" cy="1905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815372"/>
              </p:ext>
            </p:extLst>
          </p:nvPr>
        </p:nvGraphicFramePr>
        <p:xfrm>
          <a:off x="5352989" y="3505200"/>
          <a:ext cx="3314574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2429"/>
                <a:gridCol w="552429"/>
                <a:gridCol w="552429"/>
                <a:gridCol w="552429"/>
                <a:gridCol w="552429"/>
                <a:gridCol w="552429"/>
              </a:tblGrid>
              <a:tr h="259080"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lang="en-US" sz="6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Placebo Control</a:t>
                      </a:r>
                      <a:endParaRPr lang="en-US" sz="6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ISA </a:t>
                      </a:r>
                    </a:p>
                    <a:p>
                      <a:pPr algn="ctr"/>
                      <a:r>
                        <a:rPr lang="en-US" sz="6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120 mg/kg</a:t>
                      </a:r>
                      <a:endParaRPr lang="en-US" sz="6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ISA </a:t>
                      </a:r>
                    </a:p>
                    <a:p>
                      <a:pPr algn="ctr"/>
                      <a:r>
                        <a:rPr lang="en-US" sz="6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240 mg/kg</a:t>
                      </a:r>
                      <a:endParaRPr lang="en-US" sz="6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FLU </a:t>
                      </a:r>
                    </a:p>
                    <a:p>
                      <a:pPr algn="ctr"/>
                      <a:r>
                        <a:rPr lang="en-US" sz="6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20 mg/kg</a:t>
                      </a:r>
                      <a:endParaRPr lang="en-US" sz="6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FLU </a:t>
                      </a:r>
                    </a:p>
                    <a:p>
                      <a:pPr algn="ctr"/>
                      <a:r>
                        <a:rPr lang="en-US" sz="6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40 mg/kg</a:t>
                      </a:r>
                      <a:endParaRPr lang="en-US" sz="6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Median</a:t>
                      </a:r>
                      <a:r>
                        <a:rPr lang="en-US" sz="600" baseline="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 Survival</a:t>
                      </a:r>
                      <a:endParaRPr lang="en-US" sz="6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15 days</a:t>
                      </a:r>
                      <a:endParaRPr lang="en-US" sz="6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28 days</a:t>
                      </a:r>
                    </a:p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*p=0.0002</a:t>
                      </a:r>
                      <a:endParaRPr lang="en-US" sz="6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&gt;30 days</a:t>
                      </a:r>
                    </a:p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*p=0.0002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&gt;30 days</a:t>
                      </a:r>
                    </a:p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*p=0.0002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&gt;30 days</a:t>
                      </a:r>
                    </a:p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*p=0.0022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6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Percent Survival</a:t>
                      </a:r>
                      <a:endParaRPr lang="en-US" sz="6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0%</a:t>
                      </a:r>
                      <a:endParaRPr lang="en-US" sz="6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40%</a:t>
                      </a:r>
                    </a:p>
                    <a:p>
                      <a:pPr algn="ctr" fontAlgn="b"/>
                      <a:r>
                        <a:rPr lang="en-US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*p=0.0867</a:t>
                      </a:r>
                      <a:endParaRPr lang="en-US" sz="600" b="0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70%</a:t>
                      </a:r>
                    </a:p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*p=0.0031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60%</a:t>
                      </a:r>
                    </a:p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*p=0.0108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60%</a:t>
                      </a:r>
                    </a:p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</a:rPr>
                        <a:t>*p=0.0108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5" descr="Figure 2 FB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48200"/>
            <a:ext cx="2686028" cy="1371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n external file that holds a picture, illustration, etc.&#10;Object name is zac00808749000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2" r="51618"/>
          <a:stretch/>
        </p:blipFill>
        <p:spPr bwMode="auto">
          <a:xfrm>
            <a:off x="3505200" y="2220761"/>
            <a:ext cx="1284760" cy="1646239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9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48400" y="607200"/>
            <a:ext cx="2667000" cy="5516563"/>
          </a:xfrm>
        </p:spPr>
        <p:txBody>
          <a:bodyPr/>
          <a:lstStyle/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Successful treatment in small group of patients (6/9).</a:t>
            </a:r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8/9 survived through day 84</a:t>
            </a:r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CSF levels?  CNS levels?</a:t>
            </a:r>
            <a:endParaRPr lang="en-US" sz="2400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 l="37084" t="34074" r="32916" b="21482"/>
          <a:stretch>
            <a:fillRect/>
          </a:stretch>
        </p:blipFill>
        <p:spPr bwMode="auto">
          <a:xfrm>
            <a:off x="381000" y="609598"/>
            <a:ext cx="557784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68750" t="48519" r="2084" b="36666"/>
          <a:stretch>
            <a:fillRect/>
          </a:stretch>
        </p:blipFill>
        <p:spPr bwMode="auto">
          <a:xfrm>
            <a:off x="426720" y="3852745"/>
            <a:ext cx="5486400" cy="1405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D87D"/>
                </a:solidFill>
              </a:rPr>
              <a:t>Queiroz-Telles</a:t>
            </a:r>
            <a:r>
              <a:rPr lang="en-US" dirty="0" smtClean="0">
                <a:solidFill>
                  <a:srgbClr val="FFD87D"/>
                </a:solidFill>
              </a:rPr>
              <a:t> F et al.  ICAAC 2014. Washington DC</a:t>
            </a:r>
            <a:endParaRPr lang="en-US" dirty="0">
              <a:solidFill>
                <a:srgbClr val="FFD87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5396534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Prolonged half-life (130 hours) offer advantages over other </a:t>
            </a:r>
            <a:r>
              <a:rPr lang="en-US" dirty="0" err="1" smtClean="0"/>
              <a:t>triazoles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Endemic Mycoses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Low MICs for most endemic fungi</a:t>
            </a:r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Higher MICs for </a:t>
            </a:r>
            <a:r>
              <a:rPr lang="en-US" i="1" dirty="0" err="1" smtClean="0"/>
              <a:t>Sporothrix</a:t>
            </a:r>
            <a:endParaRPr lang="en-US" i="1" dirty="0" smtClean="0"/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endParaRPr lang="en-US" i="1" dirty="0"/>
          </a:p>
          <a:p>
            <a:pPr marL="0" indent="0">
              <a:buClr>
                <a:srgbClr val="FFD87D"/>
              </a:buClr>
              <a:buNone/>
            </a:pPr>
            <a:endParaRPr lang="en-US" b="1" i="1" dirty="0" smtClean="0">
              <a:solidFill>
                <a:srgbClr val="FFFF00"/>
              </a:solidFill>
            </a:endParaRPr>
          </a:p>
          <a:p>
            <a:pPr marL="0" indent="0">
              <a:buClr>
                <a:srgbClr val="FFD87D"/>
              </a:buClr>
              <a:buNone/>
            </a:pPr>
            <a:r>
              <a:rPr lang="en-US" b="1" i="1" dirty="0">
                <a:solidFill>
                  <a:srgbClr val="FFFF00"/>
                </a:solidFill>
              </a:rPr>
              <a:t>	</a:t>
            </a:r>
            <a:r>
              <a:rPr lang="en-US" b="1" i="1" dirty="0" smtClean="0">
                <a:solidFill>
                  <a:srgbClr val="FFFF00"/>
                </a:solidFill>
              </a:rPr>
              <a:t>Need CSF data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25400">
            <a:solidFill>
              <a:srgbClr val="3958F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5" t="25250" r="65078" b="32500"/>
          <a:stretch/>
        </p:blipFill>
        <p:spPr bwMode="auto">
          <a:xfrm>
            <a:off x="4572000" y="1600200"/>
            <a:ext cx="4357603" cy="360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19446"/>
            <a:ext cx="769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D87D"/>
                </a:solidFill>
              </a:rPr>
              <a:t>Thompson GR, </a:t>
            </a:r>
            <a:r>
              <a:rPr lang="en-US" sz="1600" dirty="0" err="1" smtClean="0">
                <a:solidFill>
                  <a:srgbClr val="FFD87D"/>
                </a:solidFill>
              </a:rPr>
              <a:t>Wiederhold</a:t>
            </a:r>
            <a:r>
              <a:rPr lang="en-US" sz="1600" dirty="0" smtClean="0">
                <a:solidFill>
                  <a:srgbClr val="FFD87D"/>
                </a:solidFill>
              </a:rPr>
              <a:t> NP.  </a:t>
            </a:r>
            <a:r>
              <a:rPr lang="en-US" sz="1600" b="1" i="1" dirty="0" err="1" smtClean="0">
                <a:solidFill>
                  <a:srgbClr val="FFD87D"/>
                </a:solidFill>
              </a:rPr>
              <a:t>Mycopathologia</a:t>
            </a:r>
            <a:r>
              <a:rPr lang="en-US" sz="1600" dirty="0">
                <a:solidFill>
                  <a:srgbClr val="FFD87D"/>
                </a:solidFill>
              </a:rPr>
              <a:t> 2010</a:t>
            </a:r>
            <a:r>
              <a:rPr lang="en-US" sz="1600" dirty="0" smtClean="0">
                <a:solidFill>
                  <a:srgbClr val="FFD87D"/>
                </a:solidFill>
              </a:rPr>
              <a:t>; Nov;170(5</a:t>
            </a:r>
            <a:r>
              <a:rPr lang="en-US" sz="1600" dirty="0">
                <a:solidFill>
                  <a:srgbClr val="FFD87D"/>
                </a:solidFill>
              </a:rPr>
              <a:t>):291-313</a:t>
            </a:r>
          </a:p>
        </p:txBody>
      </p:sp>
      <p:sp>
        <p:nvSpPr>
          <p:cNvPr id="2" name="Oval 1"/>
          <p:cNvSpPr/>
          <p:nvPr/>
        </p:nvSpPr>
        <p:spPr>
          <a:xfrm>
            <a:off x="4495800" y="2057400"/>
            <a:ext cx="3581400" cy="228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43400" y="4800600"/>
            <a:ext cx="411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43400" y="3886200"/>
            <a:ext cx="4343400" cy="304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19600" y="2971800"/>
            <a:ext cx="4267200" cy="228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6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277170"/>
              </p:ext>
            </p:extLst>
          </p:nvPr>
        </p:nvGraphicFramePr>
        <p:xfrm>
          <a:off x="819600" y="1524000"/>
          <a:ext cx="7543800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478280"/>
                <a:gridCol w="1524000"/>
                <a:gridCol w="1447800"/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Parameter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chemeClr val="bg1"/>
                          </a:solidFill>
                        </a:rPr>
                        <a:t>Paracoccidioides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 (n=10)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err="1" smtClean="0">
                          <a:solidFill>
                            <a:schemeClr val="bg1"/>
                          </a:solidFill>
                        </a:rPr>
                        <a:t>Histoplasma</a:t>
                      </a:r>
                      <a:r>
                        <a:rPr lang="en-US" sz="1400" i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(n=7)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chemeClr val="bg1"/>
                          </a:solidFill>
                        </a:rPr>
                        <a:t>Coccidioides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(n=9)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7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1" dirty="0" smtClean="0">
                          <a:solidFill>
                            <a:schemeClr val="bg1"/>
                          </a:solidFill>
                        </a:rPr>
                        <a:t>Blastomyces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(n=3)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7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Age,</a:t>
                      </a:r>
                      <a:r>
                        <a:rPr lang="en-US" sz="1400" b="1" baseline="0" dirty="0" smtClean="0"/>
                        <a:t> median (range)</a:t>
                      </a:r>
                      <a:endParaRPr lang="en-US" sz="1400" b="1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42.5 (24-56)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40 (24-69)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43 (22-69)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54 (36-67)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Organ</a:t>
                      </a:r>
                      <a:r>
                        <a:rPr lang="en-US" sz="1400" b="1" baseline="0" dirty="0" smtClean="0"/>
                        <a:t> involvement</a:t>
                      </a:r>
                      <a:endParaRPr lang="en-US" sz="1400" b="1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           Pulmonary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8 (80%)</a:t>
                      </a:r>
                    </a:p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 71%)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9 (100%)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3 (300%)</a:t>
                      </a:r>
                    </a:p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           CNS</a:t>
                      </a:r>
                      <a:endParaRPr lang="en-US" sz="1400" b="1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 (10%)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 (14%)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           GI</a:t>
                      </a:r>
                      <a:endParaRPr lang="en-US" sz="1400" b="1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           Liver</a:t>
                      </a:r>
                      <a:endParaRPr lang="en-US" sz="1400" b="1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 (10%)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 (29%)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-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 smtClean="0"/>
                        <a:t>           Disseminated</a:t>
                      </a:r>
                      <a:endParaRPr lang="en-US" sz="1400" b="1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 (70%)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 (57%)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 (67%)</a:t>
                      </a:r>
                      <a:endParaRPr lang="en-US" sz="1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519446"/>
            <a:ext cx="769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D87D"/>
                </a:solidFill>
              </a:rPr>
              <a:t>Thompson GR, et al.  ICAAC 2014; Washington DC. Poster M-1775.  </a:t>
            </a:r>
            <a:endParaRPr lang="en-US" sz="1600" dirty="0">
              <a:solidFill>
                <a:srgbClr val="FFD87D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2" t="13500" r="58906" b="77500"/>
          <a:stretch/>
        </p:blipFill>
        <p:spPr bwMode="auto">
          <a:xfrm>
            <a:off x="57600" y="76200"/>
            <a:ext cx="9067800" cy="818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600" y="381000"/>
            <a:ext cx="3810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</a:t>
            </a:r>
          </a:p>
          <a:p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05500" y="5257800"/>
            <a:ext cx="81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Successful overall response in 64% of patients with endemic mycoses.</a:t>
            </a:r>
          </a:p>
          <a:p>
            <a:pPr marL="285750" indent="-285750"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Drug related TEAE in 38% - vomiting, nausea, headache, dizziness, diarrhea</a:t>
            </a:r>
          </a:p>
          <a:p>
            <a:pPr marL="285750" indent="-285750"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Encouraging results for larger future studies.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1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Candidemia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A Phase III, Double-blind, Randomized Study to Evaluate the Safety and Efficacy of Isavuconazole Versus </a:t>
            </a:r>
            <a:r>
              <a:rPr lang="en-GB" dirty="0" err="1" smtClean="0"/>
              <a:t>Caspofungin</a:t>
            </a:r>
            <a:r>
              <a:rPr lang="en-GB" dirty="0" smtClean="0"/>
              <a:t> Followed by Voriconazole in the Treatment of </a:t>
            </a:r>
            <a:r>
              <a:rPr lang="en-GB" dirty="0" err="1" smtClean="0"/>
              <a:t>Candidemia</a:t>
            </a:r>
            <a:r>
              <a:rPr lang="en-GB" dirty="0" smtClean="0"/>
              <a:t> and Other Invasive Candida Infections</a:t>
            </a:r>
          </a:p>
          <a:p>
            <a:pPr marL="0" indent="0" algn="ctr">
              <a:buNone/>
            </a:pPr>
            <a:endParaRPr lang="en-GB" dirty="0"/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Study closed to </a:t>
            </a:r>
            <a:r>
              <a:rPr lang="en-GB" dirty="0" err="1" smtClean="0"/>
              <a:t>enrollment</a:t>
            </a:r>
            <a:endParaRPr lang="en-GB" dirty="0" smtClean="0"/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GB" dirty="0" smtClean="0"/>
              <a:t>DRC assessment ongoing</a:t>
            </a:r>
          </a:p>
          <a:p>
            <a:pPr algn="ctr"/>
            <a:endParaRPr lang="en-GB" dirty="0" smtClean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25400">
            <a:solidFill>
              <a:srgbClr val="3958F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3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Other Difficult pathogens…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800" i="1" dirty="0" err="1" smtClean="0"/>
              <a:t>Scedosporium</a:t>
            </a:r>
            <a:r>
              <a:rPr lang="en-US" sz="2800" i="1" dirty="0" smtClean="0"/>
              <a:t> - </a:t>
            </a:r>
            <a:r>
              <a:rPr lang="en-US" sz="2800" dirty="0"/>
              <a:t>MIC (</a:t>
            </a:r>
            <a:r>
              <a:rPr lang="en-US" sz="2800" dirty="0" smtClean="0"/>
              <a:t>0.5-8 </a:t>
            </a:r>
            <a:r>
              <a:rPr lang="en-US" sz="2800" dirty="0"/>
              <a:t>µg/mL</a:t>
            </a:r>
            <a:r>
              <a:rPr lang="en-US" sz="2800" dirty="0" smtClean="0"/>
              <a:t>)</a:t>
            </a:r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800" i="1" dirty="0" err="1" smtClean="0"/>
              <a:t>Fusarium</a:t>
            </a:r>
            <a:r>
              <a:rPr lang="en-US" sz="2800" i="1" dirty="0" smtClean="0"/>
              <a:t> </a:t>
            </a:r>
            <a:r>
              <a:rPr lang="en-US" sz="2800" dirty="0"/>
              <a:t>– MIC (</a:t>
            </a:r>
            <a:r>
              <a:rPr lang="en-US" sz="2800" dirty="0" smtClean="0"/>
              <a:t>0.25-&gt;16 </a:t>
            </a:r>
            <a:r>
              <a:rPr lang="en-US" sz="2800" dirty="0"/>
              <a:t>µg/mL)</a:t>
            </a:r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800" i="1" dirty="0" err="1" smtClean="0"/>
              <a:t>Exserohilum</a:t>
            </a:r>
            <a:r>
              <a:rPr lang="en-US" sz="2800" dirty="0" smtClean="0"/>
              <a:t> – MIC (0.5-4 µg/mL)</a:t>
            </a:r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800" i="1" dirty="0" err="1" smtClean="0"/>
              <a:t>Trichosporon</a:t>
            </a:r>
            <a:r>
              <a:rPr lang="en-US" sz="2800" i="1" dirty="0" smtClean="0"/>
              <a:t> – </a:t>
            </a:r>
            <a:r>
              <a:rPr lang="en-US" sz="2800" dirty="0" smtClean="0"/>
              <a:t>MIC (&lt;0.03 – 0.5</a:t>
            </a:r>
            <a:r>
              <a:rPr lang="en-US" sz="2800" dirty="0"/>
              <a:t> </a:t>
            </a:r>
            <a:r>
              <a:rPr lang="en-US" sz="2800" dirty="0" smtClean="0"/>
              <a:t>µg/mL)</a:t>
            </a:r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0" indent="0">
              <a:buClr>
                <a:srgbClr val="FFD87D"/>
              </a:buClr>
              <a:buNone/>
            </a:pPr>
            <a:r>
              <a:rPr lang="en-US" sz="2800" b="1" i="1" dirty="0" smtClean="0">
                <a:solidFill>
                  <a:srgbClr val="FFFF00"/>
                </a:solidFill>
              </a:rPr>
              <a:t>	No clinical data available!</a:t>
            </a:r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0" indent="0">
              <a:buClr>
                <a:srgbClr val="FFD87D"/>
              </a:buClr>
              <a:buNone/>
            </a:pPr>
            <a:endParaRPr lang="en-US" sz="2800" dirty="0"/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25400">
            <a:solidFill>
              <a:srgbClr val="3958F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19446"/>
            <a:ext cx="769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D87D"/>
                </a:solidFill>
              </a:rPr>
              <a:t>Thompson GR, </a:t>
            </a:r>
            <a:r>
              <a:rPr lang="en-US" sz="1600" dirty="0" err="1" smtClean="0">
                <a:solidFill>
                  <a:srgbClr val="FFD87D"/>
                </a:solidFill>
              </a:rPr>
              <a:t>Wiederhold</a:t>
            </a:r>
            <a:r>
              <a:rPr lang="en-US" sz="1600" dirty="0" smtClean="0">
                <a:solidFill>
                  <a:srgbClr val="FFD87D"/>
                </a:solidFill>
              </a:rPr>
              <a:t> NP.  </a:t>
            </a:r>
            <a:r>
              <a:rPr lang="en-US" sz="1600" b="1" i="1" dirty="0" err="1" smtClean="0">
                <a:solidFill>
                  <a:srgbClr val="FFD87D"/>
                </a:solidFill>
              </a:rPr>
              <a:t>Mycopathologia</a:t>
            </a:r>
            <a:r>
              <a:rPr lang="en-US" sz="1600" dirty="0">
                <a:solidFill>
                  <a:srgbClr val="FFD87D"/>
                </a:solidFill>
              </a:rPr>
              <a:t> 2010</a:t>
            </a:r>
            <a:r>
              <a:rPr lang="en-US" sz="1600" dirty="0" smtClean="0">
                <a:solidFill>
                  <a:srgbClr val="FFD87D"/>
                </a:solidFill>
              </a:rPr>
              <a:t>; Nov;170(5</a:t>
            </a:r>
            <a:r>
              <a:rPr lang="en-US" sz="1600" dirty="0">
                <a:solidFill>
                  <a:srgbClr val="FFD87D"/>
                </a:solidFill>
              </a:rPr>
              <a:t>):291-313</a:t>
            </a:r>
          </a:p>
        </p:txBody>
      </p:sp>
    </p:spTree>
    <p:extLst>
      <p:ext uri="{BB962C8B-B14F-4D97-AF65-F5344CB8AC3E}">
        <p14:creationId xmlns:p14="http://schemas.microsoft.com/office/powerpoint/2010/main" val="16290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DISCLOSURES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n-US" altLang="en-US" b="1" dirty="0" smtClean="0"/>
              <a:t>Financial interest/arrangement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altLang="en-US" b="1" dirty="0" smtClean="0"/>
              <a:t>or affiliation with </a:t>
            </a:r>
          </a:p>
          <a:p>
            <a:pPr algn="ctr" eaLnBrk="1" hangingPunct="1">
              <a:buFont typeface="Arial" pitchFamily="34" charset="0"/>
              <a:buNone/>
            </a:pPr>
            <a:endParaRPr lang="en-US" altLang="en-US" b="1" dirty="0" smtClean="0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25400">
            <a:solidFill>
              <a:srgbClr val="3958F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8548070"/>
              </p:ext>
            </p:extLst>
          </p:nvPr>
        </p:nvGraphicFramePr>
        <p:xfrm>
          <a:off x="457200" y="3352800"/>
          <a:ext cx="82296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5410200"/>
              </a:tblGrid>
              <a:tr h="142240">
                <a:tc>
                  <a:txBody>
                    <a:bodyPr/>
                    <a:lstStyle/>
                    <a:p>
                      <a:r>
                        <a:rPr lang="en-US" dirty="0" smtClean="0"/>
                        <a:t>Company Name/Sponsor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Nature of Relationship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Grant support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Astellas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+mj-lt"/>
                        </a:rPr>
                        <a:t>, Merck,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T2, Wako, </a:t>
                      </a:r>
                      <a:r>
                        <a:rPr lang="en-US" altLang="en-US" sz="1800" b="0" dirty="0" err="1" smtClean="0">
                          <a:latin typeface="+mj-lt"/>
                        </a:rPr>
                        <a:t>Scynexis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endParaRPr 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Consultant/honoraria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Astellas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+mj-lt"/>
                        </a:rPr>
                        <a:t>, Merck</a:t>
                      </a:r>
                      <a:endParaRPr lang="en-US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Speakers' bureau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+mj-lt"/>
                        </a:rPr>
                        <a:t>None</a:t>
                      </a:r>
                      <a:endParaRPr lang="en-US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Stock holder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  <a:latin typeface="+mj-lt"/>
                        </a:rPr>
                        <a:t>None</a:t>
                      </a:r>
                      <a:endParaRPr lang="en-US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Other material support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Assoc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+mj-lt"/>
                        </a:rPr>
                        <a:t> of Cape Cod, BMS</a:t>
                      </a:r>
                      <a:endParaRPr lang="en-US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86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800" dirty="0" err="1" smtClean="0"/>
              <a:t>Aspergillosis</a:t>
            </a:r>
            <a:r>
              <a:rPr lang="en-US" sz="2800" dirty="0" smtClean="0"/>
              <a:t> – non-inferior to </a:t>
            </a:r>
            <a:r>
              <a:rPr lang="en-US" sz="2800" dirty="0" err="1" smtClean="0"/>
              <a:t>voriconazole</a:t>
            </a:r>
            <a:r>
              <a:rPr lang="en-US" sz="2800" dirty="0" smtClean="0"/>
              <a:t> and fewer side effects and treatment discontinuation</a:t>
            </a:r>
          </a:p>
          <a:p>
            <a:pPr marL="0" indent="0">
              <a:buClr>
                <a:srgbClr val="FFD87D"/>
              </a:buClr>
              <a:buNone/>
            </a:pPr>
            <a:endParaRPr lang="en-US" sz="2800" dirty="0" smtClean="0"/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800" dirty="0" err="1" smtClean="0"/>
              <a:t>Mucormycosis</a:t>
            </a:r>
            <a:r>
              <a:rPr lang="en-US" sz="2800" dirty="0" smtClean="0"/>
              <a:t> – useful agent!</a:t>
            </a:r>
          </a:p>
          <a:p>
            <a:pPr lvl="1"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genus level identification and susceptibility testing now that have choices for these infections</a:t>
            </a:r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800" dirty="0" err="1" smtClean="0"/>
              <a:t>Candidemia</a:t>
            </a:r>
            <a:r>
              <a:rPr lang="en-US" sz="2800" dirty="0" smtClean="0"/>
              <a:t> trial results forthcoming</a:t>
            </a:r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endParaRPr lang="en-US" sz="2800" dirty="0"/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Need additional data for endemics and traditionally </a:t>
            </a:r>
            <a:r>
              <a:rPr lang="en-US" sz="2800" smtClean="0"/>
              <a:t>“</a:t>
            </a:r>
            <a:r>
              <a:rPr lang="en-US" sz="2800" smtClean="0"/>
              <a:t>difficult” </a:t>
            </a:r>
            <a:r>
              <a:rPr lang="en-US" sz="2800" dirty="0" smtClean="0"/>
              <a:t>pathogens</a:t>
            </a:r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25400">
            <a:solidFill>
              <a:srgbClr val="3958F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7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5311500" y="3147750"/>
            <a:ext cx="880500" cy="492676"/>
          </a:xfrm>
          <a:prstGeom prst="line">
            <a:avLst/>
          </a:prstGeom>
          <a:ln w="25400">
            <a:solidFill>
              <a:schemeClr val="tx1">
                <a:lumMod val="75000"/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486400" y="4155900"/>
            <a:ext cx="1028700" cy="39750"/>
          </a:xfrm>
          <a:prstGeom prst="line">
            <a:avLst/>
          </a:prstGeom>
          <a:ln w="25400">
            <a:solidFill>
              <a:schemeClr val="tx1">
                <a:lumMod val="75000"/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419600" y="5286684"/>
            <a:ext cx="0" cy="885516"/>
          </a:xfrm>
          <a:prstGeom prst="line">
            <a:avLst/>
          </a:prstGeom>
          <a:ln w="25400">
            <a:solidFill>
              <a:schemeClr val="tx1">
                <a:lumMod val="75000"/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977750" y="2538150"/>
            <a:ext cx="508650" cy="756302"/>
          </a:xfrm>
          <a:prstGeom prst="line">
            <a:avLst/>
          </a:prstGeom>
          <a:ln w="25400">
            <a:solidFill>
              <a:schemeClr val="tx1">
                <a:lumMod val="75000"/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324100" y="4197342"/>
            <a:ext cx="1028700" cy="39750"/>
          </a:xfrm>
          <a:prstGeom prst="line">
            <a:avLst/>
          </a:prstGeom>
          <a:ln w="25400">
            <a:solidFill>
              <a:schemeClr val="tx1">
                <a:lumMod val="75000"/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419600" y="2269969"/>
            <a:ext cx="0" cy="877781"/>
          </a:xfrm>
          <a:prstGeom prst="line">
            <a:avLst/>
          </a:prstGeom>
          <a:ln w="25400">
            <a:solidFill>
              <a:schemeClr val="tx1">
                <a:lumMod val="75000"/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352800" y="5128950"/>
            <a:ext cx="508650" cy="756302"/>
          </a:xfrm>
          <a:prstGeom prst="line">
            <a:avLst/>
          </a:prstGeom>
          <a:ln w="25400">
            <a:solidFill>
              <a:schemeClr val="tx1">
                <a:lumMod val="75000"/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590800" y="4747950"/>
            <a:ext cx="880500" cy="492676"/>
          </a:xfrm>
          <a:prstGeom prst="line">
            <a:avLst/>
          </a:prstGeom>
          <a:ln w="25400">
            <a:solidFill>
              <a:schemeClr val="tx1">
                <a:lumMod val="75000"/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4934588" y="5158727"/>
            <a:ext cx="475612" cy="726524"/>
          </a:xfrm>
          <a:prstGeom prst="line">
            <a:avLst/>
          </a:prstGeom>
          <a:ln w="25400">
            <a:solidFill>
              <a:schemeClr val="tx1">
                <a:lumMod val="75000"/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5377200" y="4747950"/>
            <a:ext cx="814800" cy="492676"/>
          </a:xfrm>
          <a:prstGeom prst="line">
            <a:avLst/>
          </a:prstGeom>
          <a:ln w="25400">
            <a:solidFill>
              <a:schemeClr val="tx1">
                <a:lumMod val="75000"/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 flipV="1">
            <a:off x="3393038" y="2538150"/>
            <a:ext cx="475612" cy="726524"/>
          </a:xfrm>
          <a:prstGeom prst="line">
            <a:avLst/>
          </a:prstGeom>
          <a:ln w="25400">
            <a:solidFill>
              <a:schemeClr val="tx1">
                <a:lumMod val="75000"/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2623650" y="3233408"/>
            <a:ext cx="814800" cy="492676"/>
          </a:xfrm>
          <a:prstGeom prst="line">
            <a:avLst/>
          </a:prstGeom>
          <a:ln w="25400">
            <a:solidFill>
              <a:schemeClr val="tx1">
                <a:lumMod val="75000"/>
                <a:alpha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7818"/>
            <a:ext cx="8229600" cy="1143000"/>
          </a:xfrm>
        </p:spPr>
        <p:txBody>
          <a:bodyPr/>
          <a:lstStyle/>
          <a:p>
            <a:r>
              <a:rPr lang="en-US" sz="3200" b="1" dirty="0"/>
              <a:t>Patient Specific </a:t>
            </a:r>
            <a:r>
              <a:rPr lang="en-US" sz="3200" b="1" dirty="0" smtClean="0"/>
              <a:t>Factors: </a:t>
            </a:r>
            <a:br>
              <a:rPr lang="en-US" sz="3200" b="1" dirty="0" smtClean="0"/>
            </a:br>
            <a:r>
              <a:rPr lang="en-US" sz="3200" b="1" dirty="0" smtClean="0"/>
              <a:t>considerations during treatment</a:t>
            </a:r>
            <a:endParaRPr lang="en-US" sz="3200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25400">
            <a:solidFill>
              <a:srgbClr val="3958F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white"/>
              </a:solidFill>
            </a:endParaRPr>
          </a:p>
        </p:txBody>
      </p:sp>
      <p:pic>
        <p:nvPicPr>
          <p:cNvPr id="3074" name="Picture 2" descr="http://www.codewit.com/images/stories/America/03102013C-GAN-HLTH-COMA-DEMENTIA-1002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147750"/>
            <a:ext cx="2133600" cy="2138934"/>
          </a:xfrm>
          <a:prstGeom prst="ellipse">
            <a:avLst/>
          </a:prstGeom>
          <a:solidFill>
            <a:schemeClr val="accent1">
              <a:alpha val="54000"/>
            </a:schemeClr>
          </a:solidFill>
          <a:ln w="25400">
            <a:solidFill>
              <a:schemeClr val="tx1"/>
            </a:solidFill>
          </a:ln>
        </p:spPr>
      </p:pic>
      <p:sp>
        <p:nvSpPr>
          <p:cNvPr id="3075" name="TextBox 3074"/>
          <p:cNvSpPr txBox="1"/>
          <p:nvPr/>
        </p:nvSpPr>
        <p:spPr>
          <a:xfrm>
            <a:off x="3200400" y="1828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Antifungal Pre-exposure</a:t>
            </a:r>
          </a:p>
          <a:p>
            <a:pPr algn="ctr"/>
            <a:endParaRPr lang="en-US" dirty="0"/>
          </a:p>
        </p:txBody>
      </p:sp>
      <p:sp>
        <p:nvSpPr>
          <p:cNvPr id="3078" name="TextBox 3077"/>
          <p:cNvSpPr txBox="1"/>
          <p:nvPr/>
        </p:nvSpPr>
        <p:spPr>
          <a:xfrm>
            <a:off x="5444400" y="226996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Anticipated course</a:t>
            </a:r>
          </a:p>
          <a:p>
            <a:endParaRPr lang="en-US" dirty="0"/>
          </a:p>
        </p:txBody>
      </p:sp>
      <p:sp>
        <p:nvSpPr>
          <p:cNvPr id="3079" name="TextBox 3078"/>
          <p:cNvSpPr txBox="1"/>
          <p:nvPr/>
        </p:nvSpPr>
        <p:spPr>
          <a:xfrm>
            <a:off x="914400" y="2226389"/>
            <a:ext cx="3164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Site of infection/source control</a:t>
            </a:r>
          </a:p>
          <a:p>
            <a:endParaRPr lang="en-US" dirty="0"/>
          </a:p>
        </p:txBody>
      </p:sp>
      <p:sp>
        <p:nvSpPr>
          <p:cNvPr id="3080" name="TextBox 3079"/>
          <p:cNvSpPr txBox="1"/>
          <p:nvPr/>
        </p:nvSpPr>
        <p:spPr>
          <a:xfrm>
            <a:off x="7117500" y="3205941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943100" y="5055959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Sex</a:t>
            </a:r>
            <a:endParaRPr lang="en-US" dirty="0"/>
          </a:p>
        </p:txBody>
      </p:sp>
      <p:sp>
        <p:nvSpPr>
          <p:cNvPr id="3081" name="TextBox 3080"/>
          <p:cNvSpPr txBox="1"/>
          <p:nvPr/>
        </p:nvSpPr>
        <p:spPr>
          <a:xfrm>
            <a:off x="5378850" y="5802868"/>
            <a:ext cx="12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Ethnicity</a:t>
            </a:r>
            <a:endParaRPr lang="en-US" dirty="0"/>
          </a:p>
        </p:txBody>
      </p:sp>
      <p:sp>
        <p:nvSpPr>
          <p:cNvPr id="3082" name="TextBox 3081"/>
          <p:cNvSpPr txBox="1"/>
          <p:nvPr/>
        </p:nvSpPr>
        <p:spPr>
          <a:xfrm>
            <a:off x="1397700" y="3067442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Geography</a:t>
            </a:r>
          </a:p>
          <a:p>
            <a:endParaRPr lang="en-US" dirty="0"/>
          </a:p>
        </p:txBody>
      </p:sp>
      <p:sp>
        <p:nvSpPr>
          <p:cNvPr id="3083" name="TextBox 3082"/>
          <p:cNvSpPr txBox="1"/>
          <p:nvPr/>
        </p:nvSpPr>
        <p:spPr>
          <a:xfrm>
            <a:off x="6165000" y="2886255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Renal function</a:t>
            </a:r>
          </a:p>
          <a:p>
            <a:endParaRPr lang="en-US" dirty="0"/>
          </a:p>
        </p:txBody>
      </p:sp>
      <p:sp>
        <p:nvSpPr>
          <p:cNvPr id="3097" name="TextBox 3096"/>
          <p:cNvSpPr txBox="1"/>
          <p:nvPr/>
        </p:nvSpPr>
        <p:spPr>
          <a:xfrm>
            <a:off x="6183600" y="505596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Weight</a:t>
            </a:r>
            <a:endParaRPr lang="en-US" dirty="0"/>
          </a:p>
        </p:txBody>
      </p:sp>
      <p:sp>
        <p:nvSpPr>
          <p:cNvPr id="3098" name="TextBox 3097"/>
          <p:cNvSpPr txBox="1"/>
          <p:nvPr/>
        </p:nvSpPr>
        <p:spPr>
          <a:xfrm>
            <a:off x="961950" y="3971234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Concurrent Medications</a:t>
            </a:r>
            <a:endParaRPr lang="en-US" dirty="0"/>
          </a:p>
        </p:txBody>
      </p:sp>
      <p:sp>
        <p:nvSpPr>
          <p:cNvPr id="3099" name="TextBox 3098"/>
          <p:cNvSpPr txBox="1"/>
          <p:nvPr/>
        </p:nvSpPr>
        <p:spPr>
          <a:xfrm>
            <a:off x="2580450" y="5876293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for TDM</a:t>
            </a:r>
            <a:endParaRPr lang="en-US" dirty="0"/>
          </a:p>
        </p:txBody>
      </p:sp>
      <p:sp>
        <p:nvSpPr>
          <p:cNvPr id="3100" name="TextBox 3099"/>
          <p:cNvSpPr txBox="1"/>
          <p:nvPr/>
        </p:nvSpPr>
        <p:spPr>
          <a:xfrm>
            <a:off x="6473100" y="3975268"/>
            <a:ext cx="1626900" cy="37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Comorbidities</a:t>
            </a:r>
            <a:endParaRPr lang="en-US" dirty="0"/>
          </a:p>
        </p:txBody>
      </p:sp>
      <p:sp>
        <p:nvSpPr>
          <p:cNvPr id="3101" name="TextBox 3100"/>
          <p:cNvSpPr txBox="1"/>
          <p:nvPr/>
        </p:nvSpPr>
        <p:spPr>
          <a:xfrm>
            <a:off x="4088513" y="6199458"/>
            <a:ext cx="126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7086600" y="190322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D87D"/>
                </a:solidFill>
              </a:rPr>
              <a:t>Duration of neutropenia, ongoing sepsis</a:t>
            </a:r>
            <a:endParaRPr lang="en-US" sz="1200" dirty="0">
              <a:solidFill>
                <a:srgbClr val="FFD87D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095500" y="1626224"/>
            <a:ext cx="2514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D87D"/>
                </a:solidFill>
              </a:rPr>
              <a:t>Increased likelihood of resistance</a:t>
            </a:r>
            <a:r>
              <a:rPr lang="en-US" sz="1200" dirty="0">
                <a:solidFill>
                  <a:srgbClr val="FFD87D"/>
                </a:solidFill>
              </a:rPr>
              <a:t>?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407275" y="2747755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D87D"/>
                </a:solidFill>
              </a:rPr>
              <a:t>Dose adjust </a:t>
            </a:r>
            <a:r>
              <a:rPr lang="en-US" sz="1200" dirty="0" err="1" smtClean="0">
                <a:solidFill>
                  <a:srgbClr val="FFD87D"/>
                </a:solidFill>
              </a:rPr>
              <a:t>triazoles</a:t>
            </a:r>
            <a:endParaRPr lang="en-US" sz="1200" dirty="0" smtClean="0">
              <a:solidFill>
                <a:srgbClr val="FFD87D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462275" y="5341203"/>
            <a:ext cx="216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D87D"/>
                </a:solidFill>
              </a:rPr>
              <a:t>Dose adjust </a:t>
            </a:r>
            <a:r>
              <a:rPr lang="en-US" sz="1200" dirty="0" err="1" smtClean="0">
                <a:solidFill>
                  <a:srgbClr val="FFD87D"/>
                </a:solidFill>
              </a:rPr>
              <a:t>triazoles</a:t>
            </a:r>
            <a:r>
              <a:rPr lang="en-US" sz="1200" dirty="0" smtClean="0">
                <a:solidFill>
                  <a:srgbClr val="FFD87D"/>
                </a:solidFill>
              </a:rPr>
              <a:t>; echinocandins?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45200" y="4525231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D87D"/>
                </a:solidFill>
              </a:rPr>
              <a:t>P450 interactions</a:t>
            </a:r>
          </a:p>
          <a:p>
            <a:r>
              <a:rPr lang="en-US" sz="1200" dirty="0" smtClean="0">
                <a:solidFill>
                  <a:srgbClr val="FFD87D"/>
                </a:solidFill>
              </a:rPr>
              <a:t> - cyclophosphamide</a:t>
            </a:r>
          </a:p>
          <a:p>
            <a:r>
              <a:rPr lang="en-US" sz="1200" dirty="0" smtClean="0">
                <a:solidFill>
                  <a:srgbClr val="FFD87D"/>
                </a:solidFill>
              </a:rPr>
              <a:t> - vincristine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1500" y="3341246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D87D"/>
                </a:solidFill>
              </a:rPr>
              <a:t>Local infection rates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8150" y="2087888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D87D"/>
                </a:solidFill>
              </a:rPr>
              <a:t>PK/PD concerns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407275" y="4248232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FFD87D"/>
                </a:solidFill>
              </a:rPr>
              <a:t>QTc</a:t>
            </a:r>
            <a:r>
              <a:rPr lang="en-US" sz="1200" dirty="0" smtClean="0">
                <a:solidFill>
                  <a:srgbClr val="FFD87D"/>
                </a:solidFill>
              </a:rPr>
              <a:t>, </a:t>
            </a:r>
            <a:r>
              <a:rPr lang="en-US" sz="1200" dirty="0" err="1" smtClean="0">
                <a:solidFill>
                  <a:srgbClr val="FFD87D"/>
                </a:solidFill>
              </a:rPr>
              <a:t>etc</a:t>
            </a:r>
            <a:endParaRPr lang="en-US" sz="1200" dirty="0" smtClean="0">
              <a:solidFill>
                <a:srgbClr val="FFD87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6769" y="6420765"/>
            <a:ext cx="2159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FFD87D"/>
                </a:solidFill>
              </a:rPr>
              <a:t>Itraconazole</a:t>
            </a:r>
            <a:r>
              <a:rPr lang="en-US" sz="1200" dirty="0" smtClean="0">
                <a:solidFill>
                  <a:srgbClr val="FFD87D"/>
                </a:solidFill>
              </a:rPr>
              <a:t>, </a:t>
            </a:r>
            <a:r>
              <a:rPr lang="en-US" sz="1200" dirty="0" err="1" smtClean="0">
                <a:solidFill>
                  <a:srgbClr val="FFD87D"/>
                </a:solidFill>
              </a:rPr>
              <a:t>Voriconazole</a:t>
            </a:r>
            <a:r>
              <a:rPr lang="en-US" sz="1200" dirty="0" smtClean="0">
                <a:solidFill>
                  <a:srgbClr val="FFD87D"/>
                </a:solidFill>
              </a:rPr>
              <a:t>, </a:t>
            </a:r>
            <a:r>
              <a:rPr lang="en-US" sz="1200" dirty="0" err="1" smtClean="0">
                <a:solidFill>
                  <a:srgbClr val="FFD87D"/>
                </a:solidFill>
              </a:rPr>
              <a:t>Posaconazole</a:t>
            </a:r>
            <a:r>
              <a:rPr lang="en-US" sz="1200" dirty="0" smtClean="0">
                <a:solidFill>
                  <a:srgbClr val="FFD87D"/>
                </a:solidFill>
              </a:rPr>
              <a:t>??</a:t>
            </a:r>
            <a:endParaRPr lang="en-US" sz="1200" dirty="0">
              <a:solidFill>
                <a:srgbClr val="FFD87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65475" y="6107125"/>
            <a:ext cx="2159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D87D"/>
                </a:solidFill>
              </a:rPr>
              <a:t>CYP2C19</a:t>
            </a:r>
            <a:endParaRPr lang="en-US" sz="1200" dirty="0">
              <a:solidFill>
                <a:srgbClr val="FFD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0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Isavuconazole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Extended spectrum </a:t>
            </a:r>
            <a:r>
              <a:rPr lang="en-US" dirty="0" err="1" smtClean="0"/>
              <a:t>mould</a:t>
            </a:r>
            <a:r>
              <a:rPr lang="en-US" dirty="0" smtClean="0"/>
              <a:t>-active triazole</a:t>
            </a:r>
          </a:p>
          <a:p>
            <a:pPr marL="0" indent="0" algn="ctr">
              <a:buClr>
                <a:srgbClr val="FFD87D"/>
              </a:buCl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 algn="ctr">
              <a:buClr>
                <a:srgbClr val="FFD87D"/>
              </a:buClr>
              <a:buNone/>
            </a:pPr>
            <a:r>
              <a:rPr lang="en-US" dirty="0" smtClean="0">
                <a:solidFill>
                  <a:srgbClr val="FFFF00"/>
                </a:solidFill>
              </a:rPr>
              <a:t>FDA approved for invasive aspergillosis and mucormycosis</a:t>
            </a:r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Available in IV and oral formulations</a:t>
            </a:r>
          </a:p>
          <a:p>
            <a:pPr lvl="1"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IV and Oral:  </a:t>
            </a:r>
          </a:p>
          <a:p>
            <a:pPr marL="914400" lvl="2" indent="0">
              <a:buClr>
                <a:srgbClr val="FFD87D"/>
              </a:buClr>
              <a:buNone/>
            </a:pPr>
            <a:r>
              <a:rPr lang="en-US" dirty="0" smtClean="0"/>
              <a:t>372 mg Q8 </a:t>
            </a:r>
            <a:r>
              <a:rPr lang="en-US" dirty="0" err="1" smtClean="0"/>
              <a:t>hr</a:t>
            </a:r>
            <a:r>
              <a:rPr lang="en-US" dirty="0" smtClean="0"/>
              <a:t> x 6 doses; then 372 mg once daily</a:t>
            </a:r>
          </a:p>
          <a:p>
            <a:pPr marL="914400" lvl="2" indent="0">
              <a:buClr>
                <a:srgbClr val="FFD87D"/>
              </a:buClr>
              <a:buNone/>
            </a:pPr>
            <a:r>
              <a:rPr lang="en-US" dirty="0" smtClean="0"/>
              <a:t>(these are equivalent to 200mg isavuconazole)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25400">
            <a:solidFill>
              <a:srgbClr val="3958F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238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0" indent="0">
              <a:buClr>
                <a:srgbClr val="FFD87D"/>
              </a:buClr>
              <a:buNone/>
            </a:pPr>
            <a:endParaRPr lang="en-US" dirty="0"/>
          </a:p>
        </p:txBody>
      </p:sp>
      <p:pic>
        <p:nvPicPr>
          <p:cNvPr id="1026" name="Picture 2" descr="https://www.medicinescomplete.com/mc/kucers/2010/ch139/gr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72" b="8831"/>
          <a:stretch/>
        </p:blipFill>
        <p:spPr bwMode="auto">
          <a:xfrm>
            <a:off x="665567" y="1096069"/>
            <a:ext cx="3847695" cy="21336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medicinescomplete.com/mc/kucers/2010/ch139/gr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5" t="40538" r="32105" b="18923"/>
          <a:stretch/>
        </p:blipFill>
        <p:spPr bwMode="auto">
          <a:xfrm>
            <a:off x="6477000" y="1233241"/>
            <a:ext cx="1475384" cy="103871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medicinescomplete.com/mc/kucers/2010/ch139/gr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5" b="12670"/>
          <a:stretch/>
        </p:blipFill>
        <p:spPr bwMode="auto">
          <a:xfrm>
            <a:off x="6172200" y="4343400"/>
            <a:ext cx="2584983" cy="203805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0114" y="3810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Isavuconazonium</a:t>
            </a:r>
            <a:r>
              <a:rPr lang="en-US" sz="2800" b="1" dirty="0"/>
              <a:t> sulfate</a:t>
            </a:r>
          </a:p>
          <a:p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59272" y="3657600"/>
            <a:ext cx="3210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Isavuconazole</a:t>
            </a:r>
            <a:endParaRPr lang="en-US" sz="2800" b="1" dirty="0"/>
          </a:p>
          <a:p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09273" y="691040"/>
            <a:ext cx="3210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Cleavage product</a:t>
            </a:r>
            <a:endParaRPr lang="en-US" sz="2800" b="1" dirty="0"/>
          </a:p>
          <a:p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85040" y="3223287"/>
            <a:ext cx="3210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Water-soluble pro-drug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2341165">
            <a:off x="4457037" y="3553493"/>
            <a:ext cx="1742162" cy="531498"/>
          </a:xfrm>
          <a:prstGeom prst="rightArrow">
            <a:avLst/>
          </a:prstGeom>
          <a:solidFill>
            <a:srgbClr val="FFD8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16272" y="2873854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Plasma </a:t>
            </a:r>
            <a:r>
              <a:rPr lang="en-US" dirty="0" err="1" smtClean="0"/>
              <a:t>esterases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7519" y="5257800"/>
            <a:ext cx="5639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/>
              <a:t>CYP3A4 substrate</a:t>
            </a:r>
          </a:p>
          <a:p>
            <a:pPr marL="342900" indent="-342900"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400" b="1" dirty="0" smtClean="0"/>
              <a:t>No effect on CYP2C9 or CYP2C19</a:t>
            </a:r>
            <a:endParaRPr lang="en-US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3639234"/>
            <a:ext cx="3505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Specifically designed to avoid </a:t>
            </a:r>
            <a:r>
              <a:rPr lang="en-US" dirty="0" err="1" smtClean="0"/>
              <a:t>cyclodextrins</a:t>
            </a:r>
            <a:r>
              <a:rPr lang="en-US" dirty="0" smtClean="0"/>
              <a:t> in IV formulation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5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Effect of ISA and VOR on CYP substrates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25400">
            <a:solidFill>
              <a:srgbClr val="3958F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126142"/>
              </p:ext>
            </p:extLst>
          </p:nvPr>
        </p:nvGraphicFramePr>
        <p:xfrm>
          <a:off x="800100" y="1981200"/>
          <a:ext cx="7543800" cy="3979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0"/>
                <a:gridCol w="2286000"/>
                <a:gridCol w="1905000"/>
                <a:gridCol w="2019300"/>
              </a:tblGrid>
              <a:tr h="46397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CYP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Substrate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Isavuconazole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Voriconazole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31987">
                <a:tc rowSpan="2"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3A4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Midazolam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 2.05-fold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 10.3-fold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319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Sirolimus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 1.84-fold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 11.0-fold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6397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1A2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Caffeine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NCS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NCS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6397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2C8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Repaglinide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NCS</a:t>
                      </a:r>
                    </a:p>
                  </a:txBody>
                  <a:tcPr/>
                </a:tc>
              </a:tr>
              <a:tr h="46397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2C9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Warfarin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 2-fold (PT)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6397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2C19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Omeprazole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 4-fold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6397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2B6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Buproprion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 42%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 1.3-fold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6397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2D6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Dextromethorphan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NCS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06800" y="6488668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FFD87D"/>
                </a:solidFill>
              </a:rPr>
              <a:t>Isavuconazonium</a:t>
            </a:r>
            <a:r>
              <a:rPr lang="en-US" dirty="0" smtClean="0">
                <a:solidFill>
                  <a:srgbClr val="FFD87D"/>
                </a:solidFill>
              </a:rPr>
              <a:t> FDA Advisory Committee Briefing Document</a:t>
            </a:r>
            <a:endParaRPr lang="en-US" dirty="0">
              <a:solidFill>
                <a:srgbClr val="FFD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923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42421457"/>
              </p:ext>
            </p:extLst>
          </p:nvPr>
        </p:nvGraphicFramePr>
        <p:xfrm>
          <a:off x="381000" y="457200"/>
          <a:ext cx="8229600" cy="576238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574318"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Fluconazole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Itraconazole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Voriconazole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Posaconazole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Isavuconaole</a:t>
                      </a:r>
                      <a:endParaRPr lang="en-US" sz="1600" b="1" dirty="0"/>
                    </a:p>
                  </a:txBody>
                  <a:tcPr/>
                </a:tc>
              </a:tr>
              <a:tr h="41022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Formulation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IV/PO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IV/PO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IV/PO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IV/PO</a:t>
                      </a:r>
                    </a:p>
                  </a:txBody>
                  <a:tcPr/>
                </a:tc>
              </a:tr>
              <a:tr h="41022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TDM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Yes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Yes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Yes*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??</a:t>
                      </a:r>
                      <a:r>
                        <a:rPr lang="en-US" b="1" baseline="0" dirty="0" smtClean="0"/>
                        <a:t> ND</a:t>
                      </a:r>
                      <a:endParaRPr lang="en-US" b="1" dirty="0"/>
                    </a:p>
                  </a:txBody>
                  <a:tcPr/>
                </a:tc>
              </a:tr>
              <a:tr h="82045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Oral bioavailability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&gt;90%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96%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54%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&gt;98%</a:t>
                      </a:r>
                      <a:endParaRPr lang="en-US" b="1" dirty="0"/>
                    </a:p>
                  </a:txBody>
                  <a:tcPr/>
                </a:tc>
              </a:tr>
              <a:tr h="41022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Food effect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None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Food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None</a:t>
                      </a:r>
                      <a:endParaRPr lang="en-US" b="1" dirty="0"/>
                    </a:p>
                  </a:txBody>
                  <a:tcPr/>
                </a:tc>
              </a:tr>
              <a:tr h="574318"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C</a:t>
                      </a:r>
                      <a:r>
                        <a:rPr lang="en-US" sz="1600" b="1" baseline="-25000" dirty="0" err="1" smtClean="0"/>
                        <a:t>max</a:t>
                      </a:r>
                      <a:endParaRPr lang="en-US" sz="1600" b="1" baseline="-25000" dirty="0" smtClean="0"/>
                    </a:p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6.7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1.1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3.0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7.8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7.5</a:t>
                      </a:r>
                      <a:endParaRPr lang="en-US" b="1" dirty="0"/>
                    </a:p>
                  </a:txBody>
                  <a:tcPr/>
                </a:tc>
              </a:tr>
              <a:tr h="41022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Half-life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130</a:t>
                      </a:r>
                      <a:endParaRPr lang="en-US" b="1" dirty="0"/>
                    </a:p>
                  </a:txBody>
                  <a:tcPr/>
                </a:tc>
              </a:tr>
              <a:tr h="410227">
                <a:tc>
                  <a:txBody>
                    <a:bodyPr/>
                    <a:lstStyle/>
                    <a:p>
                      <a:r>
                        <a:rPr lang="en-US" sz="1600" b="1" dirty="0" err="1" smtClean="0"/>
                        <a:t>V</a:t>
                      </a:r>
                      <a:r>
                        <a:rPr lang="en-US" sz="1600" b="1" baseline="-25000" dirty="0" err="1" smtClean="0"/>
                        <a:t>d</a:t>
                      </a:r>
                      <a:endParaRPr lang="en-US" sz="1600" b="1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0.7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4.6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450L</a:t>
                      </a:r>
                      <a:endParaRPr lang="en-US" b="1" dirty="0"/>
                    </a:p>
                  </a:txBody>
                  <a:tcPr/>
                </a:tc>
              </a:tr>
              <a:tr h="57431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CSF penetration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50-90%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&lt;10%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60%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&lt;10%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??</a:t>
                      </a:r>
                      <a:endParaRPr lang="en-US" b="1" dirty="0"/>
                    </a:p>
                  </a:txBody>
                  <a:tcPr/>
                </a:tc>
              </a:tr>
              <a:tr h="574318"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Vitreal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penetration</a:t>
                      </a:r>
                      <a:endParaRPr lang="en-US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27%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10%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38%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26%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??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9EDF4"/>
                    </a:solidFill>
                  </a:tcPr>
                </a:tc>
              </a:tr>
              <a:tr h="57431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Urine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</a:rPr>
                        <a:t> unchanged</a:t>
                      </a:r>
                      <a:endParaRPr lang="en-US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&gt;80%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1-10%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&lt;2%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&lt;2%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ND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592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Invasive Aspergillosis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sz="2400" dirty="0" smtClean="0"/>
              <a:t>A Phase III, Double Blind, Randomized Study to Evaluate Safety and Efficacy of Isavuconazole Versus Voriconazole for Primary Treatment of Invasive Fungal Disease Caused by </a:t>
            </a:r>
            <a:r>
              <a:rPr lang="en-GB" sz="2400" i="1" dirty="0" smtClean="0"/>
              <a:t>Aspergillus</a:t>
            </a:r>
            <a:r>
              <a:rPr lang="en-GB" sz="2400" dirty="0" smtClean="0"/>
              <a:t> Species or Other Filamentous Fungi </a:t>
            </a:r>
            <a:r>
              <a:rPr lang="en-GB" sz="2400" dirty="0" smtClean="0">
                <a:solidFill>
                  <a:srgbClr val="F5801F"/>
                </a:solidFill>
              </a:rPr>
              <a:t>(SECURE study).</a:t>
            </a:r>
            <a:endParaRPr lang="en-US" sz="2400" dirty="0" smtClean="0">
              <a:solidFill>
                <a:srgbClr val="F5801F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25400">
            <a:solidFill>
              <a:srgbClr val="3958F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3352800"/>
            <a:ext cx="17422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Enrolled (n=532)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16774" y="4185781"/>
            <a:ext cx="21287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Randomized (n=527)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3722132"/>
            <a:ext cx="15708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Excluded (n=5)</a:t>
            </a:r>
            <a:endParaRPr lang="en-US" dirty="0"/>
          </a:p>
        </p:txBody>
      </p:sp>
      <p:cxnSp>
        <p:nvCxnSpPr>
          <p:cNvPr id="9" name="Straight Arrow Connector 8"/>
          <p:cNvCxnSpPr>
            <a:endCxn id="6" idx="0"/>
          </p:cNvCxnSpPr>
          <p:nvPr/>
        </p:nvCxnSpPr>
        <p:spPr>
          <a:xfrm>
            <a:off x="4681136" y="3722132"/>
            <a:ext cx="0" cy="46364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81136" y="3953956"/>
            <a:ext cx="149106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71116" y="5257800"/>
            <a:ext cx="28393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Isavuconazole (n=263)</a:t>
            </a:r>
          </a:p>
          <a:p>
            <a:r>
              <a:rPr lang="en-US" dirty="0"/>
              <a:t>	</a:t>
            </a:r>
            <a:r>
              <a:rPr lang="en-US" dirty="0" smtClean="0"/>
              <a:t>258 Received drug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62115" y="5257799"/>
            <a:ext cx="28393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Voriconazole (n=263)</a:t>
            </a:r>
          </a:p>
          <a:p>
            <a:r>
              <a:rPr lang="en-US" dirty="0"/>
              <a:t>	</a:t>
            </a:r>
            <a:r>
              <a:rPr lang="en-US" dirty="0" smtClean="0"/>
              <a:t>258 Received drug</a:t>
            </a:r>
            <a:endParaRPr lang="en-US" dirty="0"/>
          </a:p>
        </p:txBody>
      </p:sp>
      <p:cxnSp>
        <p:nvCxnSpPr>
          <p:cNvPr id="18" name="Straight Connector 17"/>
          <p:cNvCxnSpPr>
            <a:stCxn id="6" idx="2"/>
          </p:cNvCxnSpPr>
          <p:nvPr/>
        </p:nvCxnSpPr>
        <p:spPr>
          <a:xfrm>
            <a:off x="4681136" y="4555113"/>
            <a:ext cx="5164" cy="3216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90800" y="4876800"/>
            <a:ext cx="4191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4" idx="0"/>
          </p:cNvCxnSpPr>
          <p:nvPr/>
        </p:nvCxnSpPr>
        <p:spPr>
          <a:xfrm>
            <a:off x="2590800" y="487680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5" idx="0"/>
          </p:cNvCxnSpPr>
          <p:nvPr/>
        </p:nvCxnSpPr>
        <p:spPr>
          <a:xfrm flipH="1">
            <a:off x="6781799" y="4878795"/>
            <a:ext cx="1" cy="3790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05200" y="6487426"/>
            <a:ext cx="640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D87D"/>
                </a:solidFill>
              </a:rPr>
              <a:t>Maertens</a:t>
            </a:r>
            <a:r>
              <a:rPr lang="en-US" dirty="0" smtClean="0">
                <a:solidFill>
                  <a:srgbClr val="FFD87D"/>
                </a:solidFill>
              </a:rPr>
              <a:t> J et al.  </a:t>
            </a:r>
            <a:r>
              <a:rPr lang="en-US" i="1" dirty="0" smtClean="0">
                <a:solidFill>
                  <a:srgbClr val="FFD87D"/>
                </a:solidFill>
              </a:rPr>
              <a:t>ECCMID</a:t>
            </a:r>
            <a:r>
              <a:rPr lang="en-US" dirty="0" smtClean="0">
                <a:solidFill>
                  <a:srgbClr val="FFD87D"/>
                </a:solidFill>
              </a:rPr>
              <a:t> 2015, Oral presentation: O230a </a:t>
            </a:r>
            <a:endParaRPr lang="en-US" dirty="0">
              <a:solidFill>
                <a:srgbClr val="FFD8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36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317096"/>
            <a:ext cx="4724400" cy="2844974"/>
          </a:xfrm>
        </p:spPr>
        <p:txBody>
          <a:bodyPr/>
          <a:lstStyle/>
          <a:p>
            <a:pPr marL="0" indent="0">
              <a:buClr>
                <a:srgbClr val="FFD87D"/>
              </a:buClr>
              <a:buNone/>
            </a:pPr>
            <a:endParaRPr lang="en-US" sz="2400" dirty="0" smtClean="0"/>
          </a:p>
          <a:p>
            <a:pPr marL="0" indent="0">
              <a:buClr>
                <a:srgbClr val="FFD87D"/>
              </a:buClr>
              <a:buNone/>
            </a:pPr>
            <a:endParaRPr lang="en-US" sz="2400" dirty="0"/>
          </a:p>
          <a:p>
            <a:pPr marL="0" indent="0">
              <a:buClr>
                <a:srgbClr val="FFD87D"/>
              </a:buClr>
              <a:buNone/>
            </a:pPr>
            <a:endParaRPr lang="en-US" sz="2400" dirty="0" smtClean="0"/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Fewer side effects (17% difference; </a:t>
            </a:r>
            <a:r>
              <a:rPr lang="en-US" sz="2400" dirty="0"/>
              <a:t>p&lt;0.05</a:t>
            </a:r>
            <a:r>
              <a:rPr lang="en-US" sz="2400" dirty="0" smtClean="0"/>
              <a:t>) than voriconazole treated patients</a:t>
            </a:r>
          </a:p>
          <a:p>
            <a:pPr lvl="1"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Hepatobiliary (9 v 16%; p&lt;0.05)</a:t>
            </a:r>
          </a:p>
          <a:p>
            <a:pPr lvl="1"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Skin (33 v 42%; p&lt;0.05)</a:t>
            </a:r>
          </a:p>
          <a:p>
            <a:pPr lvl="2"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1600" dirty="0" smtClean="0"/>
              <a:t>(Rash)</a:t>
            </a:r>
          </a:p>
          <a:p>
            <a:pPr lvl="1"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Eye (15 v 26%; p&lt;0.05)</a:t>
            </a:r>
          </a:p>
          <a:p>
            <a:pPr lvl="1"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000" dirty="0" smtClean="0"/>
              <a:t>Visual hallucinations (1 v 4%)</a:t>
            </a:r>
          </a:p>
          <a:p>
            <a:pPr marL="457200" lvl="1" indent="0">
              <a:buClr>
                <a:srgbClr val="FFD87D"/>
              </a:buClr>
              <a:buNone/>
            </a:pPr>
            <a:endParaRPr lang="en-US" sz="2400" dirty="0" smtClean="0"/>
          </a:p>
          <a:p>
            <a:pPr>
              <a:buClr>
                <a:srgbClr val="FFD87D"/>
              </a:buClr>
              <a:buFont typeface="Wingdings" panose="05000000000000000000" pitchFamily="2" charset="2"/>
              <a:buChar char="§"/>
            </a:pPr>
            <a:r>
              <a:rPr lang="en-US" sz="2400" dirty="0" smtClean="0"/>
              <a:t>Less frequent treatment discontinuation (14 v 23%; p&lt;0.05)</a:t>
            </a:r>
            <a:endParaRPr lang="en-US" sz="2400" dirty="0"/>
          </a:p>
        </p:txBody>
      </p:sp>
      <p:pic>
        <p:nvPicPr>
          <p:cNvPr id="4" name="Afbeelding 2" descr="Fig 1 (2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744" y="1828800"/>
            <a:ext cx="4495800" cy="33528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752985" y="6487426"/>
            <a:ext cx="8384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FFD87D"/>
                </a:solidFill>
              </a:rPr>
              <a:t>Maertens</a:t>
            </a:r>
            <a:r>
              <a:rPr lang="en-US" dirty="0" smtClean="0">
                <a:solidFill>
                  <a:srgbClr val="FFD87D"/>
                </a:solidFill>
              </a:rPr>
              <a:t> J et al.  </a:t>
            </a:r>
            <a:r>
              <a:rPr lang="en-US" i="1" dirty="0" smtClean="0">
                <a:solidFill>
                  <a:srgbClr val="FFD87D"/>
                </a:solidFill>
              </a:rPr>
              <a:t>ECCMID</a:t>
            </a:r>
            <a:r>
              <a:rPr lang="en-US" dirty="0" smtClean="0">
                <a:solidFill>
                  <a:srgbClr val="FFD87D"/>
                </a:solidFill>
              </a:rPr>
              <a:t> 2014, Barcelona, Spain.  Oral presentation: O230a </a:t>
            </a:r>
            <a:endParaRPr lang="en-US" dirty="0">
              <a:solidFill>
                <a:srgbClr val="FFD87D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706644" y="4149436"/>
            <a:ext cx="303756" cy="457200"/>
          </a:xfrm>
          <a:prstGeom prst="ellipse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534400" y="4149436"/>
            <a:ext cx="303756" cy="457200"/>
          </a:xfrm>
          <a:prstGeom prst="ellipse">
            <a:avLst/>
          </a:prstGeom>
          <a:noFill/>
          <a:ln w="412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0600" y="193964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Non-inferior to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voriconazole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in treatment of invasive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aspergillosis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0" y="1371600"/>
            <a:ext cx="9144000" cy="0"/>
          </a:xfrm>
          <a:prstGeom prst="line">
            <a:avLst/>
          </a:prstGeom>
          <a:noFill/>
          <a:ln w="25400">
            <a:solidFill>
              <a:srgbClr val="3958F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3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00000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4374</TotalTime>
  <Words>1369</Words>
  <Application>Microsoft Office PowerPoint</Application>
  <PresentationFormat>On-screen Show (4:3)</PresentationFormat>
  <Paragraphs>369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Ppt0000000</vt:lpstr>
      <vt:lpstr>Isavuconazole: spectrum of activity</vt:lpstr>
      <vt:lpstr>DISCLOSURES</vt:lpstr>
      <vt:lpstr>Patient Specific Factors:  considerations during treatment</vt:lpstr>
      <vt:lpstr>Isavuconazole</vt:lpstr>
      <vt:lpstr>PowerPoint Presentation</vt:lpstr>
      <vt:lpstr>Effect of ISA and VOR on CYP substrates</vt:lpstr>
      <vt:lpstr>PowerPoint Presentation</vt:lpstr>
      <vt:lpstr>Invasive Aspergillosis</vt:lpstr>
      <vt:lpstr>PowerPoint Presentation</vt:lpstr>
      <vt:lpstr>Resistant Isolates - Aspergillus</vt:lpstr>
      <vt:lpstr>Mucormycosis</vt:lpstr>
      <vt:lpstr>PowerPoint Presentation</vt:lpstr>
      <vt:lpstr>PowerPoint Presentation</vt:lpstr>
      <vt:lpstr>Cryptococcus spp</vt:lpstr>
      <vt:lpstr>PowerPoint Presentation</vt:lpstr>
      <vt:lpstr>Endemic Mycoses</vt:lpstr>
      <vt:lpstr>PowerPoint Presentation</vt:lpstr>
      <vt:lpstr>Candidemia</vt:lpstr>
      <vt:lpstr>Other Difficult pathogens…</vt:lpstr>
      <vt:lpstr>Conclusions</vt:lpstr>
    </vt:vector>
  </TitlesOfParts>
  <Company>UCDHS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Adjunctive Corticosteroid Therapy in the Treatment of CM-Associated Vasculitis</dc:title>
  <dc:creator>George Thompson</dc:creator>
  <cp:lastModifiedBy>George Thompson</cp:lastModifiedBy>
  <cp:revision>107</cp:revision>
  <dcterms:created xsi:type="dcterms:W3CDTF">2015-03-31T18:28:19Z</dcterms:created>
  <dcterms:modified xsi:type="dcterms:W3CDTF">2015-06-08T23:50:45Z</dcterms:modified>
</cp:coreProperties>
</file>