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9" r:id="rId3"/>
  </p:sldMasterIdLst>
  <p:notesMasterIdLst>
    <p:notesMasterId r:id="rId115"/>
  </p:notesMasterIdLst>
  <p:handoutMasterIdLst>
    <p:handoutMasterId r:id="rId116"/>
  </p:handoutMasterIdLst>
  <p:sldIdLst>
    <p:sldId id="833" r:id="rId4"/>
    <p:sldId id="958" r:id="rId5"/>
    <p:sldId id="998" r:id="rId6"/>
    <p:sldId id="999" r:id="rId7"/>
    <p:sldId id="1000" r:id="rId8"/>
    <p:sldId id="1001" r:id="rId9"/>
    <p:sldId id="1002" r:id="rId10"/>
    <p:sldId id="1003" r:id="rId11"/>
    <p:sldId id="1004" r:id="rId12"/>
    <p:sldId id="1005" r:id="rId13"/>
    <p:sldId id="1006" r:id="rId14"/>
    <p:sldId id="940" r:id="rId15"/>
    <p:sldId id="941" r:id="rId16"/>
    <p:sldId id="883" r:id="rId17"/>
    <p:sldId id="989" r:id="rId18"/>
    <p:sldId id="938" r:id="rId19"/>
    <p:sldId id="939" r:id="rId20"/>
    <p:sldId id="1007" r:id="rId21"/>
    <p:sldId id="884" r:id="rId22"/>
    <p:sldId id="893" r:id="rId23"/>
    <p:sldId id="919" r:id="rId24"/>
    <p:sldId id="942" r:id="rId25"/>
    <p:sldId id="935" r:id="rId26"/>
    <p:sldId id="936" r:id="rId27"/>
    <p:sldId id="861" r:id="rId28"/>
    <p:sldId id="885" r:id="rId29"/>
    <p:sldId id="967" r:id="rId30"/>
    <p:sldId id="968" r:id="rId31"/>
    <p:sldId id="886" r:id="rId32"/>
    <p:sldId id="988" r:id="rId33"/>
    <p:sldId id="887" r:id="rId34"/>
    <p:sldId id="896" r:id="rId35"/>
    <p:sldId id="897" r:id="rId36"/>
    <p:sldId id="898" r:id="rId37"/>
    <p:sldId id="899" r:id="rId38"/>
    <p:sldId id="900" r:id="rId39"/>
    <p:sldId id="937" r:id="rId40"/>
    <p:sldId id="1008" r:id="rId41"/>
    <p:sldId id="848" r:id="rId42"/>
    <p:sldId id="849" r:id="rId43"/>
    <p:sldId id="850" r:id="rId44"/>
    <p:sldId id="851" r:id="rId45"/>
    <p:sldId id="852" r:id="rId46"/>
    <p:sldId id="853" r:id="rId47"/>
    <p:sldId id="854" r:id="rId48"/>
    <p:sldId id="855" r:id="rId49"/>
    <p:sldId id="856" r:id="rId50"/>
    <p:sldId id="857" r:id="rId51"/>
    <p:sldId id="943" r:id="rId52"/>
    <p:sldId id="944" r:id="rId53"/>
    <p:sldId id="945" r:id="rId54"/>
    <p:sldId id="946" r:id="rId55"/>
    <p:sldId id="947" r:id="rId56"/>
    <p:sldId id="948" r:id="rId57"/>
    <p:sldId id="949" r:id="rId58"/>
    <p:sldId id="950" r:id="rId59"/>
    <p:sldId id="951" r:id="rId60"/>
    <p:sldId id="952" r:id="rId61"/>
    <p:sldId id="858" r:id="rId62"/>
    <p:sldId id="994" r:id="rId63"/>
    <p:sldId id="995" r:id="rId64"/>
    <p:sldId id="996" r:id="rId65"/>
    <p:sldId id="1027" r:id="rId66"/>
    <p:sldId id="1012" r:id="rId67"/>
    <p:sldId id="920" r:id="rId68"/>
    <p:sldId id="969" r:id="rId69"/>
    <p:sldId id="1029" r:id="rId70"/>
    <p:sldId id="970" r:id="rId71"/>
    <p:sldId id="1030" r:id="rId72"/>
    <p:sldId id="971" r:id="rId73"/>
    <p:sldId id="1019" r:id="rId74"/>
    <p:sldId id="1020" r:id="rId75"/>
    <p:sldId id="1024" r:id="rId76"/>
    <p:sldId id="1025" r:id="rId77"/>
    <p:sldId id="1026" r:id="rId78"/>
    <p:sldId id="1021" r:id="rId79"/>
    <p:sldId id="877" r:id="rId80"/>
    <p:sldId id="878" r:id="rId81"/>
    <p:sldId id="879" r:id="rId82"/>
    <p:sldId id="1016" r:id="rId83"/>
    <p:sldId id="864" r:id="rId84"/>
    <p:sldId id="865" r:id="rId85"/>
    <p:sldId id="866" r:id="rId86"/>
    <p:sldId id="867" r:id="rId87"/>
    <p:sldId id="868" r:id="rId88"/>
    <p:sldId id="869" r:id="rId89"/>
    <p:sldId id="870" r:id="rId90"/>
    <p:sldId id="871" r:id="rId91"/>
    <p:sldId id="872" r:id="rId92"/>
    <p:sldId id="873" r:id="rId93"/>
    <p:sldId id="874" r:id="rId94"/>
    <p:sldId id="875" r:id="rId95"/>
    <p:sldId id="933" r:id="rId96"/>
    <p:sldId id="980" r:id="rId97"/>
    <p:sldId id="972" r:id="rId98"/>
    <p:sldId id="981" r:id="rId99"/>
    <p:sldId id="977" r:id="rId100"/>
    <p:sldId id="978" r:id="rId101"/>
    <p:sldId id="1013" r:id="rId102"/>
    <p:sldId id="960" r:id="rId103"/>
    <p:sldId id="961" r:id="rId104"/>
    <p:sldId id="993" r:id="rId105"/>
    <p:sldId id="962" r:id="rId106"/>
    <p:sldId id="963" r:id="rId107"/>
    <p:sldId id="1028" r:id="rId108"/>
    <p:sldId id="964" r:id="rId109"/>
    <p:sldId id="965" r:id="rId110"/>
    <p:sldId id="966" r:id="rId111"/>
    <p:sldId id="1014" r:id="rId112"/>
    <p:sldId id="979" r:id="rId113"/>
    <p:sldId id="987"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0B9"/>
    <a:srgbClr val="932900"/>
    <a:srgbClr val="D9DEA7"/>
    <a:srgbClr val="AAA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5" autoAdjust="0"/>
    <p:restoredTop sz="95611" autoAdjust="0"/>
  </p:normalViewPr>
  <p:slideViewPr>
    <p:cSldViewPr snapToGrid="0" snapToObjects="1" showGuides="1">
      <p:cViewPr>
        <p:scale>
          <a:sx n="54" d="100"/>
          <a:sy n="54" d="100"/>
        </p:scale>
        <p:origin x="-1968" y="-80"/>
      </p:cViewPr>
      <p:guideLst>
        <p:guide orient="horz" pos="3689"/>
        <p:guide pos="2880"/>
      </p:guideLst>
    </p:cSldViewPr>
  </p:slideViewPr>
  <p:notesTextViewPr>
    <p:cViewPr>
      <p:scale>
        <a:sx n="100" d="100"/>
        <a:sy n="100" d="100"/>
      </p:scale>
      <p:origin x="0" y="0"/>
    </p:cViewPr>
  </p:notesTextViewPr>
  <p:sorterViewPr>
    <p:cViewPr>
      <p:scale>
        <a:sx n="66" d="100"/>
        <a:sy n="66" d="100"/>
      </p:scale>
      <p:origin x="0" y="11432"/>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20" Type="http://schemas.openxmlformats.org/officeDocument/2006/relationships/theme" Target="theme/theme1.xml"/><Relationship Id="rId121"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00" Type="http://schemas.openxmlformats.org/officeDocument/2006/relationships/slide" Target="slides/slide97.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schemas.openxmlformats.org/officeDocument/2006/relationships/presProps" Target="presProps.xml"/><Relationship Id="rId119" Type="http://schemas.openxmlformats.org/officeDocument/2006/relationships/viewProps" Target="viewProps.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jpeterdonnelly:Documents:priority:EAPCRI%20Aspergillus%20PCR%20initiative:EAPCRI%20articles:cruciani:Aspergillus%20PCR%20analysis:LID%20PCR%20DOR%20Table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1"/>
          <c:order val="1"/>
          <c:tx>
            <c:strRef>
              <c:f>Sheet1!$B$13</c:f>
              <c:strCache>
                <c:ptCount val="1"/>
                <c:pt idx="0">
                  <c:v>Raad  et al. [25]</c:v>
                </c:pt>
              </c:strCache>
            </c:strRef>
          </c:tx>
          <c:dPt>
            <c:idx val="0"/>
            <c:bubble3D val="0"/>
            <c:spPr>
              <a:solidFill>
                <a:srgbClr val="FF0000"/>
              </a:solidFill>
              <a:scene3d>
                <a:camera prst="orthographicFront"/>
                <a:lightRig rig="threePt" dir="t"/>
              </a:scene3d>
              <a:sp3d>
                <a:bevelT w="165100" prst="coolSlant"/>
              </a:sp3d>
            </c:spPr>
          </c:dPt>
          <c:dPt>
            <c:idx val="1"/>
            <c:bubble3D val="0"/>
            <c:spPr>
              <a:solidFill>
                <a:srgbClr val="FF8000"/>
              </a:solidFill>
              <a:scene3d>
                <a:camera prst="orthographicFront"/>
                <a:lightRig rig="threePt" dir="t"/>
              </a:scene3d>
              <a:sp3d>
                <a:bevelT w="165100" prst="coolSlant"/>
              </a:sp3d>
            </c:spPr>
          </c:dPt>
          <c:dPt>
            <c:idx val="2"/>
            <c:bubble3D val="0"/>
            <c:spPr>
              <a:solidFill>
                <a:schemeClr val="bg1">
                  <a:lumMod val="20000"/>
                  <a:lumOff val="80000"/>
                </a:schemeClr>
              </a:solidFill>
              <a:scene3d>
                <a:camera prst="orthographicFront"/>
                <a:lightRig rig="threePt" dir="t"/>
              </a:scene3d>
              <a:sp3d>
                <a:bevelT w="165100" prst="coolSlant"/>
              </a:sp3d>
            </c:spPr>
          </c:dPt>
          <c:cat>
            <c:strRef>
              <c:f>Sheet1!$A$14:$A$16</c:f>
              <c:strCache>
                <c:ptCount val="3"/>
                <c:pt idx="0">
                  <c:v>proven/probable</c:v>
                </c:pt>
                <c:pt idx="1">
                  <c:v>possible</c:v>
                </c:pt>
                <c:pt idx="2">
                  <c:v>no IFD</c:v>
                </c:pt>
              </c:strCache>
            </c:strRef>
          </c:cat>
          <c:val>
            <c:numRef>
              <c:f>Sheet1!$B$14:$B$16</c:f>
              <c:numCache>
                <c:formatCode>General</c:formatCode>
                <c:ptCount val="3"/>
                <c:pt idx="0">
                  <c:v>11.0</c:v>
                </c:pt>
                <c:pt idx="1">
                  <c:v>7.0</c:v>
                </c:pt>
                <c:pt idx="2">
                  <c:v>36.0</c:v>
                </c:pt>
              </c:numCache>
            </c:numRef>
          </c:val>
        </c:ser>
        <c:ser>
          <c:idx val="0"/>
          <c:order val="0"/>
          <c:tx>
            <c:strRef>
              <c:f>Sheet1!$C$13</c:f>
              <c:strCache>
                <c:ptCount val="1"/>
                <c:pt idx="0">
                  <c:v>Halliday et al.  [21]</c:v>
                </c:pt>
              </c:strCache>
            </c:strRef>
          </c:tx>
          <c:cat>
            <c:strRef>
              <c:f>Sheet1!$A$14:$A$16</c:f>
              <c:strCache>
                <c:ptCount val="3"/>
                <c:pt idx="0">
                  <c:v>proven/probable</c:v>
                </c:pt>
                <c:pt idx="1">
                  <c:v>possible</c:v>
                </c:pt>
                <c:pt idx="2">
                  <c:v>no IFD</c:v>
                </c:pt>
              </c:strCache>
            </c:strRef>
          </c:cat>
          <c:val>
            <c:numRef>
              <c:f>Sheet1!$C$14:$C$16</c:f>
              <c:numCache>
                <c:formatCode>General</c:formatCode>
                <c:ptCount val="3"/>
                <c:pt idx="0">
                  <c:v>13.0</c:v>
                </c:pt>
                <c:pt idx="1">
                  <c:v>21.0</c:v>
                </c:pt>
                <c:pt idx="2">
                  <c:v>61.0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Sheet1!$C$13</c:f>
              <c:strCache>
                <c:ptCount val="1"/>
                <c:pt idx="0">
                  <c:v>Halliday et al.  [21]</c:v>
                </c:pt>
              </c:strCache>
            </c:strRef>
          </c:tx>
          <c:spPr>
            <a:solidFill>
              <a:schemeClr val="bg1">
                <a:lumMod val="20000"/>
                <a:lumOff val="80000"/>
              </a:schemeClr>
            </a:solidFill>
            <a:scene3d>
              <a:camera prst="orthographicFront"/>
              <a:lightRig rig="threePt" dir="t"/>
            </a:scene3d>
            <a:sp3d>
              <a:bevelT w="165100" prst="coolSlant"/>
            </a:sp3d>
          </c:spPr>
          <c:dPt>
            <c:idx val="0"/>
            <c:bubble3D val="0"/>
            <c:spPr>
              <a:solidFill>
                <a:srgbClr val="FF0000"/>
              </a:solidFill>
              <a:scene3d>
                <a:camera prst="orthographicFront"/>
                <a:lightRig rig="threePt" dir="t"/>
              </a:scene3d>
              <a:sp3d>
                <a:bevelT w="165100" prst="coolSlant"/>
              </a:sp3d>
            </c:spPr>
          </c:dPt>
          <c:dPt>
            <c:idx val="1"/>
            <c:bubble3D val="0"/>
            <c:spPr>
              <a:solidFill>
                <a:srgbClr val="FF8000"/>
              </a:solidFill>
              <a:scene3d>
                <a:camera prst="orthographicFront"/>
                <a:lightRig rig="threePt" dir="t"/>
              </a:scene3d>
              <a:sp3d>
                <a:bevelT w="165100" prst="coolSlant"/>
              </a:sp3d>
            </c:spPr>
          </c:dPt>
          <c:cat>
            <c:strRef>
              <c:f>Sheet1!$A$14:$A$16</c:f>
              <c:strCache>
                <c:ptCount val="3"/>
                <c:pt idx="0">
                  <c:v>proven/probable</c:v>
                </c:pt>
                <c:pt idx="1">
                  <c:v>possible</c:v>
                </c:pt>
                <c:pt idx="2">
                  <c:v>no IFD</c:v>
                </c:pt>
              </c:strCache>
            </c:strRef>
          </c:cat>
          <c:val>
            <c:numRef>
              <c:f>Sheet1!$C$14:$C$16</c:f>
              <c:numCache>
                <c:formatCode>General</c:formatCode>
                <c:ptCount val="3"/>
                <c:pt idx="0">
                  <c:v>13.0</c:v>
                </c:pt>
                <c:pt idx="1">
                  <c:v>21.0</c:v>
                </c:pt>
                <c:pt idx="2">
                  <c:v>61.0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Sheet1!$D$13</c:f>
              <c:strCache>
                <c:ptCount val="1"/>
                <c:pt idx="0">
                  <c:v>White et al. [27]</c:v>
                </c:pt>
              </c:strCache>
            </c:strRef>
          </c:tx>
          <c:dPt>
            <c:idx val="0"/>
            <c:bubble3D val="0"/>
            <c:spPr>
              <a:solidFill>
                <a:srgbClr val="FF0000"/>
              </a:solidFill>
              <a:scene3d>
                <a:camera prst="orthographicFront"/>
                <a:lightRig rig="threePt" dir="t"/>
              </a:scene3d>
              <a:sp3d>
                <a:bevelT w="165100" prst="coolSlant"/>
              </a:sp3d>
            </c:spPr>
          </c:dPt>
          <c:dPt>
            <c:idx val="1"/>
            <c:bubble3D val="0"/>
            <c:spPr>
              <a:solidFill>
                <a:srgbClr val="FF8000"/>
              </a:solidFill>
              <a:scene3d>
                <a:camera prst="orthographicFront"/>
                <a:lightRig rig="threePt" dir="t"/>
              </a:scene3d>
              <a:sp3d>
                <a:bevelT w="165100" prst="coolSlant"/>
              </a:sp3d>
            </c:spPr>
          </c:dPt>
          <c:dPt>
            <c:idx val="2"/>
            <c:bubble3D val="0"/>
            <c:spPr>
              <a:solidFill>
                <a:schemeClr val="bg1">
                  <a:lumMod val="20000"/>
                  <a:lumOff val="80000"/>
                </a:schemeClr>
              </a:solidFill>
              <a:scene3d>
                <a:camera prst="orthographicFront"/>
                <a:lightRig rig="threePt" dir="t"/>
              </a:scene3d>
              <a:sp3d>
                <a:bevelT w="165100" prst="coolSlant"/>
              </a:sp3d>
            </c:spPr>
          </c:dPt>
          <c:cat>
            <c:strRef>
              <c:f>Sheet1!$A$14:$A$16</c:f>
              <c:strCache>
                <c:ptCount val="3"/>
                <c:pt idx="0">
                  <c:v>proven/probable</c:v>
                </c:pt>
                <c:pt idx="1">
                  <c:v>possible</c:v>
                </c:pt>
                <c:pt idx="2">
                  <c:v>no IFD</c:v>
                </c:pt>
              </c:strCache>
            </c:strRef>
          </c:cat>
          <c:val>
            <c:numRef>
              <c:f>Sheet1!$D$14:$D$16</c:f>
              <c:numCache>
                <c:formatCode>General</c:formatCode>
                <c:ptCount val="3"/>
                <c:pt idx="0">
                  <c:v>14.0</c:v>
                </c:pt>
                <c:pt idx="1">
                  <c:v>40.0</c:v>
                </c:pt>
                <c:pt idx="2">
                  <c:v>149.0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1"/>
          <c:order val="1"/>
          <c:tx>
            <c:strRef>
              <c:f>Sheet1!$B$13</c:f>
              <c:strCache>
                <c:ptCount val="1"/>
                <c:pt idx="0">
                  <c:v>Raad  et al. [25]</c:v>
                </c:pt>
              </c:strCache>
            </c:strRef>
          </c:tx>
          <c:dPt>
            <c:idx val="0"/>
            <c:bubble3D val="0"/>
            <c:spPr>
              <a:solidFill>
                <a:srgbClr val="FF0000"/>
              </a:solidFill>
              <a:scene3d>
                <a:camera prst="orthographicFront"/>
                <a:lightRig rig="threePt" dir="t"/>
              </a:scene3d>
              <a:sp3d>
                <a:bevelT w="165100" prst="coolSlant"/>
              </a:sp3d>
            </c:spPr>
          </c:dPt>
          <c:dPt>
            <c:idx val="1"/>
            <c:bubble3D val="0"/>
            <c:spPr>
              <a:solidFill>
                <a:srgbClr val="FF8000"/>
              </a:solidFill>
              <a:scene3d>
                <a:camera prst="orthographicFront"/>
                <a:lightRig rig="threePt" dir="t"/>
              </a:scene3d>
              <a:sp3d>
                <a:bevelT w="165100" prst="coolSlant"/>
              </a:sp3d>
            </c:spPr>
          </c:dPt>
          <c:dPt>
            <c:idx val="2"/>
            <c:bubble3D val="0"/>
            <c:spPr>
              <a:solidFill>
                <a:schemeClr val="bg1">
                  <a:lumMod val="20000"/>
                  <a:lumOff val="80000"/>
                </a:schemeClr>
              </a:solidFill>
              <a:scene3d>
                <a:camera prst="orthographicFront"/>
                <a:lightRig rig="threePt" dir="t"/>
              </a:scene3d>
              <a:sp3d>
                <a:bevelT w="165100" prst="coolSlant"/>
              </a:sp3d>
            </c:spPr>
          </c:dPt>
          <c:cat>
            <c:strRef>
              <c:f>Sheet1!$A$14:$A$16</c:f>
              <c:strCache>
                <c:ptCount val="3"/>
                <c:pt idx="0">
                  <c:v>proven/probable</c:v>
                </c:pt>
                <c:pt idx="1">
                  <c:v>possible</c:v>
                </c:pt>
                <c:pt idx="2">
                  <c:v>no IFD</c:v>
                </c:pt>
              </c:strCache>
            </c:strRef>
          </c:cat>
          <c:val>
            <c:numRef>
              <c:f>Sheet1!$B$14:$B$16</c:f>
              <c:numCache>
                <c:formatCode>General</c:formatCode>
                <c:ptCount val="3"/>
                <c:pt idx="0">
                  <c:v>11.0</c:v>
                </c:pt>
                <c:pt idx="1">
                  <c:v>7.0</c:v>
                </c:pt>
                <c:pt idx="2">
                  <c:v>36.0</c:v>
                </c:pt>
              </c:numCache>
            </c:numRef>
          </c:val>
        </c:ser>
        <c:ser>
          <c:idx val="0"/>
          <c:order val="0"/>
          <c:tx>
            <c:strRef>
              <c:f>Sheet1!$C$13</c:f>
              <c:strCache>
                <c:ptCount val="1"/>
                <c:pt idx="0">
                  <c:v>Halliday et al.  [21]</c:v>
                </c:pt>
              </c:strCache>
            </c:strRef>
          </c:tx>
          <c:cat>
            <c:strRef>
              <c:f>Sheet1!$A$14:$A$16</c:f>
              <c:strCache>
                <c:ptCount val="3"/>
                <c:pt idx="0">
                  <c:v>proven/probable</c:v>
                </c:pt>
                <c:pt idx="1">
                  <c:v>possible</c:v>
                </c:pt>
                <c:pt idx="2">
                  <c:v>no IFD</c:v>
                </c:pt>
              </c:strCache>
            </c:strRef>
          </c:cat>
          <c:val>
            <c:numRef>
              <c:f>Sheet1!$C$14:$C$16</c:f>
              <c:numCache>
                <c:formatCode>General</c:formatCode>
                <c:ptCount val="3"/>
                <c:pt idx="0">
                  <c:v>13.0</c:v>
                </c:pt>
                <c:pt idx="1">
                  <c:v>21.0</c:v>
                </c:pt>
                <c:pt idx="2">
                  <c:v>61.0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Sheet1!$C$13</c:f>
              <c:strCache>
                <c:ptCount val="1"/>
                <c:pt idx="0">
                  <c:v>Halliday et al.  [21]</c:v>
                </c:pt>
              </c:strCache>
            </c:strRef>
          </c:tx>
          <c:spPr>
            <a:solidFill>
              <a:schemeClr val="bg1">
                <a:lumMod val="20000"/>
                <a:lumOff val="80000"/>
              </a:schemeClr>
            </a:solidFill>
            <a:scene3d>
              <a:camera prst="orthographicFront"/>
              <a:lightRig rig="threePt" dir="t"/>
            </a:scene3d>
            <a:sp3d>
              <a:bevelT w="165100" prst="coolSlant"/>
            </a:sp3d>
          </c:spPr>
          <c:dPt>
            <c:idx val="0"/>
            <c:bubble3D val="0"/>
            <c:spPr>
              <a:solidFill>
                <a:srgbClr val="FF0000"/>
              </a:solidFill>
              <a:scene3d>
                <a:camera prst="orthographicFront"/>
                <a:lightRig rig="threePt" dir="t"/>
              </a:scene3d>
              <a:sp3d>
                <a:bevelT w="165100" prst="coolSlant"/>
              </a:sp3d>
            </c:spPr>
          </c:dPt>
          <c:dPt>
            <c:idx val="1"/>
            <c:bubble3D val="0"/>
            <c:spPr>
              <a:solidFill>
                <a:srgbClr val="FF8000"/>
              </a:solidFill>
              <a:scene3d>
                <a:camera prst="orthographicFront"/>
                <a:lightRig rig="threePt" dir="t"/>
              </a:scene3d>
              <a:sp3d>
                <a:bevelT w="165100" prst="coolSlant"/>
              </a:sp3d>
            </c:spPr>
          </c:dPt>
          <c:cat>
            <c:strRef>
              <c:f>Sheet1!$A$14:$A$16</c:f>
              <c:strCache>
                <c:ptCount val="3"/>
                <c:pt idx="0">
                  <c:v>proven/probable</c:v>
                </c:pt>
                <c:pt idx="1">
                  <c:v>possible</c:v>
                </c:pt>
                <c:pt idx="2">
                  <c:v>no IFD</c:v>
                </c:pt>
              </c:strCache>
            </c:strRef>
          </c:cat>
          <c:val>
            <c:numRef>
              <c:f>Sheet1!$C$14:$C$16</c:f>
              <c:numCache>
                <c:formatCode>General</c:formatCode>
                <c:ptCount val="3"/>
                <c:pt idx="0">
                  <c:v>13.0</c:v>
                </c:pt>
                <c:pt idx="1">
                  <c:v>21.0</c:v>
                </c:pt>
                <c:pt idx="2">
                  <c:v>61.0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Sheet1!$D$13</c:f>
              <c:strCache>
                <c:ptCount val="1"/>
                <c:pt idx="0">
                  <c:v>White et al. [27]</c:v>
                </c:pt>
              </c:strCache>
            </c:strRef>
          </c:tx>
          <c:dPt>
            <c:idx val="0"/>
            <c:bubble3D val="0"/>
            <c:spPr>
              <a:solidFill>
                <a:srgbClr val="FF0000"/>
              </a:solidFill>
              <a:scene3d>
                <a:camera prst="orthographicFront"/>
                <a:lightRig rig="threePt" dir="t"/>
              </a:scene3d>
              <a:sp3d>
                <a:bevelT w="165100" prst="coolSlant"/>
              </a:sp3d>
            </c:spPr>
          </c:dPt>
          <c:dPt>
            <c:idx val="1"/>
            <c:bubble3D val="0"/>
            <c:spPr>
              <a:solidFill>
                <a:srgbClr val="FF8000"/>
              </a:solidFill>
              <a:scene3d>
                <a:camera prst="orthographicFront"/>
                <a:lightRig rig="threePt" dir="t"/>
              </a:scene3d>
              <a:sp3d>
                <a:bevelT w="165100" prst="coolSlant"/>
              </a:sp3d>
            </c:spPr>
          </c:dPt>
          <c:dPt>
            <c:idx val="2"/>
            <c:bubble3D val="0"/>
            <c:spPr>
              <a:solidFill>
                <a:schemeClr val="bg1">
                  <a:lumMod val="20000"/>
                  <a:lumOff val="80000"/>
                </a:schemeClr>
              </a:solidFill>
              <a:scene3d>
                <a:camera prst="orthographicFront"/>
                <a:lightRig rig="threePt" dir="t"/>
              </a:scene3d>
              <a:sp3d>
                <a:bevelT w="165100" prst="coolSlant"/>
              </a:sp3d>
            </c:spPr>
          </c:dPt>
          <c:cat>
            <c:strRef>
              <c:f>Sheet1!$A$14:$A$16</c:f>
              <c:strCache>
                <c:ptCount val="3"/>
                <c:pt idx="0">
                  <c:v>proven/probable</c:v>
                </c:pt>
                <c:pt idx="1">
                  <c:v>possible</c:v>
                </c:pt>
                <c:pt idx="2">
                  <c:v>no IFD</c:v>
                </c:pt>
              </c:strCache>
            </c:strRef>
          </c:cat>
          <c:val>
            <c:numRef>
              <c:f>Sheet1!$D$14:$D$16</c:f>
              <c:numCache>
                <c:formatCode>General</c:formatCode>
                <c:ptCount val="3"/>
                <c:pt idx="0">
                  <c:v>14.0</c:v>
                </c:pt>
                <c:pt idx="1">
                  <c:v>40.0</c:v>
                </c:pt>
                <c:pt idx="2">
                  <c:v>149.0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 Id="rId2"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 Id="rId2"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653F05-54D0-0F47-9C45-5803E6D05E5F}" type="datetimeFigureOut">
              <a:rPr lang="en-US" smtClean="0"/>
              <a:t>02/06/2015 eek </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0648BF-27CE-0D46-BD89-71BCED63E09F}" type="slidenum">
              <a:rPr lang="en-US" smtClean="0"/>
              <a:t>‹#›</a:t>
            </a:fld>
            <a:endParaRPr lang="en-US"/>
          </a:p>
        </p:txBody>
      </p:sp>
    </p:spTree>
    <p:extLst>
      <p:ext uri="{BB962C8B-B14F-4D97-AF65-F5344CB8AC3E}">
        <p14:creationId xmlns:p14="http://schemas.microsoft.com/office/powerpoint/2010/main" val="521139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A5B2D-041D-9945-A677-32F3CE73C3E5}" type="datetimeFigureOut">
              <a:rPr lang="en-US" smtClean="0"/>
              <a:pPr/>
              <a:t>02/06/2015 eek </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094BC7-F415-4940-8CFB-CFC1B3D9ABF3}" type="slidenum">
              <a:rPr lang="en-US" smtClean="0"/>
              <a:pPr/>
              <a:t>‹#›</a:t>
            </a:fld>
            <a:endParaRPr lang="en-US"/>
          </a:p>
        </p:txBody>
      </p:sp>
    </p:spTree>
    <p:extLst>
      <p:ext uri="{BB962C8B-B14F-4D97-AF65-F5344CB8AC3E}">
        <p14:creationId xmlns:p14="http://schemas.microsoft.com/office/powerpoint/2010/main" val="1731373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2C2A1A3-A18E-C54F-8293-E4687173BA97}" type="slidenum">
              <a:rPr lang="en-US">
                <a:solidFill>
                  <a:prstClr val="black"/>
                </a:solidFill>
              </a:rPr>
              <a:pPr/>
              <a:t>27</a:t>
            </a:fld>
            <a:endParaRPr lang="en-US">
              <a:solidFill>
                <a:prstClr val="black"/>
              </a:solidFill>
            </a:endParaRPr>
          </a:p>
        </p:txBody>
      </p:sp>
      <p:sp>
        <p:nvSpPr>
          <p:cNvPr id="17411" name="Rectangle 2"/>
          <p:cNvSpPr>
            <a:spLocks noGrp="1" noRot="1" noChangeAspect="1" noChangeArrowheads="1"/>
          </p:cNvSpPr>
          <p:nvPr>
            <p:ph type="sldImg"/>
          </p:nvPr>
        </p:nvSpPr>
        <p:spPr>
          <a:xfrm>
            <a:off x="1143000" y="685800"/>
            <a:ext cx="4572000" cy="3429000"/>
          </a:xfrm>
          <a:solidFill>
            <a:srgbClr val="FFFFFF"/>
          </a:solidFill>
          <a:ln/>
        </p:spPr>
      </p:sp>
      <p:sp>
        <p:nvSpPr>
          <p:cNvPr id="174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2C2A1A3-A18E-C54F-8293-E4687173BA97}" type="slidenum">
              <a:rPr lang="en-US">
                <a:solidFill>
                  <a:prstClr val="black"/>
                </a:solidFill>
              </a:rPr>
              <a:pPr/>
              <a:t>28</a:t>
            </a:fld>
            <a:endParaRPr lang="en-US">
              <a:solidFill>
                <a:prstClr val="black"/>
              </a:solidFill>
            </a:endParaRPr>
          </a:p>
        </p:txBody>
      </p:sp>
      <p:sp>
        <p:nvSpPr>
          <p:cNvPr id="17411" name="Rectangle 2"/>
          <p:cNvSpPr>
            <a:spLocks noGrp="1" noRot="1" noChangeAspect="1" noChangeArrowheads="1"/>
          </p:cNvSpPr>
          <p:nvPr>
            <p:ph type="sldImg"/>
          </p:nvPr>
        </p:nvSpPr>
        <p:spPr>
          <a:xfrm>
            <a:off x="1143000" y="685800"/>
            <a:ext cx="4572000" cy="3429000"/>
          </a:xfrm>
          <a:solidFill>
            <a:srgbClr val="FFFFFF"/>
          </a:solidFill>
          <a:ln/>
        </p:spPr>
      </p:sp>
      <p:sp>
        <p:nvSpPr>
          <p:cNvPr id="174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a:lstStyle/>
          <a:p>
            <a:pPr eaLnBrk="1" hangingPunct="1">
              <a:spcBef>
                <a:spcPct val="0"/>
              </a:spcBef>
            </a:pPr>
            <a:endParaRPr lang="en-US"/>
          </a:p>
        </p:txBody>
      </p:sp>
      <p:sp>
        <p:nvSpPr>
          <p:cNvPr id="4" name="Slide Number Placeholder 3"/>
          <p:cNvSpPr>
            <a:spLocks noGrp="1"/>
          </p:cNvSpPr>
          <p:nvPr>
            <p:ph type="sldNum" sz="quarter" idx="5"/>
          </p:nvPr>
        </p:nvSpPr>
        <p:spPr/>
        <p:txBody>
          <a:bodyPr/>
          <a:lstStyle/>
          <a:p>
            <a:fld id="{BE19D304-EFD8-484E-A498-1E9C0CEC0F3D}" type="slidenum">
              <a:rPr lang="en-GB">
                <a:solidFill>
                  <a:prstClr val="black"/>
                </a:solidFill>
              </a:rPr>
              <a:pPr/>
              <a:t>29</a:t>
            </a:fld>
            <a:endParaRPr lang="en-GB">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p:cNvSpPr>
          <p:nvPr>
            <p:ph type="sldImg"/>
          </p:nvPr>
        </p:nvSpPr>
        <p:spPr>
          <a:xfrm>
            <a:off x="1143000" y="685800"/>
            <a:ext cx="4572000" cy="3429000"/>
          </a:xfrm>
          <a:solidFill>
            <a:srgbClr val="FFFFFF"/>
          </a:solidFill>
          <a:ln/>
        </p:spPr>
      </p:sp>
      <p:sp>
        <p:nvSpPr>
          <p:cNvPr id="189443"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p:cNvSpPr>
          <p:nvPr>
            <p:ph type="sldImg"/>
          </p:nvPr>
        </p:nvSpPr>
        <p:spPr>
          <a:xfrm>
            <a:off x="1143000" y="685800"/>
            <a:ext cx="4572000" cy="3429000"/>
          </a:xfrm>
          <a:solidFill>
            <a:srgbClr val="FFFFFF"/>
          </a:solidFill>
          <a:ln/>
        </p:spPr>
      </p:sp>
      <p:sp>
        <p:nvSpPr>
          <p:cNvPr id="191491"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p:cNvSpPr>
          <p:nvPr>
            <p:ph type="sldImg"/>
          </p:nvPr>
        </p:nvSpPr>
        <p:spPr>
          <a:xfrm>
            <a:off x="1143000" y="685800"/>
            <a:ext cx="4572000" cy="3429000"/>
          </a:xfrm>
          <a:solidFill>
            <a:srgbClr val="FFFFFF"/>
          </a:solidFill>
          <a:ln/>
        </p:spPr>
      </p:sp>
      <p:sp>
        <p:nvSpPr>
          <p:cNvPr id="193539"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p:cNvSpPr>
          <p:nvPr>
            <p:ph type="sldImg"/>
          </p:nvPr>
        </p:nvSpPr>
        <p:spPr>
          <a:xfrm>
            <a:off x="1143000" y="685800"/>
            <a:ext cx="4572000" cy="3429000"/>
          </a:xfrm>
          <a:solidFill>
            <a:srgbClr val="FFFFFF"/>
          </a:solidFill>
          <a:ln/>
        </p:spPr>
      </p:sp>
      <p:sp>
        <p:nvSpPr>
          <p:cNvPr id="195587"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p:cNvSpPr>
          <p:nvPr>
            <p:ph type="sldImg"/>
          </p:nvPr>
        </p:nvSpPr>
        <p:spPr>
          <a:xfrm>
            <a:off x="1143000" y="685800"/>
            <a:ext cx="4572000" cy="3429000"/>
          </a:xfrm>
          <a:solidFill>
            <a:srgbClr val="FFFFFF"/>
          </a:solidFill>
          <a:ln/>
        </p:spPr>
      </p:sp>
      <p:sp>
        <p:nvSpPr>
          <p:cNvPr id="197635"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p:cNvSpPr>
          <p:nvPr>
            <p:ph type="sldImg"/>
          </p:nvPr>
        </p:nvSpPr>
        <p:spPr>
          <a:xfrm>
            <a:off x="1143000" y="685800"/>
            <a:ext cx="4572000" cy="3429000"/>
          </a:xfrm>
          <a:solidFill>
            <a:srgbClr val="FFFFFF"/>
          </a:solidFill>
          <a:ln/>
        </p:spPr>
      </p:sp>
      <p:sp>
        <p:nvSpPr>
          <p:cNvPr id="199683"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p:cNvSpPr>
          <p:nvPr>
            <p:ph type="sldImg"/>
          </p:nvPr>
        </p:nvSpPr>
        <p:spPr>
          <a:xfrm>
            <a:off x="1143000" y="685800"/>
            <a:ext cx="4572000" cy="3429000"/>
          </a:xfrm>
          <a:solidFill>
            <a:srgbClr val="FFFFFF"/>
          </a:solidFill>
          <a:ln/>
        </p:spPr>
      </p:sp>
      <p:sp>
        <p:nvSpPr>
          <p:cNvPr id="201731"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p:cNvSpPr>
          <p:nvPr>
            <p:ph type="sldImg"/>
          </p:nvPr>
        </p:nvSpPr>
        <p:spPr>
          <a:xfrm>
            <a:off x="1143000" y="685800"/>
            <a:ext cx="4573588" cy="3429000"/>
          </a:xfrm>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p:cNvSpPr>
          <p:nvPr>
            <p:ph type="sldImg"/>
          </p:nvPr>
        </p:nvSpPr>
        <p:spPr>
          <a:xfrm>
            <a:off x="1143000" y="685800"/>
            <a:ext cx="4572000" cy="3429000"/>
          </a:xfrm>
          <a:solidFill>
            <a:srgbClr val="FFFFFF"/>
          </a:solidFill>
          <a:ln/>
        </p:spPr>
      </p:sp>
      <p:sp>
        <p:nvSpPr>
          <p:cNvPr id="205827"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p:cNvSpPr>
          <p:nvPr>
            <p:ph type="sldImg"/>
          </p:nvPr>
        </p:nvSpPr>
        <p:spPr>
          <a:xfrm>
            <a:off x="1143000" y="685800"/>
            <a:ext cx="4572000" cy="3429000"/>
          </a:xfrm>
          <a:solidFill>
            <a:srgbClr val="FFFFFF"/>
          </a:solidFill>
          <a:ln/>
        </p:spPr>
      </p:sp>
      <p:sp>
        <p:nvSpPr>
          <p:cNvPr id="207875" name="Rectangle 3"/>
          <p:cNvSpPr>
            <a:spLocks noGrp="1" noChangeArrowheads="1"/>
          </p:cNvSpPr>
          <p:nvPr>
            <p:ph type="body" idx="1"/>
          </p:nvPr>
        </p:nvSpPr>
        <p:spPr>
          <a:xfrm>
            <a:off x="685800" y="4343103"/>
            <a:ext cx="5486400" cy="4115692"/>
          </a:xfrm>
          <a:solidFill>
            <a:srgbClr val="FFFFFF"/>
          </a:solidFill>
          <a:ln>
            <a:solidFill>
              <a:srgbClr val="000000"/>
            </a:solidFill>
          </a:ln>
        </p:spPr>
        <p:txBody>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029D07E8-A69F-3F45-8702-6F787A809500}" type="slidenum">
              <a:rPr lang="en-US">
                <a:solidFill>
                  <a:prstClr val="black"/>
                </a:solidFill>
              </a:rPr>
              <a:pPr/>
              <a:t>72</a:t>
            </a:fld>
            <a:endParaRPr lang="en-US">
              <a:solidFill>
                <a:prstClr val="black"/>
              </a:solidFill>
            </a:endParaRPr>
          </a:p>
        </p:txBody>
      </p:sp>
      <p:sp>
        <p:nvSpPr>
          <p:cNvPr id="9219" name="Slide Image Placeholder 1"/>
          <p:cNvSpPr>
            <a:spLocks noGrp="1" noRot="1" noChangeAspect="1" noTextEdit="1"/>
          </p:cNvSpPr>
          <p:nvPr>
            <p:ph type="sldImg"/>
          </p:nvPr>
        </p:nvSpPr>
        <p:spPr>
          <a:ln/>
        </p:spPr>
      </p:sp>
      <p:sp>
        <p:nvSpPr>
          <p:cNvPr id="9220" name="Notes Placeholder 2"/>
          <p:cNvSpPr>
            <a:spLocks noGrp="1"/>
          </p:cNvSpPr>
          <p:nvPr>
            <p:ph type="body" idx="1"/>
          </p:nvPr>
        </p:nvSpPr>
        <p:spPr>
          <a:noFill/>
          <a:ln/>
        </p:spPr>
        <p:txBody>
          <a:bodyPr/>
          <a:lstStyle/>
          <a:p>
            <a:endParaRPr lang="en-US"/>
          </a:p>
        </p:txBody>
      </p:sp>
      <p:sp>
        <p:nvSpPr>
          <p:cNvPr id="92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914400" fontAlgn="base">
              <a:spcBef>
                <a:spcPct val="0"/>
              </a:spcBef>
              <a:spcAft>
                <a:spcPct val="0"/>
              </a:spcAft>
            </a:pPr>
            <a:fld id="{6FFF0144-E7F5-8845-BAB6-C04EFBB5E78F}" type="slidenum">
              <a:rPr lang="en-US" sz="1200">
                <a:solidFill>
                  <a:prstClr val="black"/>
                </a:solidFill>
                <a:latin typeface="Arial" charset="0"/>
                <a:ea typeface="Arial" charset="0"/>
                <a:cs typeface="Arial" charset="0"/>
              </a:rPr>
              <a:pPr algn="r" defTabSz="914400" fontAlgn="base">
                <a:spcBef>
                  <a:spcPct val="0"/>
                </a:spcBef>
                <a:spcAft>
                  <a:spcPct val="0"/>
                </a:spcAft>
              </a:pPr>
              <a:t>72</a:t>
            </a:fld>
            <a:endParaRPr lang="en-US" sz="1200">
              <a:solidFill>
                <a:prstClr val="black"/>
              </a:solidFill>
              <a:latin typeface="Arial" charset="0"/>
              <a:ea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D9B5332-2106-8A4B-8D11-5286A71061E3}" type="slidenum">
              <a:rPr lang="en-US">
                <a:solidFill>
                  <a:prstClr val="black"/>
                </a:solidFill>
              </a:rPr>
              <a:pPr/>
              <a:t>76</a:t>
            </a:fld>
            <a:endParaRPr lang="en-US">
              <a:solidFill>
                <a:prstClr val="black"/>
              </a:solidFill>
            </a:endParaRPr>
          </a:p>
        </p:txBody>
      </p:sp>
      <p:sp>
        <p:nvSpPr>
          <p:cNvPr id="10243" name="Slide Image Placeholder 1"/>
          <p:cNvSpPr>
            <a:spLocks noGrp="1" noRot="1" noChangeAspect="1" noTextEdit="1"/>
          </p:cNvSpPr>
          <p:nvPr>
            <p:ph type="sldImg"/>
          </p:nvPr>
        </p:nvSpPr>
        <p:spPr>
          <a:ln/>
        </p:spPr>
      </p:sp>
      <p:sp>
        <p:nvSpPr>
          <p:cNvPr id="10244" name="Notes Placeholder 2"/>
          <p:cNvSpPr>
            <a:spLocks noGrp="1"/>
          </p:cNvSpPr>
          <p:nvPr>
            <p:ph type="body" idx="1"/>
          </p:nvPr>
        </p:nvSpPr>
        <p:spPr>
          <a:noFill/>
          <a:ln/>
        </p:spPr>
        <p:txBody>
          <a:bodyPr/>
          <a:lstStyle/>
          <a:p>
            <a:endParaRPr lang="en-US"/>
          </a:p>
        </p:txBody>
      </p:sp>
      <p:sp>
        <p:nvSpPr>
          <p:cNvPr id="1024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914400" fontAlgn="base">
              <a:spcBef>
                <a:spcPct val="0"/>
              </a:spcBef>
              <a:spcAft>
                <a:spcPct val="0"/>
              </a:spcAft>
            </a:pPr>
            <a:fld id="{48FD2B30-3296-3842-9D6F-9EC6FA68316F}" type="slidenum">
              <a:rPr lang="en-US" sz="1200">
                <a:solidFill>
                  <a:prstClr val="black"/>
                </a:solidFill>
                <a:latin typeface="Arial" charset="0"/>
                <a:ea typeface="Arial" charset="0"/>
                <a:cs typeface="Arial" charset="0"/>
              </a:rPr>
              <a:pPr algn="r" defTabSz="914400" fontAlgn="base">
                <a:spcBef>
                  <a:spcPct val="0"/>
                </a:spcBef>
                <a:spcAft>
                  <a:spcPct val="0"/>
                </a:spcAft>
              </a:pPr>
              <a:t>76</a:t>
            </a:fld>
            <a:endParaRPr lang="en-US" sz="1200">
              <a:solidFill>
                <a:prstClr val="black"/>
              </a:solidFill>
              <a:latin typeface="Arial" charset="0"/>
              <a:ea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81923"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defTabSz="914400"/>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ln/>
        </p:spPr>
      </p:sp>
      <p:sp>
        <p:nvSpPr>
          <p:cNvPr id="53251" name="Notes Placeholder 2"/>
          <p:cNvSpPr>
            <a:spLocks noGrp="1"/>
          </p:cNvSpPr>
          <p:nvPr>
            <p:ph type="body" idx="1"/>
          </p:nvPr>
        </p:nvSpPr>
        <p:spPr>
          <a:noFill/>
          <a:ln/>
        </p:spPr>
        <p:txBody>
          <a:bodyPr/>
          <a:lstStyle/>
          <a:p>
            <a:endParaRPr lang="en-GB" smtClean="0">
              <a:ea typeface="ＭＳ Ｐゴシック" pitchFamily="34" charset="-128"/>
            </a:endParaRPr>
          </a:p>
        </p:txBody>
      </p:sp>
      <p:sp>
        <p:nvSpPr>
          <p:cNvPr id="53252" name="Slide Number Placeholder 3"/>
          <p:cNvSpPr>
            <a:spLocks noGrp="1"/>
          </p:cNvSpPr>
          <p:nvPr>
            <p:ph type="sldNum" sz="quarter" idx="5"/>
          </p:nvPr>
        </p:nvSpPr>
        <p:spPr>
          <a:noFill/>
        </p:spPr>
        <p:txBody>
          <a:bodyPr/>
          <a:lstStyle/>
          <a:p>
            <a:fld id="{52C993FF-3E20-4756-A9CA-062BCD013CF1}" type="slidenum">
              <a:rPr lang="en-US" smtClean="0">
                <a:solidFill>
                  <a:prstClr val="black"/>
                </a:solidFill>
              </a:rPr>
              <a:pPr/>
              <a:t>14</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ln/>
        </p:spPr>
      </p:sp>
      <p:sp>
        <p:nvSpPr>
          <p:cNvPr id="53251" name="Notes Placeholder 2"/>
          <p:cNvSpPr>
            <a:spLocks noGrp="1"/>
          </p:cNvSpPr>
          <p:nvPr>
            <p:ph type="body" idx="1"/>
          </p:nvPr>
        </p:nvSpPr>
        <p:spPr>
          <a:noFill/>
          <a:ln/>
        </p:spPr>
        <p:txBody>
          <a:bodyPr/>
          <a:lstStyle/>
          <a:p>
            <a:endParaRPr lang="en-GB" smtClean="0">
              <a:ea typeface="ＭＳ Ｐゴシック" pitchFamily="34" charset="-128"/>
            </a:endParaRPr>
          </a:p>
        </p:txBody>
      </p:sp>
      <p:sp>
        <p:nvSpPr>
          <p:cNvPr id="53252" name="Slide Number Placeholder 3"/>
          <p:cNvSpPr>
            <a:spLocks noGrp="1"/>
          </p:cNvSpPr>
          <p:nvPr>
            <p:ph type="sldNum" sz="quarter" idx="5"/>
          </p:nvPr>
        </p:nvSpPr>
        <p:spPr>
          <a:noFill/>
        </p:spPr>
        <p:txBody>
          <a:bodyPr/>
          <a:lstStyle/>
          <a:p>
            <a:fld id="{52C993FF-3E20-4756-A9CA-062BCD013CF1}" type="slidenum">
              <a:rPr lang="en-US" smtClean="0">
                <a:solidFill>
                  <a:prstClr val="black"/>
                </a:solidFill>
              </a:rPr>
              <a:pPr/>
              <a:t>15</a:t>
            </a:fld>
            <a:endParaRPr 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39FCC60F-F29B-4375-B23B-8F15A78A4D27}" type="slidenum">
              <a:rPr lang="en-GB">
                <a:solidFill>
                  <a:prstClr val="black"/>
                </a:solidFill>
              </a:rPr>
              <a:pPr>
                <a:defRPr/>
              </a:pPr>
              <a:t>19</a:t>
            </a:fld>
            <a:endParaRPr lang="en-GB">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AD7FA4-5A60-D94F-8003-34595F1FE91E}" type="slidenum">
              <a:rPr lang="en-US">
                <a:solidFill>
                  <a:prstClr val="black"/>
                </a:solidFill>
              </a:rPr>
              <a:pPr/>
              <a:t>23</a:t>
            </a:fld>
            <a:endParaRPr lang="en-US">
              <a:solidFill>
                <a:prstClr val="black"/>
              </a:solidFill>
            </a:endParaRPr>
          </a:p>
        </p:txBody>
      </p:sp>
      <p:sp>
        <p:nvSpPr>
          <p:cNvPr id="1881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810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B9C37-D50C-F441-BE4B-E9D6CB8E541A}" type="slidenum">
              <a:rPr lang="en-US">
                <a:solidFill>
                  <a:prstClr val="black"/>
                </a:solidFill>
              </a:rPr>
              <a:pPr/>
              <a:t>24</a:t>
            </a:fld>
            <a:endParaRPr lang="en-US">
              <a:solidFill>
                <a:prstClr val="black"/>
              </a:solidFill>
            </a:endParaRPr>
          </a:p>
        </p:txBody>
      </p:sp>
      <p:sp>
        <p:nvSpPr>
          <p:cNvPr id="1911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11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62C2A1A3-A18E-C54F-8293-E4687173BA97}" type="slidenum">
              <a:rPr lang="en-US">
                <a:solidFill>
                  <a:prstClr val="black"/>
                </a:solidFill>
              </a:rPr>
              <a:pPr/>
              <a:t>26</a:t>
            </a:fld>
            <a:endParaRPr lang="en-US">
              <a:solidFill>
                <a:prstClr val="black"/>
              </a:solidFill>
            </a:endParaRPr>
          </a:p>
        </p:txBody>
      </p:sp>
      <p:sp>
        <p:nvSpPr>
          <p:cNvPr id="17411" name="Rectangle 2"/>
          <p:cNvSpPr>
            <a:spLocks noGrp="1" noRot="1" noChangeAspect="1" noChangeArrowheads="1"/>
          </p:cNvSpPr>
          <p:nvPr>
            <p:ph type="sldImg"/>
          </p:nvPr>
        </p:nvSpPr>
        <p:spPr>
          <a:xfrm>
            <a:off x="1143000" y="685800"/>
            <a:ext cx="4572000" cy="3429000"/>
          </a:xfrm>
          <a:solidFill>
            <a:srgbClr val="FFFFFF"/>
          </a:solidFill>
          <a:ln/>
        </p:spPr>
      </p:sp>
      <p:sp>
        <p:nvSpPr>
          <p:cNvPr id="17412"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Title Placeholder 8"/>
          <p:cNvSpPr>
            <a:spLocks noGrp="1"/>
          </p:cNvSpPr>
          <p:nvPr>
            <p:ph type="title"/>
          </p:nvPr>
        </p:nvSpPr>
        <p:spPr bwMode="auto">
          <a:xfrm>
            <a:off x="533400" y="685800"/>
            <a:ext cx="8069582" cy="595313"/>
          </a:xfrm>
          <a:prstGeom prst="rect">
            <a:avLst/>
          </a:prstGeom>
          <a:noFill/>
          <a:ln w="9525">
            <a:noFill/>
            <a:miter lim="800000"/>
            <a:headEnd/>
            <a:tailEnd/>
          </a:ln>
        </p:spPr>
        <p:txBody>
          <a:bodyPr vert="horz" wrap="square" lIns="0" tIns="45720" rIns="0" bIns="0" numCol="1" anchor="t" anchorCtr="0" compatLnSpc="1">
            <a:prstTxWarp prst="textNoShape">
              <a:avLst/>
            </a:prstTxWarp>
            <a:spAutoFit/>
          </a:bodyPr>
          <a:lstStyle/>
          <a:p>
            <a:pPr lvl="0"/>
            <a:r>
              <a:rPr lang="en-GB" dirty="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8"/>
          <p:cNvSpPr txBox="1">
            <a:spLocks/>
          </p:cNvSpPr>
          <p:nvPr userDrawn="1"/>
        </p:nvSpPr>
        <p:spPr>
          <a:xfrm>
            <a:off x="931863" y="1041401"/>
            <a:ext cx="7924800" cy="600164"/>
          </a:xfrm>
          <a:prstGeom prst="rect">
            <a:avLst/>
          </a:prstGeom>
        </p:spPr>
        <p:txBody>
          <a:bodyPr lIns="0" rIns="0" bIns="0">
            <a:spAutoFit/>
          </a:bodyPr>
          <a:lstStyle/>
          <a:p>
            <a:pPr defTabSz="914400">
              <a:spcBef>
                <a:spcPct val="0"/>
              </a:spcBef>
              <a:defRPr/>
            </a:pPr>
            <a:r>
              <a:rPr lang="en-GB" sz="3600" dirty="0">
                <a:solidFill>
                  <a:srgbClr val="004080"/>
                </a:solidFill>
                <a:latin typeface="Calibri"/>
                <a:ea typeface="Arial" pitchFamily="-110" charset="0"/>
                <a:cs typeface="Arial" pitchFamily="-110" charset="0"/>
              </a:rPr>
              <a:t>Click to edit Master title style</a:t>
            </a:r>
            <a:endParaRPr lang="en-US" sz="3600" dirty="0">
              <a:solidFill>
                <a:srgbClr val="004080"/>
              </a:solidFill>
              <a:latin typeface="Calibri"/>
              <a:ea typeface="Arial" pitchFamily="-110" charset="0"/>
              <a:cs typeface="Arial" pitchFamily="-110" charset="0"/>
            </a:endParaRPr>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DC2CAEF2-655A-4344-A00D-DD69FF7FB683}"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97653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8"/>
          <p:cNvSpPr>
            <a:spLocks noGrp="1"/>
          </p:cNvSpPr>
          <p:nvPr>
            <p:ph type="title"/>
          </p:nvPr>
        </p:nvSpPr>
        <p:spPr>
          <a:xfrm>
            <a:off x="778933" y="889000"/>
            <a:ext cx="7924800" cy="600164"/>
          </a:xfrm>
          <a:prstGeom prst="rect">
            <a:avLst/>
          </a:prstGeom>
        </p:spPr>
        <p:txBody>
          <a:bodyPr/>
          <a:lstStyle/>
          <a:p>
            <a:r>
              <a:rPr lang="en-GB" dirty="0" smtClean="0"/>
              <a:t>Click to edit Master title style</a:t>
            </a:r>
            <a:endParaRPr lang="en-US" dirty="0"/>
          </a:p>
        </p:txBody>
      </p:sp>
      <p:sp>
        <p:nvSpPr>
          <p:cNvPr id="3" name="Slide Number Placeholder 17"/>
          <p:cNvSpPr>
            <a:spLocks noGrp="1"/>
          </p:cNvSpPr>
          <p:nvPr>
            <p:ph type="sldNum" sz="quarter" idx="10"/>
          </p:nvPr>
        </p:nvSpPr>
        <p:spPr/>
        <p:txBody>
          <a:bodyPr/>
          <a:lstStyle>
            <a:lvl1pPr>
              <a:defRPr/>
            </a:lvl1pPr>
          </a:lstStyle>
          <a:p>
            <a:pPr>
              <a:defRPr/>
            </a:pPr>
            <a:fld id="{20C5AA86-C6C7-B74E-BA02-4BBB38FCD838}"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7416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7"/>
          <p:cNvSpPr>
            <a:spLocks noGrp="1"/>
          </p:cNvSpPr>
          <p:nvPr>
            <p:ph type="sldNum" sz="quarter" idx="10"/>
          </p:nvPr>
        </p:nvSpPr>
        <p:spPr/>
        <p:txBody>
          <a:bodyPr/>
          <a:lstStyle>
            <a:lvl1pPr>
              <a:defRPr/>
            </a:lvl1pPr>
          </a:lstStyle>
          <a:p>
            <a:pPr>
              <a:defRPr/>
            </a:pPr>
            <a:fld id="{83595EA6-CEE8-B748-B162-614A8E9FDC8B}"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38933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465283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372585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07267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421973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881063" y="1981200"/>
            <a:ext cx="3648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81538" y="1981200"/>
            <a:ext cx="36496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32007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982126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5781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600164"/>
          </a:xfrm>
        </p:spPr>
        <p:txBody>
          <a:bodyPr/>
          <a:lstStyle>
            <a:lvl1pPr algn="ctr">
              <a:defRPr/>
            </a:lvl1p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422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81574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7177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41927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381000"/>
            <a:ext cx="1868487" cy="57150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868363" y="381000"/>
            <a:ext cx="5454650" cy="57150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940772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68363" y="381000"/>
            <a:ext cx="7475537" cy="94615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881063" y="1981200"/>
            <a:ext cx="7450137" cy="4114800"/>
          </a:xfrm>
        </p:spPr>
        <p:txBody>
          <a:bodyPr/>
          <a:lstStyle/>
          <a:p>
            <a:endParaRPr lang="en-US"/>
          </a:p>
        </p:txBody>
      </p:sp>
    </p:spTree>
    <p:extLst>
      <p:ext uri="{BB962C8B-B14F-4D97-AF65-F5344CB8AC3E}">
        <p14:creationId xmlns:p14="http://schemas.microsoft.com/office/powerpoint/2010/main" val="178146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28918"/>
            <a:ext cx="7772400" cy="600164"/>
          </a:xfrm>
        </p:spPr>
        <p:txBody>
          <a:bodyPr/>
          <a:lstStyle>
            <a:lvl1pPr algn="ctr">
              <a:defRPr sz="3600"/>
            </a:lvl1pPr>
          </a:lstStyle>
          <a:p>
            <a:r>
              <a:rPr lang="en-GB"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17"/>
          <p:cNvSpPr>
            <a:spLocks noGrp="1"/>
          </p:cNvSpPr>
          <p:nvPr>
            <p:ph type="sldNum" sz="quarter" idx="10"/>
          </p:nvPr>
        </p:nvSpPr>
        <p:spPr>
          <a:xfrm>
            <a:off x="8001000" y="6477000"/>
            <a:ext cx="762000" cy="244475"/>
          </a:xfrm>
          <a:prstGeom prst="rect">
            <a:avLst/>
          </a:prstGeom>
        </p:spPr>
        <p:txBody>
          <a:bodyPr/>
          <a:lstStyle>
            <a:lvl1pPr>
              <a:defRPr/>
            </a:lvl1pPr>
          </a:lstStyle>
          <a:p>
            <a:pPr>
              <a:defRPr/>
            </a:pPr>
            <a:fld id="{2C416530-675C-EE45-B351-1C234938ADCC}" type="slidenum">
              <a:rPr lang="en-US"/>
              <a:pPr>
                <a:defRPr/>
              </a:pPr>
              <a:t>‹#›</a:t>
            </a:fld>
            <a:endParaRPr lang="en-US"/>
          </a:p>
        </p:txBody>
      </p:sp>
      <p:sp>
        <p:nvSpPr>
          <p:cNvPr id="4" name="Title Placeholder 8"/>
          <p:cNvSpPr>
            <a:spLocks noGrp="1"/>
          </p:cNvSpPr>
          <p:nvPr>
            <p:ph type="title"/>
          </p:nvPr>
        </p:nvSpPr>
        <p:spPr bwMode="auto">
          <a:xfrm>
            <a:off x="533400" y="685800"/>
            <a:ext cx="8069582" cy="595313"/>
          </a:xfrm>
          <a:prstGeom prst="rect">
            <a:avLst/>
          </a:prstGeom>
          <a:noFill/>
          <a:ln w="9525">
            <a:noFill/>
            <a:miter lim="800000"/>
            <a:headEnd/>
            <a:tailEnd/>
          </a:ln>
        </p:spPr>
        <p:txBody>
          <a:bodyPr vert="horz" wrap="square" lIns="0" tIns="45720" rIns="0" bIns="0" numCol="1" anchor="t" anchorCtr="0" compatLnSpc="1">
            <a:prstTxWarp prst="textNoShape">
              <a:avLst/>
            </a:prstTxWarp>
            <a:spAutoFit/>
          </a:bodyPr>
          <a:lstStyle/>
          <a:p>
            <a:pPr lvl="0"/>
            <a:r>
              <a:rPr lang="en-GB" dirty="0"/>
              <a:t>Click to edit Master title style</a:t>
            </a:r>
            <a:endParaRPr lang="en-US" dirty="0"/>
          </a:p>
        </p:txBody>
      </p:sp>
    </p:spTree>
    <p:extLst>
      <p:ext uri="{BB962C8B-B14F-4D97-AF65-F5344CB8AC3E}">
        <p14:creationId xmlns:p14="http://schemas.microsoft.com/office/powerpoint/2010/main" val="320371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3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Slide Number Placeholder 17"/>
          <p:cNvSpPr>
            <a:spLocks noGrp="1"/>
          </p:cNvSpPr>
          <p:nvPr>
            <p:ph type="sldNum" sz="quarter" idx="10"/>
          </p:nvPr>
        </p:nvSpPr>
        <p:spPr>
          <a:xfrm>
            <a:off x="8001000" y="6477000"/>
            <a:ext cx="762000" cy="244475"/>
          </a:xfrm>
          <a:prstGeom prst="rect">
            <a:avLst/>
          </a:prstGeom>
        </p:spPr>
        <p:txBody>
          <a:bodyPr/>
          <a:lstStyle>
            <a:lvl1pPr>
              <a:defRPr/>
            </a:lvl1pPr>
          </a:lstStyle>
          <a:p>
            <a:pPr>
              <a:defRPr/>
            </a:pPr>
            <a:fld id="{A5B27ECA-D730-8A41-9EF6-6C14443B5520}" type="slidenum">
              <a:rPr lang="en-US"/>
              <a:pPr>
                <a:defRPr/>
              </a:pPr>
              <a:t>‹#›</a:t>
            </a:fld>
            <a:endParaRPr lang="en-US"/>
          </a:p>
        </p:txBody>
      </p:sp>
      <p:sp>
        <p:nvSpPr>
          <p:cNvPr id="5" name="Title Placeholder 8"/>
          <p:cNvSpPr>
            <a:spLocks noGrp="1"/>
          </p:cNvSpPr>
          <p:nvPr>
            <p:ph type="title"/>
          </p:nvPr>
        </p:nvSpPr>
        <p:spPr bwMode="auto">
          <a:xfrm>
            <a:off x="533400" y="685800"/>
            <a:ext cx="8069582" cy="595313"/>
          </a:xfrm>
          <a:prstGeom prst="rect">
            <a:avLst/>
          </a:prstGeom>
          <a:noFill/>
          <a:ln w="9525">
            <a:noFill/>
            <a:miter lim="800000"/>
            <a:headEnd/>
            <a:tailEnd/>
          </a:ln>
        </p:spPr>
        <p:txBody>
          <a:bodyPr vert="horz" wrap="square" lIns="0" tIns="45720" rIns="0" bIns="0" numCol="1" anchor="t" anchorCtr="0" compatLnSpc="1">
            <a:prstTxWarp prst="textNoShape">
              <a:avLst/>
            </a:prstTxWarp>
            <a:spAutoFit/>
          </a:bodyPr>
          <a:lstStyle/>
          <a:p>
            <a:pPr lvl="0"/>
            <a:r>
              <a:rPr lang="en-GB" dirty="0"/>
              <a:t>Click to edit Master title style</a:t>
            </a:r>
            <a:endParaRPr lang="en-US" dirty="0"/>
          </a:p>
        </p:txBody>
      </p:sp>
    </p:spTree>
    <p:extLst>
      <p:ext uri="{BB962C8B-B14F-4D97-AF65-F5344CB8AC3E}">
        <p14:creationId xmlns:p14="http://schemas.microsoft.com/office/powerpoint/2010/main" val="318226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8851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3400" y="3098140"/>
            <a:ext cx="8069582" cy="661720"/>
          </a:xfrm>
        </p:spPr>
        <p:txBody>
          <a:bodyPr anchor="ctr"/>
          <a:lstStyle>
            <a:lvl1pPr algn="ctr">
              <a:defRPr sz="4000"/>
            </a:lvl1pPr>
          </a:lstStyle>
          <a:p>
            <a:r>
              <a:rPr lang="en-GB" smtClean="0"/>
              <a:t>Click to edit Master title style</a:t>
            </a:r>
            <a:endParaRPr lang="en-US"/>
          </a:p>
        </p:txBody>
      </p:sp>
    </p:spTree>
    <p:extLst>
      <p:ext uri="{BB962C8B-B14F-4D97-AF65-F5344CB8AC3E}">
        <p14:creationId xmlns:p14="http://schemas.microsoft.com/office/powerpoint/2010/main" val="85289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Title Placeholder 8"/>
          <p:cNvSpPr>
            <a:spLocks noGrp="1"/>
          </p:cNvSpPr>
          <p:nvPr>
            <p:ph type="title"/>
          </p:nvPr>
        </p:nvSpPr>
        <p:spPr>
          <a:xfrm>
            <a:off x="778933" y="889000"/>
            <a:ext cx="7924800" cy="600164"/>
          </a:xfrm>
          <a:prstGeom prst="rect">
            <a:avLst/>
          </a:prstGeom>
        </p:spPr>
        <p:txBody>
          <a:bodyPr/>
          <a:lstStyle/>
          <a:p>
            <a:r>
              <a:rPr lang="en-GB" dirty="0" smtClean="0"/>
              <a:t>Click to edit Master title style</a:t>
            </a:r>
            <a:endParaRPr lang="en-US" dirty="0"/>
          </a:p>
        </p:txBody>
      </p:sp>
      <p:sp>
        <p:nvSpPr>
          <p:cNvPr id="4" name="Slide Number Placeholder 17"/>
          <p:cNvSpPr>
            <a:spLocks noGrp="1"/>
          </p:cNvSpPr>
          <p:nvPr>
            <p:ph type="sldNum" sz="quarter" idx="10"/>
          </p:nvPr>
        </p:nvSpPr>
        <p:spPr/>
        <p:txBody>
          <a:bodyPr/>
          <a:lstStyle>
            <a:lvl1pPr>
              <a:defRPr/>
            </a:lvl1pPr>
          </a:lstStyle>
          <a:p>
            <a:pPr>
              <a:defRPr/>
            </a:pPr>
            <a:fld id="{90A8829C-5442-1F45-AB68-D9589450C36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1479576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theme" Target="../theme/theme2.xml"/><Relationship Id="rId7" Type="http://schemas.openxmlformats.org/officeDocument/2006/relationships/image" Target="../media/image3.jpe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3.xml"/><Relationship Id="rId14"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541868"/>
            <a:ext cx="9144000" cy="838200"/>
          </a:xfrm>
          <a:prstGeom prst="rect">
            <a:avLst/>
          </a:prstGeom>
          <a:solidFill>
            <a:srgbClr val="FFFE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7" name="Rectangle 6"/>
          <p:cNvSpPr/>
          <p:nvPr userDrawn="1"/>
        </p:nvSpPr>
        <p:spPr>
          <a:xfrm>
            <a:off x="0" y="0"/>
            <a:ext cx="9144000" cy="609600"/>
          </a:xfrm>
          <a:prstGeom prst="rect">
            <a:avLst/>
          </a:prstGeom>
          <a:solidFill>
            <a:srgbClr val="CE0202">
              <a:alpha val="7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1028" name="Text Placeholder 29"/>
          <p:cNvSpPr>
            <a:spLocks noGrp="1"/>
          </p:cNvSpPr>
          <p:nvPr>
            <p:ph type="body" idx="1"/>
          </p:nvPr>
        </p:nvSpPr>
        <p:spPr bwMode="auto">
          <a:xfrm>
            <a:off x="533400" y="1524001"/>
            <a:ext cx="8051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31" name="Title Placeholder 8"/>
          <p:cNvSpPr>
            <a:spLocks noGrp="1"/>
          </p:cNvSpPr>
          <p:nvPr>
            <p:ph type="title"/>
          </p:nvPr>
        </p:nvSpPr>
        <p:spPr bwMode="auto">
          <a:xfrm>
            <a:off x="533400" y="685800"/>
            <a:ext cx="8069582" cy="538609"/>
          </a:xfrm>
          <a:prstGeom prst="rect">
            <a:avLst/>
          </a:prstGeom>
          <a:noFill/>
          <a:ln w="9525">
            <a:noFill/>
            <a:miter lim="800000"/>
            <a:headEnd/>
            <a:tailEnd/>
          </a:ln>
        </p:spPr>
        <p:txBody>
          <a:bodyPr vert="horz" wrap="square" lIns="0" tIns="45720" rIns="0" bIns="0" numCol="1" anchor="t" anchorCtr="0" compatLnSpc="1">
            <a:prstTxWarp prst="textNoShape">
              <a:avLst/>
            </a:prstTxWarp>
            <a:spAutoFit/>
          </a:bodyPr>
          <a:lstStyle/>
          <a:p>
            <a:pPr lvl="0"/>
            <a:r>
              <a:rPr lang="en-GB" dirty="0"/>
              <a:t>Click to edit Master title style</a:t>
            </a:r>
            <a:endParaRPr lang="en-US" dirty="0"/>
          </a:p>
        </p:txBody>
      </p:sp>
      <p:sp>
        <p:nvSpPr>
          <p:cNvPr id="20" name="Rectangle 19"/>
          <p:cNvSpPr/>
          <p:nvPr userDrawn="1"/>
        </p:nvSpPr>
        <p:spPr>
          <a:xfrm>
            <a:off x="2844800" y="25402"/>
            <a:ext cx="3340100" cy="584198"/>
          </a:xfrm>
          <a:prstGeom prst="rect">
            <a:avLst/>
          </a:prstGeom>
          <a:solidFill>
            <a:schemeClr val="bg1"/>
          </a:solidFill>
          <a:ln>
            <a:solidFill>
              <a:schemeClr val="bg1"/>
            </a:solid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endParaRPr>
          </a:p>
        </p:txBody>
      </p:sp>
      <p:pic>
        <p:nvPicPr>
          <p:cNvPr id="9" name=" 1"/>
          <p:cNvPicPr>
            <a:picLocks noChangeAspect="1" noChangeArrowheads="1"/>
          </p:cNvPicPr>
          <p:nvPr userDrawn="1"/>
        </p:nvPicPr>
        <p:blipFill>
          <a:blip r:embed="rId10" cstate="screen">
            <a:extLst>
              <a:ext uri="{28A0092B-C50C-407E-A947-70E740481C1C}">
                <a14:useLocalDpi xmlns:a14="http://schemas.microsoft.com/office/drawing/2010/main"/>
              </a:ext>
            </a:extLst>
          </a:blip>
          <a:srcRect r="-3166"/>
          <a:stretch>
            <a:fillRect/>
          </a:stretch>
        </p:blipFill>
        <p:spPr bwMode="auto">
          <a:xfrm>
            <a:off x="3010696" y="87449"/>
            <a:ext cx="3098004" cy="42686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8" r:id="rId5"/>
    <p:sldLayoutId id="2147483670" r:id="rId6"/>
    <p:sldLayoutId id="2147483702" r:id="rId7"/>
    <p:sldLayoutId id="2147483703" r:id="rId8"/>
  </p:sldLayoutIdLst>
  <p:hf sldNum="0" hdr="0" dt="0"/>
  <p:txStyles>
    <p:titleStyle>
      <a:lvl1pPr algn="l" rtl="0" eaLnBrk="0" fontAlgn="base" hangingPunct="0">
        <a:spcBef>
          <a:spcPct val="0"/>
        </a:spcBef>
        <a:spcAft>
          <a:spcPct val="0"/>
        </a:spcAft>
        <a:defRPr sz="3200" kern="1200">
          <a:solidFill>
            <a:srgbClr val="004080"/>
          </a:solidFill>
          <a:latin typeface="Tahoma"/>
          <a:ea typeface="ＭＳ Ｐゴシック" pitchFamily="-108" charset="-128"/>
          <a:cs typeface="Tahoma"/>
        </a:defRPr>
      </a:lvl1pPr>
      <a:lvl2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5pPr>
      <a:lvl6pPr marL="4572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6pPr>
      <a:lvl7pPr marL="9144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7pPr>
      <a:lvl8pPr marL="13716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8pPr>
      <a:lvl9pPr marL="18288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9pPr>
    </p:titleStyle>
    <p:bodyStyle>
      <a:lvl1pPr marL="273050" indent="-273050" algn="l" rtl="0" eaLnBrk="0" fontAlgn="base" hangingPunct="0">
        <a:spcBef>
          <a:spcPct val="20000"/>
        </a:spcBef>
        <a:spcAft>
          <a:spcPct val="0"/>
        </a:spcAft>
        <a:buClr>
          <a:srgbClr val="0BD0D9"/>
        </a:buClr>
        <a:buSzPct val="95000"/>
        <a:buFont typeface="Wingdings 2" charset="2"/>
        <a:buChar char=""/>
        <a:defRPr sz="2600" kern="1200">
          <a:solidFill>
            <a:srgbClr val="083763"/>
          </a:solidFill>
          <a:latin typeface="Tahoma"/>
          <a:ea typeface="ＭＳ Ｐゴシック" pitchFamily="-108" charset="-128"/>
          <a:cs typeface="Tahoma"/>
        </a:defRPr>
      </a:lvl1pPr>
      <a:lvl2pPr marL="639763" indent="-246063" algn="l" rtl="0" eaLnBrk="0" fontAlgn="base" hangingPunct="0">
        <a:spcBef>
          <a:spcPct val="20000"/>
        </a:spcBef>
        <a:spcAft>
          <a:spcPct val="0"/>
        </a:spcAft>
        <a:buClr>
          <a:schemeClr val="accent1"/>
        </a:buClr>
        <a:buSzPct val="85000"/>
        <a:buFont typeface="Wingdings 2" charset="2"/>
        <a:buChar char=""/>
        <a:defRPr sz="2400" kern="1200">
          <a:solidFill>
            <a:srgbClr val="083763"/>
          </a:solidFill>
          <a:latin typeface="Tahoma"/>
          <a:ea typeface="ＭＳ Ｐゴシック" pitchFamily="-108" charset="-128"/>
          <a:cs typeface="Tahoma"/>
        </a:defRPr>
      </a:lvl2pPr>
      <a:lvl3pPr marL="914400" indent="-246063" algn="l" rtl="0" eaLnBrk="0" fontAlgn="base" hangingPunct="0">
        <a:spcBef>
          <a:spcPct val="20000"/>
        </a:spcBef>
        <a:spcAft>
          <a:spcPct val="0"/>
        </a:spcAft>
        <a:buClr>
          <a:schemeClr val="accent2"/>
        </a:buClr>
        <a:buSzPct val="70000"/>
        <a:buFont typeface="Wingdings 2" charset="2"/>
        <a:buChar char=""/>
        <a:defRPr sz="2100" kern="1200">
          <a:solidFill>
            <a:srgbClr val="083763"/>
          </a:solidFill>
          <a:latin typeface="Tahoma"/>
          <a:ea typeface="ＭＳ Ｐゴシック" pitchFamily="-108" charset="-128"/>
          <a:cs typeface="Tahoma"/>
        </a:defRPr>
      </a:lvl3pPr>
      <a:lvl4pPr marL="1187450" indent="-209550" algn="l" rtl="0" eaLnBrk="0" fontAlgn="base" hangingPunct="0">
        <a:spcBef>
          <a:spcPct val="20000"/>
        </a:spcBef>
        <a:spcAft>
          <a:spcPct val="0"/>
        </a:spcAft>
        <a:buClr>
          <a:srgbClr val="0BD0D9"/>
        </a:buClr>
        <a:buSzPct val="65000"/>
        <a:buFont typeface="Wingdings 2" charset="2"/>
        <a:buChar char=""/>
        <a:defRPr sz="2000" kern="1200">
          <a:solidFill>
            <a:srgbClr val="083763"/>
          </a:solidFill>
          <a:latin typeface="Tahoma"/>
          <a:ea typeface="ＭＳ Ｐゴシック" pitchFamily="-108" charset="-128"/>
          <a:cs typeface="Tahoma"/>
        </a:defRPr>
      </a:lvl4pPr>
      <a:lvl5pPr marL="1462088" indent="-209550" algn="l" rtl="0" eaLnBrk="0" fontAlgn="base" hangingPunct="0">
        <a:spcBef>
          <a:spcPct val="20000"/>
        </a:spcBef>
        <a:spcAft>
          <a:spcPct val="0"/>
        </a:spcAft>
        <a:buClr>
          <a:srgbClr val="10CF9B"/>
        </a:buClr>
        <a:buSzPct val="65000"/>
        <a:buFont typeface="Wingdings 2" charset="2"/>
        <a:buChar char=""/>
        <a:defRPr sz="2000" kern="1200">
          <a:solidFill>
            <a:srgbClr val="083763"/>
          </a:solidFill>
          <a:latin typeface="Tahoma"/>
          <a:ea typeface="ＭＳ Ｐゴシック" pitchFamily="-108" charset="-128"/>
          <a:cs typeface="Tahoma"/>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Freeform 7"/>
          <p:cNvSpPr>
            <a:spLocks/>
          </p:cNvSpPr>
          <p:nvPr/>
        </p:nvSpPr>
        <p:spPr bwMode="auto">
          <a:xfrm>
            <a:off x="4381500" y="0"/>
            <a:ext cx="4762500" cy="85883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Constantia"/>
              <a:ea typeface="Arial" pitchFamily="-110" charset="0"/>
              <a:cs typeface="Arial" pitchFamily="-110" charset="0"/>
            </a:endParaRPr>
          </a:p>
        </p:txBody>
      </p:sp>
      <p:sp>
        <p:nvSpPr>
          <p:cNvPr id="7" name="Freeform 6"/>
          <p:cNvSpPr>
            <a:spLocks/>
          </p:cNvSpPr>
          <p:nvPr/>
        </p:nvSpPr>
        <p:spPr bwMode="auto">
          <a:xfrm>
            <a:off x="-9525" y="-7939"/>
            <a:ext cx="9163050" cy="1912939"/>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Constantia"/>
              <a:ea typeface="Arial" pitchFamily="-110" charset="0"/>
              <a:cs typeface="Arial" pitchFamily="-110" charset="0"/>
            </a:endParaRPr>
          </a:p>
        </p:txBody>
      </p:sp>
      <p:sp>
        <p:nvSpPr>
          <p:cNvPr id="1028" name="Text Placeholder 29"/>
          <p:cNvSpPr>
            <a:spLocks noGrp="1"/>
          </p:cNvSpPr>
          <p:nvPr>
            <p:ph type="body" idx="1"/>
          </p:nvPr>
        </p:nvSpPr>
        <p:spPr bwMode="auto">
          <a:xfrm>
            <a:off x="779465" y="1935164"/>
            <a:ext cx="7907337"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17"/>
          <p:cNvSpPr>
            <a:spLocks noGrp="1"/>
          </p:cNvSpPr>
          <p:nvPr>
            <p:ph type="sldNum" sz="quarter" idx="4"/>
          </p:nvPr>
        </p:nvSpPr>
        <p:spPr>
          <a:xfrm>
            <a:off x="8001000" y="6477001"/>
            <a:ext cx="762000" cy="24447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itchFamily="-108" charset="0"/>
                <a:ea typeface="Arial" pitchFamily="-108" charset="0"/>
                <a:cs typeface="Arial" pitchFamily="-108" charset="0"/>
              </a:defRPr>
            </a:lvl1pPr>
          </a:lstStyle>
          <a:p>
            <a:pPr defTabSz="914400" fontAlgn="base">
              <a:spcBef>
                <a:spcPct val="0"/>
              </a:spcBef>
              <a:spcAft>
                <a:spcPct val="0"/>
              </a:spcAft>
              <a:defRPr/>
            </a:pPr>
            <a:fld id="{82758F7E-6896-2748-A7A2-6D2D7822ABC3}" type="slidenum">
              <a:rPr lang="en-US">
                <a:solidFill>
                  <a:srgbClr val="04617B">
                    <a:shade val="90000"/>
                  </a:srgbClr>
                </a:solidFill>
              </a:rPr>
              <a:pPr defTabSz="914400" fontAlgn="base">
                <a:spcBef>
                  <a:spcPct val="0"/>
                </a:spcBef>
                <a:spcAft>
                  <a:spcPct val="0"/>
                </a:spcAft>
                <a:defRPr/>
              </a:pPr>
              <a:t>‹#›</a:t>
            </a:fld>
            <a:endParaRPr lang="en-US">
              <a:solidFill>
                <a:srgbClr val="04617B">
                  <a:shade val="90000"/>
                </a:srgbClr>
              </a:solidFill>
            </a:endParaRPr>
          </a:p>
        </p:txBody>
      </p:sp>
      <p:grpSp>
        <p:nvGrpSpPr>
          <p:cNvPr id="1030" name="Group 1"/>
          <p:cNvGrpSpPr>
            <a:grpSpLocks/>
          </p:cNvGrpSpPr>
          <p:nvPr/>
        </p:nvGrpSpPr>
        <p:grpSpPr bwMode="auto">
          <a:xfrm>
            <a:off x="-19050" y="203201"/>
            <a:ext cx="9180513" cy="1028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pitchFamily="-108" charset="0"/>
                <a:ea typeface="Arial" pitchFamily="-108" charset="0"/>
                <a:cs typeface="Arial" pitchFamily="-108"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pitchFamily="-108" charset="0"/>
                <a:ea typeface="Arial" pitchFamily="-108" charset="0"/>
                <a:cs typeface="Arial" pitchFamily="-108" charset="0"/>
              </a:endParaRPr>
            </a:p>
          </p:txBody>
        </p:sp>
      </p:grpSp>
      <p:sp>
        <p:nvSpPr>
          <p:cNvPr id="1032" name="Title Placeholder 8"/>
          <p:cNvSpPr>
            <a:spLocks noGrp="1"/>
          </p:cNvSpPr>
          <p:nvPr>
            <p:ph type="title"/>
          </p:nvPr>
        </p:nvSpPr>
        <p:spPr bwMode="auto">
          <a:xfrm>
            <a:off x="779463" y="889000"/>
            <a:ext cx="7924800" cy="600164"/>
          </a:xfrm>
          <a:prstGeom prst="rect">
            <a:avLst/>
          </a:prstGeom>
          <a:noFill/>
          <a:ln w="9525">
            <a:noFill/>
            <a:miter lim="800000"/>
            <a:headEnd/>
            <a:tailEnd/>
          </a:ln>
        </p:spPr>
        <p:txBody>
          <a:bodyPr vert="horz" wrap="square" lIns="0" tIns="45720" rIns="0" bIns="0" numCol="1" anchor="t" anchorCtr="0" compatLnSpc="1">
            <a:prstTxWarp prst="textNoShape">
              <a:avLst/>
            </a:prstTxWarp>
            <a:spAutoFit/>
          </a:bodyPr>
          <a:lstStyle/>
          <a:p>
            <a:pPr lvl="0"/>
            <a:r>
              <a:rPr lang="en-GB"/>
              <a:t>Click to edit Master title style</a:t>
            </a:r>
            <a:endParaRPr lang="en-US"/>
          </a:p>
        </p:txBody>
      </p:sp>
      <p:pic>
        <p:nvPicPr>
          <p:cNvPr id="1033" name="Picture 1035" descr="EAPCRI LOGO f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2" y="0"/>
            <a:ext cx="3065463" cy="685800"/>
          </a:xfrm>
          <a:prstGeom prst="rect">
            <a:avLst/>
          </a:prstGeom>
          <a:noFill/>
          <a:ln w="9525">
            <a:noFill/>
            <a:miter lim="800000"/>
            <a:headEnd/>
            <a:tailEnd/>
          </a:ln>
        </p:spPr>
      </p:pic>
      <p:sp>
        <p:nvSpPr>
          <p:cNvPr id="26" name="Freeform 25"/>
          <p:cNvSpPr/>
          <p:nvPr/>
        </p:nvSpPr>
        <p:spPr>
          <a:xfrm>
            <a:off x="7848600" y="609601"/>
            <a:ext cx="609600" cy="139700"/>
          </a:xfrm>
          <a:custGeom>
            <a:avLst/>
            <a:gdLst>
              <a:gd name="connsiteX0" fmla="*/ 0 w 482600"/>
              <a:gd name="connsiteY0" fmla="*/ 63500 h 127000"/>
              <a:gd name="connsiteX1" fmla="*/ 139700 w 482600"/>
              <a:gd name="connsiteY1" fmla="*/ 0 h 127000"/>
              <a:gd name="connsiteX2" fmla="*/ 482600 w 482600"/>
              <a:gd name="connsiteY2" fmla="*/ 0 h 127000"/>
              <a:gd name="connsiteX3" fmla="*/ 266700 w 482600"/>
              <a:gd name="connsiteY3" fmla="*/ 127000 h 127000"/>
              <a:gd name="connsiteX0" fmla="*/ 0 w 482600"/>
              <a:gd name="connsiteY0" fmla="*/ 63500 h 127000"/>
              <a:gd name="connsiteX1" fmla="*/ 139700 w 482600"/>
              <a:gd name="connsiteY1" fmla="*/ 0 h 127000"/>
              <a:gd name="connsiteX2" fmla="*/ 482600 w 482600"/>
              <a:gd name="connsiteY2" fmla="*/ 0 h 127000"/>
              <a:gd name="connsiteX3" fmla="*/ 266700 w 482600"/>
              <a:gd name="connsiteY3" fmla="*/ 127000 h 127000"/>
              <a:gd name="connsiteX0" fmla="*/ 0 w 482600"/>
              <a:gd name="connsiteY0" fmla="*/ 63500 h 127000"/>
              <a:gd name="connsiteX1" fmla="*/ 139700 w 482600"/>
              <a:gd name="connsiteY1" fmla="*/ 0 h 127000"/>
              <a:gd name="connsiteX2" fmla="*/ 482600 w 482600"/>
              <a:gd name="connsiteY2" fmla="*/ 0 h 127000"/>
              <a:gd name="connsiteX3" fmla="*/ 266700 w 482600"/>
              <a:gd name="connsiteY3" fmla="*/ 127000 h 127000"/>
              <a:gd name="connsiteX0" fmla="*/ 0 w 482600"/>
              <a:gd name="connsiteY0" fmla="*/ 63500 h 127000"/>
              <a:gd name="connsiteX1" fmla="*/ 139700 w 482600"/>
              <a:gd name="connsiteY1" fmla="*/ 0 h 127000"/>
              <a:gd name="connsiteX2" fmla="*/ 482600 w 482600"/>
              <a:gd name="connsiteY2" fmla="*/ 0 h 127000"/>
              <a:gd name="connsiteX3" fmla="*/ 457465 w 482600"/>
              <a:gd name="connsiteY3" fmla="*/ 0 h 127000"/>
              <a:gd name="connsiteX4" fmla="*/ 266700 w 482600"/>
              <a:gd name="connsiteY4" fmla="*/ 127000 h 127000"/>
              <a:gd name="connsiteX0" fmla="*/ 0 w 482600"/>
              <a:gd name="connsiteY0" fmla="*/ 63500 h 116417"/>
              <a:gd name="connsiteX1" fmla="*/ 139700 w 482600"/>
              <a:gd name="connsiteY1" fmla="*/ 0 h 116417"/>
              <a:gd name="connsiteX2" fmla="*/ 482600 w 482600"/>
              <a:gd name="connsiteY2" fmla="*/ 0 h 116417"/>
              <a:gd name="connsiteX3" fmla="*/ 457465 w 482600"/>
              <a:gd name="connsiteY3" fmla="*/ 0 h 116417"/>
              <a:gd name="connsiteX4" fmla="*/ 244078 w 482600"/>
              <a:gd name="connsiteY4" fmla="*/ 116417 h 11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00" h="116417">
                <a:moveTo>
                  <a:pt x="0" y="63500"/>
                </a:moveTo>
                <a:lnTo>
                  <a:pt x="139700" y="0"/>
                </a:lnTo>
                <a:lnTo>
                  <a:pt x="482600" y="0"/>
                </a:lnTo>
                <a:lnTo>
                  <a:pt x="457465" y="0"/>
                </a:lnTo>
                <a:lnTo>
                  <a:pt x="244078" y="116417"/>
                </a:lnTo>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Constantia"/>
              <a:ea typeface="Arial" pitchFamily="-110" charset="0"/>
              <a:cs typeface="Arial" pitchFamily="-110" charset="0"/>
            </a:endParaRPr>
          </a:p>
        </p:txBody>
      </p:sp>
      <p:sp>
        <p:nvSpPr>
          <p:cNvPr id="27" name="Freeform 26"/>
          <p:cNvSpPr/>
          <p:nvPr/>
        </p:nvSpPr>
        <p:spPr>
          <a:xfrm>
            <a:off x="5861052" y="549275"/>
            <a:ext cx="485775" cy="133351"/>
          </a:xfrm>
          <a:custGeom>
            <a:avLst/>
            <a:gdLst>
              <a:gd name="connsiteX0" fmla="*/ 485775 w 485775"/>
              <a:gd name="connsiteY0" fmla="*/ 133350 h 133350"/>
              <a:gd name="connsiteX1" fmla="*/ 0 w 485775"/>
              <a:gd name="connsiteY1" fmla="*/ 0 h 133350"/>
              <a:gd name="connsiteX2" fmla="*/ 0 w 485775"/>
              <a:gd name="connsiteY2" fmla="*/ 130175 h 133350"/>
              <a:gd name="connsiteX3" fmla="*/ 485775 w 485775"/>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485775" h="133350">
                <a:moveTo>
                  <a:pt x="485775" y="133350"/>
                </a:moveTo>
                <a:lnTo>
                  <a:pt x="0" y="0"/>
                </a:lnTo>
                <a:lnTo>
                  <a:pt x="0" y="130175"/>
                </a:lnTo>
                <a:lnTo>
                  <a:pt x="485775" y="13335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Constantia"/>
              <a:ea typeface="Arial" pitchFamily="-110" charset="0"/>
              <a:cs typeface="Arial" pitchFamily="-110" charset="0"/>
            </a:endParaRPr>
          </a:p>
        </p:txBody>
      </p:sp>
      <p:sp>
        <p:nvSpPr>
          <p:cNvPr id="38" name="Freeform 37"/>
          <p:cNvSpPr/>
          <p:nvPr/>
        </p:nvSpPr>
        <p:spPr>
          <a:xfrm>
            <a:off x="8858250" y="50801"/>
            <a:ext cx="120650" cy="63500"/>
          </a:xfrm>
          <a:custGeom>
            <a:avLst/>
            <a:gdLst>
              <a:gd name="connsiteX0" fmla="*/ 0 w 120650"/>
              <a:gd name="connsiteY0" fmla="*/ 63500 h 63500"/>
              <a:gd name="connsiteX1" fmla="*/ 120650 w 120650"/>
              <a:gd name="connsiteY1" fmla="*/ 0 h 63500"/>
              <a:gd name="connsiteX2" fmla="*/ 120650 w 120650"/>
              <a:gd name="connsiteY2" fmla="*/ 0 h 63500"/>
            </a:gdLst>
            <a:ahLst/>
            <a:cxnLst>
              <a:cxn ang="0">
                <a:pos x="connsiteX0" y="connsiteY0"/>
              </a:cxn>
              <a:cxn ang="0">
                <a:pos x="connsiteX1" y="connsiteY1"/>
              </a:cxn>
              <a:cxn ang="0">
                <a:pos x="connsiteX2" y="connsiteY2"/>
              </a:cxn>
            </a:cxnLst>
            <a:rect l="l" t="t" r="r" b="b"/>
            <a:pathLst>
              <a:path w="120650" h="63500">
                <a:moveTo>
                  <a:pt x="0" y="63500"/>
                </a:moveTo>
                <a:lnTo>
                  <a:pt x="120650" y="0"/>
                </a:lnTo>
                <a:lnTo>
                  <a:pt x="120650" y="0"/>
                </a:ln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pitchFamily="-108" charset="0"/>
              <a:ea typeface="Arial" pitchFamily="-108" charset="0"/>
              <a:cs typeface="Arial" pitchFamily="-108" charset="0"/>
            </a:endParaRPr>
          </a:p>
        </p:txBody>
      </p:sp>
      <p:sp>
        <p:nvSpPr>
          <p:cNvPr id="39" name="Freeform 38"/>
          <p:cNvSpPr/>
          <p:nvPr/>
        </p:nvSpPr>
        <p:spPr>
          <a:xfrm>
            <a:off x="8851900" y="165101"/>
            <a:ext cx="120650" cy="63500"/>
          </a:xfrm>
          <a:custGeom>
            <a:avLst/>
            <a:gdLst>
              <a:gd name="connsiteX0" fmla="*/ 0 w 120650"/>
              <a:gd name="connsiteY0" fmla="*/ 63500 h 63500"/>
              <a:gd name="connsiteX1" fmla="*/ 120650 w 120650"/>
              <a:gd name="connsiteY1" fmla="*/ 0 h 63500"/>
              <a:gd name="connsiteX2" fmla="*/ 120650 w 120650"/>
              <a:gd name="connsiteY2" fmla="*/ 0 h 63500"/>
            </a:gdLst>
            <a:ahLst/>
            <a:cxnLst>
              <a:cxn ang="0">
                <a:pos x="connsiteX0" y="connsiteY0"/>
              </a:cxn>
              <a:cxn ang="0">
                <a:pos x="connsiteX1" y="connsiteY1"/>
              </a:cxn>
              <a:cxn ang="0">
                <a:pos x="connsiteX2" y="connsiteY2"/>
              </a:cxn>
            </a:cxnLst>
            <a:rect l="l" t="t" r="r" b="b"/>
            <a:pathLst>
              <a:path w="120650" h="63500">
                <a:moveTo>
                  <a:pt x="0" y="63500"/>
                </a:moveTo>
                <a:lnTo>
                  <a:pt x="120650" y="0"/>
                </a:lnTo>
                <a:lnTo>
                  <a:pt x="120650" y="0"/>
                </a:ln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Arial" pitchFamily="-108" charset="0"/>
              <a:ea typeface="Arial" pitchFamily="-108" charset="0"/>
              <a:cs typeface="Arial" pitchFamily="-108" charset="0"/>
            </a:endParaRPr>
          </a:p>
        </p:txBody>
      </p:sp>
      <p:sp>
        <p:nvSpPr>
          <p:cNvPr id="21" name="Freeform 20"/>
          <p:cNvSpPr/>
          <p:nvPr/>
        </p:nvSpPr>
        <p:spPr>
          <a:xfrm>
            <a:off x="8864600" y="304800"/>
            <a:ext cx="69850" cy="95251"/>
          </a:xfrm>
          <a:custGeom>
            <a:avLst/>
            <a:gdLst>
              <a:gd name="connsiteX0" fmla="*/ 66675 w 69850"/>
              <a:gd name="connsiteY0" fmla="*/ 50800 h 95250"/>
              <a:gd name="connsiteX1" fmla="*/ 0 w 69850"/>
              <a:gd name="connsiteY1" fmla="*/ 95250 h 95250"/>
              <a:gd name="connsiteX2" fmla="*/ 0 w 69850"/>
              <a:gd name="connsiteY2" fmla="*/ 44450 h 95250"/>
              <a:gd name="connsiteX3" fmla="*/ 69850 w 69850"/>
              <a:gd name="connsiteY3" fmla="*/ 0 h 95250"/>
              <a:gd name="connsiteX4" fmla="*/ 66675 w 69850"/>
              <a:gd name="connsiteY4" fmla="*/ 5080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50" h="95250">
                <a:moveTo>
                  <a:pt x="66675" y="50800"/>
                </a:moveTo>
                <a:lnTo>
                  <a:pt x="0" y="95250"/>
                </a:lnTo>
                <a:lnTo>
                  <a:pt x="0" y="44450"/>
                </a:lnTo>
                <a:lnTo>
                  <a:pt x="69850" y="0"/>
                </a:lnTo>
                <a:lnTo>
                  <a:pt x="66675" y="50800"/>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fontAlgn="base">
              <a:spcBef>
                <a:spcPct val="0"/>
              </a:spcBef>
              <a:spcAft>
                <a:spcPct val="0"/>
              </a:spcAft>
              <a:defRPr/>
            </a:pPr>
            <a:endParaRPr lang="en-US">
              <a:solidFill>
                <a:prstClr val="black"/>
              </a:solidFill>
              <a:latin typeface="Constantia"/>
              <a:ea typeface="Arial" pitchFamily="-110" charset="0"/>
              <a:cs typeface="Arial" pitchFamily="-110" charset="0"/>
            </a:endParaRPr>
          </a:p>
        </p:txBody>
      </p:sp>
    </p:spTree>
    <p:extLst>
      <p:ext uri="{BB962C8B-B14F-4D97-AF65-F5344CB8AC3E}">
        <p14:creationId xmlns:p14="http://schemas.microsoft.com/office/powerpoint/2010/main" val="2674586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sldNum="0" hdr="0" dt="0"/>
  <p:txStyles>
    <p:titleStyle>
      <a:lvl1pPr algn="l" rtl="0" eaLnBrk="0" fontAlgn="base" hangingPunct="0">
        <a:spcBef>
          <a:spcPct val="0"/>
        </a:spcBef>
        <a:spcAft>
          <a:spcPct val="0"/>
        </a:spcAft>
        <a:defRPr sz="3600" kern="1200">
          <a:solidFill>
            <a:srgbClr val="004080"/>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5pPr>
      <a:lvl6pPr marL="4572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6pPr>
      <a:lvl7pPr marL="9144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7pPr>
      <a:lvl8pPr marL="13716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8pPr>
      <a:lvl9pPr marL="1828800" algn="l" rtl="0" fontAlgn="base">
        <a:spcBef>
          <a:spcPct val="0"/>
        </a:spcBef>
        <a:spcAft>
          <a:spcPct val="0"/>
        </a:spcAft>
        <a:defRPr sz="3600">
          <a:solidFill>
            <a:srgbClr val="004080"/>
          </a:solidFill>
          <a:latin typeface="Calibri" pitchFamily="-108" charset="0"/>
          <a:ea typeface="ＭＳ Ｐゴシック" pitchFamily="-108" charset="-128"/>
          <a:cs typeface="ＭＳ Ｐゴシック" pitchFamily="-108"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110" charset="2"/>
        <a:buChar char=""/>
        <a:defRPr sz="2600" kern="1200">
          <a:solidFill>
            <a:srgbClr val="083763"/>
          </a:solidFill>
          <a:latin typeface="+mn-lt"/>
          <a:ea typeface="ＭＳ Ｐゴシック" pitchFamily="-108" charset="-128"/>
          <a:cs typeface="ＭＳ Ｐゴシック" pitchFamily="-108" charset="-128"/>
        </a:defRPr>
      </a:lvl1pPr>
      <a:lvl2pPr marL="639763" indent="-246063" algn="l" rtl="0" eaLnBrk="0" fontAlgn="base" hangingPunct="0">
        <a:spcBef>
          <a:spcPct val="20000"/>
        </a:spcBef>
        <a:spcAft>
          <a:spcPct val="0"/>
        </a:spcAft>
        <a:buClr>
          <a:schemeClr val="accent1"/>
        </a:buClr>
        <a:buSzPct val="85000"/>
        <a:buFont typeface="Wingdings 2" pitchFamily="-110" charset="2"/>
        <a:buChar char=""/>
        <a:defRPr sz="2400" kern="1200">
          <a:solidFill>
            <a:srgbClr val="083763"/>
          </a:solidFill>
          <a:latin typeface="+mn-lt"/>
          <a:ea typeface="ＭＳ Ｐゴシック" pitchFamily="-108"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110" charset="2"/>
        <a:buChar char=""/>
        <a:defRPr sz="2100" kern="1200">
          <a:solidFill>
            <a:srgbClr val="083763"/>
          </a:solidFill>
          <a:latin typeface="+mn-lt"/>
          <a:ea typeface="ＭＳ Ｐゴシック" pitchFamily="-108" charset="-128"/>
          <a:cs typeface="+mn-cs"/>
        </a:defRPr>
      </a:lvl3pPr>
      <a:lvl4pPr marL="1187450" indent="-209550" algn="l" rtl="0" eaLnBrk="0" fontAlgn="base" hangingPunct="0">
        <a:spcBef>
          <a:spcPct val="20000"/>
        </a:spcBef>
        <a:spcAft>
          <a:spcPct val="0"/>
        </a:spcAft>
        <a:buClr>
          <a:srgbClr val="0BD0D9"/>
        </a:buClr>
        <a:buSzPct val="65000"/>
        <a:buFont typeface="Wingdings 2" pitchFamily="-110" charset="2"/>
        <a:buChar char=""/>
        <a:defRPr sz="2000" kern="1200">
          <a:solidFill>
            <a:srgbClr val="083763"/>
          </a:solidFill>
          <a:latin typeface="+mn-lt"/>
          <a:ea typeface="ＭＳ Ｐゴシック" pitchFamily="-108" charset="-128"/>
          <a:cs typeface="+mn-cs"/>
        </a:defRPr>
      </a:lvl4pPr>
      <a:lvl5pPr marL="1462088" indent="-209550" algn="l" rtl="0" eaLnBrk="0" fontAlgn="base" hangingPunct="0">
        <a:spcBef>
          <a:spcPct val="20000"/>
        </a:spcBef>
        <a:spcAft>
          <a:spcPct val="0"/>
        </a:spcAft>
        <a:buClr>
          <a:srgbClr val="10CF9B"/>
        </a:buClr>
        <a:buSzPct val="65000"/>
        <a:buFont typeface="Wingdings 2" pitchFamily="-110" charset="2"/>
        <a:buChar char=""/>
        <a:defRPr sz="2000" kern="1200">
          <a:solidFill>
            <a:srgbClr val="083763"/>
          </a:solidFill>
          <a:latin typeface="+mn-lt"/>
          <a:ea typeface="ＭＳ Ｐゴシック" pitchFamily="-108"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455682" name="Rectangle 2"/>
          <p:cNvSpPr>
            <a:spLocks noChangeArrowheads="1"/>
          </p:cNvSpPr>
          <p:nvPr/>
        </p:nvSpPr>
        <p:spPr bwMode="auto">
          <a:xfrm>
            <a:off x="541338" y="184150"/>
            <a:ext cx="8128000" cy="133350"/>
          </a:xfrm>
          <a:prstGeom prst="rect">
            <a:avLst/>
          </a:prstGeom>
          <a:gradFill rotWithShape="0">
            <a:gsLst>
              <a:gs pos="0">
                <a:srgbClr val="277379"/>
              </a:gs>
              <a:gs pos="100000">
                <a:srgbClr val="277379">
                  <a:gamma/>
                  <a:tint val="0"/>
                  <a:invGamma/>
                </a:srgbClr>
              </a:gs>
            </a:gsLst>
            <a:lin ang="0" scaled="1"/>
          </a:gradFill>
          <a:ln>
            <a:noFill/>
          </a:ln>
          <a:effectLst/>
          <a:extLst>
            <a:ext uri="{91240B29-F687-4f45-9708-019B960494DF}">
              <a14:hiddenLine xmlns:a14="http://schemas.microsoft.com/office/drawing/2010/main" w="12700">
                <a:solidFill>
                  <a:srgbClr val="26647A"/>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sp useBgFill="1">
        <p:nvSpPr>
          <p:cNvPr id="455683" name="Rectangle 3"/>
          <p:cNvSpPr>
            <a:spLocks noChangeArrowheads="1"/>
          </p:cNvSpPr>
          <p:nvPr/>
        </p:nvSpPr>
        <p:spPr bwMode="auto">
          <a:xfrm>
            <a:off x="3951288" y="139700"/>
            <a:ext cx="1230312" cy="2540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sp>
        <p:nvSpPr>
          <p:cNvPr id="455684" name="Rectangle 4"/>
          <p:cNvSpPr>
            <a:spLocks noGrp="1" noChangeArrowheads="1"/>
          </p:cNvSpPr>
          <p:nvPr>
            <p:ph type="title"/>
          </p:nvPr>
        </p:nvSpPr>
        <p:spPr bwMode="auto">
          <a:xfrm>
            <a:off x="868363" y="381000"/>
            <a:ext cx="7475537" cy="946150"/>
          </a:xfrm>
          <a:prstGeom prst="rect">
            <a:avLst/>
          </a:prstGeom>
          <a:noFill/>
          <a:ln>
            <a:noFill/>
          </a:ln>
          <a:effectLst/>
          <a:extLst>
            <a:ext uri="{909E8E84-426E-40dd-AFC4-6F175D3DCCD1}">
              <a14:hiddenFill xmlns:a14="http://schemas.microsoft.com/office/drawing/2010/main">
                <a:solidFill>
                  <a:srgbClr val="555555"/>
                </a:solidFill>
              </a14:hiddenFill>
            </a:ext>
            <a:ext uri="{91240B29-F687-4f45-9708-019B960494DF}">
              <a14:hiddenLine xmlns:a14="http://schemas.microsoft.com/office/drawing/2010/main" w="12700">
                <a:solidFill>
                  <a:srgbClr val="50707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ctr" anchorCtr="0" compatLnSpc="1">
            <a:prstTxWarp prst="textNoShape">
              <a:avLst/>
            </a:prstTxWarp>
          </a:bodyPr>
          <a:lstStyle/>
          <a:p>
            <a:pPr lvl="0"/>
            <a:r>
              <a:rPr lang="en-GB"/>
              <a:t>Click to edit Master title style</a:t>
            </a:r>
          </a:p>
        </p:txBody>
      </p:sp>
      <p:sp>
        <p:nvSpPr>
          <p:cNvPr id="455685" name="Line 5"/>
          <p:cNvSpPr>
            <a:spLocks noChangeShapeType="1"/>
          </p:cNvSpPr>
          <p:nvPr/>
        </p:nvSpPr>
        <p:spPr bwMode="auto">
          <a:xfrm>
            <a:off x="860425" y="1295400"/>
            <a:ext cx="7470775" cy="0"/>
          </a:xfrm>
          <a:prstGeom prst="line">
            <a:avLst/>
          </a:prstGeom>
          <a:noFill/>
          <a:ln w="12700">
            <a:solidFill>
              <a:srgbClr val="EAEC5E"/>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sp>
        <p:nvSpPr>
          <p:cNvPr id="455686" name="Rectangle 6"/>
          <p:cNvSpPr>
            <a:spLocks noGrp="1" noChangeArrowheads="1"/>
          </p:cNvSpPr>
          <p:nvPr>
            <p:ph type="body" idx="1"/>
          </p:nvPr>
        </p:nvSpPr>
        <p:spPr bwMode="auto">
          <a:xfrm>
            <a:off x="881063" y="1981200"/>
            <a:ext cx="7450137" cy="4114800"/>
          </a:xfrm>
          <a:prstGeom prst="rect">
            <a:avLst/>
          </a:prstGeom>
          <a:noFill/>
          <a:ln>
            <a:noFill/>
          </a:ln>
          <a:effectLst/>
          <a:extLst>
            <a:ext uri="{909E8E84-426E-40dd-AFC4-6F175D3DCCD1}">
              <a14:hiddenFill xmlns:a14="http://schemas.microsoft.com/office/drawing/2010/main">
                <a:solidFill>
                  <a:srgbClr val="555555"/>
                </a:solidFill>
              </a14:hiddenFill>
            </a:ext>
            <a:ext uri="{91240B29-F687-4f45-9708-019B960494DF}">
              <a14:hiddenLine xmlns:a14="http://schemas.microsoft.com/office/drawing/2010/main" w="12700">
                <a:solidFill>
                  <a:srgbClr val="50707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useBgFill="1">
        <p:nvSpPr>
          <p:cNvPr id="455687" name="Rectangle 7"/>
          <p:cNvSpPr>
            <a:spLocks noChangeArrowheads="1"/>
          </p:cNvSpPr>
          <p:nvPr/>
        </p:nvSpPr>
        <p:spPr bwMode="auto">
          <a:xfrm>
            <a:off x="3933825" y="165100"/>
            <a:ext cx="1093788" cy="254000"/>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sp>
        <p:nvSpPr>
          <p:cNvPr id="455688" name="AutoShape 8"/>
          <p:cNvSpPr>
            <a:spLocks noChangeAspect="1" noChangeArrowheads="1"/>
          </p:cNvSpPr>
          <p:nvPr/>
        </p:nvSpPr>
        <p:spPr bwMode="auto">
          <a:xfrm>
            <a:off x="3962400" y="63500"/>
            <a:ext cx="1196975" cy="382588"/>
          </a:xfrm>
          <a:prstGeom prst="bevel">
            <a:avLst>
              <a:gd name="adj" fmla="val 12500"/>
            </a:avLst>
          </a:prstGeom>
          <a:solidFill>
            <a:srgbClr val="0066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pic>
        <p:nvPicPr>
          <p:cNvPr id="455689"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022725" y="128588"/>
            <a:ext cx="1076325" cy="25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42299"/>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2pPr>
      <a:lvl3pPr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3pPr>
      <a:lvl4pPr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4pPr>
      <a:lvl5pPr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5pPr>
      <a:lvl6pPr marL="457200"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6pPr>
      <a:lvl7pPr marL="914400"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7pPr>
      <a:lvl8pPr marL="1371600"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8pPr>
      <a:lvl9pPr marL="1828800" algn="ctr" rtl="0" eaLnBrk="0" fontAlgn="base" hangingPunct="0">
        <a:lnSpc>
          <a:spcPct val="90000"/>
        </a:lnSpc>
        <a:spcBef>
          <a:spcPct val="0"/>
        </a:spcBef>
        <a:spcAft>
          <a:spcPct val="0"/>
        </a:spcAft>
        <a:defRPr sz="2800" b="1" i="1">
          <a:solidFill>
            <a:schemeClr val="tx2"/>
          </a:solidFill>
          <a:effectLst>
            <a:outerShdw blurRad="38100" dist="38100" dir="2700000" algn="tl">
              <a:srgbClr val="000000"/>
            </a:outerShdw>
          </a:effectLst>
          <a:latin typeface="Tahoma" charset="0"/>
          <a:ea typeface="ＭＳ Ｐゴシック" charset="0"/>
        </a:defRPr>
      </a:lvl9pPr>
    </p:titleStyle>
    <p:bodyStyle>
      <a:lvl1pPr marL="571500" indent="-571500" algn="l" rtl="0" eaLnBrk="0" fontAlgn="base" hangingPunct="0">
        <a:lnSpc>
          <a:spcPct val="90000"/>
        </a:lnSpc>
        <a:spcBef>
          <a:spcPct val="30000"/>
        </a:spcBef>
        <a:spcAft>
          <a:spcPct val="0"/>
        </a:spcAft>
        <a:tabLst>
          <a:tab pos="6477000" algn="dec"/>
        </a:tabLst>
        <a:defRPr sz="2400" b="1">
          <a:solidFill>
            <a:schemeClr val="tx2"/>
          </a:solidFill>
          <a:effectLst>
            <a:outerShdw blurRad="38100" dist="38100" dir="2700000" algn="tl">
              <a:srgbClr val="000000"/>
            </a:outerShdw>
          </a:effectLst>
          <a:latin typeface="+mn-lt"/>
          <a:ea typeface="+mn-ea"/>
          <a:cs typeface="+mn-cs"/>
        </a:defRPr>
      </a:lvl1pPr>
      <a:lvl2pPr marL="1143000" indent="-285750" algn="l" rtl="0" eaLnBrk="0" fontAlgn="base" hangingPunct="0">
        <a:spcBef>
          <a:spcPct val="30000"/>
        </a:spcBef>
        <a:spcAft>
          <a:spcPct val="0"/>
        </a:spcAft>
        <a:buClr>
          <a:schemeClr val="tx2"/>
        </a:buClr>
        <a:buSzPct val="150000"/>
        <a:buChar char="•"/>
        <a:tabLst>
          <a:tab pos="6477000" algn="dec"/>
        </a:tabLst>
        <a:defRPr b="1">
          <a:solidFill>
            <a:schemeClr val="tx2"/>
          </a:solidFill>
          <a:effectLst>
            <a:outerShdw blurRad="38100" dist="38100" dir="2700000" algn="tl">
              <a:srgbClr val="000000"/>
            </a:outerShdw>
          </a:effectLst>
          <a:latin typeface="+mn-lt"/>
          <a:ea typeface="+mn-ea"/>
        </a:defRPr>
      </a:lvl2pPr>
      <a:lvl3pPr marL="1879600" indent="-381000" algn="l" rtl="0" eaLnBrk="0" fontAlgn="base" hangingPunct="0">
        <a:spcBef>
          <a:spcPct val="30000"/>
        </a:spcBef>
        <a:spcAft>
          <a:spcPct val="0"/>
        </a:spcAft>
        <a:tabLst>
          <a:tab pos="6477000" algn="dec"/>
        </a:tabLst>
        <a:defRPr sz="1600">
          <a:solidFill>
            <a:schemeClr val="tx2"/>
          </a:solidFill>
          <a:latin typeface="+mn-lt"/>
          <a:ea typeface="+mn-ea"/>
        </a:defRPr>
      </a:lvl3pPr>
      <a:lvl4pPr marL="2165350" indent="-171450" algn="l" rtl="0" eaLnBrk="0" fontAlgn="base" hangingPunct="0">
        <a:spcBef>
          <a:spcPct val="20000"/>
        </a:spcBef>
        <a:spcAft>
          <a:spcPct val="0"/>
        </a:spcAft>
        <a:buChar char="–"/>
        <a:tabLst>
          <a:tab pos="6477000" algn="dec"/>
        </a:tabLst>
        <a:defRPr sz="2000">
          <a:solidFill>
            <a:schemeClr val="tx1"/>
          </a:solidFill>
          <a:latin typeface="+mn-lt"/>
          <a:ea typeface="+mn-ea"/>
        </a:defRPr>
      </a:lvl4pPr>
      <a:lvl5pPr marL="2451100" indent="-171450" algn="l" rtl="0" eaLnBrk="0" fontAlgn="base" hangingPunct="0">
        <a:spcBef>
          <a:spcPct val="20000"/>
        </a:spcBef>
        <a:spcAft>
          <a:spcPct val="0"/>
        </a:spcAft>
        <a:buChar char="»"/>
        <a:tabLst>
          <a:tab pos="6477000" algn="dec"/>
        </a:tabLst>
        <a:defRPr sz="2000">
          <a:solidFill>
            <a:schemeClr val="tx1"/>
          </a:solidFill>
          <a:latin typeface="+mn-lt"/>
          <a:ea typeface="+mn-ea"/>
        </a:defRPr>
      </a:lvl5pPr>
      <a:lvl6pPr marL="2908300" indent="-171450" algn="l" rtl="0" eaLnBrk="0" fontAlgn="base" hangingPunct="0">
        <a:spcBef>
          <a:spcPct val="20000"/>
        </a:spcBef>
        <a:spcAft>
          <a:spcPct val="0"/>
        </a:spcAft>
        <a:buChar char="»"/>
        <a:tabLst>
          <a:tab pos="6477000" algn="dec"/>
        </a:tabLst>
        <a:defRPr sz="2000">
          <a:solidFill>
            <a:schemeClr val="tx1"/>
          </a:solidFill>
          <a:latin typeface="+mn-lt"/>
          <a:ea typeface="+mn-ea"/>
        </a:defRPr>
      </a:lvl6pPr>
      <a:lvl7pPr marL="3365500" indent="-171450" algn="l" rtl="0" eaLnBrk="0" fontAlgn="base" hangingPunct="0">
        <a:spcBef>
          <a:spcPct val="20000"/>
        </a:spcBef>
        <a:spcAft>
          <a:spcPct val="0"/>
        </a:spcAft>
        <a:buChar char="»"/>
        <a:tabLst>
          <a:tab pos="6477000" algn="dec"/>
        </a:tabLst>
        <a:defRPr sz="2000">
          <a:solidFill>
            <a:schemeClr val="tx1"/>
          </a:solidFill>
          <a:latin typeface="+mn-lt"/>
          <a:ea typeface="+mn-ea"/>
        </a:defRPr>
      </a:lvl7pPr>
      <a:lvl8pPr marL="3822700" indent="-171450" algn="l" rtl="0" eaLnBrk="0" fontAlgn="base" hangingPunct="0">
        <a:spcBef>
          <a:spcPct val="20000"/>
        </a:spcBef>
        <a:spcAft>
          <a:spcPct val="0"/>
        </a:spcAft>
        <a:buChar char="»"/>
        <a:tabLst>
          <a:tab pos="6477000" algn="dec"/>
        </a:tabLst>
        <a:defRPr sz="2000">
          <a:solidFill>
            <a:schemeClr val="tx1"/>
          </a:solidFill>
          <a:latin typeface="+mn-lt"/>
          <a:ea typeface="+mn-ea"/>
        </a:defRPr>
      </a:lvl8pPr>
      <a:lvl9pPr marL="4279900" indent="-171450" algn="l" rtl="0" eaLnBrk="0" fontAlgn="base" hangingPunct="0">
        <a:spcBef>
          <a:spcPct val="20000"/>
        </a:spcBef>
        <a:spcAft>
          <a:spcPct val="0"/>
        </a:spcAft>
        <a:buChar char="»"/>
        <a:tabLst>
          <a:tab pos="6477000" algn="dec"/>
        </a:tabLs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png"/></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65.png"/><Relationship Id="rId1" Type="http://schemas.openxmlformats.org/officeDocument/2006/relationships/slideLayout" Target="../slideLayouts/slideLayout4.xml"/><Relationship Id="rId2" Type="http://schemas.openxmlformats.org/officeDocument/2006/relationships/image" Target="../media/image6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 Id="rId3" Type="http://schemas.openxmlformats.org/officeDocument/2006/relationships/image" Target="../media/image5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36.wmf"/><Relationship Id="rId6" Type="http://schemas.openxmlformats.org/officeDocument/2006/relationships/oleObject" Target="../embeddings/oleObject2.bin"/><Relationship Id="rId7" Type="http://schemas.openxmlformats.org/officeDocument/2006/relationships/oleObject" Target="../embeddings/Microsoft_Word_97_-_2004_Document1.doc"/><Relationship Id="rId8" Type="http://schemas.openxmlformats.org/officeDocument/2006/relationships/image" Target="../media/image37.wmf"/><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8.png"/><Relationship Id="rId5" Type="http://schemas.openxmlformats.org/officeDocument/2006/relationships/oleObject" Target="../embeddings/oleObject3.bin"/><Relationship Id="rId6" Type="http://schemas.openxmlformats.org/officeDocument/2006/relationships/image" Target="../media/image36.wmf"/><Relationship Id="rId7" Type="http://schemas.openxmlformats.org/officeDocument/2006/relationships/oleObject" Target="../embeddings/oleObject4.bin"/><Relationship Id="rId8" Type="http://schemas.openxmlformats.org/officeDocument/2006/relationships/oleObject" Target="../embeddings/Microsoft_Word_97_-_2004_Document2.doc"/><Relationship Id="rId9" Type="http://schemas.openxmlformats.org/officeDocument/2006/relationships/image" Target="../media/image37.wmf"/><Relationship Id="rId1" Type="http://schemas.openxmlformats.org/officeDocument/2006/relationships/vmlDrawing" Target="../drawings/vmlDrawing2.vml"/><Relationship Id="rId2"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chart" Target="../charts/chart8.xml"/><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png"/><Relationship Id="rId3" Type="http://schemas.openxmlformats.org/officeDocument/2006/relationships/image" Target="../media/image4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emf"/><Relationship Id="rId3" Type="http://schemas.openxmlformats.org/officeDocument/2006/relationships/image" Target="../media/image5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Text Box 2"/>
          <p:cNvSpPr>
            <a:spLocks noGrp="1" noChangeArrowheads="1"/>
          </p:cNvSpPr>
          <p:nvPr>
            <p:ph type="ctrTitle"/>
          </p:nvPr>
        </p:nvSpPr>
        <p:spPr>
          <a:xfrm>
            <a:off x="912812" y="3276892"/>
            <a:ext cx="7318375" cy="1215717"/>
          </a:xfrm>
        </p:spPr>
        <p:txBody>
          <a:bodyPr/>
          <a:lstStyle/>
          <a:p>
            <a:r>
              <a:rPr lang="en-US" sz="4400" i="1" dirty="0" smtClean="0"/>
              <a:t>Aspergillus</a:t>
            </a:r>
            <a:r>
              <a:rPr lang="en-US" sz="4400" dirty="0" smtClean="0"/>
              <a:t> PCR</a:t>
            </a:r>
            <a:br>
              <a:rPr lang="en-US" sz="4400" dirty="0" smtClean="0"/>
            </a:br>
            <a:r>
              <a:rPr lang="en-US" dirty="0" smtClean="0"/>
              <a:t>achieving </a:t>
            </a:r>
            <a:r>
              <a:rPr lang="en-US" dirty="0" err="1" smtClean="0"/>
              <a:t>standardisation</a:t>
            </a:r>
            <a:endParaRPr lang="en-GB" dirty="0"/>
          </a:p>
        </p:txBody>
      </p:sp>
      <p:sp>
        <p:nvSpPr>
          <p:cNvPr id="3" name="Subtitle 2"/>
          <p:cNvSpPr>
            <a:spLocks noGrp="1"/>
          </p:cNvSpPr>
          <p:nvPr>
            <p:ph type="subTitle" idx="1"/>
          </p:nvPr>
        </p:nvSpPr>
        <p:spPr>
          <a:xfrm>
            <a:off x="1403648" y="4725144"/>
            <a:ext cx="6400800" cy="1752600"/>
          </a:xfrm>
        </p:spPr>
        <p:txBody>
          <a:bodyPr/>
          <a:lstStyle/>
          <a:p>
            <a:r>
              <a:rPr lang="en-US" dirty="0" smtClean="0"/>
              <a:t>J Peter Donnelly PhD </a:t>
            </a:r>
            <a:r>
              <a:rPr lang="en-US" dirty="0" err="1" smtClean="0"/>
              <a:t>FRCPath</a:t>
            </a:r>
            <a:endParaRPr lang="en-US" dirty="0" smtClean="0"/>
          </a:p>
          <a:p>
            <a:r>
              <a:rPr lang="en-US" sz="2000" dirty="0" smtClean="0"/>
              <a:t>Department of </a:t>
            </a:r>
            <a:r>
              <a:rPr lang="en-US" sz="2000" dirty="0" err="1" smtClean="0"/>
              <a:t>Haematology</a:t>
            </a:r>
            <a:endParaRPr lang="en-US" sz="2000" dirty="0" smtClean="0"/>
          </a:p>
          <a:p>
            <a:r>
              <a:rPr lang="en-US" sz="2000" dirty="0" smtClean="0"/>
              <a:t>Radboud University Nijmegen Medical Centre</a:t>
            </a:r>
          </a:p>
          <a:p>
            <a:r>
              <a:rPr lang="en-US" sz="2000" dirty="0" smtClean="0"/>
              <a:t>Nijmegen, The Netherlands</a:t>
            </a:r>
          </a:p>
          <a:p>
            <a:endParaRPr lang="en-US" dirty="0"/>
          </a:p>
        </p:txBody>
      </p:sp>
      <p:pic>
        <p:nvPicPr>
          <p:cNvPr id="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02119" y="1674653"/>
            <a:ext cx="2539761" cy="160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SHAM Logo Colour.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7768" y="675364"/>
            <a:ext cx="4188463" cy="917473"/>
          </a:xfrm>
          <a:prstGeom prst="rect">
            <a:avLst/>
          </a:prstGeom>
        </p:spPr>
      </p:pic>
    </p:spTree>
    <p:extLst>
      <p:ext uri="{BB962C8B-B14F-4D97-AF65-F5344CB8AC3E}">
        <p14:creationId xmlns:p14="http://schemas.microsoft.com/office/powerpoint/2010/main" val="2167358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987659" y="1651413"/>
            <a:ext cx="3128592" cy="3128592"/>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0" name="Oval 19"/>
          <p:cNvSpPr/>
          <p:nvPr/>
        </p:nvSpPr>
        <p:spPr>
          <a:xfrm>
            <a:off x="2181344" y="3061036"/>
            <a:ext cx="3128592" cy="3128592"/>
          </a:xfrm>
          <a:prstGeom prst="ellipse">
            <a:avLst/>
          </a:prstGeom>
          <a:solidFill>
            <a:srgbClr val="FF6666">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19" name="TextBox 18"/>
          <p:cNvSpPr txBox="1"/>
          <p:nvPr/>
        </p:nvSpPr>
        <p:spPr>
          <a:xfrm>
            <a:off x="533400" y="4964671"/>
            <a:ext cx="1965389" cy="369332"/>
          </a:xfrm>
          <a:prstGeom prst="rect">
            <a:avLst/>
          </a:prstGeom>
          <a:solidFill>
            <a:schemeClr val="accent6">
              <a:lumMod val="60000"/>
              <a:lumOff val="40000"/>
            </a:schemeClr>
          </a:solidFill>
        </p:spPr>
        <p:txBody>
          <a:bodyPr wrap="none" rtlCol="0">
            <a:spAutoFit/>
          </a:bodyPr>
          <a:lstStyle/>
          <a:p>
            <a:r>
              <a:rPr lang="en-US" dirty="0">
                <a:latin typeface="Tahoma"/>
                <a:cs typeface="Tahoma"/>
              </a:rPr>
              <a:t>R</a:t>
            </a:r>
            <a:r>
              <a:rPr lang="en-US" dirty="0" smtClean="0">
                <a:latin typeface="Tahoma"/>
                <a:cs typeface="Tahoma"/>
              </a:rPr>
              <a:t>adiology reports</a:t>
            </a:r>
            <a:endParaRPr lang="en-US" dirty="0">
              <a:latin typeface="Tahoma"/>
              <a:cs typeface="Tahoma"/>
            </a:endParaRPr>
          </a:p>
        </p:txBody>
      </p:sp>
      <p:sp>
        <p:nvSpPr>
          <p:cNvPr id="21" name="TextBox 20"/>
          <p:cNvSpPr txBox="1"/>
          <p:nvPr/>
        </p:nvSpPr>
        <p:spPr>
          <a:xfrm>
            <a:off x="3239457" y="1863729"/>
            <a:ext cx="2704774"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Haematology admissions</a:t>
            </a:r>
            <a:endParaRPr lang="en-US" dirty="0">
              <a:latin typeface="Tahoma"/>
              <a:cs typeface="Tahoma"/>
            </a:endParaRPr>
          </a:p>
        </p:txBody>
      </p:sp>
      <p:sp>
        <p:nvSpPr>
          <p:cNvPr id="42" name="TextBox 16"/>
          <p:cNvSpPr txBox="1">
            <a:spLocks noChangeArrowheads="1"/>
          </p:cNvSpPr>
          <p:nvPr/>
        </p:nvSpPr>
        <p:spPr bwMode="auto">
          <a:xfrm>
            <a:off x="621371" y="4595339"/>
            <a:ext cx="178944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Clinical features</a:t>
            </a:r>
            <a:endParaRPr lang="en-US" dirty="0"/>
          </a:p>
        </p:txBody>
      </p:sp>
      <p:sp>
        <p:nvSpPr>
          <p:cNvPr id="31" name="TextBox 30"/>
          <p:cNvSpPr txBox="1"/>
          <p:nvPr/>
        </p:nvSpPr>
        <p:spPr>
          <a:xfrm>
            <a:off x="922363" y="2528888"/>
            <a:ext cx="7302450" cy="461665"/>
          </a:xfrm>
          <a:prstGeom prst="rect">
            <a:avLst/>
          </a:prstGeom>
          <a:noFill/>
        </p:spPr>
        <p:txBody>
          <a:bodyPr wrap="none" rtlCol="0">
            <a:spAutoFit/>
          </a:bodyPr>
          <a:lstStyle/>
          <a:p>
            <a:r>
              <a:rPr lang="en-US" sz="2400" b="1" dirty="0" smtClean="0">
                <a:solidFill>
                  <a:srgbClr val="0000FF"/>
                </a:solidFill>
                <a:latin typeface="Comic Sans MS"/>
                <a:cs typeface="Comic Sans MS"/>
              </a:rPr>
              <a:t>Clinicians’ impression based on clinical findings</a:t>
            </a:r>
            <a:endParaRPr lang="en-US" sz="2400" b="1" dirty="0">
              <a:solidFill>
                <a:srgbClr val="0000FF"/>
              </a:solidFill>
              <a:latin typeface="Comic Sans MS"/>
              <a:cs typeface="Comic Sans MS"/>
            </a:endParaRPr>
          </a:p>
        </p:txBody>
      </p:sp>
      <p:sp>
        <p:nvSpPr>
          <p:cNvPr id="11"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Tree>
    <p:extLst>
      <p:ext uri="{BB962C8B-B14F-4D97-AF65-F5344CB8AC3E}">
        <p14:creationId xmlns:p14="http://schemas.microsoft.com/office/powerpoint/2010/main" val="2081000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2912532"/>
            <a:ext cx="7886700" cy="3234267"/>
          </a:xfrm>
        </p:spPr>
        <p:txBody>
          <a:bodyPr/>
          <a:lstStyle/>
          <a:p>
            <a:pPr marL="0" indent="0" algn="just">
              <a:lnSpc>
                <a:spcPct val="130000"/>
              </a:lnSpc>
              <a:buNone/>
            </a:pPr>
            <a:r>
              <a:rPr lang="en-US" sz="2400" dirty="0" smtClean="0"/>
              <a:t>A phase 3, double-blind, multicenter, randomized, placebo-controlled study to assess the efficacy, safety and tolerability of prophylactic liposomal amphotericin B (</a:t>
            </a:r>
            <a:r>
              <a:rPr lang="en-US" sz="2400" dirty="0"/>
              <a:t>A</a:t>
            </a:r>
            <a:r>
              <a:rPr lang="en-US" sz="2400" dirty="0" smtClean="0"/>
              <a:t>mbisome®) for the prevention of invasive fungal infections (IFI’s) in subjects receiving remission-induction chemotherapy for acute lymphoblastic leukemia (ALL)</a:t>
            </a:r>
            <a:endParaRPr lang="en-US" sz="2400" dirty="0"/>
          </a:p>
        </p:txBody>
      </p:sp>
      <p:sp>
        <p:nvSpPr>
          <p:cNvPr id="4" name="Title 3"/>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2238223" y="736602"/>
            <a:ext cx="4667553" cy="1921933"/>
          </a:xfrm>
          <a:prstGeom prst="rect">
            <a:avLst/>
          </a:prstGeom>
          <a:scene3d>
            <a:camera prst="orthographicFront"/>
            <a:lightRig rig="threePt" dir="t"/>
          </a:scene3d>
          <a:sp3d>
            <a:bevelT/>
          </a:sp3d>
        </p:spPr>
      </p:pic>
    </p:spTree>
    <p:extLst>
      <p:ext uri="{BB962C8B-B14F-4D97-AF65-F5344CB8AC3E}">
        <p14:creationId xmlns:p14="http://schemas.microsoft.com/office/powerpoint/2010/main" val="182026206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dirty="0" smtClean="0"/>
              <a:t>Primary objective:</a:t>
            </a:r>
            <a:endParaRPr lang="en-US" dirty="0"/>
          </a:p>
          <a:p>
            <a:r>
              <a:rPr lang="en-US" dirty="0" smtClean="0"/>
              <a:t>To </a:t>
            </a:r>
            <a:r>
              <a:rPr lang="en-US" dirty="0"/>
              <a:t>determine the prophylactic efficacy of </a:t>
            </a:r>
            <a:r>
              <a:rPr lang="en-US" dirty="0" err="1"/>
              <a:t>AmBisome</a:t>
            </a:r>
            <a:r>
              <a:rPr lang="en-US" dirty="0"/>
              <a:t> compared to placebo in </a:t>
            </a:r>
            <a:r>
              <a:rPr lang="en-US" dirty="0" smtClean="0"/>
              <a:t>preventing IFIs </a:t>
            </a:r>
            <a:r>
              <a:rPr lang="en-US" dirty="0"/>
              <a:t>in subjects with ALL undergoing remission-induction chemotherapy</a:t>
            </a:r>
            <a:r>
              <a:rPr lang="en-US" dirty="0" smtClean="0"/>
              <a:t>.</a:t>
            </a:r>
            <a:endParaRPr lang="en-US" dirty="0"/>
          </a:p>
        </p:txBody>
      </p:sp>
      <p:sp>
        <p:nvSpPr>
          <p:cNvPr id="2" name="Title 1"/>
          <p:cNvSpPr>
            <a:spLocks noGrp="1"/>
          </p:cNvSpPr>
          <p:nvPr>
            <p:ph type="title"/>
          </p:nvPr>
        </p:nvSpPr>
        <p:spPr>
          <a:xfrm>
            <a:off x="533400" y="685800"/>
            <a:ext cx="8069582" cy="538609"/>
          </a:xfrm>
        </p:spPr>
        <p:txBody>
          <a:bodyPr/>
          <a:lstStyle/>
          <a:p>
            <a:r>
              <a:rPr lang="en-US" dirty="0" smtClean="0"/>
              <a:t>Ambiguard - objectives</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4684" y="651934"/>
            <a:ext cx="1729316" cy="712071"/>
          </a:xfrm>
          <a:prstGeom prst="rect">
            <a:avLst/>
          </a:prstGeom>
        </p:spPr>
      </p:pic>
    </p:spTree>
    <p:extLst>
      <p:ext uri="{BB962C8B-B14F-4D97-AF65-F5344CB8AC3E}">
        <p14:creationId xmlns:p14="http://schemas.microsoft.com/office/powerpoint/2010/main" val="402518487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dirty="0" smtClean="0"/>
              <a:t>Primary objective:</a:t>
            </a:r>
            <a:endParaRPr lang="en-US" dirty="0"/>
          </a:p>
          <a:p>
            <a:r>
              <a:rPr lang="en-US" dirty="0" smtClean="0"/>
              <a:t>To </a:t>
            </a:r>
            <a:r>
              <a:rPr lang="en-US" dirty="0"/>
              <a:t>determine the prophylactic efficacy of </a:t>
            </a:r>
            <a:r>
              <a:rPr lang="en-US" dirty="0" err="1"/>
              <a:t>AmBisome</a:t>
            </a:r>
            <a:r>
              <a:rPr lang="en-US" dirty="0"/>
              <a:t> compared to placebo in </a:t>
            </a:r>
            <a:r>
              <a:rPr lang="en-US" dirty="0" smtClean="0"/>
              <a:t>preventing IFIs </a:t>
            </a:r>
            <a:r>
              <a:rPr lang="en-US" dirty="0"/>
              <a:t>in subjects with ALL undergoing remission-induction chemotherapy.</a:t>
            </a:r>
          </a:p>
          <a:p>
            <a:pPr marL="0" indent="0">
              <a:buNone/>
            </a:pPr>
            <a:r>
              <a:rPr lang="en-US" dirty="0" smtClean="0"/>
              <a:t>Secondary objectives:</a:t>
            </a:r>
            <a:endParaRPr lang="en-US" dirty="0"/>
          </a:p>
          <a:p>
            <a:r>
              <a:rPr lang="en-US" dirty="0" smtClean="0"/>
              <a:t>To </a:t>
            </a:r>
            <a:r>
              <a:rPr lang="en-US" dirty="0"/>
              <a:t>determine the safety and tolerability of prophylactic </a:t>
            </a:r>
            <a:r>
              <a:rPr lang="en-US" dirty="0" err="1"/>
              <a:t>AmBisome</a:t>
            </a:r>
            <a:r>
              <a:rPr lang="en-US" dirty="0"/>
              <a:t> in subjects with </a:t>
            </a:r>
            <a:r>
              <a:rPr lang="en-US" dirty="0" smtClean="0"/>
              <a:t>ALL undergoing </a:t>
            </a:r>
            <a:r>
              <a:rPr lang="en-US" dirty="0"/>
              <a:t>remission-induction chemotherapy.</a:t>
            </a:r>
          </a:p>
          <a:p>
            <a:r>
              <a:rPr lang="en-US" dirty="0" smtClean="0"/>
              <a:t>To </a:t>
            </a:r>
            <a:r>
              <a:rPr lang="en-US" dirty="0"/>
              <a:t>determine the impact of IFI prevention on the efficacy of remission-</a:t>
            </a:r>
            <a:r>
              <a:rPr lang="en-US" dirty="0" smtClean="0"/>
              <a:t>induction chemotherapy </a:t>
            </a:r>
            <a:r>
              <a:rPr lang="en-US" dirty="0"/>
              <a:t>in subjects with AL</a:t>
            </a:r>
          </a:p>
        </p:txBody>
      </p:sp>
      <p:sp>
        <p:nvSpPr>
          <p:cNvPr id="2" name="Title 1"/>
          <p:cNvSpPr>
            <a:spLocks noGrp="1"/>
          </p:cNvSpPr>
          <p:nvPr>
            <p:ph type="title"/>
          </p:nvPr>
        </p:nvSpPr>
        <p:spPr>
          <a:xfrm>
            <a:off x="533400" y="685800"/>
            <a:ext cx="8069582" cy="538609"/>
          </a:xfrm>
        </p:spPr>
        <p:txBody>
          <a:bodyPr/>
          <a:lstStyle/>
          <a:p>
            <a:r>
              <a:rPr lang="en-US" dirty="0" smtClean="0"/>
              <a:t>Ambiguard - objectives</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4684" y="651934"/>
            <a:ext cx="1729316" cy="712071"/>
          </a:xfrm>
          <a:prstGeom prst="rect">
            <a:avLst/>
          </a:prstGeom>
        </p:spPr>
      </p:pic>
    </p:spTree>
    <p:extLst>
      <p:ext uri="{BB962C8B-B14F-4D97-AF65-F5344CB8AC3E}">
        <p14:creationId xmlns:p14="http://schemas.microsoft.com/office/powerpoint/2010/main" val="260920001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Elbow Connector 66"/>
          <p:cNvCxnSpPr>
            <a:stCxn id="64" idx="2"/>
            <a:endCxn id="6" idx="0"/>
          </p:cNvCxnSpPr>
          <p:nvPr/>
        </p:nvCxnSpPr>
        <p:spPr>
          <a:xfrm rot="16200000" flipH="1">
            <a:off x="4823530" y="1789190"/>
            <a:ext cx="525320" cy="1117439"/>
          </a:xfrm>
          <a:prstGeom prst="bentConnector3">
            <a:avLst>
              <a:gd name="adj1" fmla="val 50000"/>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408113" y="1837600"/>
            <a:ext cx="238715" cy="2476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p:cNvSpPr/>
          <p:nvPr/>
        </p:nvSpPr>
        <p:spPr>
          <a:xfrm>
            <a:off x="1457246" y="3710182"/>
            <a:ext cx="6199458" cy="2802910"/>
          </a:xfrm>
          <a:prstGeom prst="roundRect">
            <a:avLst>
              <a:gd name="adj" fmla="val 8209"/>
            </a:avLst>
          </a:prstGeom>
          <a:solidFill>
            <a:schemeClr val="accent2"/>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a:p>
        </p:txBody>
      </p:sp>
      <p:sp>
        <p:nvSpPr>
          <p:cNvPr id="2" name="Title 1"/>
          <p:cNvSpPr>
            <a:spLocks noGrp="1"/>
          </p:cNvSpPr>
          <p:nvPr>
            <p:ph type="title"/>
          </p:nvPr>
        </p:nvSpPr>
        <p:spPr>
          <a:xfrm>
            <a:off x="533400" y="685800"/>
            <a:ext cx="8069582" cy="538609"/>
          </a:xfrm>
        </p:spPr>
        <p:txBody>
          <a:bodyPr/>
          <a:lstStyle/>
          <a:p>
            <a:r>
              <a:rPr lang="en-US" dirty="0" smtClean="0"/>
              <a:t>Ambiguard - design</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4684" y="651934"/>
            <a:ext cx="1729316" cy="712071"/>
          </a:xfrm>
          <a:prstGeom prst="rect">
            <a:avLst/>
          </a:prstGeom>
        </p:spPr>
      </p:pic>
      <p:sp>
        <p:nvSpPr>
          <p:cNvPr id="6" name="Rounded Rectangle 5"/>
          <p:cNvSpPr/>
          <p:nvPr/>
        </p:nvSpPr>
        <p:spPr>
          <a:xfrm>
            <a:off x="4624401" y="2610570"/>
            <a:ext cx="2041017" cy="919401"/>
          </a:xfrm>
          <a:prstGeom prst="roundRect">
            <a:avLst/>
          </a:prstGeom>
          <a:solidFill>
            <a:schemeClr val="bg1"/>
          </a:solidFill>
          <a:ln>
            <a:solidFill>
              <a:srgbClr val="008000"/>
            </a:solidFill>
          </a:ln>
          <a:scene3d>
            <a:camera prst="orthographicFront"/>
            <a:lightRig rig="threePt" dir="t"/>
          </a:scene3d>
          <a:sp3d>
            <a:bevelT/>
          </a:sp3d>
        </p:spPr>
        <p:txBody>
          <a:bodyPr wrap="none">
            <a:spAutoFit/>
          </a:bodyPr>
          <a:lstStyle/>
          <a:p>
            <a:pPr algn="ctr"/>
            <a:r>
              <a:rPr lang="en-US" sz="1600" dirty="0" err="1" smtClean="0">
                <a:solidFill>
                  <a:srgbClr val="008000"/>
                </a:solidFill>
                <a:latin typeface="Tahoma"/>
                <a:cs typeface="Tahoma"/>
              </a:rPr>
              <a:t>AmBisome</a:t>
            </a:r>
            <a:r>
              <a:rPr lang="en-US" sz="1600" dirty="0" smtClean="0">
                <a:solidFill>
                  <a:srgbClr val="008000"/>
                </a:solidFill>
                <a:latin typeface="Tahoma"/>
                <a:cs typeface="Tahoma"/>
              </a:rPr>
              <a:t> </a:t>
            </a:r>
            <a:r>
              <a:rPr lang="en-US" sz="1600" dirty="0">
                <a:solidFill>
                  <a:srgbClr val="008000"/>
                </a:solidFill>
                <a:latin typeface="Tahoma"/>
                <a:cs typeface="Tahoma"/>
              </a:rPr>
              <a:t>5 mg/kg </a:t>
            </a:r>
            <a:endParaRPr lang="en-US" sz="1600" dirty="0" smtClean="0">
              <a:solidFill>
                <a:srgbClr val="008000"/>
              </a:solidFill>
              <a:latin typeface="Tahoma"/>
              <a:cs typeface="Tahoma"/>
            </a:endParaRPr>
          </a:p>
          <a:p>
            <a:pPr algn="ctr"/>
            <a:r>
              <a:rPr lang="en-US" sz="1600" dirty="0" smtClean="0">
                <a:solidFill>
                  <a:srgbClr val="008000"/>
                </a:solidFill>
                <a:latin typeface="Tahoma"/>
                <a:cs typeface="Tahoma"/>
              </a:rPr>
              <a:t>twice </a:t>
            </a:r>
            <a:r>
              <a:rPr lang="en-US" sz="1600" dirty="0">
                <a:solidFill>
                  <a:srgbClr val="008000"/>
                </a:solidFill>
                <a:latin typeface="Tahoma"/>
                <a:cs typeface="Tahoma"/>
              </a:rPr>
              <a:t>weekly </a:t>
            </a:r>
            <a:endParaRPr lang="en-US" sz="1600" dirty="0" smtClean="0">
              <a:solidFill>
                <a:srgbClr val="008000"/>
              </a:solidFill>
              <a:latin typeface="Tahoma"/>
              <a:cs typeface="Tahoma"/>
            </a:endParaRPr>
          </a:p>
          <a:p>
            <a:pPr algn="ctr"/>
            <a:r>
              <a:rPr lang="en-US" sz="1600" dirty="0" smtClean="0">
                <a:solidFill>
                  <a:srgbClr val="008000"/>
                </a:solidFill>
                <a:latin typeface="Tahoma"/>
                <a:cs typeface="Tahoma"/>
              </a:rPr>
              <a:t>(</a:t>
            </a:r>
            <a:r>
              <a:rPr lang="en-US" sz="1600" dirty="0">
                <a:solidFill>
                  <a:srgbClr val="008000"/>
                </a:solidFill>
                <a:latin typeface="Tahoma"/>
                <a:cs typeface="Tahoma"/>
              </a:rPr>
              <a:t>n = 236</a:t>
            </a:r>
            <a:r>
              <a:rPr lang="en-US" sz="1600" dirty="0" smtClean="0">
                <a:solidFill>
                  <a:srgbClr val="008000"/>
                </a:solidFill>
                <a:latin typeface="Tahoma"/>
                <a:cs typeface="Tahoma"/>
              </a:rPr>
              <a:t>)</a:t>
            </a:r>
            <a:endParaRPr lang="en-US" sz="1600" dirty="0">
              <a:solidFill>
                <a:srgbClr val="008000"/>
              </a:solidFill>
              <a:latin typeface="Tahoma"/>
              <a:cs typeface="Tahoma"/>
            </a:endParaRPr>
          </a:p>
        </p:txBody>
      </p:sp>
      <p:sp>
        <p:nvSpPr>
          <p:cNvPr id="7" name="Rounded Rectangle 6"/>
          <p:cNvSpPr/>
          <p:nvPr/>
        </p:nvSpPr>
        <p:spPr>
          <a:xfrm>
            <a:off x="2915816" y="2610570"/>
            <a:ext cx="1429464" cy="953453"/>
          </a:xfrm>
          <a:prstGeom prst="roundRect">
            <a:avLst/>
          </a:prstGeom>
          <a:solidFill>
            <a:schemeClr val="bg1"/>
          </a:solidFill>
          <a:ln>
            <a:solidFill>
              <a:srgbClr val="008000"/>
            </a:solidFill>
          </a:ln>
          <a:scene3d>
            <a:camera prst="orthographicFront"/>
            <a:lightRig rig="threePt" dir="t"/>
          </a:scene3d>
          <a:sp3d>
            <a:bevelT/>
          </a:sp3d>
        </p:spPr>
        <p:txBody>
          <a:bodyPr wrap="none">
            <a:spAutoFit/>
          </a:bodyPr>
          <a:lstStyle/>
          <a:p>
            <a:pPr algn="ctr"/>
            <a:r>
              <a:rPr lang="en-US" sz="1600" dirty="0" smtClean="0">
                <a:solidFill>
                  <a:srgbClr val="008000"/>
                </a:solidFill>
                <a:latin typeface="Tahoma"/>
                <a:cs typeface="Tahoma"/>
              </a:rPr>
              <a:t>placebo </a:t>
            </a:r>
          </a:p>
          <a:p>
            <a:pPr algn="ctr"/>
            <a:r>
              <a:rPr lang="en-US" sz="1600" dirty="0" smtClean="0">
                <a:solidFill>
                  <a:srgbClr val="008000"/>
                </a:solidFill>
                <a:latin typeface="Tahoma"/>
                <a:cs typeface="Tahoma"/>
              </a:rPr>
              <a:t>twice </a:t>
            </a:r>
            <a:r>
              <a:rPr lang="en-US" sz="1600" dirty="0">
                <a:solidFill>
                  <a:srgbClr val="008000"/>
                </a:solidFill>
                <a:latin typeface="Tahoma"/>
                <a:cs typeface="Tahoma"/>
              </a:rPr>
              <a:t>weekly </a:t>
            </a:r>
            <a:endParaRPr lang="en-US" sz="1600" dirty="0" smtClean="0">
              <a:solidFill>
                <a:srgbClr val="008000"/>
              </a:solidFill>
              <a:latin typeface="Tahoma"/>
              <a:cs typeface="Tahoma"/>
            </a:endParaRPr>
          </a:p>
          <a:p>
            <a:pPr algn="ctr"/>
            <a:r>
              <a:rPr lang="en-US" sz="1600" dirty="0" smtClean="0">
                <a:solidFill>
                  <a:srgbClr val="008000"/>
                </a:solidFill>
                <a:latin typeface="Tahoma"/>
                <a:cs typeface="Tahoma"/>
              </a:rPr>
              <a:t>(</a:t>
            </a:r>
            <a:r>
              <a:rPr lang="en-US" sz="1600" dirty="0">
                <a:solidFill>
                  <a:srgbClr val="008000"/>
                </a:solidFill>
                <a:latin typeface="Tahoma"/>
                <a:cs typeface="Tahoma"/>
              </a:rPr>
              <a:t>n = 118)</a:t>
            </a:r>
          </a:p>
        </p:txBody>
      </p:sp>
      <p:graphicFrame>
        <p:nvGraphicFramePr>
          <p:cNvPr id="61" name="Table Placeholder 4"/>
          <p:cNvGraphicFramePr>
            <a:graphicFrameLocks/>
          </p:cNvGraphicFramePr>
          <p:nvPr>
            <p:extLst>
              <p:ext uri="{D42A27DB-BD31-4B8C-83A1-F6EECF244321}">
                <p14:modId xmlns:p14="http://schemas.microsoft.com/office/powerpoint/2010/main" val="2588186863"/>
              </p:ext>
            </p:extLst>
          </p:nvPr>
        </p:nvGraphicFramePr>
        <p:xfrm>
          <a:off x="1672440" y="3951681"/>
          <a:ext cx="5722028" cy="2374439"/>
        </p:xfrm>
        <a:graphic>
          <a:graphicData uri="http://schemas.openxmlformats.org/drawingml/2006/table">
            <a:tbl>
              <a:tblPr firstRow="1" bandRow="1">
                <a:tableStyleId>{5C22544A-7EE6-4342-B048-85BDC9FD1C3A}</a:tableStyleId>
              </a:tblPr>
              <a:tblGrid>
                <a:gridCol w="948267"/>
                <a:gridCol w="880533"/>
                <a:gridCol w="1107248"/>
                <a:gridCol w="1107248"/>
                <a:gridCol w="1678732"/>
              </a:tblGrid>
              <a:tr h="219519">
                <a:tc>
                  <a:txBody>
                    <a:bodyPr/>
                    <a:lstStyle/>
                    <a:p>
                      <a:pPr algn="ctr">
                        <a:lnSpc>
                          <a:spcPts val="1900"/>
                        </a:lnSpc>
                        <a:spcAft>
                          <a:spcPts val="0"/>
                        </a:spcAft>
                      </a:pPr>
                      <a:r>
                        <a:rPr lang="en-US" sz="1400" b="1" dirty="0">
                          <a:solidFill>
                            <a:srgbClr val="000090"/>
                          </a:solidFill>
                          <a:effectLst/>
                          <a:latin typeface="Arial"/>
                          <a:ea typeface="Cambria"/>
                          <a:cs typeface="Arial"/>
                        </a:rPr>
                        <a:t> </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c>
                  <a:txBody>
                    <a:bodyPr/>
                    <a:lstStyle/>
                    <a:p>
                      <a:pPr algn="ctr">
                        <a:lnSpc>
                          <a:spcPts val="1900"/>
                        </a:lnSpc>
                        <a:spcAft>
                          <a:spcPts val="0"/>
                        </a:spcAft>
                      </a:pPr>
                      <a:r>
                        <a:rPr lang="en-US" sz="1400" b="1">
                          <a:solidFill>
                            <a:srgbClr val="000090"/>
                          </a:solidFill>
                          <a:effectLst/>
                          <a:latin typeface="Arial"/>
                          <a:ea typeface="Cambria"/>
                          <a:cs typeface="Arial"/>
                        </a:rPr>
                        <a:t> </a:t>
                      </a:r>
                      <a:endParaRPr lang="en-GB" sz="1400" b="1">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c gridSpan="2">
                  <a:txBody>
                    <a:bodyPr/>
                    <a:lstStyle/>
                    <a:p>
                      <a:pPr algn="ctr">
                        <a:lnSpc>
                          <a:spcPts val="1900"/>
                        </a:lnSpc>
                        <a:spcAft>
                          <a:spcPts val="0"/>
                        </a:spcAft>
                      </a:pPr>
                      <a:r>
                        <a:rPr lang="en-GB" sz="1400" b="1" dirty="0" smtClean="0">
                          <a:solidFill>
                            <a:srgbClr val="000090"/>
                          </a:solidFill>
                          <a:effectLst/>
                          <a:latin typeface="Arial"/>
                          <a:ea typeface="Cambria"/>
                          <a:cs typeface="Arial"/>
                        </a:rPr>
                        <a:t>Proven + probable IA</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DD9"/>
                      </a:solidFill>
                      <a:prstDash val="solid"/>
                      <a:round/>
                      <a:headEnd type="none" w="med" len="med"/>
                      <a:tailEnd type="none" w="med" len="med"/>
                    </a:lnT>
                    <a:lnB w="12700" cap="flat" cmpd="sng" algn="ctr">
                      <a:solidFill>
                        <a:srgbClr val="009DD9"/>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a:lnSpc>
                          <a:spcPts val="1900"/>
                        </a:lnSpc>
                        <a:spcAft>
                          <a:spcPts val="0"/>
                        </a:spcAft>
                      </a:pP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r>
              <a:tr h="219519">
                <a:tc>
                  <a:txBody>
                    <a:bodyPr/>
                    <a:lstStyle/>
                    <a:p>
                      <a:pPr algn="ctr">
                        <a:lnSpc>
                          <a:spcPts val="1900"/>
                        </a:lnSpc>
                        <a:spcAft>
                          <a:spcPts val="0"/>
                        </a:spcAft>
                      </a:pPr>
                      <a:r>
                        <a:rPr lang="en-US" sz="1400" b="1">
                          <a:solidFill>
                            <a:srgbClr val="000090"/>
                          </a:solidFill>
                          <a:effectLst/>
                          <a:latin typeface="Arial"/>
                          <a:ea typeface="Cambria"/>
                          <a:cs typeface="Arial"/>
                        </a:rPr>
                        <a:t> </a:t>
                      </a:r>
                      <a:endParaRPr lang="en-GB" sz="1400" b="1">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c>
                  <a:txBody>
                    <a:bodyPr/>
                    <a:lstStyle/>
                    <a:p>
                      <a:pPr algn="ctr">
                        <a:lnSpc>
                          <a:spcPts val="1900"/>
                        </a:lnSpc>
                        <a:spcAft>
                          <a:spcPts val="0"/>
                        </a:spcAft>
                      </a:pPr>
                      <a:r>
                        <a:rPr lang="en-US" sz="1400" b="1" dirty="0">
                          <a:solidFill>
                            <a:srgbClr val="000090"/>
                          </a:solidFill>
                          <a:effectLst/>
                          <a:latin typeface="Arial"/>
                          <a:ea typeface="Cambria"/>
                          <a:cs typeface="Arial"/>
                        </a:rPr>
                        <a:t> </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c>
                  <a:txBody>
                    <a:bodyPr/>
                    <a:lstStyle/>
                    <a:p>
                      <a:pPr algn="ctr">
                        <a:lnSpc>
                          <a:spcPts val="1900"/>
                        </a:lnSpc>
                        <a:spcAft>
                          <a:spcPts val="0"/>
                        </a:spcAft>
                      </a:pPr>
                      <a:r>
                        <a:rPr lang="en-US" sz="1400" b="0" i="1" dirty="0" smtClean="0">
                          <a:solidFill>
                            <a:srgbClr val="FF0000"/>
                          </a:solidFill>
                          <a:effectLst/>
                          <a:latin typeface="Arial"/>
                          <a:ea typeface="Cambria"/>
                          <a:cs typeface="Arial"/>
                        </a:rPr>
                        <a:t>Present</a:t>
                      </a:r>
                      <a:endParaRPr lang="en-GB" sz="1400" b="0" dirty="0">
                        <a:solidFill>
                          <a:srgbClr val="FF000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solidFill>
                        <a:srgbClr val="009DD9"/>
                      </a:solidFill>
                      <a:prstDash val="solid"/>
                      <a:round/>
                      <a:headEnd type="none" w="med" len="med"/>
                      <a:tailEnd type="none" w="med" len="med"/>
                    </a:lnR>
                    <a:lnT w="12700" cap="flat" cmpd="sng" algn="ctr">
                      <a:solidFill>
                        <a:srgbClr val="009DD9"/>
                      </a:solid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0" i="1" dirty="0" smtClean="0">
                          <a:solidFill>
                            <a:srgbClr val="008000"/>
                          </a:solidFill>
                          <a:effectLst/>
                          <a:latin typeface="Arial"/>
                          <a:ea typeface="Cambria"/>
                          <a:cs typeface="Arial"/>
                        </a:rPr>
                        <a:t>Absent</a:t>
                      </a:r>
                      <a:endParaRPr lang="en-GB" sz="1400" b="0" dirty="0">
                        <a:solidFill>
                          <a:srgbClr val="008000"/>
                        </a:solidFill>
                        <a:effectLst/>
                        <a:latin typeface="Arial"/>
                        <a:ea typeface="Cambria"/>
                        <a:cs typeface="Arial"/>
                      </a:endParaRPr>
                    </a:p>
                  </a:txBody>
                  <a:tcPr marL="68580" marR="68580" marT="0" marB="0" anchor="ctr">
                    <a:lnL w="12700" cap="flat" cmpd="sng" algn="ctr">
                      <a:solidFill>
                        <a:srgbClr val="009D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9DD9"/>
                      </a:solid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a:solidFill>
                            <a:srgbClr val="000090"/>
                          </a:solidFill>
                          <a:effectLst/>
                          <a:latin typeface="Arial"/>
                          <a:ea typeface="Cambria"/>
                          <a:cs typeface="Arial"/>
                        </a:rPr>
                        <a:t> </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r>
              <a:tr h="679061">
                <a:tc rowSpan="2">
                  <a:txBody>
                    <a:bodyPr/>
                    <a:lstStyle/>
                    <a:p>
                      <a:pPr algn="ctr">
                        <a:lnSpc>
                          <a:spcPts val="1900"/>
                        </a:lnSpc>
                        <a:spcAft>
                          <a:spcPts val="0"/>
                        </a:spcAft>
                      </a:pPr>
                      <a:r>
                        <a:rPr lang="en-US" sz="1400" b="1" dirty="0" smtClean="0">
                          <a:solidFill>
                            <a:srgbClr val="000090"/>
                          </a:solidFill>
                          <a:effectLst/>
                          <a:latin typeface="Arial"/>
                          <a:ea typeface="Cambria"/>
                          <a:cs typeface="Arial"/>
                        </a:rPr>
                        <a:t>PCR</a:t>
                      </a:r>
                      <a:endParaRPr lang="en-GB" sz="1400" b="1" dirty="0">
                        <a:solidFill>
                          <a:srgbClr val="000090"/>
                        </a:solidFill>
                        <a:effectLst/>
                        <a:latin typeface="Arial"/>
                        <a:ea typeface="Cambria"/>
                        <a:cs typeface="Arial"/>
                      </a:endParaRPr>
                    </a:p>
                    <a:p>
                      <a:pPr algn="ctr">
                        <a:lnSpc>
                          <a:spcPts val="1900"/>
                        </a:lnSpc>
                        <a:spcAft>
                          <a:spcPts val="0"/>
                        </a:spcAft>
                      </a:pPr>
                      <a:r>
                        <a:rPr lang="en-US" sz="1400" b="1" dirty="0" smtClean="0">
                          <a:solidFill>
                            <a:srgbClr val="000090"/>
                          </a:solidFill>
                          <a:effectLst/>
                          <a:latin typeface="Arial"/>
                          <a:ea typeface="Cambria"/>
                          <a:cs typeface="Arial"/>
                        </a:rPr>
                        <a:t>result</a:t>
                      </a:r>
                      <a:endParaRPr lang="en-GB" sz="1400" b="1" dirty="0">
                        <a:solidFill>
                          <a:srgbClr val="000090"/>
                        </a:solidFill>
                        <a:effectLst/>
                        <a:latin typeface="Arial"/>
                        <a:ea typeface="Cambria"/>
                        <a:cs typeface="Arial"/>
                      </a:endParaRPr>
                    </a:p>
                  </a:txBody>
                  <a:tcPr marL="68580" marR="68580" marT="0" marB="0" anchor="ctr">
                    <a:lnL w="127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0" i="1" dirty="0">
                          <a:solidFill>
                            <a:srgbClr val="FF0000"/>
                          </a:solidFill>
                          <a:effectLst/>
                          <a:latin typeface="Arial"/>
                          <a:ea typeface="Cambria"/>
                          <a:cs typeface="Arial"/>
                        </a:rPr>
                        <a:t>Positive</a:t>
                      </a:r>
                      <a:endParaRPr lang="en-GB" sz="1400" b="0" dirty="0">
                        <a:solidFill>
                          <a:srgbClr val="FF0000"/>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a:solidFill>
                            <a:srgbClr val="FF0000"/>
                          </a:solidFill>
                          <a:effectLst/>
                          <a:latin typeface="Arial"/>
                          <a:ea typeface="Cambria"/>
                          <a:cs typeface="Arial"/>
                        </a:rPr>
                        <a:t>True Positive</a:t>
                      </a:r>
                      <a:endParaRPr lang="en-GB" sz="1400" b="1" dirty="0">
                        <a:solidFill>
                          <a:srgbClr val="FF0000"/>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a:solidFill>
                            <a:srgbClr val="B800B9"/>
                          </a:solidFill>
                          <a:effectLst/>
                          <a:latin typeface="Arial"/>
                          <a:ea typeface="Cambria"/>
                          <a:cs typeface="Arial"/>
                        </a:rPr>
                        <a:t>False </a:t>
                      </a:r>
                      <a:r>
                        <a:rPr lang="en-US" sz="1400" b="1" dirty="0" smtClean="0">
                          <a:solidFill>
                            <a:srgbClr val="B800B9"/>
                          </a:solidFill>
                          <a:effectLst/>
                          <a:latin typeface="Arial"/>
                          <a:ea typeface="Cambria"/>
                          <a:cs typeface="Arial"/>
                        </a:rPr>
                        <a:t>Positive</a:t>
                      </a:r>
                      <a:endParaRPr lang="en-GB" sz="1400" b="1" dirty="0">
                        <a:solidFill>
                          <a:srgbClr val="B800B9"/>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smtClean="0">
                          <a:solidFill>
                            <a:srgbClr val="FF0000"/>
                          </a:solidFill>
                          <a:effectLst/>
                          <a:latin typeface="Arial"/>
                          <a:ea typeface="Cambria"/>
                          <a:cs typeface="Arial"/>
                        </a:rPr>
                        <a:t>Positive</a:t>
                      </a:r>
                      <a:r>
                        <a:rPr lang="en-US" sz="1400" b="1" baseline="0" dirty="0" smtClean="0">
                          <a:solidFill>
                            <a:srgbClr val="FF0000"/>
                          </a:solidFill>
                          <a:effectLst/>
                          <a:latin typeface="Arial"/>
                          <a:ea typeface="Cambria"/>
                          <a:cs typeface="Arial"/>
                        </a:rPr>
                        <a:t> predictive value </a:t>
                      </a:r>
                      <a:endParaRPr lang="en-US" sz="1400" b="1" dirty="0" smtClean="0">
                        <a:solidFill>
                          <a:srgbClr val="FF0000"/>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r>
              <a:tr h="682163">
                <a:tc vMerge="1">
                  <a:txBody>
                    <a:bodyPr/>
                    <a:lstStyle/>
                    <a:p>
                      <a:endParaRPr lang="en-US"/>
                    </a:p>
                  </a:txBody>
                  <a:tcPr/>
                </a:tc>
                <a:tc>
                  <a:txBody>
                    <a:bodyPr/>
                    <a:lstStyle/>
                    <a:p>
                      <a:pPr algn="ctr">
                        <a:lnSpc>
                          <a:spcPts val="1900"/>
                        </a:lnSpc>
                        <a:spcAft>
                          <a:spcPts val="0"/>
                        </a:spcAft>
                      </a:pPr>
                      <a:r>
                        <a:rPr lang="en-US" sz="1400" b="0" i="1" dirty="0">
                          <a:solidFill>
                            <a:srgbClr val="008000"/>
                          </a:solidFill>
                          <a:effectLst/>
                          <a:latin typeface="Arial"/>
                          <a:ea typeface="Cambria"/>
                          <a:cs typeface="Arial"/>
                        </a:rPr>
                        <a:t>Negative</a:t>
                      </a:r>
                      <a:endParaRPr lang="en-GB" sz="1400" b="0" dirty="0">
                        <a:solidFill>
                          <a:srgbClr val="008000"/>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a:solidFill>
                            <a:srgbClr val="B800B9"/>
                          </a:solidFill>
                          <a:effectLst/>
                          <a:latin typeface="Arial"/>
                          <a:ea typeface="Cambria"/>
                          <a:cs typeface="Arial"/>
                        </a:rPr>
                        <a:t>False </a:t>
                      </a:r>
                      <a:r>
                        <a:rPr lang="en-US" sz="1400" b="1" dirty="0" smtClean="0">
                          <a:solidFill>
                            <a:srgbClr val="B800B9"/>
                          </a:solidFill>
                          <a:effectLst/>
                          <a:latin typeface="Arial"/>
                          <a:ea typeface="Cambria"/>
                          <a:cs typeface="Arial"/>
                        </a:rPr>
                        <a:t>Negative</a:t>
                      </a:r>
                      <a:endParaRPr lang="en-GB" sz="1400" b="1" dirty="0">
                        <a:solidFill>
                          <a:srgbClr val="B800B9"/>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a:solidFill>
                            <a:srgbClr val="008000"/>
                          </a:solidFill>
                          <a:effectLst/>
                          <a:latin typeface="Arial"/>
                          <a:ea typeface="Cambria"/>
                          <a:cs typeface="Arial"/>
                        </a:rPr>
                        <a:t>True Negative</a:t>
                      </a:r>
                      <a:endParaRPr lang="en-GB" sz="1400" b="1" dirty="0">
                        <a:solidFill>
                          <a:srgbClr val="008000"/>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381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smtClean="0">
                          <a:solidFill>
                            <a:srgbClr val="008000"/>
                          </a:solidFill>
                          <a:effectLst/>
                          <a:latin typeface="Arial"/>
                          <a:ea typeface="Cambria"/>
                          <a:cs typeface="Arial"/>
                        </a:rPr>
                        <a:t>Negative predictive value</a:t>
                      </a:r>
                      <a:r>
                        <a:rPr lang="en-US" sz="1400" b="1" dirty="0">
                          <a:solidFill>
                            <a:srgbClr val="008000"/>
                          </a:solidFill>
                          <a:effectLst/>
                          <a:latin typeface="Arial"/>
                          <a:ea typeface="Cambria"/>
                          <a:cs typeface="Arial"/>
                        </a:rPr>
                        <a:t> </a:t>
                      </a:r>
                      <a:endParaRPr lang="en-GB" sz="1400" b="1" dirty="0">
                        <a:solidFill>
                          <a:srgbClr val="008000"/>
                        </a:solidFill>
                        <a:effectLst/>
                        <a:latin typeface="Arial"/>
                        <a:ea typeface="Cambria"/>
                        <a:cs typeface="Arial"/>
                      </a:endParaRPr>
                    </a:p>
                  </a:txBody>
                  <a:tcPr marL="68580" marR="68580" marT="0" marB="0" anchor="ctr">
                    <a:lnL w="38100" cap="flat" cmpd="sng" algn="ctr">
                      <a:solidFill>
                        <a:srgbClr val="009DD9"/>
                      </a:solidFill>
                      <a:prstDash val="solid"/>
                      <a:round/>
                      <a:headEnd type="none" w="med" len="med"/>
                      <a:tailEnd type="none" w="med" len="med"/>
                    </a:lnL>
                    <a:lnR w="381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r>
              <a:tr h="530615">
                <a:tc>
                  <a:txBody>
                    <a:bodyPr/>
                    <a:lstStyle/>
                    <a:p>
                      <a:pPr algn="ctr">
                        <a:lnSpc>
                          <a:spcPts val="1900"/>
                        </a:lnSpc>
                        <a:spcAft>
                          <a:spcPts val="0"/>
                        </a:spcAft>
                      </a:pPr>
                      <a:r>
                        <a:rPr lang="en-US" sz="1400" b="1" dirty="0">
                          <a:solidFill>
                            <a:srgbClr val="000090"/>
                          </a:solidFill>
                          <a:effectLst/>
                          <a:latin typeface="Arial"/>
                          <a:ea typeface="Cambria"/>
                          <a:cs typeface="Arial"/>
                        </a:rPr>
                        <a:t> </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ts val="1900"/>
                        </a:lnSpc>
                        <a:spcAft>
                          <a:spcPts val="0"/>
                        </a:spcAft>
                      </a:pPr>
                      <a:r>
                        <a:rPr lang="en-US" sz="1400" b="1" dirty="0">
                          <a:solidFill>
                            <a:srgbClr val="000090"/>
                          </a:solidFill>
                          <a:effectLst/>
                          <a:latin typeface="Arial"/>
                          <a:ea typeface="Cambria"/>
                          <a:cs typeface="Arial"/>
                        </a:rPr>
                        <a:t> </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ts val="1900"/>
                        </a:lnSpc>
                        <a:spcAft>
                          <a:spcPts val="0"/>
                        </a:spcAft>
                      </a:pPr>
                      <a:r>
                        <a:rPr lang="en-US" sz="1400" b="1" dirty="0" smtClean="0">
                          <a:solidFill>
                            <a:srgbClr val="000090"/>
                          </a:solidFill>
                          <a:effectLst/>
                          <a:latin typeface="Arial"/>
                          <a:ea typeface="Cambria"/>
                          <a:cs typeface="Arial"/>
                        </a:rPr>
                        <a:t>Sensitivity</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solidFill>
                        <a:srgbClr val="009DD9"/>
                      </a:solidFill>
                      <a:prstDash val="solid"/>
                      <a:round/>
                      <a:headEnd type="none" w="med" len="med"/>
                      <a:tailEnd type="none" w="med" len="med"/>
                    </a:lnR>
                    <a:lnT w="38100" cap="flat" cmpd="sng" algn="ctr">
                      <a:solidFill>
                        <a:srgbClr val="009DD9"/>
                      </a:solidFill>
                      <a:prstDash val="solid"/>
                      <a:round/>
                      <a:headEnd type="none" w="med" len="med"/>
                      <a:tailEnd type="none" w="med" len="med"/>
                    </a:lnT>
                    <a:lnB w="12700" cap="flat" cmpd="sng" algn="ctr">
                      <a:solidFill>
                        <a:srgbClr val="009DD9"/>
                      </a:solidFill>
                      <a:prstDash val="solid"/>
                      <a:round/>
                      <a:headEnd type="none" w="med" len="med"/>
                      <a:tailEnd type="none" w="med" len="med"/>
                    </a:lnB>
                    <a:solidFill>
                      <a:schemeClr val="bg1"/>
                    </a:solidFill>
                  </a:tcPr>
                </a:tc>
                <a:tc>
                  <a:txBody>
                    <a:bodyPr/>
                    <a:lstStyle/>
                    <a:p>
                      <a:pPr algn="ctr">
                        <a:lnSpc>
                          <a:spcPts val="1900"/>
                        </a:lnSpc>
                        <a:spcAft>
                          <a:spcPts val="0"/>
                        </a:spcAft>
                      </a:pPr>
                      <a:r>
                        <a:rPr lang="en-US" sz="1400" b="1" dirty="0" smtClean="0">
                          <a:solidFill>
                            <a:srgbClr val="000090"/>
                          </a:solidFill>
                          <a:effectLst/>
                          <a:latin typeface="Arial"/>
                          <a:ea typeface="Cambria"/>
                          <a:cs typeface="Arial"/>
                        </a:rPr>
                        <a:t>Specificity</a:t>
                      </a:r>
                      <a:endParaRPr lang="en-GB" sz="1400" b="1" dirty="0">
                        <a:solidFill>
                          <a:srgbClr val="000090"/>
                        </a:solidFill>
                        <a:effectLst/>
                        <a:latin typeface="Arial"/>
                        <a:ea typeface="Cambria"/>
                        <a:cs typeface="Arial"/>
                      </a:endParaRPr>
                    </a:p>
                  </a:txBody>
                  <a:tcPr marL="68580" marR="68580" marT="0" marB="0" anchor="ctr">
                    <a:lnL w="12700" cap="flat" cmpd="sng" algn="ctr">
                      <a:solidFill>
                        <a:srgbClr val="009DD9"/>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9DD9"/>
                      </a:solidFill>
                      <a:prstDash val="solid"/>
                      <a:round/>
                      <a:headEnd type="none" w="med" len="med"/>
                      <a:tailEnd type="none" w="med" len="med"/>
                    </a:lnT>
                    <a:lnB w="12700" cap="flat" cmpd="sng" algn="ctr">
                      <a:solidFill>
                        <a:srgbClr val="009DD9"/>
                      </a:solidFill>
                      <a:prstDash val="solid"/>
                      <a:round/>
                      <a:headEnd type="none" w="med" len="med"/>
                      <a:tailEnd type="none" w="med" len="med"/>
                    </a:lnB>
                    <a:solidFill>
                      <a:schemeClr val="bg1"/>
                    </a:solidFill>
                  </a:tcPr>
                </a:tc>
                <a:tc>
                  <a:txBody>
                    <a:bodyPr/>
                    <a:lstStyle/>
                    <a:p>
                      <a:pPr>
                        <a:spcAft>
                          <a:spcPts val="0"/>
                        </a:spcAft>
                      </a:pPr>
                      <a:r>
                        <a:rPr lang="en-US" sz="1400" b="1" dirty="0">
                          <a:solidFill>
                            <a:srgbClr val="000090"/>
                          </a:solidFill>
                          <a:effectLst/>
                          <a:latin typeface="Arial"/>
                          <a:ea typeface="Cambria"/>
                          <a:cs typeface="Arial"/>
                        </a:rPr>
                        <a:t> </a:t>
                      </a:r>
                      <a:endParaRPr lang="en-GB" sz="1400" b="1" dirty="0">
                        <a:solidFill>
                          <a:srgbClr val="000090"/>
                        </a:solidFill>
                        <a:effectLst/>
                        <a:latin typeface="Arial"/>
                        <a:ea typeface="Cambria"/>
                        <a:cs typeface="Arial"/>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9DD9"/>
                    </a:solidFill>
                  </a:tcPr>
                </a:tc>
              </a:tr>
            </a:tbl>
          </a:graphicData>
        </a:graphic>
      </p:graphicFrame>
      <p:cxnSp>
        <p:nvCxnSpPr>
          <p:cNvPr id="66" name="Elbow Connector 65"/>
          <p:cNvCxnSpPr>
            <a:stCxn id="64" idx="2"/>
            <a:endCxn id="7" idx="0"/>
          </p:cNvCxnSpPr>
          <p:nvPr/>
        </p:nvCxnSpPr>
        <p:spPr>
          <a:xfrm rot="5400000">
            <a:off x="3816350" y="1899449"/>
            <a:ext cx="525320" cy="896923"/>
          </a:xfrm>
          <a:prstGeom prst="bentConnector3">
            <a:avLst>
              <a:gd name="adj1" fmla="val 50000"/>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4007812" y="1575510"/>
            <a:ext cx="1039316" cy="880403"/>
            <a:chOff x="4004507" y="1610783"/>
            <a:chExt cx="1039316" cy="880403"/>
          </a:xfrm>
        </p:grpSpPr>
        <p:grpSp>
          <p:nvGrpSpPr>
            <p:cNvPr id="15" name="Group 70"/>
            <p:cNvGrpSpPr>
              <a:grpSpLocks/>
            </p:cNvGrpSpPr>
            <p:nvPr/>
          </p:nvGrpSpPr>
          <p:grpSpPr bwMode="auto">
            <a:xfrm>
              <a:off x="4453273" y="1610783"/>
              <a:ext cx="590550" cy="621640"/>
              <a:chOff x="1444" y="1070"/>
              <a:chExt cx="419" cy="377"/>
            </a:xfrm>
          </p:grpSpPr>
          <p:sp>
            <p:nvSpPr>
              <p:cNvPr id="16" name="Freeform 71"/>
              <p:cNvSpPr>
                <a:spLocks/>
              </p:cNvSpPr>
              <p:nvPr/>
            </p:nvSpPr>
            <p:spPr bwMode="auto">
              <a:xfrm>
                <a:off x="1450" y="1076"/>
                <a:ext cx="413" cy="358"/>
              </a:xfrm>
              <a:custGeom>
                <a:avLst/>
                <a:gdLst>
                  <a:gd name="T0" fmla="*/ 8 w 287"/>
                  <a:gd name="T1" fmla="*/ 8 h 249"/>
                  <a:gd name="T2" fmla="*/ 0 w 287"/>
                  <a:gd name="T3" fmla="*/ 150 h 249"/>
                  <a:gd name="T4" fmla="*/ 46 w 287"/>
                  <a:gd name="T5" fmla="*/ 216 h 249"/>
                  <a:gd name="T6" fmla="*/ 91 w 287"/>
                  <a:gd name="T7" fmla="*/ 249 h 249"/>
                  <a:gd name="T8" fmla="*/ 216 w 287"/>
                  <a:gd name="T9" fmla="*/ 241 h 249"/>
                  <a:gd name="T10" fmla="*/ 278 w 287"/>
                  <a:gd name="T11" fmla="*/ 237 h 249"/>
                  <a:gd name="T12" fmla="*/ 287 w 287"/>
                  <a:gd name="T13" fmla="*/ 158 h 249"/>
                  <a:gd name="T14" fmla="*/ 278 w 287"/>
                  <a:gd name="T15" fmla="*/ 91 h 249"/>
                  <a:gd name="T16" fmla="*/ 253 w 287"/>
                  <a:gd name="T17" fmla="*/ 54 h 249"/>
                  <a:gd name="T18" fmla="*/ 212 w 287"/>
                  <a:gd name="T19" fmla="*/ 29 h 249"/>
                  <a:gd name="T20" fmla="*/ 170 w 287"/>
                  <a:gd name="T21" fmla="*/ 4 h 249"/>
                  <a:gd name="T22" fmla="*/ 96 w 287"/>
                  <a:gd name="T23" fmla="*/ 0 h 249"/>
                  <a:gd name="T24" fmla="*/ 8 w 287"/>
                  <a:gd name="T25" fmla="*/ 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7" h="249">
                    <a:moveTo>
                      <a:pt x="8" y="8"/>
                    </a:moveTo>
                    <a:lnTo>
                      <a:pt x="0" y="150"/>
                    </a:lnTo>
                    <a:lnTo>
                      <a:pt x="46" y="216"/>
                    </a:lnTo>
                    <a:lnTo>
                      <a:pt x="91" y="249"/>
                    </a:lnTo>
                    <a:lnTo>
                      <a:pt x="216" y="241"/>
                    </a:lnTo>
                    <a:lnTo>
                      <a:pt x="278" y="237"/>
                    </a:lnTo>
                    <a:lnTo>
                      <a:pt x="287" y="158"/>
                    </a:lnTo>
                    <a:lnTo>
                      <a:pt x="278" y="91"/>
                    </a:lnTo>
                    <a:lnTo>
                      <a:pt x="253" y="54"/>
                    </a:lnTo>
                    <a:lnTo>
                      <a:pt x="212" y="29"/>
                    </a:lnTo>
                    <a:lnTo>
                      <a:pt x="170" y="4"/>
                    </a:lnTo>
                    <a:lnTo>
                      <a:pt x="96" y="0"/>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72"/>
              <p:cNvSpPr>
                <a:spLocks/>
              </p:cNvSpPr>
              <p:nvPr/>
            </p:nvSpPr>
            <p:spPr bwMode="auto">
              <a:xfrm>
                <a:off x="1456" y="1070"/>
                <a:ext cx="407" cy="370"/>
              </a:xfrm>
              <a:custGeom>
                <a:avLst/>
                <a:gdLst>
                  <a:gd name="T0" fmla="*/ 50 w 283"/>
                  <a:gd name="T1" fmla="*/ 0 h 257"/>
                  <a:gd name="T2" fmla="*/ 58 w 283"/>
                  <a:gd name="T3" fmla="*/ 8 h 257"/>
                  <a:gd name="T4" fmla="*/ 87 w 283"/>
                  <a:gd name="T5" fmla="*/ 12 h 257"/>
                  <a:gd name="T6" fmla="*/ 166 w 283"/>
                  <a:gd name="T7" fmla="*/ 16 h 257"/>
                  <a:gd name="T8" fmla="*/ 208 w 283"/>
                  <a:gd name="T9" fmla="*/ 41 h 257"/>
                  <a:gd name="T10" fmla="*/ 249 w 283"/>
                  <a:gd name="T11" fmla="*/ 70 h 257"/>
                  <a:gd name="T12" fmla="*/ 262 w 283"/>
                  <a:gd name="T13" fmla="*/ 87 h 257"/>
                  <a:gd name="T14" fmla="*/ 216 w 283"/>
                  <a:gd name="T15" fmla="*/ 95 h 257"/>
                  <a:gd name="T16" fmla="*/ 175 w 283"/>
                  <a:gd name="T17" fmla="*/ 95 h 257"/>
                  <a:gd name="T18" fmla="*/ 116 w 283"/>
                  <a:gd name="T19" fmla="*/ 100 h 257"/>
                  <a:gd name="T20" fmla="*/ 87 w 283"/>
                  <a:gd name="T21" fmla="*/ 100 h 257"/>
                  <a:gd name="T22" fmla="*/ 67 w 283"/>
                  <a:gd name="T23" fmla="*/ 83 h 257"/>
                  <a:gd name="T24" fmla="*/ 46 w 283"/>
                  <a:gd name="T25" fmla="*/ 54 h 257"/>
                  <a:gd name="T26" fmla="*/ 29 w 283"/>
                  <a:gd name="T27" fmla="*/ 33 h 257"/>
                  <a:gd name="T28" fmla="*/ 17 w 283"/>
                  <a:gd name="T29" fmla="*/ 8 h 257"/>
                  <a:gd name="T30" fmla="*/ 0 w 283"/>
                  <a:gd name="T31" fmla="*/ 4 h 257"/>
                  <a:gd name="T32" fmla="*/ 0 w 283"/>
                  <a:gd name="T33" fmla="*/ 16 h 257"/>
                  <a:gd name="T34" fmla="*/ 8 w 283"/>
                  <a:gd name="T35" fmla="*/ 37 h 257"/>
                  <a:gd name="T36" fmla="*/ 29 w 283"/>
                  <a:gd name="T37" fmla="*/ 58 h 257"/>
                  <a:gd name="T38" fmla="*/ 50 w 283"/>
                  <a:gd name="T39" fmla="*/ 87 h 257"/>
                  <a:gd name="T40" fmla="*/ 75 w 283"/>
                  <a:gd name="T41" fmla="*/ 108 h 257"/>
                  <a:gd name="T42" fmla="*/ 75 w 283"/>
                  <a:gd name="T43" fmla="*/ 162 h 257"/>
                  <a:gd name="T44" fmla="*/ 75 w 283"/>
                  <a:gd name="T45" fmla="*/ 228 h 257"/>
                  <a:gd name="T46" fmla="*/ 79 w 283"/>
                  <a:gd name="T47" fmla="*/ 249 h 257"/>
                  <a:gd name="T48" fmla="*/ 92 w 283"/>
                  <a:gd name="T49" fmla="*/ 241 h 257"/>
                  <a:gd name="T50" fmla="*/ 83 w 283"/>
                  <a:gd name="T51" fmla="*/ 199 h 257"/>
                  <a:gd name="T52" fmla="*/ 87 w 283"/>
                  <a:gd name="T53" fmla="*/ 149 h 257"/>
                  <a:gd name="T54" fmla="*/ 87 w 283"/>
                  <a:gd name="T55" fmla="*/ 112 h 257"/>
                  <a:gd name="T56" fmla="*/ 137 w 283"/>
                  <a:gd name="T57" fmla="*/ 116 h 257"/>
                  <a:gd name="T58" fmla="*/ 204 w 283"/>
                  <a:gd name="T59" fmla="*/ 112 h 257"/>
                  <a:gd name="T60" fmla="*/ 249 w 283"/>
                  <a:gd name="T61" fmla="*/ 108 h 257"/>
                  <a:gd name="T62" fmla="*/ 270 w 283"/>
                  <a:gd name="T63" fmla="*/ 108 h 257"/>
                  <a:gd name="T64" fmla="*/ 270 w 283"/>
                  <a:gd name="T65" fmla="*/ 154 h 257"/>
                  <a:gd name="T66" fmla="*/ 270 w 283"/>
                  <a:gd name="T67" fmla="*/ 195 h 257"/>
                  <a:gd name="T68" fmla="*/ 266 w 283"/>
                  <a:gd name="T69" fmla="*/ 228 h 257"/>
                  <a:gd name="T70" fmla="*/ 233 w 283"/>
                  <a:gd name="T71" fmla="*/ 237 h 257"/>
                  <a:gd name="T72" fmla="*/ 170 w 283"/>
                  <a:gd name="T73" fmla="*/ 241 h 257"/>
                  <a:gd name="T74" fmla="*/ 100 w 283"/>
                  <a:gd name="T75" fmla="*/ 245 h 257"/>
                  <a:gd name="T76" fmla="*/ 87 w 283"/>
                  <a:gd name="T77" fmla="*/ 249 h 257"/>
                  <a:gd name="T78" fmla="*/ 79 w 283"/>
                  <a:gd name="T79" fmla="*/ 257 h 257"/>
                  <a:gd name="T80" fmla="*/ 92 w 283"/>
                  <a:gd name="T81" fmla="*/ 257 h 257"/>
                  <a:gd name="T82" fmla="*/ 158 w 283"/>
                  <a:gd name="T83" fmla="*/ 253 h 257"/>
                  <a:gd name="T84" fmla="*/ 216 w 283"/>
                  <a:gd name="T85" fmla="*/ 249 h 257"/>
                  <a:gd name="T86" fmla="*/ 266 w 283"/>
                  <a:gd name="T87" fmla="*/ 245 h 257"/>
                  <a:gd name="T88" fmla="*/ 283 w 283"/>
                  <a:gd name="T89" fmla="*/ 241 h 257"/>
                  <a:gd name="T90" fmla="*/ 283 w 283"/>
                  <a:gd name="T91" fmla="*/ 224 h 257"/>
                  <a:gd name="T92" fmla="*/ 283 w 283"/>
                  <a:gd name="T93" fmla="*/ 141 h 257"/>
                  <a:gd name="T94" fmla="*/ 283 w 283"/>
                  <a:gd name="T95" fmla="*/ 95 h 257"/>
                  <a:gd name="T96" fmla="*/ 266 w 283"/>
                  <a:gd name="T97" fmla="*/ 75 h 257"/>
                  <a:gd name="T98" fmla="*/ 249 w 283"/>
                  <a:gd name="T99" fmla="*/ 54 h 257"/>
                  <a:gd name="T100" fmla="*/ 212 w 283"/>
                  <a:gd name="T101" fmla="*/ 33 h 257"/>
                  <a:gd name="T102" fmla="*/ 179 w 283"/>
                  <a:gd name="T103" fmla="*/ 8 h 257"/>
                  <a:gd name="T104" fmla="*/ 166 w 283"/>
                  <a:gd name="T105" fmla="*/ 4 h 257"/>
                  <a:gd name="T106" fmla="*/ 133 w 283"/>
                  <a:gd name="T107" fmla="*/ 8 h 257"/>
                  <a:gd name="T108" fmla="*/ 79 w 283"/>
                  <a:gd name="T109" fmla="*/ 0 h 257"/>
                  <a:gd name="T110" fmla="*/ 50 w 283"/>
                  <a:gd name="T11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3" h="257">
                    <a:moveTo>
                      <a:pt x="50" y="0"/>
                    </a:moveTo>
                    <a:lnTo>
                      <a:pt x="58" y="8"/>
                    </a:lnTo>
                    <a:lnTo>
                      <a:pt x="87" y="12"/>
                    </a:lnTo>
                    <a:lnTo>
                      <a:pt x="166" y="16"/>
                    </a:lnTo>
                    <a:lnTo>
                      <a:pt x="208" y="41"/>
                    </a:lnTo>
                    <a:lnTo>
                      <a:pt x="249" y="70"/>
                    </a:lnTo>
                    <a:lnTo>
                      <a:pt x="262" y="87"/>
                    </a:lnTo>
                    <a:lnTo>
                      <a:pt x="216" y="95"/>
                    </a:lnTo>
                    <a:lnTo>
                      <a:pt x="175" y="95"/>
                    </a:lnTo>
                    <a:lnTo>
                      <a:pt x="116" y="100"/>
                    </a:lnTo>
                    <a:lnTo>
                      <a:pt x="87" y="100"/>
                    </a:lnTo>
                    <a:lnTo>
                      <a:pt x="67" y="83"/>
                    </a:lnTo>
                    <a:lnTo>
                      <a:pt x="46" y="54"/>
                    </a:lnTo>
                    <a:lnTo>
                      <a:pt x="29" y="33"/>
                    </a:lnTo>
                    <a:lnTo>
                      <a:pt x="17" y="8"/>
                    </a:lnTo>
                    <a:lnTo>
                      <a:pt x="0" y="4"/>
                    </a:lnTo>
                    <a:lnTo>
                      <a:pt x="0" y="16"/>
                    </a:lnTo>
                    <a:lnTo>
                      <a:pt x="8" y="37"/>
                    </a:lnTo>
                    <a:lnTo>
                      <a:pt x="29" y="58"/>
                    </a:lnTo>
                    <a:lnTo>
                      <a:pt x="50" y="87"/>
                    </a:lnTo>
                    <a:lnTo>
                      <a:pt x="75" y="108"/>
                    </a:lnTo>
                    <a:lnTo>
                      <a:pt x="75" y="162"/>
                    </a:lnTo>
                    <a:lnTo>
                      <a:pt x="75" y="228"/>
                    </a:lnTo>
                    <a:lnTo>
                      <a:pt x="79" y="249"/>
                    </a:lnTo>
                    <a:lnTo>
                      <a:pt x="92" y="241"/>
                    </a:lnTo>
                    <a:lnTo>
                      <a:pt x="83" y="199"/>
                    </a:lnTo>
                    <a:lnTo>
                      <a:pt x="87" y="149"/>
                    </a:lnTo>
                    <a:lnTo>
                      <a:pt x="87" y="112"/>
                    </a:lnTo>
                    <a:lnTo>
                      <a:pt x="137" y="116"/>
                    </a:lnTo>
                    <a:lnTo>
                      <a:pt x="204" y="112"/>
                    </a:lnTo>
                    <a:lnTo>
                      <a:pt x="249" y="108"/>
                    </a:lnTo>
                    <a:lnTo>
                      <a:pt x="270" y="108"/>
                    </a:lnTo>
                    <a:lnTo>
                      <a:pt x="270" y="154"/>
                    </a:lnTo>
                    <a:lnTo>
                      <a:pt x="270" y="195"/>
                    </a:lnTo>
                    <a:lnTo>
                      <a:pt x="266" y="228"/>
                    </a:lnTo>
                    <a:lnTo>
                      <a:pt x="233" y="237"/>
                    </a:lnTo>
                    <a:lnTo>
                      <a:pt x="170" y="241"/>
                    </a:lnTo>
                    <a:lnTo>
                      <a:pt x="100" y="245"/>
                    </a:lnTo>
                    <a:lnTo>
                      <a:pt x="87" y="249"/>
                    </a:lnTo>
                    <a:lnTo>
                      <a:pt x="79" y="257"/>
                    </a:lnTo>
                    <a:lnTo>
                      <a:pt x="92" y="257"/>
                    </a:lnTo>
                    <a:lnTo>
                      <a:pt x="158" y="253"/>
                    </a:lnTo>
                    <a:lnTo>
                      <a:pt x="216" y="249"/>
                    </a:lnTo>
                    <a:lnTo>
                      <a:pt x="266" y="245"/>
                    </a:lnTo>
                    <a:lnTo>
                      <a:pt x="283" y="241"/>
                    </a:lnTo>
                    <a:lnTo>
                      <a:pt x="283" y="224"/>
                    </a:lnTo>
                    <a:lnTo>
                      <a:pt x="283" y="141"/>
                    </a:lnTo>
                    <a:lnTo>
                      <a:pt x="283" y="95"/>
                    </a:lnTo>
                    <a:lnTo>
                      <a:pt x="266" y="75"/>
                    </a:lnTo>
                    <a:lnTo>
                      <a:pt x="249" y="54"/>
                    </a:lnTo>
                    <a:lnTo>
                      <a:pt x="212" y="33"/>
                    </a:lnTo>
                    <a:lnTo>
                      <a:pt x="179" y="8"/>
                    </a:lnTo>
                    <a:lnTo>
                      <a:pt x="166" y="4"/>
                    </a:lnTo>
                    <a:lnTo>
                      <a:pt x="133" y="8"/>
                    </a:lnTo>
                    <a:lnTo>
                      <a:pt x="79" y="0"/>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73"/>
              <p:cNvSpPr>
                <a:spLocks/>
              </p:cNvSpPr>
              <p:nvPr/>
            </p:nvSpPr>
            <p:spPr bwMode="auto">
              <a:xfrm>
                <a:off x="1444" y="1070"/>
                <a:ext cx="162" cy="377"/>
              </a:xfrm>
              <a:custGeom>
                <a:avLst/>
                <a:gdLst>
                  <a:gd name="T0" fmla="*/ 75 w 112"/>
                  <a:gd name="T1" fmla="*/ 0 h 262"/>
                  <a:gd name="T2" fmla="*/ 112 w 112"/>
                  <a:gd name="T3" fmla="*/ 8 h 262"/>
                  <a:gd name="T4" fmla="*/ 62 w 112"/>
                  <a:gd name="T5" fmla="*/ 16 h 262"/>
                  <a:gd name="T6" fmla="*/ 21 w 112"/>
                  <a:gd name="T7" fmla="*/ 16 h 262"/>
                  <a:gd name="T8" fmla="*/ 21 w 112"/>
                  <a:gd name="T9" fmla="*/ 75 h 262"/>
                  <a:gd name="T10" fmla="*/ 16 w 112"/>
                  <a:gd name="T11" fmla="*/ 145 h 262"/>
                  <a:gd name="T12" fmla="*/ 21 w 112"/>
                  <a:gd name="T13" fmla="*/ 158 h 262"/>
                  <a:gd name="T14" fmla="*/ 29 w 112"/>
                  <a:gd name="T15" fmla="*/ 178 h 262"/>
                  <a:gd name="T16" fmla="*/ 66 w 112"/>
                  <a:gd name="T17" fmla="*/ 224 h 262"/>
                  <a:gd name="T18" fmla="*/ 95 w 112"/>
                  <a:gd name="T19" fmla="*/ 245 h 262"/>
                  <a:gd name="T20" fmla="*/ 104 w 112"/>
                  <a:gd name="T21" fmla="*/ 257 h 262"/>
                  <a:gd name="T22" fmla="*/ 95 w 112"/>
                  <a:gd name="T23" fmla="*/ 262 h 262"/>
                  <a:gd name="T24" fmla="*/ 70 w 112"/>
                  <a:gd name="T25" fmla="*/ 245 h 262"/>
                  <a:gd name="T26" fmla="*/ 46 w 112"/>
                  <a:gd name="T27" fmla="*/ 220 h 262"/>
                  <a:gd name="T28" fmla="*/ 21 w 112"/>
                  <a:gd name="T29" fmla="*/ 191 h 262"/>
                  <a:gd name="T30" fmla="*/ 4 w 112"/>
                  <a:gd name="T31" fmla="*/ 166 h 262"/>
                  <a:gd name="T32" fmla="*/ 0 w 112"/>
                  <a:gd name="T33" fmla="*/ 154 h 262"/>
                  <a:gd name="T34" fmla="*/ 4 w 112"/>
                  <a:gd name="T35" fmla="*/ 112 h 262"/>
                  <a:gd name="T36" fmla="*/ 4 w 112"/>
                  <a:gd name="T37" fmla="*/ 54 h 262"/>
                  <a:gd name="T38" fmla="*/ 8 w 112"/>
                  <a:gd name="T39" fmla="*/ 8 h 262"/>
                  <a:gd name="T40" fmla="*/ 12 w 112"/>
                  <a:gd name="T41" fmla="*/ 4 h 262"/>
                  <a:gd name="T42" fmla="*/ 54 w 112"/>
                  <a:gd name="T43" fmla="*/ 4 h 262"/>
                  <a:gd name="T44" fmla="*/ 75 w 112"/>
                  <a:gd name="T4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262">
                    <a:moveTo>
                      <a:pt x="75" y="0"/>
                    </a:moveTo>
                    <a:lnTo>
                      <a:pt x="112" y="8"/>
                    </a:lnTo>
                    <a:lnTo>
                      <a:pt x="62" y="16"/>
                    </a:lnTo>
                    <a:lnTo>
                      <a:pt x="21" y="16"/>
                    </a:lnTo>
                    <a:lnTo>
                      <a:pt x="21" y="75"/>
                    </a:lnTo>
                    <a:lnTo>
                      <a:pt x="16" y="145"/>
                    </a:lnTo>
                    <a:lnTo>
                      <a:pt x="21" y="158"/>
                    </a:lnTo>
                    <a:lnTo>
                      <a:pt x="29" y="178"/>
                    </a:lnTo>
                    <a:lnTo>
                      <a:pt x="66" y="224"/>
                    </a:lnTo>
                    <a:lnTo>
                      <a:pt x="95" y="245"/>
                    </a:lnTo>
                    <a:lnTo>
                      <a:pt x="104" y="257"/>
                    </a:lnTo>
                    <a:lnTo>
                      <a:pt x="95" y="262"/>
                    </a:lnTo>
                    <a:lnTo>
                      <a:pt x="70" y="245"/>
                    </a:lnTo>
                    <a:lnTo>
                      <a:pt x="46" y="220"/>
                    </a:lnTo>
                    <a:lnTo>
                      <a:pt x="21" y="191"/>
                    </a:lnTo>
                    <a:lnTo>
                      <a:pt x="4" y="166"/>
                    </a:lnTo>
                    <a:lnTo>
                      <a:pt x="0" y="154"/>
                    </a:lnTo>
                    <a:lnTo>
                      <a:pt x="4" y="112"/>
                    </a:lnTo>
                    <a:lnTo>
                      <a:pt x="4" y="54"/>
                    </a:lnTo>
                    <a:lnTo>
                      <a:pt x="8" y="8"/>
                    </a:lnTo>
                    <a:lnTo>
                      <a:pt x="12" y="4"/>
                    </a:lnTo>
                    <a:lnTo>
                      <a:pt x="54" y="4"/>
                    </a:lnTo>
                    <a:lnTo>
                      <a:pt x="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Oval 74"/>
              <p:cNvSpPr>
                <a:spLocks noChangeArrowheads="1"/>
              </p:cNvSpPr>
              <p:nvPr/>
            </p:nvSpPr>
            <p:spPr bwMode="auto">
              <a:xfrm>
                <a:off x="1552" y="1112"/>
                <a:ext cx="71" cy="3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Oval 75"/>
              <p:cNvSpPr>
                <a:spLocks noChangeArrowheads="1"/>
              </p:cNvSpPr>
              <p:nvPr/>
            </p:nvSpPr>
            <p:spPr bwMode="auto">
              <a:xfrm>
                <a:off x="1767" y="1249"/>
                <a:ext cx="47" cy="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Oval 76"/>
              <p:cNvSpPr>
                <a:spLocks noChangeArrowheads="1"/>
              </p:cNvSpPr>
              <p:nvPr/>
            </p:nvSpPr>
            <p:spPr bwMode="auto">
              <a:xfrm>
                <a:off x="1683" y="1303"/>
                <a:ext cx="48" cy="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Oval 77"/>
              <p:cNvSpPr>
                <a:spLocks noChangeArrowheads="1"/>
              </p:cNvSpPr>
              <p:nvPr/>
            </p:nvSpPr>
            <p:spPr bwMode="auto">
              <a:xfrm>
                <a:off x="1606" y="1351"/>
                <a:ext cx="47" cy="4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Oval 78"/>
              <p:cNvSpPr>
                <a:spLocks noChangeArrowheads="1"/>
              </p:cNvSpPr>
              <p:nvPr/>
            </p:nvSpPr>
            <p:spPr bwMode="auto">
              <a:xfrm>
                <a:off x="1677" y="1148"/>
                <a:ext cx="72" cy="3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79"/>
              <p:cNvSpPr>
                <a:spLocks/>
              </p:cNvSpPr>
              <p:nvPr/>
            </p:nvSpPr>
            <p:spPr bwMode="auto">
              <a:xfrm>
                <a:off x="1498" y="1231"/>
                <a:ext cx="41" cy="66"/>
              </a:xfrm>
              <a:custGeom>
                <a:avLst/>
                <a:gdLst>
                  <a:gd name="T0" fmla="*/ 25 w 29"/>
                  <a:gd name="T1" fmla="*/ 17 h 46"/>
                  <a:gd name="T2" fmla="*/ 25 w 29"/>
                  <a:gd name="T3" fmla="*/ 12 h 46"/>
                  <a:gd name="T4" fmla="*/ 21 w 29"/>
                  <a:gd name="T5" fmla="*/ 8 h 46"/>
                  <a:gd name="T6" fmla="*/ 21 w 29"/>
                  <a:gd name="T7" fmla="*/ 8 h 46"/>
                  <a:gd name="T8" fmla="*/ 17 w 29"/>
                  <a:gd name="T9" fmla="*/ 4 h 46"/>
                  <a:gd name="T10" fmla="*/ 17 w 29"/>
                  <a:gd name="T11" fmla="*/ 0 h 46"/>
                  <a:gd name="T12" fmla="*/ 13 w 29"/>
                  <a:gd name="T13" fmla="*/ 0 h 46"/>
                  <a:gd name="T14" fmla="*/ 9 w 29"/>
                  <a:gd name="T15" fmla="*/ 0 h 46"/>
                  <a:gd name="T16" fmla="*/ 9 w 29"/>
                  <a:gd name="T17" fmla="*/ 0 h 46"/>
                  <a:gd name="T18" fmla="*/ 4 w 29"/>
                  <a:gd name="T19" fmla="*/ 0 h 46"/>
                  <a:gd name="T20" fmla="*/ 4 w 29"/>
                  <a:gd name="T21" fmla="*/ 0 h 46"/>
                  <a:gd name="T22" fmla="*/ 0 w 29"/>
                  <a:gd name="T23" fmla="*/ 0 h 46"/>
                  <a:gd name="T24" fmla="*/ 0 w 29"/>
                  <a:gd name="T25" fmla="*/ 4 h 46"/>
                  <a:gd name="T26" fmla="*/ 0 w 29"/>
                  <a:gd name="T27" fmla="*/ 4 h 46"/>
                  <a:gd name="T28" fmla="*/ 0 w 29"/>
                  <a:gd name="T29" fmla="*/ 8 h 46"/>
                  <a:gd name="T30" fmla="*/ 0 w 29"/>
                  <a:gd name="T31" fmla="*/ 12 h 46"/>
                  <a:gd name="T32" fmla="*/ 0 w 29"/>
                  <a:gd name="T33" fmla="*/ 17 h 46"/>
                  <a:gd name="T34" fmla="*/ 0 w 29"/>
                  <a:gd name="T35" fmla="*/ 21 h 46"/>
                  <a:gd name="T36" fmla="*/ 0 w 29"/>
                  <a:gd name="T37" fmla="*/ 25 h 46"/>
                  <a:gd name="T38" fmla="*/ 0 w 29"/>
                  <a:gd name="T39" fmla="*/ 29 h 46"/>
                  <a:gd name="T40" fmla="*/ 4 w 29"/>
                  <a:gd name="T41" fmla="*/ 33 h 46"/>
                  <a:gd name="T42" fmla="*/ 4 w 29"/>
                  <a:gd name="T43" fmla="*/ 37 h 46"/>
                  <a:gd name="T44" fmla="*/ 9 w 29"/>
                  <a:gd name="T45" fmla="*/ 42 h 46"/>
                  <a:gd name="T46" fmla="*/ 13 w 29"/>
                  <a:gd name="T47" fmla="*/ 42 h 46"/>
                  <a:gd name="T48" fmla="*/ 13 w 29"/>
                  <a:gd name="T49" fmla="*/ 42 h 46"/>
                  <a:gd name="T50" fmla="*/ 17 w 29"/>
                  <a:gd name="T51" fmla="*/ 46 h 46"/>
                  <a:gd name="T52" fmla="*/ 17 w 29"/>
                  <a:gd name="T53" fmla="*/ 46 h 46"/>
                  <a:gd name="T54" fmla="*/ 21 w 29"/>
                  <a:gd name="T55" fmla="*/ 46 h 46"/>
                  <a:gd name="T56" fmla="*/ 21 w 29"/>
                  <a:gd name="T57" fmla="*/ 46 h 46"/>
                  <a:gd name="T58" fmla="*/ 25 w 29"/>
                  <a:gd name="T59" fmla="*/ 42 h 46"/>
                  <a:gd name="T60" fmla="*/ 25 w 29"/>
                  <a:gd name="T61" fmla="*/ 42 h 46"/>
                  <a:gd name="T62" fmla="*/ 25 w 29"/>
                  <a:gd name="T63" fmla="*/ 37 h 46"/>
                  <a:gd name="T64" fmla="*/ 29 w 29"/>
                  <a:gd name="T65" fmla="*/ 33 h 46"/>
                  <a:gd name="T66" fmla="*/ 29 w 29"/>
                  <a:gd name="T67" fmla="*/ 29 h 46"/>
                  <a:gd name="T68" fmla="*/ 29 w 29"/>
                  <a:gd name="T69" fmla="*/ 25 h 46"/>
                  <a:gd name="T70" fmla="*/ 25 w 29"/>
                  <a:gd name="T71" fmla="*/ 21 h 46"/>
                  <a:gd name="T72" fmla="*/ 25 w 29"/>
                  <a:gd name="T73" fmla="*/ 1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46">
                    <a:moveTo>
                      <a:pt x="25" y="17"/>
                    </a:moveTo>
                    <a:lnTo>
                      <a:pt x="25" y="12"/>
                    </a:lnTo>
                    <a:lnTo>
                      <a:pt x="21" y="8"/>
                    </a:lnTo>
                    <a:lnTo>
                      <a:pt x="21" y="8"/>
                    </a:lnTo>
                    <a:lnTo>
                      <a:pt x="17" y="4"/>
                    </a:lnTo>
                    <a:lnTo>
                      <a:pt x="17" y="0"/>
                    </a:lnTo>
                    <a:lnTo>
                      <a:pt x="13" y="0"/>
                    </a:lnTo>
                    <a:lnTo>
                      <a:pt x="9" y="0"/>
                    </a:lnTo>
                    <a:lnTo>
                      <a:pt x="9" y="0"/>
                    </a:lnTo>
                    <a:lnTo>
                      <a:pt x="4" y="0"/>
                    </a:lnTo>
                    <a:lnTo>
                      <a:pt x="4" y="0"/>
                    </a:lnTo>
                    <a:lnTo>
                      <a:pt x="0" y="0"/>
                    </a:lnTo>
                    <a:lnTo>
                      <a:pt x="0" y="4"/>
                    </a:lnTo>
                    <a:lnTo>
                      <a:pt x="0" y="4"/>
                    </a:lnTo>
                    <a:lnTo>
                      <a:pt x="0" y="8"/>
                    </a:lnTo>
                    <a:lnTo>
                      <a:pt x="0" y="12"/>
                    </a:lnTo>
                    <a:lnTo>
                      <a:pt x="0" y="17"/>
                    </a:lnTo>
                    <a:lnTo>
                      <a:pt x="0" y="21"/>
                    </a:lnTo>
                    <a:lnTo>
                      <a:pt x="0" y="25"/>
                    </a:lnTo>
                    <a:lnTo>
                      <a:pt x="0" y="29"/>
                    </a:lnTo>
                    <a:lnTo>
                      <a:pt x="4" y="33"/>
                    </a:lnTo>
                    <a:lnTo>
                      <a:pt x="4" y="37"/>
                    </a:lnTo>
                    <a:lnTo>
                      <a:pt x="9" y="42"/>
                    </a:lnTo>
                    <a:lnTo>
                      <a:pt x="13" y="42"/>
                    </a:lnTo>
                    <a:lnTo>
                      <a:pt x="13" y="42"/>
                    </a:lnTo>
                    <a:lnTo>
                      <a:pt x="17" y="46"/>
                    </a:lnTo>
                    <a:lnTo>
                      <a:pt x="17" y="46"/>
                    </a:lnTo>
                    <a:lnTo>
                      <a:pt x="21" y="46"/>
                    </a:lnTo>
                    <a:lnTo>
                      <a:pt x="21" y="46"/>
                    </a:lnTo>
                    <a:lnTo>
                      <a:pt x="25" y="42"/>
                    </a:lnTo>
                    <a:lnTo>
                      <a:pt x="25" y="42"/>
                    </a:lnTo>
                    <a:lnTo>
                      <a:pt x="25" y="37"/>
                    </a:lnTo>
                    <a:lnTo>
                      <a:pt x="29" y="33"/>
                    </a:lnTo>
                    <a:lnTo>
                      <a:pt x="29" y="29"/>
                    </a:lnTo>
                    <a:lnTo>
                      <a:pt x="29" y="25"/>
                    </a:lnTo>
                    <a:lnTo>
                      <a:pt x="25" y="21"/>
                    </a:lnTo>
                    <a:lnTo>
                      <a:pt x="2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 name="Group 80"/>
            <p:cNvGrpSpPr>
              <a:grpSpLocks/>
            </p:cNvGrpSpPr>
            <p:nvPr/>
          </p:nvGrpSpPr>
          <p:grpSpPr bwMode="auto">
            <a:xfrm>
              <a:off x="4004507" y="1778398"/>
              <a:ext cx="541338" cy="712788"/>
              <a:chOff x="1056" y="1040"/>
              <a:chExt cx="383" cy="449"/>
            </a:xfrm>
          </p:grpSpPr>
          <p:sp>
            <p:nvSpPr>
              <p:cNvPr id="26" name="Freeform 81"/>
              <p:cNvSpPr>
                <a:spLocks/>
              </p:cNvSpPr>
              <p:nvPr/>
            </p:nvSpPr>
            <p:spPr bwMode="auto">
              <a:xfrm>
                <a:off x="1068" y="1046"/>
                <a:ext cx="358" cy="430"/>
              </a:xfrm>
              <a:custGeom>
                <a:avLst/>
                <a:gdLst>
                  <a:gd name="T0" fmla="*/ 0 w 249"/>
                  <a:gd name="T1" fmla="*/ 87 h 299"/>
                  <a:gd name="T2" fmla="*/ 63 w 249"/>
                  <a:gd name="T3" fmla="*/ 4 h 299"/>
                  <a:gd name="T4" fmla="*/ 75 w 249"/>
                  <a:gd name="T5" fmla="*/ 0 h 299"/>
                  <a:gd name="T6" fmla="*/ 216 w 249"/>
                  <a:gd name="T7" fmla="*/ 21 h 299"/>
                  <a:gd name="T8" fmla="*/ 229 w 249"/>
                  <a:gd name="T9" fmla="*/ 46 h 299"/>
                  <a:gd name="T10" fmla="*/ 249 w 249"/>
                  <a:gd name="T11" fmla="*/ 162 h 299"/>
                  <a:gd name="T12" fmla="*/ 171 w 249"/>
                  <a:gd name="T13" fmla="*/ 299 h 299"/>
                  <a:gd name="T14" fmla="*/ 150 w 249"/>
                  <a:gd name="T15" fmla="*/ 299 h 299"/>
                  <a:gd name="T16" fmla="*/ 13 w 249"/>
                  <a:gd name="T17" fmla="*/ 212 h 299"/>
                  <a:gd name="T18" fmla="*/ 9 w 249"/>
                  <a:gd name="T19" fmla="*/ 191 h 299"/>
                  <a:gd name="T20" fmla="*/ 9 w 249"/>
                  <a:gd name="T21" fmla="*/ 108 h 299"/>
                  <a:gd name="T22" fmla="*/ 0 w 249"/>
                  <a:gd name="T23" fmla="*/ 8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299">
                    <a:moveTo>
                      <a:pt x="0" y="87"/>
                    </a:moveTo>
                    <a:lnTo>
                      <a:pt x="63" y="4"/>
                    </a:lnTo>
                    <a:lnTo>
                      <a:pt x="75" y="0"/>
                    </a:lnTo>
                    <a:lnTo>
                      <a:pt x="216" y="21"/>
                    </a:lnTo>
                    <a:lnTo>
                      <a:pt x="229" y="46"/>
                    </a:lnTo>
                    <a:lnTo>
                      <a:pt x="249" y="162"/>
                    </a:lnTo>
                    <a:lnTo>
                      <a:pt x="171" y="299"/>
                    </a:lnTo>
                    <a:lnTo>
                      <a:pt x="150" y="299"/>
                    </a:lnTo>
                    <a:lnTo>
                      <a:pt x="13" y="212"/>
                    </a:lnTo>
                    <a:lnTo>
                      <a:pt x="9" y="191"/>
                    </a:lnTo>
                    <a:lnTo>
                      <a:pt x="9" y="108"/>
                    </a:lnTo>
                    <a:lnTo>
                      <a:pt x="0"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82"/>
              <p:cNvSpPr>
                <a:spLocks/>
              </p:cNvSpPr>
              <p:nvPr/>
            </p:nvSpPr>
            <p:spPr bwMode="auto">
              <a:xfrm>
                <a:off x="1062" y="1064"/>
                <a:ext cx="377" cy="425"/>
              </a:xfrm>
              <a:custGeom>
                <a:avLst/>
                <a:gdLst>
                  <a:gd name="T0" fmla="*/ 116 w 262"/>
                  <a:gd name="T1" fmla="*/ 149 h 295"/>
                  <a:gd name="T2" fmla="*/ 154 w 262"/>
                  <a:gd name="T3" fmla="*/ 95 h 295"/>
                  <a:gd name="T4" fmla="*/ 191 w 262"/>
                  <a:gd name="T5" fmla="*/ 41 h 295"/>
                  <a:gd name="T6" fmla="*/ 208 w 262"/>
                  <a:gd name="T7" fmla="*/ 12 h 295"/>
                  <a:gd name="T8" fmla="*/ 216 w 262"/>
                  <a:gd name="T9" fmla="*/ 0 h 295"/>
                  <a:gd name="T10" fmla="*/ 224 w 262"/>
                  <a:gd name="T11" fmla="*/ 0 h 295"/>
                  <a:gd name="T12" fmla="*/ 237 w 262"/>
                  <a:gd name="T13" fmla="*/ 25 h 295"/>
                  <a:gd name="T14" fmla="*/ 245 w 262"/>
                  <a:gd name="T15" fmla="*/ 79 h 295"/>
                  <a:gd name="T16" fmla="*/ 258 w 262"/>
                  <a:gd name="T17" fmla="*/ 133 h 295"/>
                  <a:gd name="T18" fmla="*/ 262 w 262"/>
                  <a:gd name="T19" fmla="*/ 149 h 295"/>
                  <a:gd name="T20" fmla="*/ 253 w 262"/>
                  <a:gd name="T21" fmla="*/ 162 h 295"/>
                  <a:gd name="T22" fmla="*/ 229 w 262"/>
                  <a:gd name="T23" fmla="*/ 207 h 295"/>
                  <a:gd name="T24" fmla="*/ 204 w 262"/>
                  <a:gd name="T25" fmla="*/ 253 h 295"/>
                  <a:gd name="T26" fmla="*/ 175 w 262"/>
                  <a:gd name="T27" fmla="*/ 290 h 295"/>
                  <a:gd name="T28" fmla="*/ 162 w 262"/>
                  <a:gd name="T29" fmla="*/ 295 h 295"/>
                  <a:gd name="T30" fmla="*/ 133 w 262"/>
                  <a:gd name="T31" fmla="*/ 278 h 295"/>
                  <a:gd name="T32" fmla="*/ 79 w 262"/>
                  <a:gd name="T33" fmla="*/ 241 h 295"/>
                  <a:gd name="T34" fmla="*/ 25 w 262"/>
                  <a:gd name="T35" fmla="*/ 212 h 295"/>
                  <a:gd name="T36" fmla="*/ 13 w 262"/>
                  <a:gd name="T37" fmla="*/ 191 h 295"/>
                  <a:gd name="T38" fmla="*/ 8 w 262"/>
                  <a:gd name="T39" fmla="*/ 166 h 295"/>
                  <a:gd name="T40" fmla="*/ 8 w 262"/>
                  <a:gd name="T41" fmla="*/ 104 h 295"/>
                  <a:gd name="T42" fmla="*/ 0 w 262"/>
                  <a:gd name="T43" fmla="*/ 74 h 295"/>
                  <a:gd name="T44" fmla="*/ 13 w 262"/>
                  <a:gd name="T45" fmla="*/ 74 h 295"/>
                  <a:gd name="T46" fmla="*/ 25 w 262"/>
                  <a:gd name="T47" fmla="*/ 87 h 295"/>
                  <a:gd name="T48" fmla="*/ 25 w 262"/>
                  <a:gd name="T49" fmla="*/ 116 h 295"/>
                  <a:gd name="T50" fmla="*/ 21 w 262"/>
                  <a:gd name="T51" fmla="*/ 174 h 295"/>
                  <a:gd name="T52" fmla="*/ 25 w 262"/>
                  <a:gd name="T53" fmla="*/ 195 h 295"/>
                  <a:gd name="T54" fmla="*/ 38 w 262"/>
                  <a:gd name="T55" fmla="*/ 203 h 295"/>
                  <a:gd name="T56" fmla="*/ 71 w 262"/>
                  <a:gd name="T57" fmla="*/ 216 h 295"/>
                  <a:gd name="T58" fmla="*/ 108 w 262"/>
                  <a:gd name="T59" fmla="*/ 241 h 295"/>
                  <a:gd name="T60" fmla="*/ 150 w 262"/>
                  <a:gd name="T61" fmla="*/ 270 h 295"/>
                  <a:gd name="T62" fmla="*/ 166 w 262"/>
                  <a:gd name="T63" fmla="*/ 278 h 295"/>
                  <a:gd name="T64" fmla="*/ 187 w 262"/>
                  <a:gd name="T65" fmla="*/ 257 h 295"/>
                  <a:gd name="T66" fmla="*/ 208 w 262"/>
                  <a:gd name="T67" fmla="*/ 216 h 295"/>
                  <a:gd name="T68" fmla="*/ 224 w 262"/>
                  <a:gd name="T69" fmla="*/ 187 h 295"/>
                  <a:gd name="T70" fmla="*/ 241 w 262"/>
                  <a:gd name="T71" fmla="*/ 158 h 295"/>
                  <a:gd name="T72" fmla="*/ 249 w 262"/>
                  <a:gd name="T73" fmla="*/ 141 h 295"/>
                  <a:gd name="T74" fmla="*/ 233 w 262"/>
                  <a:gd name="T75" fmla="*/ 83 h 295"/>
                  <a:gd name="T76" fmla="*/ 224 w 262"/>
                  <a:gd name="T77" fmla="*/ 33 h 295"/>
                  <a:gd name="T78" fmla="*/ 216 w 262"/>
                  <a:gd name="T79" fmla="*/ 16 h 295"/>
                  <a:gd name="T80" fmla="*/ 195 w 262"/>
                  <a:gd name="T81" fmla="*/ 58 h 295"/>
                  <a:gd name="T82" fmla="*/ 166 w 262"/>
                  <a:gd name="T83" fmla="*/ 108 h 295"/>
                  <a:gd name="T84" fmla="*/ 137 w 262"/>
                  <a:gd name="T85" fmla="*/ 145 h 295"/>
                  <a:gd name="T86" fmla="*/ 121 w 262"/>
                  <a:gd name="T87" fmla="*/ 166 h 295"/>
                  <a:gd name="T88" fmla="*/ 112 w 262"/>
                  <a:gd name="T89" fmla="*/ 158 h 295"/>
                  <a:gd name="T90" fmla="*/ 116 w 262"/>
                  <a:gd name="T91" fmla="*/ 1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2" h="295">
                    <a:moveTo>
                      <a:pt x="116" y="149"/>
                    </a:moveTo>
                    <a:lnTo>
                      <a:pt x="154" y="95"/>
                    </a:lnTo>
                    <a:lnTo>
                      <a:pt x="191" y="41"/>
                    </a:lnTo>
                    <a:lnTo>
                      <a:pt x="208" y="12"/>
                    </a:lnTo>
                    <a:lnTo>
                      <a:pt x="216" y="0"/>
                    </a:lnTo>
                    <a:lnTo>
                      <a:pt x="224" y="0"/>
                    </a:lnTo>
                    <a:lnTo>
                      <a:pt x="237" y="25"/>
                    </a:lnTo>
                    <a:lnTo>
                      <a:pt x="245" y="79"/>
                    </a:lnTo>
                    <a:lnTo>
                      <a:pt x="258" y="133"/>
                    </a:lnTo>
                    <a:lnTo>
                      <a:pt x="262" y="149"/>
                    </a:lnTo>
                    <a:lnTo>
                      <a:pt x="253" y="162"/>
                    </a:lnTo>
                    <a:lnTo>
                      <a:pt x="229" y="207"/>
                    </a:lnTo>
                    <a:lnTo>
                      <a:pt x="204" y="253"/>
                    </a:lnTo>
                    <a:lnTo>
                      <a:pt x="175" y="290"/>
                    </a:lnTo>
                    <a:lnTo>
                      <a:pt x="162" y="295"/>
                    </a:lnTo>
                    <a:lnTo>
                      <a:pt x="133" y="278"/>
                    </a:lnTo>
                    <a:lnTo>
                      <a:pt x="79" y="241"/>
                    </a:lnTo>
                    <a:lnTo>
                      <a:pt x="25" y="212"/>
                    </a:lnTo>
                    <a:lnTo>
                      <a:pt x="13" y="191"/>
                    </a:lnTo>
                    <a:lnTo>
                      <a:pt x="8" y="166"/>
                    </a:lnTo>
                    <a:lnTo>
                      <a:pt x="8" y="104"/>
                    </a:lnTo>
                    <a:lnTo>
                      <a:pt x="0" y="74"/>
                    </a:lnTo>
                    <a:lnTo>
                      <a:pt x="13" y="74"/>
                    </a:lnTo>
                    <a:lnTo>
                      <a:pt x="25" y="87"/>
                    </a:lnTo>
                    <a:lnTo>
                      <a:pt x="25" y="116"/>
                    </a:lnTo>
                    <a:lnTo>
                      <a:pt x="21" y="174"/>
                    </a:lnTo>
                    <a:lnTo>
                      <a:pt x="25" y="195"/>
                    </a:lnTo>
                    <a:lnTo>
                      <a:pt x="38" y="203"/>
                    </a:lnTo>
                    <a:lnTo>
                      <a:pt x="71" y="216"/>
                    </a:lnTo>
                    <a:lnTo>
                      <a:pt x="108" y="241"/>
                    </a:lnTo>
                    <a:lnTo>
                      <a:pt x="150" y="270"/>
                    </a:lnTo>
                    <a:lnTo>
                      <a:pt x="166" y="278"/>
                    </a:lnTo>
                    <a:lnTo>
                      <a:pt x="187" y="257"/>
                    </a:lnTo>
                    <a:lnTo>
                      <a:pt x="208" y="216"/>
                    </a:lnTo>
                    <a:lnTo>
                      <a:pt x="224" y="187"/>
                    </a:lnTo>
                    <a:lnTo>
                      <a:pt x="241" y="158"/>
                    </a:lnTo>
                    <a:lnTo>
                      <a:pt x="249" y="141"/>
                    </a:lnTo>
                    <a:lnTo>
                      <a:pt x="233" y="83"/>
                    </a:lnTo>
                    <a:lnTo>
                      <a:pt x="224" y="33"/>
                    </a:lnTo>
                    <a:lnTo>
                      <a:pt x="216" y="16"/>
                    </a:lnTo>
                    <a:lnTo>
                      <a:pt x="195" y="58"/>
                    </a:lnTo>
                    <a:lnTo>
                      <a:pt x="166" y="108"/>
                    </a:lnTo>
                    <a:lnTo>
                      <a:pt x="137" y="145"/>
                    </a:lnTo>
                    <a:lnTo>
                      <a:pt x="121" y="166"/>
                    </a:lnTo>
                    <a:lnTo>
                      <a:pt x="112" y="158"/>
                    </a:lnTo>
                    <a:lnTo>
                      <a:pt x="116" y="1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83"/>
              <p:cNvSpPr>
                <a:spLocks/>
              </p:cNvSpPr>
              <p:nvPr/>
            </p:nvSpPr>
            <p:spPr bwMode="auto">
              <a:xfrm>
                <a:off x="1056" y="1040"/>
                <a:ext cx="322" cy="436"/>
              </a:xfrm>
              <a:custGeom>
                <a:avLst/>
                <a:gdLst>
                  <a:gd name="T0" fmla="*/ 224 w 224"/>
                  <a:gd name="T1" fmla="*/ 21 h 303"/>
                  <a:gd name="T2" fmla="*/ 145 w 224"/>
                  <a:gd name="T3" fmla="*/ 4 h 303"/>
                  <a:gd name="T4" fmla="*/ 75 w 224"/>
                  <a:gd name="T5" fmla="*/ 0 h 303"/>
                  <a:gd name="T6" fmla="*/ 46 w 224"/>
                  <a:gd name="T7" fmla="*/ 25 h 303"/>
                  <a:gd name="T8" fmla="*/ 0 w 224"/>
                  <a:gd name="T9" fmla="*/ 91 h 303"/>
                  <a:gd name="T10" fmla="*/ 4 w 224"/>
                  <a:gd name="T11" fmla="*/ 100 h 303"/>
                  <a:gd name="T12" fmla="*/ 17 w 224"/>
                  <a:gd name="T13" fmla="*/ 116 h 303"/>
                  <a:gd name="T14" fmla="*/ 58 w 224"/>
                  <a:gd name="T15" fmla="*/ 141 h 303"/>
                  <a:gd name="T16" fmla="*/ 108 w 224"/>
                  <a:gd name="T17" fmla="*/ 170 h 303"/>
                  <a:gd name="T18" fmla="*/ 125 w 224"/>
                  <a:gd name="T19" fmla="*/ 183 h 303"/>
                  <a:gd name="T20" fmla="*/ 137 w 224"/>
                  <a:gd name="T21" fmla="*/ 249 h 303"/>
                  <a:gd name="T22" fmla="*/ 154 w 224"/>
                  <a:gd name="T23" fmla="*/ 287 h 303"/>
                  <a:gd name="T24" fmla="*/ 158 w 224"/>
                  <a:gd name="T25" fmla="*/ 303 h 303"/>
                  <a:gd name="T26" fmla="*/ 174 w 224"/>
                  <a:gd name="T27" fmla="*/ 299 h 303"/>
                  <a:gd name="T28" fmla="*/ 179 w 224"/>
                  <a:gd name="T29" fmla="*/ 299 h 303"/>
                  <a:gd name="T30" fmla="*/ 154 w 224"/>
                  <a:gd name="T31" fmla="*/ 249 h 303"/>
                  <a:gd name="T32" fmla="*/ 141 w 224"/>
                  <a:gd name="T33" fmla="*/ 204 h 303"/>
                  <a:gd name="T34" fmla="*/ 133 w 224"/>
                  <a:gd name="T35" fmla="*/ 162 h 303"/>
                  <a:gd name="T36" fmla="*/ 95 w 224"/>
                  <a:gd name="T37" fmla="*/ 150 h 303"/>
                  <a:gd name="T38" fmla="*/ 50 w 224"/>
                  <a:gd name="T39" fmla="*/ 129 h 303"/>
                  <a:gd name="T40" fmla="*/ 21 w 224"/>
                  <a:gd name="T41" fmla="*/ 100 h 303"/>
                  <a:gd name="T42" fmla="*/ 17 w 224"/>
                  <a:gd name="T43" fmla="*/ 96 h 303"/>
                  <a:gd name="T44" fmla="*/ 37 w 224"/>
                  <a:gd name="T45" fmla="*/ 67 h 303"/>
                  <a:gd name="T46" fmla="*/ 58 w 224"/>
                  <a:gd name="T47" fmla="*/ 29 h 303"/>
                  <a:gd name="T48" fmla="*/ 83 w 224"/>
                  <a:gd name="T49" fmla="*/ 8 h 303"/>
                  <a:gd name="T50" fmla="*/ 145 w 224"/>
                  <a:gd name="T51" fmla="*/ 17 h 303"/>
                  <a:gd name="T52" fmla="*/ 203 w 224"/>
                  <a:gd name="T53" fmla="*/ 33 h 303"/>
                  <a:gd name="T54" fmla="*/ 220 w 224"/>
                  <a:gd name="T55" fmla="*/ 33 h 303"/>
                  <a:gd name="T56" fmla="*/ 224 w 224"/>
                  <a:gd name="T57" fmla="*/ 2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 h="303">
                    <a:moveTo>
                      <a:pt x="224" y="21"/>
                    </a:moveTo>
                    <a:lnTo>
                      <a:pt x="145" y="4"/>
                    </a:lnTo>
                    <a:lnTo>
                      <a:pt x="75" y="0"/>
                    </a:lnTo>
                    <a:lnTo>
                      <a:pt x="46" y="25"/>
                    </a:lnTo>
                    <a:lnTo>
                      <a:pt x="0" y="91"/>
                    </a:lnTo>
                    <a:lnTo>
                      <a:pt x="4" y="100"/>
                    </a:lnTo>
                    <a:lnTo>
                      <a:pt x="17" y="116"/>
                    </a:lnTo>
                    <a:lnTo>
                      <a:pt x="58" y="141"/>
                    </a:lnTo>
                    <a:lnTo>
                      <a:pt x="108" y="170"/>
                    </a:lnTo>
                    <a:lnTo>
                      <a:pt x="125" y="183"/>
                    </a:lnTo>
                    <a:lnTo>
                      <a:pt x="137" y="249"/>
                    </a:lnTo>
                    <a:lnTo>
                      <a:pt x="154" y="287"/>
                    </a:lnTo>
                    <a:lnTo>
                      <a:pt x="158" y="303"/>
                    </a:lnTo>
                    <a:lnTo>
                      <a:pt x="174" y="299"/>
                    </a:lnTo>
                    <a:lnTo>
                      <a:pt x="179" y="299"/>
                    </a:lnTo>
                    <a:lnTo>
                      <a:pt x="154" y="249"/>
                    </a:lnTo>
                    <a:lnTo>
                      <a:pt x="141" y="204"/>
                    </a:lnTo>
                    <a:lnTo>
                      <a:pt x="133" y="162"/>
                    </a:lnTo>
                    <a:lnTo>
                      <a:pt x="95" y="150"/>
                    </a:lnTo>
                    <a:lnTo>
                      <a:pt x="50" y="129"/>
                    </a:lnTo>
                    <a:lnTo>
                      <a:pt x="21" y="100"/>
                    </a:lnTo>
                    <a:lnTo>
                      <a:pt x="17" y="96"/>
                    </a:lnTo>
                    <a:lnTo>
                      <a:pt x="37" y="67"/>
                    </a:lnTo>
                    <a:lnTo>
                      <a:pt x="58" y="29"/>
                    </a:lnTo>
                    <a:lnTo>
                      <a:pt x="83" y="8"/>
                    </a:lnTo>
                    <a:lnTo>
                      <a:pt x="145" y="17"/>
                    </a:lnTo>
                    <a:lnTo>
                      <a:pt x="203" y="33"/>
                    </a:lnTo>
                    <a:lnTo>
                      <a:pt x="220" y="33"/>
                    </a:lnTo>
                    <a:lnTo>
                      <a:pt x="22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84"/>
              <p:cNvSpPr>
                <a:spLocks/>
              </p:cNvSpPr>
              <p:nvPr/>
            </p:nvSpPr>
            <p:spPr bwMode="auto">
              <a:xfrm>
                <a:off x="1109" y="1261"/>
                <a:ext cx="42" cy="59"/>
              </a:xfrm>
              <a:custGeom>
                <a:avLst/>
                <a:gdLst>
                  <a:gd name="T0" fmla="*/ 29 w 29"/>
                  <a:gd name="T1" fmla="*/ 16 h 41"/>
                  <a:gd name="T2" fmla="*/ 25 w 29"/>
                  <a:gd name="T3" fmla="*/ 12 h 41"/>
                  <a:gd name="T4" fmla="*/ 25 w 29"/>
                  <a:gd name="T5" fmla="*/ 8 h 41"/>
                  <a:gd name="T6" fmla="*/ 21 w 29"/>
                  <a:gd name="T7" fmla="*/ 4 h 41"/>
                  <a:gd name="T8" fmla="*/ 21 w 29"/>
                  <a:gd name="T9" fmla="*/ 4 h 41"/>
                  <a:gd name="T10" fmla="*/ 17 w 29"/>
                  <a:gd name="T11" fmla="*/ 0 h 41"/>
                  <a:gd name="T12" fmla="*/ 17 w 29"/>
                  <a:gd name="T13" fmla="*/ 0 h 41"/>
                  <a:gd name="T14" fmla="*/ 13 w 29"/>
                  <a:gd name="T15" fmla="*/ 0 h 41"/>
                  <a:gd name="T16" fmla="*/ 13 w 29"/>
                  <a:gd name="T17" fmla="*/ 0 h 41"/>
                  <a:gd name="T18" fmla="*/ 9 w 29"/>
                  <a:gd name="T19" fmla="*/ 0 h 41"/>
                  <a:gd name="T20" fmla="*/ 9 w 29"/>
                  <a:gd name="T21" fmla="*/ 0 h 41"/>
                  <a:gd name="T22" fmla="*/ 5 w 29"/>
                  <a:gd name="T23" fmla="*/ 0 h 41"/>
                  <a:gd name="T24" fmla="*/ 5 w 29"/>
                  <a:gd name="T25" fmla="*/ 4 h 41"/>
                  <a:gd name="T26" fmla="*/ 5 w 29"/>
                  <a:gd name="T27" fmla="*/ 4 h 41"/>
                  <a:gd name="T28" fmla="*/ 0 w 29"/>
                  <a:gd name="T29" fmla="*/ 8 h 41"/>
                  <a:gd name="T30" fmla="*/ 0 w 29"/>
                  <a:gd name="T31" fmla="*/ 12 h 41"/>
                  <a:gd name="T32" fmla="*/ 0 w 29"/>
                  <a:gd name="T33" fmla="*/ 16 h 41"/>
                  <a:gd name="T34" fmla="*/ 0 w 29"/>
                  <a:gd name="T35" fmla="*/ 21 h 41"/>
                  <a:gd name="T36" fmla="*/ 5 w 29"/>
                  <a:gd name="T37" fmla="*/ 25 h 41"/>
                  <a:gd name="T38" fmla="*/ 5 w 29"/>
                  <a:gd name="T39" fmla="*/ 25 h 41"/>
                  <a:gd name="T40" fmla="*/ 5 w 29"/>
                  <a:gd name="T41" fmla="*/ 29 h 41"/>
                  <a:gd name="T42" fmla="*/ 9 w 29"/>
                  <a:gd name="T43" fmla="*/ 33 h 41"/>
                  <a:gd name="T44" fmla="*/ 9 w 29"/>
                  <a:gd name="T45" fmla="*/ 33 h 41"/>
                  <a:gd name="T46" fmla="*/ 13 w 29"/>
                  <a:gd name="T47" fmla="*/ 37 h 41"/>
                  <a:gd name="T48" fmla="*/ 13 w 29"/>
                  <a:gd name="T49" fmla="*/ 37 h 41"/>
                  <a:gd name="T50" fmla="*/ 17 w 29"/>
                  <a:gd name="T51" fmla="*/ 41 h 41"/>
                  <a:gd name="T52" fmla="*/ 17 w 29"/>
                  <a:gd name="T53" fmla="*/ 37 h 41"/>
                  <a:gd name="T54" fmla="*/ 21 w 29"/>
                  <a:gd name="T55" fmla="*/ 37 h 41"/>
                  <a:gd name="T56" fmla="*/ 25 w 29"/>
                  <a:gd name="T57" fmla="*/ 37 h 41"/>
                  <a:gd name="T58" fmla="*/ 25 w 29"/>
                  <a:gd name="T59" fmla="*/ 37 h 41"/>
                  <a:gd name="T60" fmla="*/ 25 w 29"/>
                  <a:gd name="T61" fmla="*/ 33 h 41"/>
                  <a:gd name="T62" fmla="*/ 29 w 29"/>
                  <a:gd name="T63" fmla="*/ 33 h 41"/>
                  <a:gd name="T64" fmla="*/ 29 w 29"/>
                  <a:gd name="T65" fmla="*/ 29 h 41"/>
                  <a:gd name="T66" fmla="*/ 29 w 29"/>
                  <a:gd name="T67" fmla="*/ 25 h 41"/>
                  <a:gd name="T68" fmla="*/ 29 w 29"/>
                  <a:gd name="T69" fmla="*/ 21 h 41"/>
                  <a:gd name="T70" fmla="*/ 29 w 29"/>
                  <a:gd name="T71" fmla="*/ 21 h 41"/>
                  <a:gd name="T72" fmla="*/ 29 w 29"/>
                  <a:gd name="T7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41">
                    <a:moveTo>
                      <a:pt x="29" y="16"/>
                    </a:moveTo>
                    <a:lnTo>
                      <a:pt x="25" y="12"/>
                    </a:lnTo>
                    <a:lnTo>
                      <a:pt x="25" y="8"/>
                    </a:lnTo>
                    <a:lnTo>
                      <a:pt x="21" y="4"/>
                    </a:lnTo>
                    <a:lnTo>
                      <a:pt x="21" y="4"/>
                    </a:lnTo>
                    <a:lnTo>
                      <a:pt x="17" y="0"/>
                    </a:lnTo>
                    <a:lnTo>
                      <a:pt x="17" y="0"/>
                    </a:lnTo>
                    <a:lnTo>
                      <a:pt x="13" y="0"/>
                    </a:lnTo>
                    <a:lnTo>
                      <a:pt x="13" y="0"/>
                    </a:lnTo>
                    <a:lnTo>
                      <a:pt x="9" y="0"/>
                    </a:lnTo>
                    <a:lnTo>
                      <a:pt x="9" y="0"/>
                    </a:lnTo>
                    <a:lnTo>
                      <a:pt x="5" y="0"/>
                    </a:lnTo>
                    <a:lnTo>
                      <a:pt x="5" y="4"/>
                    </a:lnTo>
                    <a:lnTo>
                      <a:pt x="5" y="4"/>
                    </a:lnTo>
                    <a:lnTo>
                      <a:pt x="0" y="8"/>
                    </a:lnTo>
                    <a:lnTo>
                      <a:pt x="0" y="12"/>
                    </a:lnTo>
                    <a:lnTo>
                      <a:pt x="0" y="16"/>
                    </a:lnTo>
                    <a:lnTo>
                      <a:pt x="0" y="21"/>
                    </a:lnTo>
                    <a:lnTo>
                      <a:pt x="5" y="25"/>
                    </a:lnTo>
                    <a:lnTo>
                      <a:pt x="5" y="25"/>
                    </a:lnTo>
                    <a:lnTo>
                      <a:pt x="5" y="29"/>
                    </a:lnTo>
                    <a:lnTo>
                      <a:pt x="9" y="33"/>
                    </a:lnTo>
                    <a:lnTo>
                      <a:pt x="9" y="33"/>
                    </a:lnTo>
                    <a:lnTo>
                      <a:pt x="13" y="37"/>
                    </a:lnTo>
                    <a:lnTo>
                      <a:pt x="13" y="37"/>
                    </a:lnTo>
                    <a:lnTo>
                      <a:pt x="17" y="41"/>
                    </a:lnTo>
                    <a:lnTo>
                      <a:pt x="17" y="37"/>
                    </a:lnTo>
                    <a:lnTo>
                      <a:pt x="21" y="37"/>
                    </a:lnTo>
                    <a:lnTo>
                      <a:pt x="25" y="37"/>
                    </a:lnTo>
                    <a:lnTo>
                      <a:pt x="25" y="37"/>
                    </a:lnTo>
                    <a:lnTo>
                      <a:pt x="25" y="33"/>
                    </a:lnTo>
                    <a:lnTo>
                      <a:pt x="29" y="33"/>
                    </a:lnTo>
                    <a:lnTo>
                      <a:pt x="29" y="29"/>
                    </a:lnTo>
                    <a:lnTo>
                      <a:pt x="29" y="25"/>
                    </a:lnTo>
                    <a:lnTo>
                      <a:pt x="29" y="21"/>
                    </a:lnTo>
                    <a:lnTo>
                      <a:pt x="29" y="21"/>
                    </a:lnTo>
                    <a:lnTo>
                      <a:pt x="29"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85"/>
              <p:cNvSpPr>
                <a:spLocks/>
              </p:cNvSpPr>
              <p:nvPr/>
            </p:nvSpPr>
            <p:spPr bwMode="auto">
              <a:xfrm>
                <a:off x="1181" y="1326"/>
                <a:ext cx="42" cy="61"/>
              </a:xfrm>
              <a:custGeom>
                <a:avLst/>
                <a:gdLst>
                  <a:gd name="T0" fmla="*/ 25 w 29"/>
                  <a:gd name="T1" fmla="*/ 17 h 42"/>
                  <a:gd name="T2" fmla="*/ 25 w 29"/>
                  <a:gd name="T3" fmla="*/ 13 h 42"/>
                  <a:gd name="T4" fmla="*/ 25 w 29"/>
                  <a:gd name="T5" fmla="*/ 9 h 42"/>
                  <a:gd name="T6" fmla="*/ 21 w 29"/>
                  <a:gd name="T7" fmla="*/ 5 h 42"/>
                  <a:gd name="T8" fmla="*/ 21 w 29"/>
                  <a:gd name="T9" fmla="*/ 5 h 42"/>
                  <a:gd name="T10" fmla="*/ 17 w 29"/>
                  <a:gd name="T11" fmla="*/ 0 h 42"/>
                  <a:gd name="T12" fmla="*/ 17 w 29"/>
                  <a:gd name="T13" fmla="*/ 0 h 42"/>
                  <a:gd name="T14" fmla="*/ 13 w 29"/>
                  <a:gd name="T15" fmla="*/ 0 h 42"/>
                  <a:gd name="T16" fmla="*/ 8 w 29"/>
                  <a:gd name="T17" fmla="*/ 0 h 42"/>
                  <a:gd name="T18" fmla="*/ 8 w 29"/>
                  <a:gd name="T19" fmla="*/ 0 h 42"/>
                  <a:gd name="T20" fmla="*/ 4 w 29"/>
                  <a:gd name="T21" fmla="*/ 0 h 42"/>
                  <a:gd name="T22" fmla="*/ 4 w 29"/>
                  <a:gd name="T23" fmla="*/ 0 h 42"/>
                  <a:gd name="T24" fmla="*/ 0 w 29"/>
                  <a:gd name="T25" fmla="*/ 5 h 42"/>
                  <a:gd name="T26" fmla="*/ 0 w 29"/>
                  <a:gd name="T27" fmla="*/ 5 h 42"/>
                  <a:gd name="T28" fmla="*/ 0 w 29"/>
                  <a:gd name="T29" fmla="*/ 9 h 42"/>
                  <a:gd name="T30" fmla="*/ 0 w 29"/>
                  <a:gd name="T31" fmla="*/ 13 h 42"/>
                  <a:gd name="T32" fmla="*/ 0 w 29"/>
                  <a:gd name="T33" fmla="*/ 17 h 42"/>
                  <a:gd name="T34" fmla="*/ 0 w 29"/>
                  <a:gd name="T35" fmla="*/ 21 h 42"/>
                  <a:gd name="T36" fmla="*/ 0 w 29"/>
                  <a:gd name="T37" fmla="*/ 25 h 42"/>
                  <a:gd name="T38" fmla="*/ 4 w 29"/>
                  <a:gd name="T39" fmla="*/ 25 h 42"/>
                  <a:gd name="T40" fmla="*/ 4 w 29"/>
                  <a:gd name="T41" fmla="*/ 30 h 42"/>
                  <a:gd name="T42" fmla="*/ 4 w 29"/>
                  <a:gd name="T43" fmla="*/ 34 h 42"/>
                  <a:gd name="T44" fmla="*/ 8 w 29"/>
                  <a:gd name="T45" fmla="*/ 34 h 42"/>
                  <a:gd name="T46" fmla="*/ 13 w 29"/>
                  <a:gd name="T47" fmla="*/ 38 h 42"/>
                  <a:gd name="T48" fmla="*/ 13 w 29"/>
                  <a:gd name="T49" fmla="*/ 38 h 42"/>
                  <a:gd name="T50" fmla="*/ 17 w 29"/>
                  <a:gd name="T51" fmla="*/ 42 h 42"/>
                  <a:gd name="T52" fmla="*/ 17 w 29"/>
                  <a:gd name="T53" fmla="*/ 38 h 42"/>
                  <a:gd name="T54" fmla="*/ 21 w 29"/>
                  <a:gd name="T55" fmla="*/ 38 h 42"/>
                  <a:gd name="T56" fmla="*/ 21 w 29"/>
                  <a:gd name="T57" fmla="*/ 38 h 42"/>
                  <a:gd name="T58" fmla="*/ 25 w 29"/>
                  <a:gd name="T59" fmla="*/ 38 h 42"/>
                  <a:gd name="T60" fmla="*/ 25 w 29"/>
                  <a:gd name="T61" fmla="*/ 34 h 42"/>
                  <a:gd name="T62" fmla="*/ 25 w 29"/>
                  <a:gd name="T63" fmla="*/ 34 h 42"/>
                  <a:gd name="T64" fmla="*/ 29 w 29"/>
                  <a:gd name="T65" fmla="*/ 30 h 42"/>
                  <a:gd name="T66" fmla="*/ 29 w 29"/>
                  <a:gd name="T67" fmla="*/ 25 h 42"/>
                  <a:gd name="T68" fmla="*/ 29 w 29"/>
                  <a:gd name="T69" fmla="*/ 21 h 42"/>
                  <a:gd name="T70" fmla="*/ 29 w 29"/>
                  <a:gd name="T71" fmla="*/ 21 h 42"/>
                  <a:gd name="T72" fmla="*/ 25 w 29"/>
                  <a:gd name="T7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42">
                    <a:moveTo>
                      <a:pt x="25" y="17"/>
                    </a:moveTo>
                    <a:lnTo>
                      <a:pt x="25" y="13"/>
                    </a:lnTo>
                    <a:lnTo>
                      <a:pt x="25" y="9"/>
                    </a:lnTo>
                    <a:lnTo>
                      <a:pt x="21" y="5"/>
                    </a:lnTo>
                    <a:lnTo>
                      <a:pt x="21" y="5"/>
                    </a:lnTo>
                    <a:lnTo>
                      <a:pt x="17" y="0"/>
                    </a:lnTo>
                    <a:lnTo>
                      <a:pt x="17" y="0"/>
                    </a:lnTo>
                    <a:lnTo>
                      <a:pt x="13" y="0"/>
                    </a:lnTo>
                    <a:lnTo>
                      <a:pt x="8" y="0"/>
                    </a:lnTo>
                    <a:lnTo>
                      <a:pt x="8" y="0"/>
                    </a:lnTo>
                    <a:lnTo>
                      <a:pt x="4" y="0"/>
                    </a:lnTo>
                    <a:lnTo>
                      <a:pt x="4" y="0"/>
                    </a:lnTo>
                    <a:lnTo>
                      <a:pt x="0" y="5"/>
                    </a:lnTo>
                    <a:lnTo>
                      <a:pt x="0" y="5"/>
                    </a:lnTo>
                    <a:lnTo>
                      <a:pt x="0" y="9"/>
                    </a:lnTo>
                    <a:lnTo>
                      <a:pt x="0" y="13"/>
                    </a:lnTo>
                    <a:lnTo>
                      <a:pt x="0" y="17"/>
                    </a:lnTo>
                    <a:lnTo>
                      <a:pt x="0" y="21"/>
                    </a:lnTo>
                    <a:lnTo>
                      <a:pt x="0" y="25"/>
                    </a:lnTo>
                    <a:lnTo>
                      <a:pt x="4" y="25"/>
                    </a:lnTo>
                    <a:lnTo>
                      <a:pt x="4" y="30"/>
                    </a:lnTo>
                    <a:lnTo>
                      <a:pt x="4" y="34"/>
                    </a:lnTo>
                    <a:lnTo>
                      <a:pt x="8" y="34"/>
                    </a:lnTo>
                    <a:lnTo>
                      <a:pt x="13" y="38"/>
                    </a:lnTo>
                    <a:lnTo>
                      <a:pt x="13" y="38"/>
                    </a:lnTo>
                    <a:lnTo>
                      <a:pt x="17" y="42"/>
                    </a:lnTo>
                    <a:lnTo>
                      <a:pt x="17" y="38"/>
                    </a:lnTo>
                    <a:lnTo>
                      <a:pt x="21" y="38"/>
                    </a:lnTo>
                    <a:lnTo>
                      <a:pt x="21" y="38"/>
                    </a:lnTo>
                    <a:lnTo>
                      <a:pt x="25" y="38"/>
                    </a:lnTo>
                    <a:lnTo>
                      <a:pt x="25" y="34"/>
                    </a:lnTo>
                    <a:lnTo>
                      <a:pt x="25" y="34"/>
                    </a:lnTo>
                    <a:lnTo>
                      <a:pt x="29" y="30"/>
                    </a:lnTo>
                    <a:lnTo>
                      <a:pt x="29" y="25"/>
                    </a:lnTo>
                    <a:lnTo>
                      <a:pt x="29" y="21"/>
                    </a:lnTo>
                    <a:lnTo>
                      <a:pt x="29" y="21"/>
                    </a:lnTo>
                    <a:lnTo>
                      <a:pt x="2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86"/>
              <p:cNvSpPr>
                <a:spLocks/>
              </p:cNvSpPr>
              <p:nvPr/>
            </p:nvSpPr>
            <p:spPr bwMode="auto">
              <a:xfrm>
                <a:off x="1337" y="1178"/>
                <a:ext cx="41" cy="59"/>
              </a:xfrm>
              <a:custGeom>
                <a:avLst/>
                <a:gdLst>
                  <a:gd name="T0" fmla="*/ 25 w 29"/>
                  <a:gd name="T1" fmla="*/ 25 h 41"/>
                  <a:gd name="T2" fmla="*/ 25 w 29"/>
                  <a:gd name="T3" fmla="*/ 20 h 41"/>
                  <a:gd name="T4" fmla="*/ 29 w 29"/>
                  <a:gd name="T5" fmla="*/ 16 h 41"/>
                  <a:gd name="T6" fmla="*/ 25 w 29"/>
                  <a:gd name="T7" fmla="*/ 12 h 41"/>
                  <a:gd name="T8" fmla="*/ 25 w 29"/>
                  <a:gd name="T9" fmla="*/ 8 h 41"/>
                  <a:gd name="T10" fmla="*/ 25 w 29"/>
                  <a:gd name="T11" fmla="*/ 8 h 41"/>
                  <a:gd name="T12" fmla="*/ 25 w 29"/>
                  <a:gd name="T13" fmla="*/ 4 h 41"/>
                  <a:gd name="T14" fmla="*/ 25 w 29"/>
                  <a:gd name="T15" fmla="*/ 0 h 41"/>
                  <a:gd name="T16" fmla="*/ 21 w 29"/>
                  <a:gd name="T17" fmla="*/ 0 h 41"/>
                  <a:gd name="T18" fmla="*/ 21 w 29"/>
                  <a:gd name="T19" fmla="*/ 0 h 41"/>
                  <a:gd name="T20" fmla="*/ 17 w 29"/>
                  <a:gd name="T21" fmla="*/ 0 h 41"/>
                  <a:gd name="T22" fmla="*/ 13 w 29"/>
                  <a:gd name="T23" fmla="*/ 0 h 41"/>
                  <a:gd name="T24" fmla="*/ 13 w 29"/>
                  <a:gd name="T25" fmla="*/ 0 h 41"/>
                  <a:gd name="T26" fmla="*/ 8 w 29"/>
                  <a:gd name="T27" fmla="*/ 0 h 41"/>
                  <a:gd name="T28" fmla="*/ 8 w 29"/>
                  <a:gd name="T29" fmla="*/ 4 h 41"/>
                  <a:gd name="T30" fmla="*/ 4 w 29"/>
                  <a:gd name="T31" fmla="*/ 8 h 41"/>
                  <a:gd name="T32" fmla="*/ 4 w 29"/>
                  <a:gd name="T33" fmla="*/ 8 h 41"/>
                  <a:gd name="T34" fmla="*/ 0 w 29"/>
                  <a:gd name="T35" fmla="*/ 12 h 41"/>
                  <a:gd name="T36" fmla="*/ 0 w 29"/>
                  <a:gd name="T37" fmla="*/ 16 h 41"/>
                  <a:gd name="T38" fmla="*/ 0 w 29"/>
                  <a:gd name="T39" fmla="*/ 20 h 41"/>
                  <a:gd name="T40" fmla="*/ 0 w 29"/>
                  <a:gd name="T41" fmla="*/ 25 h 41"/>
                  <a:gd name="T42" fmla="*/ 0 w 29"/>
                  <a:gd name="T43" fmla="*/ 25 h 41"/>
                  <a:gd name="T44" fmla="*/ 0 w 29"/>
                  <a:gd name="T45" fmla="*/ 29 h 41"/>
                  <a:gd name="T46" fmla="*/ 0 w 29"/>
                  <a:gd name="T47" fmla="*/ 33 h 41"/>
                  <a:gd name="T48" fmla="*/ 0 w 29"/>
                  <a:gd name="T49" fmla="*/ 37 h 41"/>
                  <a:gd name="T50" fmla="*/ 0 w 29"/>
                  <a:gd name="T51" fmla="*/ 37 h 41"/>
                  <a:gd name="T52" fmla="*/ 4 w 29"/>
                  <a:gd name="T53" fmla="*/ 37 h 41"/>
                  <a:gd name="T54" fmla="*/ 4 w 29"/>
                  <a:gd name="T55" fmla="*/ 41 h 41"/>
                  <a:gd name="T56" fmla="*/ 8 w 29"/>
                  <a:gd name="T57" fmla="*/ 41 h 41"/>
                  <a:gd name="T58" fmla="*/ 13 w 29"/>
                  <a:gd name="T59" fmla="*/ 41 h 41"/>
                  <a:gd name="T60" fmla="*/ 13 w 29"/>
                  <a:gd name="T61" fmla="*/ 37 h 41"/>
                  <a:gd name="T62" fmla="*/ 17 w 29"/>
                  <a:gd name="T63" fmla="*/ 37 h 41"/>
                  <a:gd name="T64" fmla="*/ 17 w 29"/>
                  <a:gd name="T65" fmla="*/ 37 h 41"/>
                  <a:gd name="T66" fmla="*/ 21 w 29"/>
                  <a:gd name="T67" fmla="*/ 33 h 41"/>
                  <a:gd name="T68" fmla="*/ 21 w 29"/>
                  <a:gd name="T69" fmla="*/ 29 h 41"/>
                  <a:gd name="T70" fmla="*/ 25 w 29"/>
                  <a:gd name="T71" fmla="*/ 25 h 41"/>
                  <a:gd name="T72" fmla="*/ 25 w 29"/>
                  <a:gd name="T73"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41">
                    <a:moveTo>
                      <a:pt x="25" y="25"/>
                    </a:moveTo>
                    <a:lnTo>
                      <a:pt x="25" y="20"/>
                    </a:lnTo>
                    <a:lnTo>
                      <a:pt x="29" y="16"/>
                    </a:lnTo>
                    <a:lnTo>
                      <a:pt x="25" y="12"/>
                    </a:lnTo>
                    <a:lnTo>
                      <a:pt x="25" y="8"/>
                    </a:lnTo>
                    <a:lnTo>
                      <a:pt x="25" y="8"/>
                    </a:lnTo>
                    <a:lnTo>
                      <a:pt x="25" y="4"/>
                    </a:lnTo>
                    <a:lnTo>
                      <a:pt x="25" y="0"/>
                    </a:lnTo>
                    <a:lnTo>
                      <a:pt x="21" y="0"/>
                    </a:lnTo>
                    <a:lnTo>
                      <a:pt x="21" y="0"/>
                    </a:lnTo>
                    <a:lnTo>
                      <a:pt x="17" y="0"/>
                    </a:lnTo>
                    <a:lnTo>
                      <a:pt x="13" y="0"/>
                    </a:lnTo>
                    <a:lnTo>
                      <a:pt x="13" y="0"/>
                    </a:lnTo>
                    <a:lnTo>
                      <a:pt x="8" y="0"/>
                    </a:lnTo>
                    <a:lnTo>
                      <a:pt x="8" y="4"/>
                    </a:lnTo>
                    <a:lnTo>
                      <a:pt x="4" y="8"/>
                    </a:lnTo>
                    <a:lnTo>
                      <a:pt x="4" y="8"/>
                    </a:lnTo>
                    <a:lnTo>
                      <a:pt x="0" y="12"/>
                    </a:lnTo>
                    <a:lnTo>
                      <a:pt x="0" y="16"/>
                    </a:lnTo>
                    <a:lnTo>
                      <a:pt x="0" y="20"/>
                    </a:lnTo>
                    <a:lnTo>
                      <a:pt x="0" y="25"/>
                    </a:lnTo>
                    <a:lnTo>
                      <a:pt x="0" y="25"/>
                    </a:lnTo>
                    <a:lnTo>
                      <a:pt x="0" y="29"/>
                    </a:lnTo>
                    <a:lnTo>
                      <a:pt x="0" y="33"/>
                    </a:lnTo>
                    <a:lnTo>
                      <a:pt x="0" y="37"/>
                    </a:lnTo>
                    <a:lnTo>
                      <a:pt x="0" y="37"/>
                    </a:lnTo>
                    <a:lnTo>
                      <a:pt x="4" y="37"/>
                    </a:lnTo>
                    <a:lnTo>
                      <a:pt x="4" y="41"/>
                    </a:lnTo>
                    <a:lnTo>
                      <a:pt x="8" y="41"/>
                    </a:lnTo>
                    <a:lnTo>
                      <a:pt x="13" y="41"/>
                    </a:lnTo>
                    <a:lnTo>
                      <a:pt x="13" y="37"/>
                    </a:lnTo>
                    <a:lnTo>
                      <a:pt x="17" y="37"/>
                    </a:lnTo>
                    <a:lnTo>
                      <a:pt x="17" y="37"/>
                    </a:lnTo>
                    <a:lnTo>
                      <a:pt x="21" y="33"/>
                    </a:lnTo>
                    <a:lnTo>
                      <a:pt x="21" y="29"/>
                    </a:lnTo>
                    <a:lnTo>
                      <a:pt x="25" y="25"/>
                    </a:lnTo>
                    <a:lnTo>
                      <a:pt x="25"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87"/>
              <p:cNvSpPr>
                <a:spLocks/>
              </p:cNvSpPr>
              <p:nvPr/>
            </p:nvSpPr>
            <p:spPr bwMode="auto">
              <a:xfrm>
                <a:off x="1313" y="1267"/>
                <a:ext cx="42" cy="53"/>
              </a:xfrm>
              <a:custGeom>
                <a:avLst/>
                <a:gdLst>
                  <a:gd name="T0" fmla="*/ 24 w 29"/>
                  <a:gd name="T1" fmla="*/ 21 h 37"/>
                  <a:gd name="T2" fmla="*/ 29 w 29"/>
                  <a:gd name="T3" fmla="*/ 21 h 37"/>
                  <a:gd name="T4" fmla="*/ 29 w 29"/>
                  <a:gd name="T5" fmla="*/ 17 h 37"/>
                  <a:gd name="T6" fmla="*/ 29 w 29"/>
                  <a:gd name="T7" fmla="*/ 12 h 37"/>
                  <a:gd name="T8" fmla="*/ 29 w 29"/>
                  <a:gd name="T9" fmla="*/ 8 h 37"/>
                  <a:gd name="T10" fmla="*/ 24 w 29"/>
                  <a:gd name="T11" fmla="*/ 4 h 37"/>
                  <a:gd name="T12" fmla="*/ 24 w 29"/>
                  <a:gd name="T13" fmla="*/ 4 h 37"/>
                  <a:gd name="T14" fmla="*/ 24 w 29"/>
                  <a:gd name="T15" fmla="*/ 0 h 37"/>
                  <a:gd name="T16" fmla="*/ 20 w 29"/>
                  <a:gd name="T17" fmla="*/ 0 h 37"/>
                  <a:gd name="T18" fmla="*/ 20 w 29"/>
                  <a:gd name="T19" fmla="*/ 0 h 37"/>
                  <a:gd name="T20" fmla="*/ 16 w 29"/>
                  <a:gd name="T21" fmla="*/ 0 h 37"/>
                  <a:gd name="T22" fmla="*/ 16 w 29"/>
                  <a:gd name="T23" fmla="*/ 0 h 37"/>
                  <a:gd name="T24" fmla="*/ 12 w 29"/>
                  <a:gd name="T25" fmla="*/ 0 h 37"/>
                  <a:gd name="T26" fmla="*/ 12 w 29"/>
                  <a:gd name="T27" fmla="*/ 0 h 37"/>
                  <a:gd name="T28" fmla="*/ 8 w 29"/>
                  <a:gd name="T29" fmla="*/ 4 h 37"/>
                  <a:gd name="T30" fmla="*/ 4 w 29"/>
                  <a:gd name="T31" fmla="*/ 4 h 37"/>
                  <a:gd name="T32" fmla="*/ 4 w 29"/>
                  <a:gd name="T33" fmla="*/ 8 h 37"/>
                  <a:gd name="T34" fmla="*/ 4 w 29"/>
                  <a:gd name="T35" fmla="*/ 12 h 37"/>
                  <a:gd name="T36" fmla="*/ 0 w 29"/>
                  <a:gd name="T37" fmla="*/ 17 h 37"/>
                  <a:gd name="T38" fmla="*/ 0 w 29"/>
                  <a:gd name="T39" fmla="*/ 21 h 37"/>
                  <a:gd name="T40" fmla="*/ 0 w 29"/>
                  <a:gd name="T41" fmla="*/ 21 h 37"/>
                  <a:gd name="T42" fmla="*/ 0 w 29"/>
                  <a:gd name="T43" fmla="*/ 25 h 37"/>
                  <a:gd name="T44" fmla="*/ 0 w 29"/>
                  <a:gd name="T45" fmla="*/ 29 h 37"/>
                  <a:gd name="T46" fmla="*/ 0 w 29"/>
                  <a:gd name="T47" fmla="*/ 33 h 37"/>
                  <a:gd name="T48" fmla="*/ 0 w 29"/>
                  <a:gd name="T49" fmla="*/ 33 h 37"/>
                  <a:gd name="T50" fmla="*/ 4 w 29"/>
                  <a:gd name="T51" fmla="*/ 37 h 37"/>
                  <a:gd name="T52" fmla="*/ 4 w 29"/>
                  <a:gd name="T53" fmla="*/ 37 h 37"/>
                  <a:gd name="T54" fmla="*/ 8 w 29"/>
                  <a:gd name="T55" fmla="*/ 37 h 37"/>
                  <a:gd name="T56" fmla="*/ 8 w 29"/>
                  <a:gd name="T57" fmla="*/ 37 h 37"/>
                  <a:gd name="T58" fmla="*/ 12 w 29"/>
                  <a:gd name="T59" fmla="*/ 37 h 37"/>
                  <a:gd name="T60" fmla="*/ 16 w 29"/>
                  <a:gd name="T61" fmla="*/ 37 h 37"/>
                  <a:gd name="T62" fmla="*/ 16 w 29"/>
                  <a:gd name="T63" fmla="*/ 37 h 37"/>
                  <a:gd name="T64" fmla="*/ 20 w 29"/>
                  <a:gd name="T65" fmla="*/ 33 h 37"/>
                  <a:gd name="T66" fmla="*/ 20 w 29"/>
                  <a:gd name="T67" fmla="*/ 33 h 37"/>
                  <a:gd name="T68" fmla="*/ 24 w 29"/>
                  <a:gd name="T69" fmla="*/ 29 h 37"/>
                  <a:gd name="T70" fmla="*/ 24 w 29"/>
                  <a:gd name="T71" fmla="*/ 25 h 37"/>
                  <a:gd name="T72" fmla="*/ 24 w 29"/>
                  <a:gd name="T73"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37">
                    <a:moveTo>
                      <a:pt x="24" y="21"/>
                    </a:moveTo>
                    <a:lnTo>
                      <a:pt x="29" y="21"/>
                    </a:lnTo>
                    <a:lnTo>
                      <a:pt x="29" y="17"/>
                    </a:lnTo>
                    <a:lnTo>
                      <a:pt x="29" y="12"/>
                    </a:lnTo>
                    <a:lnTo>
                      <a:pt x="29" y="8"/>
                    </a:lnTo>
                    <a:lnTo>
                      <a:pt x="24" y="4"/>
                    </a:lnTo>
                    <a:lnTo>
                      <a:pt x="24" y="4"/>
                    </a:lnTo>
                    <a:lnTo>
                      <a:pt x="24" y="0"/>
                    </a:lnTo>
                    <a:lnTo>
                      <a:pt x="20" y="0"/>
                    </a:lnTo>
                    <a:lnTo>
                      <a:pt x="20" y="0"/>
                    </a:lnTo>
                    <a:lnTo>
                      <a:pt x="16" y="0"/>
                    </a:lnTo>
                    <a:lnTo>
                      <a:pt x="16" y="0"/>
                    </a:lnTo>
                    <a:lnTo>
                      <a:pt x="12" y="0"/>
                    </a:lnTo>
                    <a:lnTo>
                      <a:pt x="12" y="0"/>
                    </a:lnTo>
                    <a:lnTo>
                      <a:pt x="8" y="4"/>
                    </a:lnTo>
                    <a:lnTo>
                      <a:pt x="4" y="4"/>
                    </a:lnTo>
                    <a:lnTo>
                      <a:pt x="4" y="8"/>
                    </a:lnTo>
                    <a:lnTo>
                      <a:pt x="4" y="12"/>
                    </a:lnTo>
                    <a:lnTo>
                      <a:pt x="0" y="17"/>
                    </a:lnTo>
                    <a:lnTo>
                      <a:pt x="0" y="21"/>
                    </a:lnTo>
                    <a:lnTo>
                      <a:pt x="0" y="21"/>
                    </a:lnTo>
                    <a:lnTo>
                      <a:pt x="0" y="25"/>
                    </a:lnTo>
                    <a:lnTo>
                      <a:pt x="0" y="29"/>
                    </a:lnTo>
                    <a:lnTo>
                      <a:pt x="0" y="33"/>
                    </a:lnTo>
                    <a:lnTo>
                      <a:pt x="0" y="33"/>
                    </a:lnTo>
                    <a:lnTo>
                      <a:pt x="4" y="37"/>
                    </a:lnTo>
                    <a:lnTo>
                      <a:pt x="4" y="37"/>
                    </a:lnTo>
                    <a:lnTo>
                      <a:pt x="8" y="37"/>
                    </a:lnTo>
                    <a:lnTo>
                      <a:pt x="8" y="37"/>
                    </a:lnTo>
                    <a:lnTo>
                      <a:pt x="12" y="37"/>
                    </a:lnTo>
                    <a:lnTo>
                      <a:pt x="16" y="37"/>
                    </a:lnTo>
                    <a:lnTo>
                      <a:pt x="16" y="37"/>
                    </a:lnTo>
                    <a:lnTo>
                      <a:pt x="20" y="33"/>
                    </a:lnTo>
                    <a:lnTo>
                      <a:pt x="20" y="33"/>
                    </a:lnTo>
                    <a:lnTo>
                      <a:pt x="24" y="29"/>
                    </a:lnTo>
                    <a:lnTo>
                      <a:pt x="24" y="25"/>
                    </a:lnTo>
                    <a:lnTo>
                      <a:pt x="2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88"/>
              <p:cNvSpPr>
                <a:spLocks/>
              </p:cNvSpPr>
              <p:nvPr/>
            </p:nvSpPr>
            <p:spPr bwMode="auto">
              <a:xfrm>
                <a:off x="1289" y="1345"/>
                <a:ext cx="42" cy="59"/>
              </a:xfrm>
              <a:custGeom>
                <a:avLst/>
                <a:gdLst>
                  <a:gd name="T0" fmla="*/ 29 w 29"/>
                  <a:gd name="T1" fmla="*/ 25 h 41"/>
                  <a:gd name="T2" fmla="*/ 29 w 29"/>
                  <a:gd name="T3" fmla="*/ 21 h 41"/>
                  <a:gd name="T4" fmla="*/ 29 w 29"/>
                  <a:gd name="T5" fmla="*/ 17 h 41"/>
                  <a:gd name="T6" fmla="*/ 29 w 29"/>
                  <a:gd name="T7" fmla="*/ 12 h 41"/>
                  <a:gd name="T8" fmla="*/ 29 w 29"/>
                  <a:gd name="T9" fmla="*/ 12 h 41"/>
                  <a:gd name="T10" fmla="*/ 29 w 29"/>
                  <a:gd name="T11" fmla="*/ 8 h 41"/>
                  <a:gd name="T12" fmla="*/ 25 w 29"/>
                  <a:gd name="T13" fmla="*/ 4 h 41"/>
                  <a:gd name="T14" fmla="*/ 25 w 29"/>
                  <a:gd name="T15" fmla="*/ 4 h 41"/>
                  <a:gd name="T16" fmla="*/ 21 w 29"/>
                  <a:gd name="T17" fmla="*/ 0 h 41"/>
                  <a:gd name="T18" fmla="*/ 21 w 29"/>
                  <a:gd name="T19" fmla="*/ 0 h 41"/>
                  <a:gd name="T20" fmla="*/ 17 w 29"/>
                  <a:gd name="T21" fmla="*/ 0 h 41"/>
                  <a:gd name="T22" fmla="*/ 17 w 29"/>
                  <a:gd name="T23" fmla="*/ 0 h 41"/>
                  <a:gd name="T24" fmla="*/ 12 w 29"/>
                  <a:gd name="T25" fmla="*/ 0 h 41"/>
                  <a:gd name="T26" fmla="*/ 12 w 29"/>
                  <a:gd name="T27" fmla="*/ 4 h 41"/>
                  <a:gd name="T28" fmla="*/ 8 w 29"/>
                  <a:gd name="T29" fmla="*/ 4 h 41"/>
                  <a:gd name="T30" fmla="*/ 8 w 29"/>
                  <a:gd name="T31" fmla="*/ 8 h 41"/>
                  <a:gd name="T32" fmla="*/ 4 w 29"/>
                  <a:gd name="T33" fmla="*/ 12 h 41"/>
                  <a:gd name="T34" fmla="*/ 4 w 29"/>
                  <a:gd name="T35" fmla="*/ 12 h 41"/>
                  <a:gd name="T36" fmla="*/ 0 w 29"/>
                  <a:gd name="T37" fmla="*/ 17 h 41"/>
                  <a:gd name="T38" fmla="*/ 0 w 29"/>
                  <a:gd name="T39" fmla="*/ 21 h 41"/>
                  <a:gd name="T40" fmla="*/ 0 w 29"/>
                  <a:gd name="T41" fmla="*/ 25 h 41"/>
                  <a:gd name="T42" fmla="*/ 0 w 29"/>
                  <a:gd name="T43" fmla="*/ 25 h 41"/>
                  <a:gd name="T44" fmla="*/ 0 w 29"/>
                  <a:gd name="T45" fmla="*/ 29 h 41"/>
                  <a:gd name="T46" fmla="*/ 0 w 29"/>
                  <a:gd name="T47" fmla="*/ 33 h 41"/>
                  <a:gd name="T48" fmla="*/ 4 w 29"/>
                  <a:gd name="T49" fmla="*/ 37 h 41"/>
                  <a:gd name="T50" fmla="*/ 4 w 29"/>
                  <a:gd name="T51" fmla="*/ 37 h 41"/>
                  <a:gd name="T52" fmla="*/ 4 w 29"/>
                  <a:gd name="T53" fmla="*/ 37 h 41"/>
                  <a:gd name="T54" fmla="*/ 8 w 29"/>
                  <a:gd name="T55" fmla="*/ 41 h 41"/>
                  <a:gd name="T56" fmla="*/ 12 w 29"/>
                  <a:gd name="T57" fmla="*/ 41 h 41"/>
                  <a:gd name="T58" fmla="*/ 12 w 29"/>
                  <a:gd name="T59" fmla="*/ 41 h 41"/>
                  <a:gd name="T60" fmla="*/ 17 w 29"/>
                  <a:gd name="T61" fmla="*/ 41 h 41"/>
                  <a:gd name="T62" fmla="*/ 17 w 29"/>
                  <a:gd name="T63" fmla="*/ 37 h 41"/>
                  <a:gd name="T64" fmla="*/ 21 w 29"/>
                  <a:gd name="T65" fmla="*/ 37 h 41"/>
                  <a:gd name="T66" fmla="*/ 21 w 29"/>
                  <a:gd name="T67" fmla="*/ 33 h 41"/>
                  <a:gd name="T68" fmla="*/ 25 w 29"/>
                  <a:gd name="T69" fmla="*/ 29 h 41"/>
                  <a:gd name="T70" fmla="*/ 25 w 29"/>
                  <a:gd name="T71" fmla="*/ 29 h 41"/>
                  <a:gd name="T72" fmla="*/ 29 w 29"/>
                  <a:gd name="T73"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 h="41">
                    <a:moveTo>
                      <a:pt x="29" y="25"/>
                    </a:moveTo>
                    <a:lnTo>
                      <a:pt x="29" y="21"/>
                    </a:lnTo>
                    <a:lnTo>
                      <a:pt x="29" y="17"/>
                    </a:lnTo>
                    <a:lnTo>
                      <a:pt x="29" y="12"/>
                    </a:lnTo>
                    <a:lnTo>
                      <a:pt x="29" y="12"/>
                    </a:lnTo>
                    <a:lnTo>
                      <a:pt x="29" y="8"/>
                    </a:lnTo>
                    <a:lnTo>
                      <a:pt x="25" y="4"/>
                    </a:lnTo>
                    <a:lnTo>
                      <a:pt x="25" y="4"/>
                    </a:lnTo>
                    <a:lnTo>
                      <a:pt x="21" y="0"/>
                    </a:lnTo>
                    <a:lnTo>
                      <a:pt x="21" y="0"/>
                    </a:lnTo>
                    <a:lnTo>
                      <a:pt x="17" y="0"/>
                    </a:lnTo>
                    <a:lnTo>
                      <a:pt x="17" y="0"/>
                    </a:lnTo>
                    <a:lnTo>
                      <a:pt x="12" y="0"/>
                    </a:lnTo>
                    <a:lnTo>
                      <a:pt x="12" y="4"/>
                    </a:lnTo>
                    <a:lnTo>
                      <a:pt x="8" y="4"/>
                    </a:lnTo>
                    <a:lnTo>
                      <a:pt x="8" y="8"/>
                    </a:lnTo>
                    <a:lnTo>
                      <a:pt x="4" y="12"/>
                    </a:lnTo>
                    <a:lnTo>
                      <a:pt x="4" y="12"/>
                    </a:lnTo>
                    <a:lnTo>
                      <a:pt x="0" y="17"/>
                    </a:lnTo>
                    <a:lnTo>
                      <a:pt x="0" y="21"/>
                    </a:lnTo>
                    <a:lnTo>
                      <a:pt x="0" y="25"/>
                    </a:lnTo>
                    <a:lnTo>
                      <a:pt x="0" y="25"/>
                    </a:lnTo>
                    <a:lnTo>
                      <a:pt x="0" y="29"/>
                    </a:lnTo>
                    <a:lnTo>
                      <a:pt x="0" y="33"/>
                    </a:lnTo>
                    <a:lnTo>
                      <a:pt x="4" y="37"/>
                    </a:lnTo>
                    <a:lnTo>
                      <a:pt x="4" y="37"/>
                    </a:lnTo>
                    <a:lnTo>
                      <a:pt x="4" y="37"/>
                    </a:lnTo>
                    <a:lnTo>
                      <a:pt x="8" y="41"/>
                    </a:lnTo>
                    <a:lnTo>
                      <a:pt x="12" y="41"/>
                    </a:lnTo>
                    <a:lnTo>
                      <a:pt x="12" y="41"/>
                    </a:lnTo>
                    <a:lnTo>
                      <a:pt x="17" y="41"/>
                    </a:lnTo>
                    <a:lnTo>
                      <a:pt x="17" y="37"/>
                    </a:lnTo>
                    <a:lnTo>
                      <a:pt x="21" y="37"/>
                    </a:lnTo>
                    <a:lnTo>
                      <a:pt x="21" y="33"/>
                    </a:lnTo>
                    <a:lnTo>
                      <a:pt x="25" y="29"/>
                    </a:lnTo>
                    <a:lnTo>
                      <a:pt x="25" y="29"/>
                    </a:lnTo>
                    <a:lnTo>
                      <a:pt x="2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89"/>
              <p:cNvSpPr>
                <a:spLocks/>
              </p:cNvSpPr>
              <p:nvPr/>
            </p:nvSpPr>
            <p:spPr bwMode="auto">
              <a:xfrm>
                <a:off x="1193" y="1190"/>
                <a:ext cx="60" cy="41"/>
              </a:xfrm>
              <a:custGeom>
                <a:avLst/>
                <a:gdLst>
                  <a:gd name="T0" fmla="*/ 17 w 42"/>
                  <a:gd name="T1" fmla="*/ 29 h 29"/>
                  <a:gd name="T2" fmla="*/ 21 w 42"/>
                  <a:gd name="T3" fmla="*/ 29 h 29"/>
                  <a:gd name="T4" fmla="*/ 25 w 42"/>
                  <a:gd name="T5" fmla="*/ 29 h 29"/>
                  <a:gd name="T6" fmla="*/ 25 w 42"/>
                  <a:gd name="T7" fmla="*/ 29 h 29"/>
                  <a:gd name="T8" fmla="*/ 30 w 42"/>
                  <a:gd name="T9" fmla="*/ 29 h 29"/>
                  <a:gd name="T10" fmla="*/ 34 w 42"/>
                  <a:gd name="T11" fmla="*/ 29 h 29"/>
                  <a:gd name="T12" fmla="*/ 38 w 42"/>
                  <a:gd name="T13" fmla="*/ 25 h 29"/>
                  <a:gd name="T14" fmla="*/ 38 w 42"/>
                  <a:gd name="T15" fmla="*/ 25 h 29"/>
                  <a:gd name="T16" fmla="*/ 38 w 42"/>
                  <a:gd name="T17" fmla="*/ 21 h 29"/>
                  <a:gd name="T18" fmla="*/ 42 w 42"/>
                  <a:gd name="T19" fmla="*/ 21 h 29"/>
                  <a:gd name="T20" fmla="*/ 42 w 42"/>
                  <a:gd name="T21" fmla="*/ 17 h 29"/>
                  <a:gd name="T22" fmla="*/ 42 w 42"/>
                  <a:gd name="T23" fmla="*/ 17 h 29"/>
                  <a:gd name="T24" fmla="*/ 38 w 42"/>
                  <a:gd name="T25" fmla="*/ 12 h 29"/>
                  <a:gd name="T26" fmla="*/ 38 w 42"/>
                  <a:gd name="T27" fmla="*/ 12 h 29"/>
                  <a:gd name="T28" fmla="*/ 38 w 42"/>
                  <a:gd name="T29" fmla="*/ 8 h 29"/>
                  <a:gd name="T30" fmla="*/ 34 w 42"/>
                  <a:gd name="T31" fmla="*/ 8 h 29"/>
                  <a:gd name="T32" fmla="*/ 30 w 42"/>
                  <a:gd name="T33" fmla="*/ 4 h 29"/>
                  <a:gd name="T34" fmla="*/ 25 w 42"/>
                  <a:gd name="T35" fmla="*/ 4 h 29"/>
                  <a:gd name="T36" fmla="*/ 25 w 42"/>
                  <a:gd name="T37" fmla="*/ 0 h 29"/>
                  <a:gd name="T38" fmla="*/ 21 w 42"/>
                  <a:gd name="T39" fmla="*/ 0 h 29"/>
                  <a:gd name="T40" fmla="*/ 17 w 42"/>
                  <a:gd name="T41" fmla="*/ 0 h 29"/>
                  <a:gd name="T42" fmla="*/ 13 w 42"/>
                  <a:gd name="T43" fmla="*/ 0 h 29"/>
                  <a:gd name="T44" fmla="*/ 9 w 42"/>
                  <a:gd name="T45" fmla="*/ 0 h 29"/>
                  <a:gd name="T46" fmla="*/ 9 w 42"/>
                  <a:gd name="T47" fmla="*/ 0 h 29"/>
                  <a:gd name="T48" fmla="*/ 5 w 42"/>
                  <a:gd name="T49" fmla="*/ 4 h 29"/>
                  <a:gd name="T50" fmla="*/ 0 w 42"/>
                  <a:gd name="T51" fmla="*/ 4 h 29"/>
                  <a:gd name="T52" fmla="*/ 0 w 42"/>
                  <a:gd name="T53" fmla="*/ 4 h 29"/>
                  <a:gd name="T54" fmla="*/ 0 w 42"/>
                  <a:gd name="T55" fmla="*/ 8 h 29"/>
                  <a:gd name="T56" fmla="*/ 0 w 42"/>
                  <a:gd name="T57" fmla="*/ 12 h 29"/>
                  <a:gd name="T58" fmla="*/ 0 w 42"/>
                  <a:gd name="T59" fmla="*/ 12 h 29"/>
                  <a:gd name="T60" fmla="*/ 0 w 42"/>
                  <a:gd name="T61" fmla="*/ 17 h 29"/>
                  <a:gd name="T62" fmla="*/ 0 w 42"/>
                  <a:gd name="T63" fmla="*/ 17 h 29"/>
                  <a:gd name="T64" fmla="*/ 5 w 42"/>
                  <a:gd name="T65" fmla="*/ 21 h 29"/>
                  <a:gd name="T66" fmla="*/ 9 w 42"/>
                  <a:gd name="T67" fmla="*/ 21 h 29"/>
                  <a:gd name="T68" fmla="*/ 9 w 42"/>
                  <a:gd name="T69" fmla="*/ 25 h 29"/>
                  <a:gd name="T70" fmla="*/ 13 w 42"/>
                  <a:gd name="T71" fmla="*/ 25 h 29"/>
                  <a:gd name="T72" fmla="*/ 17 w 42"/>
                  <a:gd name="T7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9">
                    <a:moveTo>
                      <a:pt x="17" y="29"/>
                    </a:moveTo>
                    <a:lnTo>
                      <a:pt x="21" y="29"/>
                    </a:lnTo>
                    <a:lnTo>
                      <a:pt x="25" y="29"/>
                    </a:lnTo>
                    <a:lnTo>
                      <a:pt x="25" y="29"/>
                    </a:lnTo>
                    <a:lnTo>
                      <a:pt x="30" y="29"/>
                    </a:lnTo>
                    <a:lnTo>
                      <a:pt x="34" y="29"/>
                    </a:lnTo>
                    <a:lnTo>
                      <a:pt x="38" y="25"/>
                    </a:lnTo>
                    <a:lnTo>
                      <a:pt x="38" y="25"/>
                    </a:lnTo>
                    <a:lnTo>
                      <a:pt x="38" y="21"/>
                    </a:lnTo>
                    <a:lnTo>
                      <a:pt x="42" y="21"/>
                    </a:lnTo>
                    <a:lnTo>
                      <a:pt x="42" y="17"/>
                    </a:lnTo>
                    <a:lnTo>
                      <a:pt x="42" y="17"/>
                    </a:lnTo>
                    <a:lnTo>
                      <a:pt x="38" y="12"/>
                    </a:lnTo>
                    <a:lnTo>
                      <a:pt x="38" y="12"/>
                    </a:lnTo>
                    <a:lnTo>
                      <a:pt x="38" y="8"/>
                    </a:lnTo>
                    <a:lnTo>
                      <a:pt x="34" y="8"/>
                    </a:lnTo>
                    <a:lnTo>
                      <a:pt x="30" y="4"/>
                    </a:lnTo>
                    <a:lnTo>
                      <a:pt x="25" y="4"/>
                    </a:lnTo>
                    <a:lnTo>
                      <a:pt x="25" y="0"/>
                    </a:lnTo>
                    <a:lnTo>
                      <a:pt x="21" y="0"/>
                    </a:lnTo>
                    <a:lnTo>
                      <a:pt x="17" y="0"/>
                    </a:lnTo>
                    <a:lnTo>
                      <a:pt x="13" y="0"/>
                    </a:lnTo>
                    <a:lnTo>
                      <a:pt x="9" y="0"/>
                    </a:lnTo>
                    <a:lnTo>
                      <a:pt x="9" y="0"/>
                    </a:lnTo>
                    <a:lnTo>
                      <a:pt x="5" y="4"/>
                    </a:lnTo>
                    <a:lnTo>
                      <a:pt x="0" y="4"/>
                    </a:lnTo>
                    <a:lnTo>
                      <a:pt x="0" y="4"/>
                    </a:lnTo>
                    <a:lnTo>
                      <a:pt x="0" y="8"/>
                    </a:lnTo>
                    <a:lnTo>
                      <a:pt x="0" y="12"/>
                    </a:lnTo>
                    <a:lnTo>
                      <a:pt x="0" y="12"/>
                    </a:lnTo>
                    <a:lnTo>
                      <a:pt x="0" y="17"/>
                    </a:lnTo>
                    <a:lnTo>
                      <a:pt x="0" y="17"/>
                    </a:lnTo>
                    <a:lnTo>
                      <a:pt x="5" y="21"/>
                    </a:lnTo>
                    <a:lnTo>
                      <a:pt x="9" y="21"/>
                    </a:lnTo>
                    <a:lnTo>
                      <a:pt x="9" y="25"/>
                    </a:lnTo>
                    <a:lnTo>
                      <a:pt x="13" y="25"/>
                    </a:lnTo>
                    <a:lnTo>
                      <a:pt x="1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90"/>
              <p:cNvSpPr>
                <a:spLocks/>
              </p:cNvSpPr>
              <p:nvPr/>
            </p:nvSpPr>
            <p:spPr bwMode="auto">
              <a:xfrm>
                <a:off x="1109" y="1148"/>
                <a:ext cx="61" cy="42"/>
              </a:xfrm>
              <a:custGeom>
                <a:avLst/>
                <a:gdLst>
                  <a:gd name="T0" fmla="*/ 17 w 42"/>
                  <a:gd name="T1" fmla="*/ 29 h 29"/>
                  <a:gd name="T2" fmla="*/ 21 w 42"/>
                  <a:gd name="T3" fmla="*/ 29 h 29"/>
                  <a:gd name="T4" fmla="*/ 25 w 42"/>
                  <a:gd name="T5" fmla="*/ 29 h 29"/>
                  <a:gd name="T6" fmla="*/ 29 w 42"/>
                  <a:gd name="T7" fmla="*/ 29 h 29"/>
                  <a:gd name="T8" fmla="*/ 34 w 42"/>
                  <a:gd name="T9" fmla="*/ 29 h 29"/>
                  <a:gd name="T10" fmla="*/ 38 w 42"/>
                  <a:gd name="T11" fmla="*/ 29 h 29"/>
                  <a:gd name="T12" fmla="*/ 38 w 42"/>
                  <a:gd name="T13" fmla="*/ 29 h 29"/>
                  <a:gd name="T14" fmla="*/ 42 w 42"/>
                  <a:gd name="T15" fmla="*/ 25 h 29"/>
                  <a:gd name="T16" fmla="*/ 42 w 42"/>
                  <a:gd name="T17" fmla="*/ 25 h 29"/>
                  <a:gd name="T18" fmla="*/ 42 w 42"/>
                  <a:gd name="T19" fmla="*/ 21 h 29"/>
                  <a:gd name="T20" fmla="*/ 42 w 42"/>
                  <a:gd name="T21" fmla="*/ 21 h 29"/>
                  <a:gd name="T22" fmla="*/ 42 w 42"/>
                  <a:gd name="T23" fmla="*/ 16 h 29"/>
                  <a:gd name="T24" fmla="*/ 42 w 42"/>
                  <a:gd name="T25" fmla="*/ 12 h 29"/>
                  <a:gd name="T26" fmla="*/ 42 w 42"/>
                  <a:gd name="T27" fmla="*/ 12 h 29"/>
                  <a:gd name="T28" fmla="*/ 38 w 42"/>
                  <a:gd name="T29" fmla="*/ 8 h 29"/>
                  <a:gd name="T30" fmla="*/ 38 w 42"/>
                  <a:gd name="T31" fmla="*/ 8 h 29"/>
                  <a:gd name="T32" fmla="*/ 34 w 42"/>
                  <a:gd name="T33" fmla="*/ 4 h 29"/>
                  <a:gd name="T34" fmla="*/ 29 w 42"/>
                  <a:gd name="T35" fmla="*/ 4 h 29"/>
                  <a:gd name="T36" fmla="*/ 25 w 42"/>
                  <a:gd name="T37" fmla="*/ 4 h 29"/>
                  <a:gd name="T38" fmla="*/ 21 w 42"/>
                  <a:gd name="T39" fmla="*/ 0 h 29"/>
                  <a:gd name="T40" fmla="*/ 21 w 42"/>
                  <a:gd name="T41" fmla="*/ 0 h 29"/>
                  <a:gd name="T42" fmla="*/ 17 w 42"/>
                  <a:gd name="T43" fmla="*/ 0 h 29"/>
                  <a:gd name="T44" fmla="*/ 13 w 42"/>
                  <a:gd name="T45" fmla="*/ 0 h 29"/>
                  <a:gd name="T46" fmla="*/ 9 w 42"/>
                  <a:gd name="T47" fmla="*/ 4 h 29"/>
                  <a:gd name="T48" fmla="*/ 9 w 42"/>
                  <a:gd name="T49" fmla="*/ 4 h 29"/>
                  <a:gd name="T50" fmla="*/ 5 w 42"/>
                  <a:gd name="T51" fmla="*/ 4 h 29"/>
                  <a:gd name="T52" fmla="*/ 5 w 42"/>
                  <a:gd name="T53" fmla="*/ 8 h 29"/>
                  <a:gd name="T54" fmla="*/ 5 w 42"/>
                  <a:gd name="T55" fmla="*/ 8 h 29"/>
                  <a:gd name="T56" fmla="*/ 5 w 42"/>
                  <a:gd name="T57" fmla="*/ 12 h 29"/>
                  <a:gd name="T58" fmla="*/ 0 w 42"/>
                  <a:gd name="T59" fmla="*/ 12 h 29"/>
                  <a:gd name="T60" fmla="*/ 5 w 42"/>
                  <a:gd name="T61" fmla="*/ 16 h 29"/>
                  <a:gd name="T62" fmla="*/ 5 w 42"/>
                  <a:gd name="T63" fmla="*/ 16 h 29"/>
                  <a:gd name="T64" fmla="*/ 9 w 42"/>
                  <a:gd name="T65" fmla="*/ 21 h 29"/>
                  <a:gd name="T66" fmla="*/ 9 w 42"/>
                  <a:gd name="T67" fmla="*/ 25 h 29"/>
                  <a:gd name="T68" fmla="*/ 13 w 42"/>
                  <a:gd name="T69" fmla="*/ 25 h 29"/>
                  <a:gd name="T70" fmla="*/ 17 w 42"/>
                  <a:gd name="T71" fmla="*/ 25 h 29"/>
                  <a:gd name="T72" fmla="*/ 17 w 42"/>
                  <a:gd name="T7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9">
                    <a:moveTo>
                      <a:pt x="17" y="29"/>
                    </a:moveTo>
                    <a:lnTo>
                      <a:pt x="21" y="29"/>
                    </a:lnTo>
                    <a:lnTo>
                      <a:pt x="25" y="29"/>
                    </a:lnTo>
                    <a:lnTo>
                      <a:pt x="29" y="29"/>
                    </a:lnTo>
                    <a:lnTo>
                      <a:pt x="34" y="29"/>
                    </a:lnTo>
                    <a:lnTo>
                      <a:pt x="38" y="29"/>
                    </a:lnTo>
                    <a:lnTo>
                      <a:pt x="38" y="29"/>
                    </a:lnTo>
                    <a:lnTo>
                      <a:pt x="42" y="25"/>
                    </a:lnTo>
                    <a:lnTo>
                      <a:pt x="42" y="25"/>
                    </a:lnTo>
                    <a:lnTo>
                      <a:pt x="42" y="21"/>
                    </a:lnTo>
                    <a:lnTo>
                      <a:pt x="42" y="21"/>
                    </a:lnTo>
                    <a:lnTo>
                      <a:pt x="42" y="16"/>
                    </a:lnTo>
                    <a:lnTo>
                      <a:pt x="42" y="12"/>
                    </a:lnTo>
                    <a:lnTo>
                      <a:pt x="42" y="12"/>
                    </a:lnTo>
                    <a:lnTo>
                      <a:pt x="38" y="8"/>
                    </a:lnTo>
                    <a:lnTo>
                      <a:pt x="38" y="8"/>
                    </a:lnTo>
                    <a:lnTo>
                      <a:pt x="34" y="4"/>
                    </a:lnTo>
                    <a:lnTo>
                      <a:pt x="29" y="4"/>
                    </a:lnTo>
                    <a:lnTo>
                      <a:pt x="25" y="4"/>
                    </a:lnTo>
                    <a:lnTo>
                      <a:pt x="21" y="0"/>
                    </a:lnTo>
                    <a:lnTo>
                      <a:pt x="21" y="0"/>
                    </a:lnTo>
                    <a:lnTo>
                      <a:pt x="17" y="0"/>
                    </a:lnTo>
                    <a:lnTo>
                      <a:pt x="13" y="0"/>
                    </a:lnTo>
                    <a:lnTo>
                      <a:pt x="9" y="4"/>
                    </a:lnTo>
                    <a:lnTo>
                      <a:pt x="9" y="4"/>
                    </a:lnTo>
                    <a:lnTo>
                      <a:pt x="5" y="4"/>
                    </a:lnTo>
                    <a:lnTo>
                      <a:pt x="5" y="8"/>
                    </a:lnTo>
                    <a:lnTo>
                      <a:pt x="5" y="8"/>
                    </a:lnTo>
                    <a:lnTo>
                      <a:pt x="5" y="12"/>
                    </a:lnTo>
                    <a:lnTo>
                      <a:pt x="0" y="12"/>
                    </a:lnTo>
                    <a:lnTo>
                      <a:pt x="5" y="16"/>
                    </a:lnTo>
                    <a:lnTo>
                      <a:pt x="5" y="16"/>
                    </a:lnTo>
                    <a:lnTo>
                      <a:pt x="9" y="21"/>
                    </a:lnTo>
                    <a:lnTo>
                      <a:pt x="9" y="25"/>
                    </a:lnTo>
                    <a:lnTo>
                      <a:pt x="13" y="25"/>
                    </a:lnTo>
                    <a:lnTo>
                      <a:pt x="17" y="25"/>
                    </a:lnTo>
                    <a:lnTo>
                      <a:pt x="17"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91"/>
              <p:cNvSpPr>
                <a:spLocks/>
              </p:cNvSpPr>
              <p:nvPr/>
            </p:nvSpPr>
            <p:spPr bwMode="auto">
              <a:xfrm>
                <a:off x="1164" y="1082"/>
                <a:ext cx="59" cy="41"/>
              </a:xfrm>
              <a:custGeom>
                <a:avLst/>
                <a:gdLst>
                  <a:gd name="T0" fmla="*/ 16 w 41"/>
                  <a:gd name="T1" fmla="*/ 25 h 29"/>
                  <a:gd name="T2" fmla="*/ 20 w 41"/>
                  <a:gd name="T3" fmla="*/ 29 h 29"/>
                  <a:gd name="T4" fmla="*/ 25 w 41"/>
                  <a:gd name="T5" fmla="*/ 29 h 29"/>
                  <a:gd name="T6" fmla="*/ 25 w 41"/>
                  <a:gd name="T7" fmla="*/ 29 h 29"/>
                  <a:gd name="T8" fmla="*/ 29 w 41"/>
                  <a:gd name="T9" fmla="*/ 29 h 29"/>
                  <a:gd name="T10" fmla="*/ 33 w 41"/>
                  <a:gd name="T11" fmla="*/ 25 h 29"/>
                  <a:gd name="T12" fmla="*/ 37 w 41"/>
                  <a:gd name="T13" fmla="*/ 25 h 29"/>
                  <a:gd name="T14" fmla="*/ 37 w 41"/>
                  <a:gd name="T15" fmla="*/ 25 h 29"/>
                  <a:gd name="T16" fmla="*/ 37 w 41"/>
                  <a:gd name="T17" fmla="*/ 21 h 29"/>
                  <a:gd name="T18" fmla="*/ 41 w 41"/>
                  <a:gd name="T19" fmla="*/ 21 h 29"/>
                  <a:gd name="T20" fmla="*/ 41 w 41"/>
                  <a:gd name="T21" fmla="*/ 17 h 29"/>
                  <a:gd name="T22" fmla="*/ 41 w 41"/>
                  <a:gd name="T23" fmla="*/ 17 h 29"/>
                  <a:gd name="T24" fmla="*/ 37 w 41"/>
                  <a:gd name="T25" fmla="*/ 13 h 29"/>
                  <a:gd name="T26" fmla="*/ 37 w 41"/>
                  <a:gd name="T27" fmla="*/ 13 h 29"/>
                  <a:gd name="T28" fmla="*/ 37 w 41"/>
                  <a:gd name="T29" fmla="*/ 8 h 29"/>
                  <a:gd name="T30" fmla="*/ 33 w 41"/>
                  <a:gd name="T31" fmla="*/ 4 h 29"/>
                  <a:gd name="T32" fmla="*/ 29 w 41"/>
                  <a:gd name="T33" fmla="*/ 4 h 29"/>
                  <a:gd name="T34" fmla="*/ 25 w 41"/>
                  <a:gd name="T35" fmla="*/ 4 h 29"/>
                  <a:gd name="T36" fmla="*/ 25 w 41"/>
                  <a:gd name="T37" fmla="*/ 0 h 29"/>
                  <a:gd name="T38" fmla="*/ 20 w 41"/>
                  <a:gd name="T39" fmla="*/ 0 h 29"/>
                  <a:gd name="T40" fmla="*/ 16 w 41"/>
                  <a:gd name="T41" fmla="*/ 0 h 29"/>
                  <a:gd name="T42" fmla="*/ 12 w 41"/>
                  <a:gd name="T43" fmla="*/ 0 h 29"/>
                  <a:gd name="T44" fmla="*/ 8 w 41"/>
                  <a:gd name="T45" fmla="*/ 0 h 29"/>
                  <a:gd name="T46" fmla="*/ 8 w 41"/>
                  <a:gd name="T47" fmla="*/ 0 h 29"/>
                  <a:gd name="T48" fmla="*/ 4 w 41"/>
                  <a:gd name="T49" fmla="*/ 0 h 29"/>
                  <a:gd name="T50" fmla="*/ 0 w 41"/>
                  <a:gd name="T51" fmla="*/ 4 h 29"/>
                  <a:gd name="T52" fmla="*/ 0 w 41"/>
                  <a:gd name="T53" fmla="*/ 4 h 29"/>
                  <a:gd name="T54" fmla="*/ 0 w 41"/>
                  <a:gd name="T55" fmla="*/ 8 h 29"/>
                  <a:gd name="T56" fmla="*/ 0 w 41"/>
                  <a:gd name="T57" fmla="*/ 8 h 29"/>
                  <a:gd name="T58" fmla="*/ 0 w 41"/>
                  <a:gd name="T59" fmla="*/ 13 h 29"/>
                  <a:gd name="T60" fmla="*/ 0 w 41"/>
                  <a:gd name="T61" fmla="*/ 17 h 29"/>
                  <a:gd name="T62" fmla="*/ 0 w 41"/>
                  <a:gd name="T63" fmla="*/ 17 h 29"/>
                  <a:gd name="T64" fmla="*/ 4 w 41"/>
                  <a:gd name="T65" fmla="*/ 21 h 29"/>
                  <a:gd name="T66" fmla="*/ 8 w 41"/>
                  <a:gd name="T67" fmla="*/ 21 h 29"/>
                  <a:gd name="T68" fmla="*/ 8 w 41"/>
                  <a:gd name="T69" fmla="*/ 25 h 29"/>
                  <a:gd name="T70" fmla="*/ 12 w 41"/>
                  <a:gd name="T71" fmla="*/ 25 h 29"/>
                  <a:gd name="T72" fmla="*/ 16 w 41"/>
                  <a:gd name="T73"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29">
                    <a:moveTo>
                      <a:pt x="16" y="25"/>
                    </a:moveTo>
                    <a:lnTo>
                      <a:pt x="20" y="29"/>
                    </a:lnTo>
                    <a:lnTo>
                      <a:pt x="25" y="29"/>
                    </a:lnTo>
                    <a:lnTo>
                      <a:pt x="25" y="29"/>
                    </a:lnTo>
                    <a:lnTo>
                      <a:pt x="29" y="29"/>
                    </a:lnTo>
                    <a:lnTo>
                      <a:pt x="33" y="25"/>
                    </a:lnTo>
                    <a:lnTo>
                      <a:pt x="37" y="25"/>
                    </a:lnTo>
                    <a:lnTo>
                      <a:pt x="37" y="25"/>
                    </a:lnTo>
                    <a:lnTo>
                      <a:pt x="37" y="21"/>
                    </a:lnTo>
                    <a:lnTo>
                      <a:pt x="41" y="21"/>
                    </a:lnTo>
                    <a:lnTo>
                      <a:pt x="41" y="17"/>
                    </a:lnTo>
                    <a:lnTo>
                      <a:pt x="41" y="17"/>
                    </a:lnTo>
                    <a:lnTo>
                      <a:pt x="37" y="13"/>
                    </a:lnTo>
                    <a:lnTo>
                      <a:pt x="37" y="13"/>
                    </a:lnTo>
                    <a:lnTo>
                      <a:pt x="37" y="8"/>
                    </a:lnTo>
                    <a:lnTo>
                      <a:pt x="33" y="4"/>
                    </a:lnTo>
                    <a:lnTo>
                      <a:pt x="29" y="4"/>
                    </a:lnTo>
                    <a:lnTo>
                      <a:pt x="25" y="4"/>
                    </a:lnTo>
                    <a:lnTo>
                      <a:pt x="25" y="0"/>
                    </a:lnTo>
                    <a:lnTo>
                      <a:pt x="20" y="0"/>
                    </a:lnTo>
                    <a:lnTo>
                      <a:pt x="16" y="0"/>
                    </a:lnTo>
                    <a:lnTo>
                      <a:pt x="12" y="0"/>
                    </a:lnTo>
                    <a:lnTo>
                      <a:pt x="8" y="0"/>
                    </a:lnTo>
                    <a:lnTo>
                      <a:pt x="8" y="0"/>
                    </a:lnTo>
                    <a:lnTo>
                      <a:pt x="4" y="0"/>
                    </a:lnTo>
                    <a:lnTo>
                      <a:pt x="0" y="4"/>
                    </a:lnTo>
                    <a:lnTo>
                      <a:pt x="0" y="4"/>
                    </a:lnTo>
                    <a:lnTo>
                      <a:pt x="0" y="8"/>
                    </a:lnTo>
                    <a:lnTo>
                      <a:pt x="0" y="8"/>
                    </a:lnTo>
                    <a:lnTo>
                      <a:pt x="0" y="13"/>
                    </a:lnTo>
                    <a:lnTo>
                      <a:pt x="0" y="17"/>
                    </a:lnTo>
                    <a:lnTo>
                      <a:pt x="0" y="17"/>
                    </a:lnTo>
                    <a:lnTo>
                      <a:pt x="4" y="21"/>
                    </a:lnTo>
                    <a:lnTo>
                      <a:pt x="8" y="21"/>
                    </a:lnTo>
                    <a:lnTo>
                      <a:pt x="8" y="25"/>
                    </a:lnTo>
                    <a:lnTo>
                      <a:pt x="12" y="25"/>
                    </a:lnTo>
                    <a:lnTo>
                      <a:pt x="1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92"/>
              <p:cNvSpPr>
                <a:spLocks/>
              </p:cNvSpPr>
              <p:nvPr/>
            </p:nvSpPr>
            <p:spPr bwMode="auto">
              <a:xfrm>
                <a:off x="1247" y="1093"/>
                <a:ext cx="59" cy="43"/>
              </a:xfrm>
              <a:custGeom>
                <a:avLst/>
                <a:gdLst>
                  <a:gd name="T0" fmla="*/ 16 w 41"/>
                  <a:gd name="T1" fmla="*/ 25 h 30"/>
                  <a:gd name="T2" fmla="*/ 21 w 41"/>
                  <a:gd name="T3" fmla="*/ 25 h 30"/>
                  <a:gd name="T4" fmla="*/ 25 w 41"/>
                  <a:gd name="T5" fmla="*/ 30 h 30"/>
                  <a:gd name="T6" fmla="*/ 25 w 41"/>
                  <a:gd name="T7" fmla="*/ 25 h 30"/>
                  <a:gd name="T8" fmla="*/ 29 w 41"/>
                  <a:gd name="T9" fmla="*/ 25 h 30"/>
                  <a:gd name="T10" fmla="*/ 33 w 41"/>
                  <a:gd name="T11" fmla="*/ 25 h 30"/>
                  <a:gd name="T12" fmla="*/ 37 w 41"/>
                  <a:gd name="T13" fmla="*/ 25 h 30"/>
                  <a:gd name="T14" fmla="*/ 37 w 41"/>
                  <a:gd name="T15" fmla="*/ 25 h 30"/>
                  <a:gd name="T16" fmla="*/ 37 w 41"/>
                  <a:gd name="T17" fmla="*/ 21 h 30"/>
                  <a:gd name="T18" fmla="*/ 41 w 41"/>
                  <a:gd name="T19" fmla="*/ 21 h 30"/>
                  <a:gd name="T20" fmla="*/ 41 w 41"/>
                  <a:gd name="T21" fmla="*/ 17 h 30"/>
                  <a:gd name="T22" fmla="*/ 41 w 41"/>
                  <a:gd name="T23" fmla="*/ 13 h 30"/>
                  <a:gd name="T24" fmla="*/ 41 w 41"/>
                  <a:gd name="T25" fmla="*/ 13 h 30"/>
                  <a:gd name="T26" fmla="*/ 37 w 41"/>
                  <a:gd name="T27" fmla="*/ 9 h 30"/>
                  <a:gd name="T28" fmla="*/ 37 w 41"/>
                  <a:gd name="T29" fmla="*/ 9 h 30"/>
                  <a:gd name="T30" fmla="*/ 33 w 41"/>
                  <a:gd name="T31" fmla="*/ 5 h 30"/>
                  <a:gd name="T32" fmla="*/ 29 w 41"/>
                  <a:gd name="T33" fmla="*/ 5 h 30"/>
                  <a:gd name="T34" fmla="*/ 29 w 41"/>
                  <a:gd name="T35" fmla="*/ 0 h 30"/>
                  <a:gd name="T36" fmla="*/ 25 w 41"/>
                  <a:gd name="T37" fmla="*/ 0 h 30"/>
                  <a:gd name="T38" fmla="*/ 21 w 41"/>
                  <a:gd name="T39" fmla="*/ 0 h 30"/>
                  <a:gd name="T40" fmla="*/ 16 w 41"/>
                  <a:gd name="T41" fmla="*/ 0 h 30"/>
                  <a:gd name="T42" fmla="*/ 12 w 41"/>
                  <a:gd name="T43" fmla="*/ 0 h 30"/>
                  <a:gd name="T44" fmla="*/ 12 w 41"/>
                  <a:gd name="T45" fmla="*/ 0 h 30"/>
                  <a:gd name="T46" fmla="*/ 8 w 41"/>
                  <a:gd name="T47" fmla="*/ 0 h 30"/>
                  <a:gd name="T48" fmla="*/ 4 w 41"/>
                  <a:gd name="T49" fmla="*/ 0 h 30"/>
                  <a:gd name="T50" fmla="*/ 4 w 41"/>
                  <a:gd name="T51" fmla="*/ 0 h 30"/>
                  <a:gd name="T52" fmla="*/ 0 w 41"/>
                  <a:gd name="T53" fmla="*/ 5 h 30"/>
                  <a:gd name="T54" fmla="*/ 0 w 41"/>
                  <a:gd name="T55" fmla="*/ 5 h 30"/>
                  <a:gd name="T56" fmla="*/ 0 w 41"/>
                  <a:gd name="T57" fmla="*/ 9 h 30"/>
                  <a:gd name="T58" fmla="*/ 0 w 41"/>
                  <a:gd name="T59" fmla="*/ 13 h 30"/>
                  <a:gd name="T60" fmla="*/ 0 w 41"/>
                  <a:gd name="T61" fmla="*/ 13 h 30"/>
                  <a:gd name="T62" fmla="*/ 4 w 41"/>
                  <a:gd name="T63" fmla="*/ 17 h 30"/>
                  <a:gd name="T64" fmla="*/ 4 w 41"/>
                  <a:gd name="T65" fmla="*/ 17 h 30"/>
                  <a:gd name="T66" fmla="*/ 8 w 41"/>
                  <a:gd name="T67" fmla="*/ 21 h 30"/>
                  <a:gd name="T68" fmla="*/ 12 w 41"/>
                  <a:gd name="T69" fmla="*/ 21 h 30"/>
                  <a:gd name="T70" fmla="*/ 12 w 41"/>
                  <a:gd name="T71" fmla="*/ 25 h 30"/>
                  <a:gd name="T72" fmla="*/ 16 w 41"/>
                  <a:gd name="T7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30">
                    <a:moveTo>
                      <a:pt x="16" y="25"/>
                    </a:moveTo>
                    <a:lnTo>
                      <a:pt x="21" y="25"/>
                    </a:lnTo>
                    <a:lnTo>
                      <a:pt x="25" y="30"/>
                    </a:lnTo>
                    <a:lnTo>
                      <a:pt x="25" y="25"/>
                    </a:lnTo>
                    <a:lnTo>
                      <a:pt x="29" y="25"/>
                    </a:lnTo>
                    <a:lnTo>
                      <a:pt x="33" y="25"/>
                    </a:lnTo>
                    <a:lnTo>
                      <a:pt x="37" y="25"/>
                    </a:lnTo>
                    <a:lnTo>
                      <a:pt x="37" y="25"/>
                    </a:lnTo>
                    <a:lnTo>
                      <a:pt x="37" y="21"/>
                    </a:lnTo>
                    <a:lnTo>
                      <a:pt x="41" y="21"/>
                    </a:lnTo>
                    <a:lnTo>
                      <a:pt x="41" y="17"/>
                    </a:lnTo>
                    <a:lnTo>
                      <a:pt x="41" y="13"/>
                    </a:lnTo>
                    <a:lnTo>
                      <a:pt x="41" y="13"/>
                    </a:lnTo>
                    <a:lnTo>
                      <a:pt x="37" y="9"/>
                    </a:lnTo>
                    <a:lnTo>
                      <a:pt x="37" y="9"/>
                    </a:lnTo>
                    <a:lnTo>
                      <a:pt x="33" y="5"/>
                    </a:lnTo>
                    <a:lnTo>
                      <a:pt x="29" y="5"/>
                    </a:lnTo>
                    <a:lnTo>
                      <a:pt x="29" y="0"/>
                    </a:lnTo>
                    <a:lnTo>
                      <a:pt x="25" y="0"/>
                    </a:lnTo>
                    <a:lnTo>
                      <a:pt x="21" y="0"/>
                    </a:lnTo>
                    <a:lnTo>
                      <a:pt x="16" y="0"/>
                    </a:lnTo>
                    <a:lnTo>
                      <a:pt x="12" y="0"/>
                    </a:lnTo>
                    <a:lnTo>
                      <a:pt x="12" y="0"/>
                    </a:lnTo>
                    <a:lnTo>
                      <a:pt x="8" y="0"/>
                    </a:lnTo>
                    <a:lnTo>
                      <a:pt x="4" y="0"/>
                    </a:lnTo>
                    <a:lnTo>
                      <a:pt x="4" y="0"/>
                    </a:lnTo>
                    <a:lnTo>
                      <a:pt x="0" y="5"/>
                    </a:lnTo>
                    <a:lnTo>
                      <a:pt x="0" y="5"/>
                    </a:lnTo>
                    <a:lnTo>
                      <a:pt x="0" y="9"/>
                    </a:lnTo>
                    <a:lnTo>
                      <a:pt x="0" y="13"/>
                    </a:lnTo>
                    <a:lnTo>
                      <a:pt x="0" y="13"/>
                    </a:lnTo>
                    <a:lnTo>
                      <a:pt x="4" y="17"/>
                    </a:lnTo>
                    <a:lnTo>
                      <a:pt x="4" y="17"/>
                    </a:lnTo>
                    <a:lnTo>
                      <a:pt x="8" y="21"/>
                    </a:lnTo>
                    <a:lnTo>
                      <a:pt x="12" y="21"/>
                    </a:lnTo>
                    <a:lnTo>
                      <a:pt x="12" y="25"/>
                    </a:lnTo>
                    <a:lnTo>
                      <a:pt x="1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336427942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APCRI 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1337" y="3212766"/>
            <a:ext cx="4351808" cy="974074"/>
          </a:xfrm>
          <a:prstGeom prst="rect">
            <a:avLst/>
          </a:prstGeom>
        </p:spPr>
      </p:pic>
      <p:sp>
        <p:nvSpPr>
          <p:cNvPr id="25" name="Oval Callout 24"/>
          <p:cNvSpPr/>
          <p:nvPr/>
        </p:nvSpPr>
        <p:spPr>
          <a:xfrm>
            <a:off x="6953375" y="2743370"/>
            <a:ext cx="2168328" cy="1895920"/>
          </a:xfrm>
          <a:prstGeom prst="wedgeEllipseCallout">
            <a:avLst>
              <a:gd name="adj1" fmla="val -101494"/>
              <a:gd name="adj2" fmla="val -3689"/>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RUNMC r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1311" y="5430838"/>
            <a:ext cx="2554591" cy="736600"/>
          </a:xfrm>
          <a:prstGeom prst="rect">
            <a:avLst/>
          </a:prstGeom>
        </p:spPr>
      </p:pic>
      <p:pic>
        <p:nvPicPr>
          <p:cNvPr id="7" name="Picture 6"/>
          <p:cNvPicPr>
            <a:picLocks noChangeAspect="1"/>
          </p:cNvPicPr>
          <p:nvPr/>
        </p:nvPicPr>
        <p:blipFill>
          <a:blip r:embed="rId4"/>
          <a:stretch>
            <a:fillRect/>
          </a:stretch>
        </p:blipFill>
        <p:spPr>
          <a:xfrm>
            <a:off x="2848753" y="5341938"/>
            <a:ext cx="2146300" cy="914400"/>
          </a:xfrm>
          <a:prstGeom prst="rect">
            <a:avLst/>
          </a:prstGeom>
        </p:spPr>
      </p:pic>
      <p:pic>
        <p:nvPicPr>
          <p:cNvPr id="8" name="Picture 7"/>
          <p:cNvPicPr>
            <a:picLocks noChangeAspect="1"/>
          </p:cNvPicPr>
          <p:nvPr/>
        </p:nvPicPr>
        <p:blipFill>
          <a:blip r:embed="rId5"/>
          <a:stretch>
            <a:fillRect/>
          </a:stretch>
        </p:blipFill>
        <p:spPr>
          <a:xfrm>
            <a:off x="1728083" y="5375576"/>
            <a:ext cx="864412" cy="847124"/>
          </a:xfrm>
          <a:prstGeom prst="rect">
            <a:avLst/>
          </a:prstGeom>
        </p:spPr>
      </p:pic>
      <p:pic>
        <p:nvPicPr>
          <p:cNvPr id="11" name="Picture 10"/>
          <p:cNvPicPr>
            <a:picLocks noChangeAspect="1"/>
          </p:cNvPicPr>
          <p:nvPr/>
        </p:nvPicPr>
        <p:blipFill>
          <a:blip r:embed="rId6"/>
          <a:stretch>
            <a:fillRect/>
          </a:stretch>
        </p:blipFill>
        <p:spPr>
          <a:xfrm>
            <a:off x="2932488" y="1736862"/>
            <a:ext cx="2349500" cy="647700"/>
          </a:xfrm>
          <a:prstGeom prst="rect">
            <a:avLst/>
          </a:prstGeom>
        </p:spPr>
      </p:pic>
      <p:sp>
        <p:nvSpPr>
          <p:cNvPr id="12" name="Down Arrow 11"/>
          <p:cNvSpPr/>
          <p:nvPr/>
        </p:nvSpPr>
        <p:spPr>
          <a:xfrm>
            <a:off x="3959977" y="2384562"/>
            <a:ext cx="294522" cy="828204"/>
          </a:xfrm>
          <a:prstGeom prst="downArrow">
            <a:avLst/>
          </a:prstGeom>
          <a:solidFill>
            <a:srgbClr val="FF6600"/>
          </a:solidFill>
          <a:ln>
            <a:solidFill>
              <a:srgbClr val="FF6600"/>
            </a:solidFill>
          </a:ln>
          <a:effectLst>
            <a:outerShdw blurRad="50800" dist="38100" dir="2700000" algn="tl" rotWithShape="0">
              <a:prstClr val="black">
                <a:alpha val="40000"/>
              </a:prstClr>
            </a:outerShdw>
          </a:effectLst>
          <a:scene3d>
            <a:camera prst="orthographicFront" fov="0">
              <a:rot lat="0" lon="0" rev="0"/>
            </a:camera>
            <a:lightRig rig="glow" dir="tl">
              <a:rot lat="0" lon="0" rev="900000"/>
            </a:lightRig>
          </a:scene3d>
          <a:sp3d prstMaterial="powder">
            <a:bevelT w="254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Donut 12"/>
          <p:cNvSpPr/>
          <p:nvPr/>
        </p:nvSpPr>
        <p:spPr>
          <a:xfrm>
            <a:off x="232427" y="4932422"/>
            <a:ext cx="8044143" cy="1711625"/>
          </a:xfrm>
          <a:prstGeom prst="donut">
            <a:avLst>
              <a:gd name="adj" fmla="val 8247"/>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Up-Down Arrow 13"/>
          <p:cNvSpPr/>
          <p:nvPr/>
        </p:nvSpPr>
        <p:spPr>
          <a:xfrm>
            <a:off x="3955953" y="4049004"/>
            <a:ext cx="298546" cy="1287114"/>
          </a:xfrm>
          <a:prstGeom prst="upDownArrow">
            <a:avLst/>
          </a:prstGeom>
          <a:solidFill>
            <a:srgbClr val="FF6600"/>
          </a:solidFill>
          <a:ln>
            <a:solidFill>
              <a:srgbClr val="FF6600"/>
            </a:solidFill>
          </a:ln>
          <a:effectLst>
            <a:outerShdw blurRad="50800" dist="38100" dir="2700000" algn="tl" rotWithShape="0">
              <a:prstClr val="black">
                <a:alpha val="40000"/>
              </a:prstClr>
            </a:outerShdw>
          </a:effectLst>
          <a:scene3d>
            <a:camera prst="orthographicFront" fov="0">
              <a:rot lat="0" lon="0" rev="0"/>
            </a:camera>
            <a:lightRig rig="glow" dir="tl">
              <a:rot lat="0" lon="0" rev="900000"/>
            </a:lightRig>
          </a:scene3d>
          <a:sp3d prstMaterial="powder">
            <a:bevelT w="254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Up-Down Arrow 14"/>
          <p:cNvSpPr/>
          <p:nvPr/>
        </p:nvSpPr>
        <p:spPr>
          <a:xfrm rot="2340000">
            <a:off x="2448999" y="3878639"/>
            <a:ext cx="311897" cy="1583900"/>
          </a:xfrm>
          <a:prstGeom prst="upDownArrow">
            <a:avLst/>
          </a:prstGeom>
          <a:solidFill>
            <a:srgbClr val="FF6600"/>
          </a:solidFill>
          <a:ln>
            <a:solidFill>
              <a:srgbClr val="FF6600"/>
            </a:solidFill>
          </a:ln>
          <a:effectLst>
            <a:outerShdw blurRad="50800" dist="38100" dir="2700000" algn="tl" rotWithShape="0">
              <a:prstClr val="black">
                <a:alpha val="40000"/>
              </a:prstClr>
            </a:outerShdw>
          </a:effectLst>
          <a:scene3d>
            <a:camera prst="orthographicFront" fov="0">
              <a:rot lat="0" lon="0" rev="0"/>
            </a:camera>
            <a:lightRig rig="glow" dir="tl">
              <a:rot lat="0" lon="0" rev="900000"/>
            </a:lightRig>
          </a:scene3d>
          <a:sp3d prstMaterial="powder">
            <a:bevelT w="254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Up-Down Arrow 15"/>
          <p:cNvSpPr/>
          <p:nvPr/>
        </p:nvSpPr>
        <p:spPr>
          <a:xfrm rot="19260000" flipH="1">
            <a:off x="5373318" y="3866546"/>
            <a:ext cx="298546" cy="1654733"/>
          </a:xfrm>
          <a:prstGeom prst="upDownArrow">
            <a:avLst/>
          </a:prstGeom>
          <a:solidFill>
            <a:srgbClr val="FF6600"/>
          </a:solidFill>
          <a:ln>
            <a:solidFill>
              <a:srgbClr val="FF6600"/>
            </a:solidFill>
          </a:ln>
          <a:effectLst>
            <a:outerShdw blurRad="50800" dist="38100" dir="2700000" algn="tl" rotWithShape="0">
              <a:prstClr val="black">
                <a:alpha val="40000"/>
              </a:prstClr>
            </a:outerShdw>
          </a:effectLst>
          <a:scene3d>
            <a:camera prst="orthographicFront" fov="0">
              <a:rot lat="0" lon="0" rev="0"/>
            </a:camera>
            <a:lightRig rig="glow" dir="tl">
              <a:rot lat="0" lon="0" rev="900000"/>
            </a:lightRig>
          </a:scene3d>
          <a:sp3d prstMaterial="powder">
            <a:bevelT w="25400" h="381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Title 17"/>
          <p:cNvSpPr>
            <a:spLocks noGrp="1"/>
          </p:cNvSpPr>
          <p:nvPr>
            <p:ph type="title"/>
          </p:nvPr>
        </p:nvSpPr>
        <p:spPr>
          <a:xfrm>
            <a:off x="533400" y="685800"/>
            <a:ext cx="8069582" cy="538609"/>
          </a:xfrm>
        </p:spPr>
        <p:txBody>
          <a:bodyPr/>
          <a:lstStyle/>
          <a:p>
            <a:r>
              <a:rPr lang="en-US" dirty="0" err="1" smtClean="0"/>
              <a:t>Ambiguard</a:t>
            </a:r>
            <a:r>
              <a:rPr lang="en-US" dirty="0" smtClean="0"/>
              <a:t> study - PCR test</a:t>
            </a:r>
            <a:endParaRPr lang="en-US" dirty="0"/>
          </a:p>
        </p:txBody>
      </p:sp>
      <p:sp>
        <p:nvSpPr>
          <p:cNvPr id="19" name="TextBox 18"/>
          <p:cNvSpPr txBox="1"/>
          <p:nvPr/>
        </p:nvSpPr>
        <p:spPr>
          <a:xfrm>
            <a:off x="3360724" y="2569228"/>
            <a:ext cx="1459727" cy="369332"/>
          </a:xfrm>
          <a:prstGeom prst="rect">
            <a:avLst/>
          </a:prstGeom>
          <a:solidFill>
            <a:schemeClr val="bg1"/>
          </a:solidFill>
          <a:ln w="3175" cmpd="sng">
            <a:solidFill>
              <a:schemeClr val="tx1"/>
            </a:solidFill>
          </a:ln>
        </p:spPr>
        <p:txBody>
          <a:bodyPr wrap="square" rtlCol="0">
            <a:spAutoFit/>
          </a:bodyPr>
          <a:lstStyle>
            <a:defPPr>
              <a:defRPr lang="en-US"/>
            </a:defPPr>
            <a:lvl1pPr algn="ctr">
              <a:defRPr b="1">
                <a:latin typeface="Tahoma"/>
                <a:cs typeface="Tahoma"/>
              </a:defRPr>
            </a:lvl1pPr>
          </a:lstStyle>
          <a:p>
            <a:r>
              <a:rPr lang="en-US" dirty="0" smtClean="0"/>
              <a:t>Contractor      </a:t>
            </a:r>
            <a:endParaRPr lang="en-US" dirty="0"/>
          </a:p>
        </p:txBody>
      </p:sp>
      <p:sp>
        <p:nvSpPr>
          <p:cNvPr id="20" name="TextBox 19"/>
          <p:cNvSpPr txBox="1"/>
          <p:nvPr/>
        </p:nvSpPr>
        <p:spPr>
          <a:xfrm>
            <a:off x="1931337" y="4563090"/>
            <a:ext cx="4658602" cy="646331"/>
          </a:xfrm>
          <a:prstGeom prst="rect">
            <a:avLst/>
          </a:prstGeom>
          <a:solidFill>
            <a:schemeClr val="bg1"/>
          </a:solidFill>
          <a:ln w="3175" cmpd="sng">
            <a:solidFill>
              <a:schemeClr val="tx1"/>
            </a:solidFill>
          </a:ln>
        </p:spPr>
        <p:txBody>
          <a:bodyPr wrap="square" rtlCol="0">
            <a:spAutoFit/>
          </a:bodyPr>
          <a:lstStyle/>
          <a:p>
            <a:pPr algn="ctr"/>
            <a:r>
              <a:rPr lang="en-US" b="1" dirty="0" smtClean="0">
                <a:latin typeface="Tahoma"/>
                <a:cs typeface="Tahoma"/>
              </a:rPr>
              <a:t>LAB WP</a:t>
            </a:r>
          </a:p>
          <a:p>
            <a:pPr algn="ctr"/>
            <a:r>
              <a:rPr lang="en-US" b="1" dirty="0">
                <a:latin typeface="Tahoma"/>
                <a:cs typeface="Tahoma"/>
              </a:rPr>
              <a:t>{</a:t>
            </a:r>
            <a:r>
              <a:rPr lang="en-US" b="1" dirty="0" smtClean="0">
                <a:latin typeface="Tahoma"/>
                <a:cs typeface="Tahoma"/>
              </a:rPr>
              <a:t>Subcontractors}</a:t>
            </a:r>
          </a:p>
        </p:txBody>
      </p:sp>
      <p:sp>
        <p:nvSpPr>
          <p:cNvPr id="21" name="Oval Callout 20"/>
          <p:cNvSpPr/>
          <p:nvPr/>
        </p:nvSpPr>
        <p:spPr>
          <a:xfrm>
            <a:off x="6953375" y="2743370"/>
            <a:ext cx="2168328" cy="1895920"/>
          </a:xfrm>
          <a:prstGeom prst="wedgeEllipseCallout">
            <a:avLst>
              <a:gd name="adj1" fmla="val -122790"/>
              <a:gd name="adj2" fmla="val 59242"/>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94787" y="3356992"/>
            <a:ext cx="696167" cy="791890"/>
          </a:xfrm>
          <a:prstGeom prst="rect">
            <a:avLst/>
          </a:prstGeom>
        </p:spPr>
      </p:pic>
      <p:sp>
        <p:nvSpPr>
          <p:cNvPr id="23" name="TextBox 22"/>
          <p:cNvSpPr txBox="1"/>
          <p:nvPr/>
        </p:nvSpPr>
        <p:spPr>
          <a:xfrm>
            <a:off x="7668409" y="4149080"/>
            <a:ext cx="748923" cy="369332"/>
          </a:xfrm>
          <a:prstGeom prst="rect">
            <a:avLst/>
          </a:prstGeom>
          <a:noFill/>
        </p:spPr>
        <p:txBody>
          <a:bodyPr wrap="none" rtlCol="0">
            <a:spAutoFit/>
          </a:bodyPr>
          <a:lstStyle/>
          <a:p>
            <a:r>
              <a:rPr lang="en-US" dirty="0" smtClean="0"/>
              <a:t>Chair</a:t>
            </a:r>
            <a:endParaRPr lang="en-US" dirty="0"/>
          </a:p>
        </p:txBody>
      </p:sp>
      <p:sp>
        <p:nvSpPr>
          <p:cNvPr id="24" name="Rectangle 23"/>
          <p:cNvSpPr/>
          <p:nvPr/>
        </p:nvSpPr>
        <p:spPr>
          <a:xfrm>
            <a:off x="7482460" y="2938560"/>
            <a:ext cx="1120820" cy="369332"/>
          </a:xfrm>
          <a:prstGeom prst="rect">
            <a:avLst/>
          </a:prstGeom>
        </p:spPr>
        <p:txBody>
          <a:bodyPr wrap="none">
            <a:spAutoFit/>
          </a:bodyPr>
          <a:lstStyle/>
          <a:p>
            <a:r>
              <a:rPr lang="en-US" dirty="0" smtClean="0"/>
              <a:t>Secretary</a:t>
            </a:r>
            <a:endParaRPr lang="en-US" dirty="0"/>
          </a:p>
        </p:txBody>
      </p:sp>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14684" y="651934"/>
            <a:ext cx="1729316" cy="712071"/>
          </a:xfrm>
          <a:prstGeom prst="rect">
            <a:avLst/>
          </a:prstGeom>
        </p:spPr>
      </p:pic>
    </p:spTree>
    <p:extLst>
      <p:ext uri="{BB962C8B-B14F-4D97-AF65-F5344CB8AC3E}">
        <p14:creationId xmlns:p14="http://schemas.microsoft.com/office/powerpoint/2010/main" val="224490318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Hofstadter’s Law</a:t>
            </a:r>
            <a:endParaRPr lang="en-US" dirty="0"/>
          </a:p>
        </p:txBody>
      </p:sp>
      <p:sp>
        <p:nvSpPr>
          <p:cNvPr id="3" name="Rectangle 2"/>
          <p:cNvSpPr/>
          <p:nvPr/>
        </p:nvSpPr>
        <p:spPr>
          <a:xfrm>
            <a:off x="2286000" y="2967335"/>
            <a:ext cx="4572000" cy="923330"/>
          </a:xfrm>
          <a:prstGeom prst="rect">
            <a:avLst/>
          </a:prstGeom>
        </p:spPr>
        <p:txBody>
          <a:bodyPr>
            <a:spAutoFit/>
          </a:bodyPr>
          <a:lstStyle/>
          <a:p>
            <a:r>
              <a:rPr lang="en-US" dirty="0"/>
              <a:t>Hofstadter's Law: It always takes longer than you expect, even when you take into account Hofstadter's Law.</a:t>
            </a:r>
          </a:p>
        </p:txBody>
      </p:sp>
      <p:pic>
        <p:nvPicPr>
          <p:cNvPr id="4" name="Picture 3"/>
          <p:cNvPicPr>
            <a:picLocks noChangeAspect="1"/>
          </p:cNvPicPr>
          <p:nvPr/>
        </p:nvPicPr>
        <p:blipFill>
          <a:blip r:embed="rId2"/>
          <a:stretch>
            <a:fillRect/>
          </a:stretch>
        </p:blipFill>
        <p:spPr>
          <a:xfrm>
            <a:off x="1149350" y="1579265"/>
            <a:ext cx="6471630" cy="4370451"/>
          </a:xfrm>
          <a:prstGeom prst="rect">
            <a:avLst/>
          </a:prstGeom>
        </p:spPr>
      </p:pic>
      <p:sp>
        <p:nvSpPr>
          <p:cNvPr id="5" name="Rounded Rectangle 4"/>
          <p:cNvSpPr/>
          <p:nvPr/>
        </p:nvSpPr>
        <p:spPr>
          <a:xfrm>
            <a:off x="1914066" y="5608001"/>
            <a:ext cx="5236484" cy="996017"/>
          </a:xfrm>
          <a:prstGeom prst="roundRect">
            <a:avLst/>
          </a:prstGeom>
          <a:solidFill>
            <a:schemeClr val="bg1"/>
          </a:solidFill>
          <a:scene3d>
            <a:camera prst="orthographicFront"/>
            <a:lightRig rig="threePt" dir="t"/>
          </a:scene3d>
          <a:sp3d>
            <a:bevelT/>
          </a:sp3d>
        </p:spPr>
        <p:txBody>
          <a:bodyPr wrap="square">
            <a:spAutoFit/>
          </a:bodyPr>
          <a:lstStyle/>
          <a:p>
            <a:pPr>
              <a:lnSpc>
                <a:spcPct val="150000"/>
              </a:lnSpc>
            </a:pPr>
            <a:r>
              <a:rPr lang="en-US" dirty="0" smtClean="0">
                <a:solidFill>
                  <a:srgbClr val="B800B9"/>
                </a:solidFill>
                <a:latin typeface="Tahoma"/>
                <a:cs typeface="Tahoma"/>
              </a:rPr>
              <a:t>It </a:t>
            </a:r>
            <a:r>
              <a:rPr lang="en-US" dirty="0">
                <a:solidFill>
                  <a:srgbClr val="B800B9"/>
                </a:solidFill>
                <a:latin typeface="Tahoma"/>
                <a:cs typeface="Tahoma"/>
              </a:rPr>
              <a:t>always takes longer than you expect, even when you take into account Hofstadter's Law.</a:t>
            </a:r>
          </a:p>
        </p:txBody>
      </p:sp>
    </p:spTree>
    <p:extLst>
      <p:ext uri="{BB962C8B-B14F-4D97-AF65-F5344CB8AC3E}">
        <p14:creationId xmlns:p14="http://schemas.microsoft.com/office/powerpoint/2010/main" val="346866533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001000" y="6477000"/>
            <a:ext cx="762000" cy="244475"/>
          </a:xfrm>
          <a:prstGeom prst="rect">
            <a:avLst/>
          </a:prstGeom>
        </p:spPr>
        <p:txBody>
          <a:bodyPr/>
          <a:lstStyle/>
          <a:p>
            <a:fld id="{63E8E8F9-697E-B84A-816A-1F59221DD697}" type="slidenum">
              <a:rPr lang="en-US" smtClean="0"/>
              <a:pPr/>
              <a:t>106</a:t>
            </a:fld>
            <a:endParaRPr lang="en-US"/>
          </a:p>
        </p:txBody>
      </p:sp>
      <p:sp>
        <p:nvSpPr>
          <p:cNvPr id="20482" name="Title 1"/>
          <p:cNvSpPr>
            <a:spLocks noGrp="1"/>
          </p:cNvSpPr>
          <p:nvPr>
            <p:ph type="title"/>
          </p:nvPr>
        </p:nvSpPr>
        <p:spPr/>
        <p:txBody>
          <a:bodyPr/>
          <a:lstStyle/>
          <a:p>
            <a:r>
              <a:rPr lang="en-US" smtClean="0"/>
              <a:t>EORTC 65091</a:t>
            </a:r>
            <a:endParaRPr lang="en-GB" dirty="0"/>
          </a:p>
        </p:txBody>
      </p:sp>
      <p:graphicFrame>
        <p:nvGraphicFramePr>
          <p:cNvPr id="6" name="Content Placeholder 5"/>
          <p:cNvGraphicFramePr>
            <a:graphicFrameLocks noGrp="1"/>
          </p:cNvGraphicFramePr>
          <p:nvPr>
            <p:ph idx="4294967295"/>
          </p:nvPr>
        </p:nvGraphicFramePr>
        <p:xfrm>
          <a:off x="618331" y="1828800"/>
          <a:ext cx="7907338" cy="4304030"/>
        </p:xfrm>
        <a:graphic>
          <a:graphicData uri="http://schemas.openxmlformats.org/drawingml/2006/table">
            <a:tbl>
              <a:tblPr/>
              <a:tblGrid>
                <a:gridCol w="2429669"/>
                <a:gridCol w="5477669"/>
              </a:tblGrid>
              <a:tr h="55562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Trebuchet MS" charset="0"/>
                          <a:ea typeface="Times New Roman" charset="0"/>
                          <a:cs typeface="Times New Roman" charset="0"/>
                        </a:rPr>
                        <a:t>Study title and number</a:t>
                      </a:r>
                      <a:endParaRPr kumimoji="0" lang="en-GB" sz="1600" b="1" i="0" u="none" strike="noStrike" cap="none" normalizeH="0" baseline="0" dirty="0">
                        <a:ln>
                          <a:noFill/>
                        </a:ln>
                        <a:solidFill>
                          <a:srgbClr val="FFFFFF"/>
                        </a:solidFill>
                        <a:effectLst/>
                        <a:latin typeface="Times New Roman" charset="0"/>
                        <a:ea typeface="Times New Roman" charset="0"/>
                        <a:cs typeface="Times New Roman" charset="0"/>
                      </a:endParaRPr>
                    </a:p>
                  </a:txBody>
                  <a:tcPr marL="64064" marR="64064" marT="66675" marB="6667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GB"/>
                    </a:p>
                  </a:txBody>
                  <a:tcPr/>
                </a:tc>
              </a:tr>
              <a:tr h="169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a:ln>
                            <a:noFill/>
                          </a:ln>
                          <a:solidFill>
                            <a:srgbClr val="000000"/>
                          </a:solidFill>
                          <a:effectLst/>
                          <a:latin typeface="Verdana" charset="0"/>
                          <a:ea typeface="Times New Roman" charset="0"/>
                          <a:cs typeface="Times New Roman" charset="0"/>
                        </a:rPr>
                        <a:t>Title</a:t>
                      </a:r>
                      <a:endParaRPr kumimoji="0" lang="en-GB" sz="1600" b="1" i="0" u="none" strike="noStrike" kern="1200" cap="none" normalizeH="0" baseline="0" dirty="0">
                        <a:ln>
                          <a:noFill/>
                        </a:ln>
                        <a:solidFill>
                          <a:srgbClr val="000000"/>
                        </a:solidFill>
                        <a:effectLst/>
                        <a:latin typeface="Verdana" charset="0"/>
                        <a:ea typeface="Times New Roman" charset="0"/>
                        <a:cs typeface="Times New Roman" charset="0"/>
                      </a:endParaRPr>
                    </a:p>
                  </a:txBody>
                  <a:tcPr marL="64064" marR="64064"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Georgia" charset="0"/>
                          <a:ea typeface="Times New Roman" charset="0"/>
                          <a:cs typeface="Times New Roman" charset="0"/>
                        </a:rPr>
                        <a:t>Empirical versus “pre-emptive” antifungal therapy of patients with haematological malignancies and recipients of an allogeneic HSCT following myeloablative threapy. A therapeutic phase III strategy study</a:t>
                      </a:r>
                      <a:endParaRPr kumimoji="0" lang="en-GB" sz="2400" b="0" i="0" u="none" strike="noStrike" cap="none" normalizeH="0" baseline="0">
                        <a:ln>
                          <a:noFill/>
                        </a:ln>
                        <a:solidFill>
                          <a:srgbClr val="000000"/>
                        </a:solidFill>
                        <a:effectLst/>
                        <a:latin typeface="Times New Roman" charset="0"/>
                        <a:ea typeface="Times New Roman" charset="0"/>
                        <a:cs typeface="Times New Roman" charset="0"/>
                      </a:endParaRPr>
                    </a:p>
                  </a:txBody>
                  <a:tcPr marL="64064" marR="64064" marT="66675" marB="6667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Verdana" charset="0"/>
                          <a:ea typeface="Times New Roman" charset="0"/>
                          <a:cs typeface="Times New Roman" charset="0"/>
                        </a:rPr>
                        <a:t>Study number</a:t>
                      </a:r>
                      <a:endParaRPr kumimoji="0" lang="en-GB" sz="2400" b="0" i="0" u="none" strike="noStrike" kern="1200" cap="none" normalizeH="0" baseline="0" dirty="0">
                        <a:ln>
                          <a:noFill/>
                        </a:ln>
                        <a:solidFill>
                          <a:srgbClr val="000000"/>
                        </a:solidFill>
                        <a:effectLst/>
                        <a:latin typeface="Georgia" charset="0"/>
                        <a:ea typeface="Times New Roman" charset="0"/>
                        <a:cs typeface="Times New Roman" charset="0"/>
                      </a:endParaRPr>
                    </a:p>
                  </a:txBody>
                  <a:tcPr marL="64064" marR="64064"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Georgia" charset="0"/>
                          <a:ea typeface="Times New Roman" charset="0"/>
                          <a:cs typeface="Times New Roman" charset="0"/>
                        </a:rPr>
                        <a:t>65091</a:t>
                      </a:r>
                      <a:endParaRPr kumimoji="0" lang="en-GB" sz="2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64064" marR="64064" marT="66675" marB="6667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Verdana" charset="0"/>
                          <a:ea typeface="Times New Roman" charset="0"/>
                          <a:cs typeface="Times New Roman" charset="0"/>
                        </a:rPr>
                        <a:t>EORTC classification</a:t>
                      </a:r>
                      <a:endParaRPr kumimoji="0" lang="en-GB" sz="16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66675" marR="66675"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Georgia" charset="0"/>
                          <a:ea typeface="Times New Roman" charset="0"/>
                        </a:rPr>
                        <a:t>1A randomized phase III (new standard of care)</a:t>
                      </a:r>
                      <a:endParaRPr kumimoji="0" lang="en-GB" sz="2400" b="0" i="0" u="none" strike="noStrike" cap="none" normalizeH="0" baseline="0" dirty="0">
                        <a:ln>
                          <a:noFill/>
                        </a:ln>
                        <a:solidFill>
                          <a:srgbClr val="000000"/>
                        </a:solidFill>
                        <a:effectLst/>
                        <a:latin typeface="Georgia" charset="0"/>
                        <a:ea typeface="Times New Roman" charset="0"/>
                      </a:endParaRPr>
                    </a:p>
                  </a:txBody>
                  <a:tcPr marL="66675" marR="66675" marT="66675" marB="6667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pic>
        <p:nvPicPr>
          <p:cNvPr id="7" name="Picture 6" descr="EORTC logo.png"/>
          <p:cNvPicPr>
            <a:picLocks noChangeAspect="1"/>
          </p:cNvPicPr>
          <p:nvPr/>
        </p:nvPicPr>
        <p:blipFill>
          <a:blip r:embed="rId2"/>
          <a:stretch>
            <a:fillRect/>
          </a:stretch>
        </p:blipFill>
        <p:spPr>
          <a:xfrm>
            <a:off x="6649615" y="711730"/>
            <a:ext cx="1842346" cy="575733"/>
          </a:xfrm>
          <a:prstGeom prst="rect">
            <a:avLst/>
          </a:prstGeom>
        </p:spPr>
      </p:pic>
    </p:spTree>
    <p:extLst>
      <p:ext uri="{BB962C8B-B14F-4D97-AF65-F5344CB8AC3E}">
        <p14:creationId xmlns:p14="http://schemas.microsoft.com/office/powerpoint/2010/main" val="1419383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001000" y="6477000"/>
            <a:ext cx="762000" cy="244475"/>
          </a:xfrm>
          <a:prstGeom prst="rect">
            <a:avLst/>
          </a:prstGeom>
        </p:spPr>
        <p:txBody>
          <a:bodyPr/>
          <a:lstStyle/>
          <a:p>
            <a:pPr>
              <a:defRPr/>
            </a:pPr>
            <a:fld id="{F3FC4912-EEBF-A041-A083-057179574338}" type="slidenum">
              <a:rPr lang="en-US"/>
              <a:pPr>
                <a:defRPr/>
              </a:pPr>
              <a:t>107</a:t>
            </a:fld>
            <a:endParaRPr lang="en-US"/>
          </a:p>
        </p:txBody>
      </p:sp>
      <p:sp>
        <p:nvSpPr>
          <p:cNvPr id="44034" name="Title 1"/>
          <p:cNvSpPr>
            <a:spLocks noGrp="1"/>
          </p:cNvSpPr>
          <p:nvPr>
            <p:ph type="title"/>
          </p:nvPr>
        </p:nvSpPr>
        <p:spPr/>
        <p:txBody>
          <a:bodyPr rtlCol="0" anchor="t">
            <a:normAutofit/>
          </a:bodyPr>
          <a:lstStyle/>
          <a:p>
            <a:pPr>
              <a:defRPr/>
            </a:pPr>
            <a:r>
              <a:rPr lang="en-US" dirty="0" smtClean="0">
                <a:ea typeface="ＭＳ Ｐゴシック" charset="-128"/>
                <a:cs typeface="ＭＳ Ｐゴシック" charset="-128"/>
              </a:rPr>
              <a:t>Translational research question</a:t>
            </a:r>
            <a:endParaRPr lang="en-GB" dirty="0" smtClean="0">
              <a:ea typeface="ＭＳ Ｐゴシック" charset="-128"/>
              <a:cs typeface="ＭＳ Ｐゴシック" charset="-128"/>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783651450"/>
              </p:ext>
            </p:extLst>
          </p:nvPr>
        </p:nvGraphicFramePr>
        <p:xfrm>
          <a:off x="546100" y="1790700"/>
          <a:ext cx="8051800" cy="4781549"/>
        </p:xfrm>
        <a:graphic>
          <a:graphicData uri="http://schemas.openxmlformats.org/drawingml/2006/table">
            <a:tbl>
              <a:tblPr firstRow="1" bandRow="1">
                <a:tableStyleId>{5C22544A-7EE6-4342-B048-85BDC9FD1C3A}</a:tableStyleId>
              </a:tblPr>
              <a:tblGrid>
                <a:gridCol w="4025900"/>
                <a:gridCol w="4025900"/>
              </a:tblGrid>
              <a:tr h="331421">
                <a:tc gridSpan="2">
                  <a:txBody>
                    <a:bodyPr/>
                    <a:lstStyle/>
                    <a:p>
                      <a:pPr>
                        <a:spcAft>
                          <a:spcPts val="0"/>
                        </a:spcAft>
                      </a:pPr>
                      <a:r>
                        <a:rPr kumimoji="0" lang="en-US" sz="2000" b="1" kern="1200" dirty="0">
                          <a:solidFill>
                            <a:srgbClr val="FFFFFF"/>
                          </a:solidFill>
                          <a:latin typeface="Verdana"/>
                          <a:ea typeface="Times New Roman"/>
                          <a:cs typeface="Verdana"/>
                        </a:rPr>
                        <a:t>Translational</a:t>
                      </a:r>
                      <a:r>
                        <a:rPr lang="en-US" sz="2000" dirty="0">
                          <a:solidFill>
                            <a:srgbClr val="FFFFFF"/>
                          </a:solidFill>
                          <a:latin typeface="Verdana"/>
                          <a:ea typeface="Times New Roman"/>
                          <a:cs typeface="Verdana"/>
                        </a:rPr>
                        <a:t> research</a:t>
                      </a:r>
                      <a:endParaRPr lang="en-GB" sz="2000" dirty="0">
                        <a:latin typeface="Verdana"/>
                        <a:ea typeface="Times New Roman"/>
                        <a:cs typeface="Verdana"/>
                      </a:endParaRPr>
                    </a:p>
                  </a:txBody>
                  <a:tcPr marL="65234" marR="65234" marT="66675" marB="66675" anchor="ctr"/>
                </a:tc>
                <a:tc hMerge="1">
                  <a:txBody>
                    <a:bodyPr/>
                    <a:lstStyle/>
                    <a:p>
                      <a:endParaRPr lang="en-GB"/>
                    </a:p>
                  </a:txBody>
                  <a:tcPr/>
                </a:tc>
              </a:tr>
              <a:tr h="331421">
                <a:tc gridSpan="2">
                  <a:txBody>
                    <a:bodyPr/>
                    <a:lstStyle/>
                    <a:p>
                      <a:pPr>
                        <a:spcAft>
                          <a:spcPts val="0"/>
                        </a:spcAft>
                      </a:pPr>
                      <a:r>
                        <a:rPr lang="en-US" sz="1400" b="1">
                          <a:latin typeface="Verdana"/>
                          <a:ea typeface="Times New Roman"/>
                          <a:cs typeface="Arial"/>
                        </a:rPr>
                        <a:t>Objective correlative study 1</a:t>
                      </a:r>
                      <a:endParaRPr lang="en-GB" sz="1400">
                        <a:latin typeface="Times New Roman"/>
                        <a:ea typeface="Times New Roman"/>
                        <a:cs typeface="Times New Roman"/>
                      </a:endParaRPr>
                    </a:p>
                  </a:txBody>
                  <a:tcPr marL="65234" marR="65234" marT="66675" marB="66675"/>
                </a:tc>
                <a:tc hMerge="1">
                  <a:txBody>
                    <a:bodyPr/>
                    <a:lstStyle/>
                    <a:p>
                      <a:endParaRPr lang="en-GB"/>
                    </a:p>
                  </a:txBody>
                  <a:tcPr/>
                </a:tc>
              </a:tr>
              <a:tr h="331421">
                <a:tc gridSpan="2">
                  <a:txBody>
                    <a:bodyPr/>
                    <a:lstStyle/>
                    <a:p>
                      <a:pPr>
                        <a:lnSpc>
                          <a:spcPts val="1560"/>
                        </a:lnSpc>
                        <a:spcAft>
                          <a:spcPts val="0"/>
                        </a:spcAft>
                      </a:pPr>
                      <a:r>
                        <a:rPr lang="en-US" sz="1400" dirty="0">
                          <a:solidFill>
                            <a:srgbClr val="000000"/>
                          </a:solidFill>
                          <a:latin typeface="Georgia"/>
                          <a:ea typeface="Times New Roman"/>
                          <a:cs typeface="Arial"/>
                        </a:rPr>
                        <a:t>Validation of a </a:t>
                      </a:r>
                      <a:r>
                        <a:rPr lang="en-US" sz="1400" dirty="0" err="1">
                          <a:solidFill>
                            <a:srgbClr val="000000"/>
                          </a:solidFill>
                          <a:latin typeface="Georgia"/>
                          <a:ea typeface="Times New Roman"/>
                          <a:cs typeface="Arial"/>
                        </a:rPr>
                        <a:t>standardised</a:t>
                      </a:r>
                      <a:r>
                        <a:rPr lang="en-US" sz="1400" dirty="0">
                          <a:solidFill>
                            <a:srgbClr val="000000"/>
                          </a:solidFill>
                          <a:latin typeface="Georgia"/>
                          <a:ea typeface="Times New Roman"/>
                          <a:cs typeface="Arial"/>
                        </a:rPr>
                        <a:t> Aspergillus PCR proposed by the ISHAM Working Group EAPCRI</a:t>
                      </a:r>
                      <a:endParaRPr lang="en-GB" sz="1400" dirty="0">
                        <a:latin typeface="Times New Roman"/>
                        <a:ea typeface="Times New Roman"/>
                        <a:cs typeface="Times New Roman"/>
                      </a:endParaRPr>
                    </a:p>
                  </a:txBody>
                  <a:tcPr marL="65234" marR="65234" marT="66675" marB="66675" anchor="ctr"/>
                </a:tc>
                <a:tc hMerge="1">
                  <a:txBody>
                    <a:bodyPr/>
                    <a:lstStyle/>
                    <a:p>
                      <a:endParaRPr lang="en-GB"/>
                    </a:p>
                  </a:txBody>
                  <a:tcPr/>
                </a:tc>
              </a:tr>
              <a:tr h="331421">
                <a:tc gridSpan="2">
                  <a:txBody>
                    <a:bodyPr/>
                    <a:lstStyle/>
                    <a:p>
                      <a:pPr>
                        <a:spcAft>
                          <a:spcPts val="0"/>
                        </a:spcAft>
                      </a:pPr>
                      <a:r>
                        <a:rPr lang="en-US" sz="1400" b="1" dirty="0">
                          <a:latin typeface="Verdana"/>
                          <a:ea typeface="Times New Roman"/>
                          <a:cs typeface="Arial"/>
                        </a:rPr>
                        <a:t>Rationale</a:t>
                      </a:r>
                      <a:endParaRPr lang="en-GB" sz="1400" dirty="0">
                        <a:latin typeface="Times New Roman"/>
                        <a:ea typeface="Times New Roman"/>
                        <a:cs typeface="Times New Roman"/>
                      </a:endParaRPr>
                    </a:p>
                  </a:txBody>
                  <a:tcPr marL="65234" marR="65234" marT="66675" marB="66675"/>
                </a:tc>
                <a:tc hMerge="1">
                  <a:txBody>
                    <a:bodyPr/>
                    <a:lstStyle/>
                    <a:p>
                      <a:endParaRPr lang="en-GB"/>
                    </a:p>
                  </a:txBody>
                  <a:tcPr/>
                </a:tc>
              </a:tr>
              <a:tr h="331421">
                <a:tc gridSpan="2">
                  <a:txBody>
                    <a:bodyPr/>
                    <a:lstStyle/>
                    <a:p>
                      <a:pPr>
                        <a:lnSpc>
                          <a:spcPts val="1560"/>
                        </a:lnSpc>
                        <a:spcAft>
                          <a:spcPts val="0"/>
                        </a:spcAft>
                      </a:pPr>
                      <a:r>
                        <a:rPr lang="en-US" sz="1400" dirty="0">
                          <a:solidFill>
                            <a:srgbClr val="000000"/>
                          </a:solidFill>
                          <a:latin typeface="Georgia"/>
                          <a:ea typeface="Times New Roman"/>
                          <a:cs typeface="Arial"/>
                        </a:rPr>
                        <a:t>Despite extensive experience in the past decade using polymerase chain reaction for diagnosing aspergillosis, the technique was not included as mycological evidence in either the first consensus definitions of invasive fungal disease or in recent revisions because there was no standardized or validated method. The analytical validity of Aspergillus PCR has been established but the clinical validity and utility remains to be determined. Consequently several research groups joined forces and formed a working party of the International Society of Human and Animal Mycology (ISHAM) to establish a standard for Aspergillus PCR testing Its clinical validation is the main objective of this correlative study. </a:t>
                      </a:r>
                      <a:endParaRPr lang="en-GB" sz="1400" dirty="0">
                        <a:latin typeface="Times New Roman"/>
                        <a:ea typeface="Times New Roman"/>
                        <a:cs typeface="Times New Roman"/>
                      </a:endParaRPr>
                    </a:p>
                  </a:txBody>
                  <a:tcPr marL="65234" marR="65234" marT="66675" marB="66675" anchor="ctr"/>
                </a:tc>
                <a:tc hMerge="1">
                  <a:txBody>
                    <a:bodyPr/>
                    <a:lstStyle/>
                    <a:p>
                      <a:endParaRPr lang="en-GB"/>
                    </a:p>
                  </a:txBody>
                  <a:tcPr/>
                </a:tc>
              </a:tr>
              <a:tr h="331421">
                <a:tc>
                  <a:txBody>
                    <a:bodyPr/>
                    <a:lstStyle/>
                    <a:p>
                      <a:pPr>
                        <a:spcAft>
                          <a:spcPts val="0"/>
                        </a:spcAft>
                      </a:pPr>
                      <a:r>
                        <a:rPr lang="en-US" sz="1400" b="1" dirty="0">
                          <a:latin typeface="Verdana"/>
                          <a:ea typeface="Times New Roman"/>
                          <a:cs typeface="Arial"/>
                        </a:rPr>
                        <a:t>Estimated sample size</a:t>
                      </a:r>
                      <a:endParaRPr lang="en-GB" sz="1400" dirty="0">
                        <a:latin typeface="Times New Roman"/>
                        <a:ea typeface="Times New Roman"/>
                        <a:cs typeface="Times New Roman"/>
                      </a:endParaRPr>
                    </a:p>
                  </a:txBody>
                  <a:tcPr marL="65234" marR="65234" marT="66675" marB="66675"/>
                </a:tc>
                <a:tc>
                  <a:txBody>
                    <a:bodyPr/>
                    <a:lstStyle/>
                    <a:p>
                      <a:pPr>
                        <a:lnSpc>
                          <a:spcPts val="1560"/>
                        </a:lnSpc>
                        <a:spcAft>
                          <a:spcPts val="0"/>
                        </a:spcAft>
                      </a:pPr>
                      <a:r>
                        <a:rPr lang="en-US" sz="1400">
                          <a:solidFill>
                            <a:srgbClr val="000000"/>
                          </a:solidFill>
                          <a:latin typeface="Georgia"/>
                          <a:ea typeface="Times New Roman"/>
                          <a:cs typeface="Arial"/>
                        </a:rPr>
                        <a:t>All patients</a:t>
                      </a:r>
                      <a:endParaRPr lang="en-GB" sz="1400">
                        <a:latin typeface="Times New Roman"/>
                        <a:ea typeface="Times New Roman"/>
                        <a:cs typeface="Times New Roman"/>
                      </a:endParaRPr>
                    </a:p>
                  </a:txBody>
                  <a:tcPr marL="65234" marR="65234" marT="66675" marB="66675" anchor="ctr"/>
                </a:tc>
              </a:tr>
              <a:tr h="331421">
                <a:tc>
                  <a:txBody>
                    <a:bodyPr/>
                    <a:lstStyle/>
                    <a:p>
                      <a:pPr>
                        <a:spcAft>
                          <a:spcPts val="0"/>
                        </a:spcAft>
                      </a:pPr>
                      <a:r>
                        <a:rPr lang="en-US" sz="1400" b="1" dirty="0">
                          <a:latin typeface="Verdana"/>
                          <a:ea typeface="Times New Roman"/>
                          <a:cs typeface="Arial"/>
                        </a:rPr>
                        <a:t>Laboratory technique/expertise</a:t>
                      </a:r>
                      <a:endParaRPr lang="en-GB" sz="1400" dirty="0">
                        <a:latin typeface="Times New Roman"/>
                        <a:ea typeface="Times New Roman"/>
                        <a:cs typeface="Times New Roman"/>
                      </a:endParaRPr>
                    </a:p>
                  </a:txBody>
                  <a:tcPr marL="65234" marR="65234" marT="66675" marB="66675"/>
                </a:tc>
                <a:tc>
                  <a:txBody>
                    <a:bodyPr/>
                    <a:lstStyle/>
                    <a:p>
                      <a:pPr>
                        <a:lnSpc>
                          <a:spcPts val="1560"/>
                        </a:lnSpc>
                        <a:spcAft>
                          <a:spcPts val="0"/>
                        </a:spcAft>
                      </a:pPr>
                      <a:r>
                        <a:rPr lang="en-US" sz="1400" dirty="0">
                          <a:solidFill>
                            <a:srgbClr val="000000"/>
                          </a:solidFill>
                          <a:latin typeface="Georgia"/>
                          <a:ea typeface="Times New Roman"/>
                          <a:cs typeface="Arial"/>
                        </a:rPr>
                        <a:t>European Aspergillus PCR initiative</a:t>
                      </a:r>
                      <a:endParaRPr lang="en-GB" sz="1400" dirty="0">
                        <a:latin typeface="Times New Roman"/>
                        <a:ea typeface="Times New Roman"/>
                        <a:cs typeface="Times New Roman"/>
                      </a:endParaRPr>
                    </a:p>
                  </a:txBody>
                  <a:tcPr marL="65234" marR="65234" marT="66675" marB="66675" anchor="ctr"/>
                </a:tc>
              </a:tr>
              <a:tr h="331421">
                <a:tc>
                  <a:txBody>
                    <a:bodyPr/>
                    <a:lstStyle/>
                    <a:p>
                      <a:pPr>
                        <a:spcAft>
                          <a:spcPts val="0"/>
                        </a:spcAft>
                      </a:pPr>
                      <a:r>
                        <a:rPr lang="en-US" sz="1400" b="1">
                          <a:latin typeface="Verdana"/>
                          <a:ea typeface="Times New Roman"/>
                          <a:cs typeface="Arial"/>
                        </a:rPr>
                        <a:t>LRD contacted</a:t>
                      </a:r>
                      <a:endParaRPr lang="en-GB" sz="1400">
                        <a:latin typeface="Times New Roman"/>
                        <a:ea typeface="Times New Roman"/>
                        <a:cs typeface="Times New Roman"/>
                      </a:endParaRPr>
                    </a:p>
                  </a:txBody>
                  <a:tcPr marL="65234" marR="65234" marT="66675" marB="66675"/>
                </a:tc>
                <a:tc>
                  <a:txBody>
                    <a:bodyPr/>
                    <a:lstStyle/>
                    <a:p>
                      <a:pPr>
                        <a:lnSpc>
                          <a:spcPts val="1560"/>
                        </a:lnSpc>
                        <a:spcAft>
                          <a:spcPts val="0"/>
                        </a:spcAft>
                      </a:pPr>
                      <a:r>
                        <a:rPr lang="en-US" sz="1400" dirty="0">
                          <a:solidFill>
                            <a:srgbClr val="000000"/>
                          </a:solidFill>
                          <a:latin typeface="Georgia"/>
                          <a:ea typeface="Times New Roman"/>
                          <a:cs typeface="Arial"/>
                        </a:rPr>
                        <a:t>no</a:t>
                      </a:r>
                      <a:endParaRPr lang="en-GB" sz="1400" dirty="0">
                        <a:latin typeface="Times New Roman"/>
                        <a:ea typeface="Times New Roman"/>
                        <a:cs typeface="Times New Roman"/>
                      </a:endParaRPr>
                    </a:p>
                  </a:txBody>
                  <a:tcPr marL="65234" marR="65234" marT="66675" marB="66675" anchor="ctr"/>
                </a:tc>
              </a:tr>
              <a:tr h="527543">
                <a:tc>
                  <a:txBody>
                    <a:bodyPr/>
                    <a:lstStyle/>
                    <a:p>
                      <a:pPr>
                        <a:spcAft>
                          <a:spcPts val="0"/>
                        </a:spcAft>
                      </a:pPr>
                      <a:r>
                        <a:rPr lang="en-US" sz="1400" b="1">
                          <a:latin typeface="Verdana"/>
                          <a:ea typeface="Times New Roman"/>
                          <a:cs typeface="Arial"/>
                        </a:rPr>
                        <a:t>Name of laboratory and contact person</a:t>
                      </a:r>
                      <a:endParaRPr lang="en-GB" sz="1400">
                        <a:latin typeface="Times New Roman"/>
                        <a:ea typeface="Times New Roman"/>
                        <a:cs typeface="Times New Roman"/>
                      </a:endParaRPr>
                    </a:p>
                  </a:txBody>
                  <a:tcPr marL="65234" marR="65234" marT="66675" marB="66675"/>
                </a:tc>
                <a:tc>
                  <a:txBody>
                    <a:bodyPr/>
                    <a:lstStyle/>
                    <a:p>
                      <a:pPr>
                        <a:lnSpc>
                          <a:spcPts val="1560"/>
                        </a:lnSpc>
                        <a:spcAft>
                          <a:spcPts val="0"/>
                        </a:spcAft>
                      </a:pPr>
                      <a:r>
                        <a:rPr lang="en-US" sz="1400" dirty="0">
                          <a:solidFill>
                            <a:srgbClr val="000000"/>
                          </a:solidFill>
                          <a:latin typeface="Georgia"/>
                          <a:ea typeface="Times New Roman"/>
                          <a:cs typeface="Arial"/>
                        </a:rPr>
                        <a:t>Jurgen Loeffler (Wurzburg, Germany) and Rosemary Barnes (</a:t>
                      </a:r>
                      <a:r>
                        <a:rPr lang="en-US" sz="1400" dirty="0" err="1">
                          <a:solidFill>
                            <a:srgbClr val="000000"/>
                          </a:solidFill>
                          <a:latin typeface="Georgia"/>
                          <a:ea typeface="Times New Roman"/>
                          <a:cs typeface="Arial"/>
                        </a:rPr>
                        <a:t>Cardiff,UK</a:t>
                      </a:r>
                      <a:r>
                        <a:rPr lang="en-US" sz="1400" dirty="0">
                          <a:solidFill>
                            <a:srgbClr val="000000"/>
                          </a:solidFill>
                          <a:latin typeface="Georgia"/>
                          <a:ea typeface="Times New Roman"/>
                          <a:cs typeface="Arial"/>
                        </a:rPr>
                        <a:t>)</a:t>
                      </a:r>
                      <a:endParaRPr lang="en-GB" sz="1400" dirty="0">
                        <a:latin typeface="Times New Roman"/>
                        <a:ea typeface="Times New Roman"/>
                        <a:cs typeface="Times New Roman"/>
                      </a:endParaRPr>
                    </a:p>
                  </a:txBody>
                  <a:tcPr marL="65234" marR="65234" marT="66675" marB="66675" anchor="ctr"/>
                </a:tc>
              </a:tr>
            </a:tbl>
          </a:graphicData>
        </a:graphic>
      </p:graphicFrame>
      <p:sp>
        <p:nvSpPr>
          <p:cNvPr id="7" name="Rectangle 6"/>
          <p:cNvSpPr/>
          <p:nvPr/>
        </p:nvSpPr>
        <p:spPr>
          <a:xfrm>
            <a:off x="2902312" y="4360863"/>
            <a:ext cx="3339376" cy="646331"/>
          </a:xfrm>
          <a:prstGeom prst="rect">
            <a:avLst/>
          </a:prstGeom>
          <a:solidFill>
            <a:srgbClr val="800000"/>
          </a:solidFill>
          <a:ln>
            <a:noFill/>
          </a:ln>
          <a:effectLst>
            <a:outerShdw blurRad="57150" dist="38100" dir="5400000" algn="ctr" rotWithShape="0">
              <a:schemeClr val="accent1">
                <a:shade val="9000"/>
                <a:satMod val="105000"/>
                <a:alpha val="48000"/>
              </a:schemeClr>
            </a:outerShdw>
            <a:reflection stA="50000" endPos="75000" dist="12700" dir="5400000" sy="-100000" algn="bl" rotWithShape="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none" anchor="ctr">
            <a:spAutoFit/>
          </a:bodyPr>
          <a:lstStyle/>
          <a:p>
            <a:pPr algn="ctr">
              <a:defRPr/>
            </a:pPr>
            <a:r>
              <a:rPr lang="en-GB" sz="3600" dirty="0">
                <a:solidFill>
                  <a:srgbClr val="FFFF00"/>
                </a:solidFill>
                <a:latin typeface="Tahoma"/>
                <a:cs typeface="Tahoma"/>
              </a:rPr>
              <a:t>Aspergillus PCR</a:t>
            </a:r>
          </a:p>
        </p:txBody>
      </p:sp>
      <p:pic>
        <p:nvPicPr>
          <p:cNvPr id="9" name="Picture 8" descr="EORTC logo.png"/>
          <p:cNvPicPr>
            <a:picLocks noChangeAspect="1"/>
          </p:cNvPicPr>
          <p:nvPr/>
        </p:nvPicPr>
        <p:blipFill>
          <a:blip r:embed="rId2"/>
          <a:stretch>
            <a:fillRect/>
          </a:stretch>
        </p:blipFill>
        <p:spPr>
          <a:xfrm>
            <a:off x="6649615" y="711730"/>
            <a:ext cx="1842346" cy="575733"/>
          </a:xfrm>
          <a:prstGeom prst="rect">
            <a:avLst/>
          </a:prstGeom>
        </p:spPr>
      </p:pic>
      <p:pic>
        <p:nvPicPr>
          <p:cNvPr id="8" name="Picture 1035" descr="EAPCRI LOGO f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04067" y="5020733"/>
            <a:ext cx="3292534" cy="736600"/>
          </a:xfrm>
          <a:prstGeom prst="rect">
            <a:avLst/>
          </a:prstGeom>
          <a:noFill/>
          <a:ln w="9525">
            <a:noFill/>
            <a:miter lim="800000"/>
            <a:headEnd/>
            <a:tailEnd/>
          </a:ln>
        </p:spPr>
      </p:pic>
    </p:spTree>
    <p:extLst>
      <p:ext uri="{BB962C8B-B14F-4D97-AF65-F5344CB8AC3E}">
        <p14:creationId xmlns:p14="http://schemas.microsoft.com/office/powerpoint/2010/main" val="41210562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001000" y="6477000"/>
            <a:ext cx="762000" cy="244475"/>
          </a:xfrm>
          <a:prstGeom prst="rect">
            <a:avLst/>
          </a:prstGeom>
        </p:spPr>
        <p:txBody>
          <a:bodyPr/>
          <a:lstStyle/>
          <a:p>
            <a:fld id="{63E8E8F9-697E-B84A-816A-1F59221DD697}" type="slidenum">
              <a:rPr lang="en-US" smtClean="0"/>
              <a:pPr/>
              <a:t>108</a:t>
            </a:fld>
            <a:endParaRPr lang="en-US"/>
          </a:p>
        </p:txBody>
      </p:sp>
      <p:sp>
        <p:nvSpPr>
          <p:cNvPr id="20482" name="Title 1"/>
          <p:cNvSpPr>
            <a:spLocks noGrp="1"/>
          </p:cNvSpPr>
          <p:nvPr>
            <p:ph type="title"/>
          </p:nvPr>
        </p:nvSpPr>
        <p:spPr/>
        <p:txBody>
          <a:bodyPr/>
          <a:lstStyle/>
          <a:p>
            <a:r>
              <a:rPr lang="en-US" smtClean="0"/>
              <a:t>EORTC 65091</a:t>
            </a:r>
            <a:endParaRPr lang="en-GB"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785865804"/>
              </p:ext>
            </p:extLst>
          </p:nvPr>
        </p:nvGraphicFramePr>
        <p:xfrm>
          <a:off x="618331" y="1828800"/>
          <a:ext cx="7907338" cy="2886075"/>
        </p:xfrm>
        <a:graphic>
          <a:graphicData uri="http://schemas.openxmlformats.org/drawingml/2006/table">
            <a:tbl>
              <a:tblPr/>
              <a:tblGrid>
                <a:gridCol w="3648869"/>
                <a:gridCol w="4258469"/>
              </a:tblGrid>
              <a:tr h="55562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FF"/>
                          </a:solidFill>
                          <a:effectLst/>
                          <a:latin typeface="Verdana"/>
                          <a:ea typeface="Times New Roman" charset="0"/>
                          <a:cs typeface="Verdana"/>
                        </a:rPr>
                        <a:t>Timelines</a:t>
                      </a:r>
                      <a:endParaRPr kumimoji="0" lang="en-GB" sz="2000" b="1" i="0" u="none" strike="noStrike" cap="none" normalizeH="0" baseline="0" dirty="0">
                        <a:ln>
                          <a:noFill/>
                        </a:ln>
                        <a:solidFill>
                          <a:srgbClr val="FFFFFF"/>
                        </a:solidFill>
                        <a:effectLst/>
                        <a:latin typeface="Verdana"/>
                        <a:ea typeface="Times New Roman" charset="0"/>
                        <a:cs typeface="Verdana"/>
                      </a:endParaRPr>
                    </a:p>
                  </a:txBody>
                  <a:tcPr marL="64064" marR="64064" marT="66675" marB="6667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GB"/>
                    </a:p>
                  </a:txBody>
                  <a:tcPr/>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smtClean="0">
                          <a:ln>
                            <a:noFill/>
                          </a:ln>
                          <a:solidFill>
                            <a:srgbClr val="000000"/>
                          </a:solidFill>
                          <a:effectLst/>
                          <a:latin typeface="Verdana" charset="0"/>
                          <a:ea typeface="Times New Roman" charset="0"/>
                          <a:cs typeface="Times New Roman" charset="0"/>
                        </a:rPr>
                        <a:t>Start </a:t>
                      </a:r>
                      <a:endParaRPr kumimoji="0" lang="en-GB" sz="2400" b="1" i="0" u="none" strike="noStrike" kern="1200" cap="none" normalizeH="0" baseline="0" dirty="0">
                        <a:ln>
                          <a:noFill/>
                        </a:ln>
                        <a:solidFill>
                          <a:srgbClr val="000000"/>
                        </a:solidFill>
                        <a:effectLst/>
                        <a:latin typeface="Verdana" charset="0"/>
                        <a:ea typeface="Times New Roman" charset="0"/>
                        <a:cs typeface="Times New Roman" charset="0"/>
                      </a:endParaRPr>
                    </a:p>
                  </a:txBody>
                  <a:tcPr marL="64064" marR="64064"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ea typeface="Times New Roman" charset="0"/>
                          <a:cs typeface="Times New Roman" charset="0"/>
                        </a:rPr>
                        <a:t>Spring 2011</a:t>
                      </a:r>
                      <a:endParaRPr kumimoji="0" lang="en-GB" sz="2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64064" marR="64064"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Verdana" charset="0"/>
                          <a:ea typeface="Times New Roman" charset="0"/>
                          <a:cs typeface="Times New Roman" charset="0"/>
                        </a:rPr>
                        <a:t>Patients needed</a:t>
                      </a:r>
                      <a:endParaRPr kumimoji="0" lang="en-GB" sz="2400" b="0" i="0" u="none" strike="noStrike" kern="1200" cap="none" normalizeH="0" baseline="0" dirty="0">
                        <a:ln>
                          <a:noFill/>
                        </a:ln>
                        <a:solidFill>
                          <a:srgbClr val="000000"/>
                        </a:solidFill>
                        <a:effectLst/>
                        <a:latin typeface="Georgia" charset="0"/>
                        <a:ea typeface="Times New Roman" charset="0"/>
                        <a:cs typeface="Times New Roman" charset="0"/>
                      </a:endParaRPr>
                    </a:p>
                  </a:txBody>
                  <a:tcPr marL="64064" marR="64064"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ea typeface="Times New Roman" charset="0"/>
                          <a:cs typeface="Times New Roman" charset="0"/>
                        </a:rPr>
                        <a:t>556</a:t>
                      </a:r>
                      <a:endParaRPr kumimoji="0" lang="en-GB" sz="2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64064" marR="64064"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Verdana" charset="0"/>
                          <a:ea typeface="Times New Roman" charset="0"/>
                          <a:cs typeface="Times New Roman" charset="0"/>
                        </a:rPr>
                        <a:t>End </a:t>
                      </a:r>
                      <a:endParaRPr kumimoji="0" lang="en-GB" sz="2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66675" marR="66675"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Georgia" charset="0"/>
                          <a:ea typeface="Times New Roman" charset="0"/>
                        </a:rPr>
                        <a:t>Summer 2014</a:t>
                      </a:r>
                      <a:endParaRPr kumimoji="0" lang="en-GB" sz="2400" b="0" i="0" u="none" strike="noStrike" cap="none" normalizeH="0" baseline="0" dirty="0">
                        <a:ln>
                          <a:noFill/>
                        </a:ln>
                        <a:solidFill>
                          <a:srgbClr val="000000"/>
                        </a:solidFill>
                        <a:effectLst/>
                        <a:latin typeface="Georgia" charset="0"/>
                        <a:ea typeface="Times New Roman" charset="0"/>
                      </a:endParaRPr>
                    </a:p>
                  </a:txBody>
                  <a:tcPr marL="66675" marR="66675"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555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Verdana" charset="0"/>
                          <a:ea typeface="Times New Roman" charset="0"/>
                          <a:cs typeface="Times New Roman" charset="0"/>
                        </a:rPr>
                        <a:t>Report</a:t>
                      </a:r>
                      <a:endParaRPr kumimoji="0" lang="en-GB" sz="2400" b="0" i="0" u="none" strike="noStrike" cap="none" normalizeH="0" baseline="0" dirty="0">
                        <a:ln>
                          <a:noFill/>
                        </a:ln>
                        <a:solidFill>
                          <a:srgbClr val="000000"/>
                        </a:solidFill>
                        <a:effectLst/>
                        <a:latin typeface="Times New Roman" charset="0"/>
                        <a:ea typeface="Times New Roman" charset="0"/>
                        <a:cs typeface="Times New Roman" charset="0"/>
                      </a:endParaRPr>
                    </a:p>
                  </a:txBody>
                  <a:tcPr marL="66675" marR="66675"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000000"/>
                          </a:solidFill>
                          <a:effectLst/>
                          <a:latin typeface="Georgia" charset="0"/>
                          <a:ea typeface="Times New Roman" charset="0"/>
                        </a:rPr>
                        <a:t>Summer 2015</a:t>
                      </a:r>
                      <a:endParaRPr kumimoji="0" lang="en-GB" sz="2400" b="0" i="0" u="none" strike="noStrike" cap="none" normalizeH="0" baseline="0" dirty="0">
                        <a:ln>
                          <a:noFill/>
                        </a:ln>
                        <a:solidFill>
                          <a:srgbClr val="000000"/>
                        </a:solidFill>
                        <a:effectLst/>
                        <a:latin typeface="Georgia" charset="0"/>
                        <a:ea typeface="Times New Roman" charset="0"/>
                      </a:endParaRPr>
                    </a:p>
                  </a:txBody>
                  <a:tcPr marL="66675" marR="66675" marT="66675" marB="66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pic>
        <p:nvPicPr>
          <p:cNvPr id="8" name="Picture 7" descr="EORTC logo.png"/>
          <p:cNvPicPr>
            <a:picLocks noChangeAspect="1"/>
          </p:cNvPicPr>
          <p:nvPr/>
        </p:nvPicPr>
        <p:blipFill>
          <a:blip r:embed="rId2"/>
          <a:stretch>
            <a:fillRect/>
          </a:stretch>
        </p:blipFill>
        <p:spPr>
          <a:xfrm>
            <a:off x="6649615" y="711730"/>
            <a:ext cx="1842346" cy="575733"/>
          </a:xfrm>
          <a:prstGeom prst="rect">
            <a:avLst/>
          </a:prstGeom>
        </p:spPr>
      </p:pic>
    </p:spTree>
    <p:extLst>
      <p:ext uri="{BB962C8B-B14F-4D97-AF65-F5344CB8AC3E}">
        <p14:creationId xmlns:p14="http://schemas.microsoft.com/office/powerpoint/2010/main" val="3794697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18983"/>
            <a:ext cx="8069582" cy="1277273"/>
          </a:xfrm>
          <a:effectLst>
            <a:outerShdw blurRad="50800" dist="38100" dir="2700000" algn="tl" rotWithShape="0">
              <a:srgbClr val="000000">
                <a:alpha val="43000"/>
              </a:srgbClr>
            </a:outerShdw>
          </a:effectLst>
        </p:spPr>
        <p:txBody>
          <a:bodyPr/>
          <a:lstStyle/>
          <a:p>
            <a:r>
              <a:rPr lang="en-US" dirty="0" smtClean="0">
                <a:solidFill>
                  <a:srgbClr val="FFFF00"/>
                </a:solidFill>
              </a:rPr>
              <a:t>EAPCRI</a:t>
            </a:r>
            <a:br>
              <a:rPr lang="en-US" dirty="0" smtClean="0">
                <a:solidFill>
                  <a:srgbClr val="FFFF00"/>
                </a:solidFill>
              </a:rPr>
            </a:br>
            <a:r>
              <a:rPr lang="en-US" dirty="0">
                <a:solidFill>
                  <a:srgbClr val="FFFF00"/>
                </a:solidFill>
              </a:rPr>
              <a:t>F</a:t>
            </a:r>
            <a:r>
              <a:rPr lang="en-US" dirty="0" smtClean="0">
                <a:solidFill>
                  <a:srgbClr val="FFFF00"/>
                </a:solidFill>
              </a:rPr>
              <a:t>uture </a:t>
            </a:r>
            <a:r>
              <a:rPr lang="en-US" dirty="0">
                <a:solidFill>
                  <a:srgbClr val="FFFF00"/>
                </a:solidFill>
              </a:rPr>
              <a:t>I</a:t>
            </a:r>
            <a:r>
              <a:rPr lang="en-US" dirty="0" smtClean="0">
                <a:solidFill>
                  <a:srgbClr val="FFFF00"/>
                </a:solidFill>
              </a:rPr>
              <a:t>nitiatives</a:t>
            </a:r>
            <a:endParaRPr lang="en-US" dirty="0">
              <a:solidFill>
                <a:schemeClr val="bg1"/>
              </a:solidFill>
            </a:endParaRPr>
          </a:p>
        </p:txBody>
      </p:sp>
    </p:spTree>
    <p:extLst>
      <p:ext uri="{BB962C8B-B14F-4D97-AF65-F5344CB8AC3E}">
        <p14:creationId xmlns:p14="http://schemas.microsoft.com/office/powerpoint/2010/main" val="35225762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1344" y="1651413"/>
            <a:ext cx="4818664" cy="4538215"/>
            <a:chOff x="2013936" y="1744783"/>
            <a:chExt cx="5198518" cy="4895961"/>
          </a:xfrm>
        </p:grpSpPr>
        <p:sp>
          <p:nvSpPr>
            <p:cNvPr id="23" name="Oval 22"/>
            <p:cNvSpPr/>
            <p:nvPr/>
          </p:nvSpPr>
          <p:spPr>
            <a:xfrm>
              <a:off x="2883813" y="1744783"/>
              <a:ext cx="3375218" cy="3375218"/>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0" name="Oval 19"/>
            <p:cNvSpPr/>
            <p:nvPr/>
          </p:nvSpPr>
          <p:spPr>
            <a:xfrm>
              <a:off x="2013936" y="3265526"/>
              <a:ext cx="3375218" cy="3375218"/>
            </a:xfrm>
            <a:prstGeom prst="ellipse">
              <a:avLst/>
            </a:prstGeom>
            <a:solidFill>
              <a:srgbClr val="FF6666">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2" name="Oval 21"/>
            <p:cNvSpPr/>
            <p:nvPr/>
          </p:nvSpPr>
          <p:spPr>
            <a:xfrm>
              <a:off x="3837236" y="3265526"/>
              <a:ext cx="3375218" cy="3375218"/>
            </a:xfrm>
            <a:prstGeom prst="ellipse">
              <a:avLst/>
            </a:prstGeom>
            <a:solidFill>
              <a:srgbClr val="FFFCBE">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gr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4" name="TextBox 3"/>
          <p:cNvSpPr txBox="1"/>
          <p:nvPr/>
        </p:nvSpPr>
        <p:spPr>
          <a:xfrm>
            <a:off x="6312891" y="4964671"/>
            <a:ext cx="2289772"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Microbiology reports</a:t>
            </a:r>
            <a:endParaRPr lang="en-US" dirty="0">
              <a:latin typeface="Tahoma"/>
              <a:cs typeface="Tahoma"/>
            </a:endParaRPr>
          </a:p>
        </p:txBody>
      </p:sp>
      <p:sp>
        <p:nvSpPr>
          <p:cNvPr id="19" name="TextBox 18"/>
          <p:cNvSpPr txBox="1"/>
          <p:nvPr/>
        </p:nvSpPr>
        <p:spPr>
          <a:xfrm>
            <a:off x="533400" y="4964671"/>
            <a:ext cx="1965389" cy="369332"/>
          </a:xfrm>
          <a:prstGeom prst="rect">
            <a:avLst/>
          </a:prstGeom>
          <a:solidFill>
            <a:schemeClr val="accent6">
              <a:lumMod val="60000"/>
              <a:lumOff val="40000"/>
            </a:schemeClr>
          </a:solidFill>
        </p:spPr>
        <p:txBody>
          <a:bodyPr wrap="none" rtlCol="0">
            <a:spAutoFit/>
          </a:bodyPr>
          <a:lstStyle/>
          <a:p>
            <a:r>
              <a:rPr lang="en-US" dirty="0">
                <a:latin typeface="Tahoma"/>
                <a:cs typeface="Tahoma"/>
              </a:rPr>
              <a:t>R</a:t>
            </a:r>
            <a:r>
              <a:rPr lang="en-US" dirty="0" smtClean="0">
                <a:latin typeface="Tahoma"/>
                <a:cs typeface="Tahoma"/>
              </a:rPr>
              <a:t>adiology reports</a:t>
            </a:r>
            <a:endParaRPr lang="en-US" dirty="0">
              <a:latin typeface="Tahoma"/>
              <a:cs typeface="Tahoma"/>
            </a:endParaRPr>
          </a:p>
        </p:txBody>
      </p:sp>
      <p:sp>
        <p:nvSpPr>
          <p:cNvPr id="21" name="TextBox 20"/>
          <p:cNvSpPr txBox="1"/>
          <p:nvPr/>
        </p:nvSpPr>
        <p:spPr>
          <a:xfrm>
            <a:off x="3239457" y="1863729"/>
            <a:ext cx="2704774"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Haematology admissions</a:t>
            </a:r>
            <a:endParaRPr lang="en-US" dirty="0">
              <a:latin typeface="Tahoma"/>
              <a:cs typeface="Tahoma"/>
            </a:endParaRPr>
          </a:p>
        </p:txBody>
      </p:sp>
      <p:sp>
        <p:nvSpPr>
          <p:cNvPr id="42" name="TextBox 16"/>
          <p:cNvSpPr txBox="1">
            <a:spLocks noChangeArrowheads="1"/>
          </p:cNvSpPr>
          <p:nvPr/>
        </p:nvSpPr>
        <p:spPr bwMode="auto">
          <a:xfrm>
            <a:off x="621371" y="4595339"/>
            <a:ext cx="178944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Clinical features</a:t>
            </a:r>
            <a:endParaRPr lang="en-US" dirty="0"/>
          </a:p>
        </p:txBody>
      </p:sp>
      <p:sp>
        <p:nvSpPr>
          <p:cNvPr id="27" name="TextBox 26"/>
          <p:cNvSpPr txBox="1"/>
          <p:nvPr/>
        </p:nvSpPr>
        <p:spPr>
          <a:xfrm>
            <a:off x="955350" y="2541924"/>
            <a:ext cx="7236476" cy="461665"/>
          </a:xfrm>
          <a:prstGeom prst="rect">
            <a:avLst/>
          </a:prstGeom>
          <a:noFill/>
        </p:spPr>
        <p:txBody>
          <a:bodyPr wrap="none" rtlCol="0">
            <a:spAutoFit/>
          </a:bodyPr>
          <a:lstStyle/>
          <a:p>
            <a:r>
              <a:rPr lang="en-US" sz="2400" b="1" dirty="0" smtClean="0">
                <a:solidFill>
                  <a:srgbClr val="0000FF"/>
                </a:solidFill>
                <a:latin typeface="Comic Sans MS"/>
                <a:cs typeface="Comic Sans MS"/>
              </a:rPr>
              <a:t>We need all 3 elements to obtain reliable data</a:t>
            </a:r>
            <a:endParaRPr lang="en-US" sz="2400" b="1" dirty="0">
              <a:solidFill>
                <a:srgbClr val="0000FF"/>
              </a:solidFill>
              <a:latin typeface="Comic Sans MS"/>
              <a:cs typeface="Comic Sans MS"/>
            </a:endParaRPr>
          </a:p>
        </p:txBody>
      </p:sp>
      <p:sp>
        <p:nvSpPr>
          <p:cNvPr id="15" name="TextBox 15"/>
          <p:cNvSpPr txBox="1">
            <a:spLocks noChangeArrowheads="1"/>
          </p:cNvSpPr>
          <p:nvPr/>
        </p:nvSpPr>
        <p:spPr bwMode="auto">
          <a:xfrm>
            <a:off x="4088326" y="3985952"/>
            <a:ext cx="964176" cy="369332"/>
          </a:xfrm>
          <a:prstGeom prst="rect">
            <a:avLst/>
          </a:prstGeom>
          <a:solidFill>
            <a:srgbClr val="FF6600"/>
          </a:solidFill>
          <a:ln w="38100" cmpd="sng">
            <a:solidFill>
              <a:srgbClr val="FF6600"/>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pPr algn="ctr"/>
            <a:r>
              <a:rPr lang="en-US" sz="1800" b="0" dirty="0" smtClean="0">
                <a:solidFill>
                  <a:srgbClr val="FFFFFF"/>
                </a:solidFill>
                <a:latin typeface="Tahoma"/>
                <a:cs typeface="Tahoma"/>
              </a:rPr>
              <a:t>Disease</a:t>
            </a:r>
            <a:endParaRPr lang="en-US" sz="1800" b="0" dirty="0">
              <a:solidFill>
                <a:srgbClr val="FFFFFF"/>
              </a:solidFill>
              <a:latin typeface="Tahoma"/>
              <a:cs typeface="Tahoma"/>
            </a:endParaRPr>
          </a:p>
        </p:txBody>
      </p:sp>
      <p:sp>
        <p:nvSpPr>
          <p:cNvPr id="16"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
        <p:nvSpPr>
          <p:cNvPr id="17" name="TextBox 17"/>
          <p:cNvSpPr txBox="1">
            <a:spLocks noChangeArrowheads="1"/>
          </p:cNvSpPr>
          <p:nvPr/>
        </p:nvSpPr>
        <p:spPr bwMode="auto">
          <a:xfrm>
            <a:off x="6116251" y="4595339"/>
            <a:ext cx="264086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Microbiological evidence</a:t>
            </a:r>
            <a:endParaRPr lang="en-US" dirty="0"/>
          </a:p>
        </p:txBody>
      </p:sp>
    </p:spTree>
    <p:extLst>
      <p:ext uri="{BB962C8B-B14F-4D97-AF65-F5344CB8AC3E}">
        <p14:creationId xmlns:p14="http://schemas.microsoft.com/office/powerpoint/2010/main" val="1752463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541338" indent="-541338">
              <a:buNone/>
            </a:pPr>
            <a:r>
              <a:rPr lang="en-US" dirty="0"/>
              <a:t>Establish </a:t>
            </a:r>
            <a:r>
              <a:rPr lang="en-US" dirty="0" smtClean="0"/>
              <a:t>for Aspergillus PCR</a:t>
            </a:r>
          </a:p>
          <a:p>
            <a:pPr marL="541338" indent="-541338"/>
            <a:r>
              <a:rPr lang="en-US" dirty="0" smtClean="0"/>
              <a:t>An international standard for screening and diagnosis in blood with and without cells</a:t>
            </a:r>
          </a:p>
          <a:p>
            <a:pPr marL="541338" indent="-541338"/>
            <a:r>
              <a:rPr lang="en-US" dirty="0" smtClean="0"/>
              <a:t>a proficiency </a:t>
            </a:r>
            <a:r>
              <a:rPr lang="en-US" dirty="0" err="1" smtClean="0"/>
              <a:t>programme</a:t>
            </a:r>
            <a:endParaRPr lang="en-US" dirty="0" smtClean="0"/>
          </a:p>
          <a:p>
            <a:pPr marL="541338" indent="-541338"/>
            <a:r>
              <a:rPr lang="en-US" dirty="0" smtClean="0"/>
              <a:t>a standard for bronchoalveolar fluids and other samples</a:t>
            </a:r>
          </a:p>
          <a:p>
            <a:endParaRPr lang="en-US" dirty="0"/>
          </a:p>
        </p:txBody>
      </p:sp>
      <p:sp>
        <p:nvSpPr>
          <p:cNvPr id="3" name="Title 2"/>
          <p:cNvSpPr>
            <a:spLocks noGrp="1"/>
          </p:cNvSpPr>
          <p:nvPr>
            <p:ph type="title"/>
          </p:nvPr>
        </p:nvSpPr>
        <p:spPr>
          <a:xfrm>
            <a:off x="533400" y="685800"/>
            <a:ext cx="8069582" cy="538609"/>
          </a:xfrm>
        </p:spPr>
        <p:txBody>
          <a:bodyPr/>
          <a:lstStyle/>
          <a:p>
            <a:r>
              <a:rPr lang="en-US" dirty="0" smtClean="0"/>
              <a:t>Future activities</a:t>
            </a:r>
            <a:endParaRPr lang="en-US" dirty="0"/>
          </a:p>
        </p:txBody>
      </p:sp>
    </p:spTree>
    <p:extLst>
      <p:ext uri="{BB962C8B-B14F-4D97-AF65-F5344CB8AC3E}">
        <p14:creationId xmlns:p14="http://schemas.microsoft.com/office/powerpoint/2010/main" val="410039057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407" y="0"/>
            <a:ext cx="13712813" cy="6905034"/>
          </a:xfrm>
          <a:prstGeom prst="rect">
            <a:avLst/>
          </a:prstGeom>
        </p:spPr>
      </p:pic>
      <p:sp>
        <p:nvSpPr>
          <p:cNvPr id="4" name="Title 3"/>
          <p:cNvSpPr>
            <a:spLocks noGrp="1"/>
          </p:cNvSpPr>
          <p:nvPr>
            <p:ph type="title"/>
          </p:nvPr>
        </p:nvSpPr>
        <p:spPr>
          <a:xfrm>
            <a:off x="3381206" y="306160"/>
            <a:ext cx="2381577" cy="415498"/>
          </a:xfrm>
        </p:spPr>
        <p:txBody>
          <a:bodyPr/>
          <a:lstStyle/>
          <a:p>
            <a:pPr algn="ctr"/>
            <a:r>
              <a:rPr lang="en-US" sz="2400" dirty="0" smtClean="0">
                <a:solidFill>
                  <a:srgbClr val="0000FF"/>
                </a:solidFill>
              </a:rPr>
              <a:t>www.eapcri.eu </a:t>
            </a:r>
            <a:endParaRPr lang="en-US" sz="2400" dirty="0">
              <a:solidFill>
                <a:srgbClr val="0000FF"/>
              </a:solidFill>
            </a:endParaRPr>
          </a:p>
        </p:txBody>
      </p:sp>
    </p:spTree>
    <p:extLst>
      <p:ext uri="{BB962C8B-B14F-4D97-AF65-F5344CB8AC3E}">
        <p14:creationId xmlns:p14="http://schemas.microsoft.com/office/powerpoint/2010/main" val="21652528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815" y="1523997"/>
            <a:ext cx="8824369" cy="4436766"/>
          </a:xfrm>
          <a:prstGeom prst="rect">
            <a:avLst/>
          </a:prstGeom>
        </p:spPr>
      </p:pic>
      <p:sp>
        <p:nvSpPr>
          <p:cNvPr id="3116034" name="Rectangle 2"/>
          <p:cNvSpPr>
            <a:spLocks noGrp="1" noChangeArrowheads="1"/>
          </p:cNvSpPr>
          <p:nvPr>
            <p:ph type="title"/>
          </p:nvPr>
        </p:nvSpPr>
        <p:spPr/>
        <p:txBody>
          <a:bodyPr/>
          <a:lstStyle/>
          <a:p>
            <a:r>
              <a:rPr lang="en-GB" altLang="ja-JP">
                <a:effectLst>
                  <a:outerShdw blurRad="38100" dist="38100" dir="2700000" algn="tl">
                    <a:srgbClr val="FFFFFF"/>
                  </a:outerShdw>
                </a:effectLst>
                <a:latin typeface="Tahoma" charset="0"/>
                <a:ea typeface="ＭＳ Ｐゴシック" charset="0"/>
                <a:cs typeface="ＭＳ Ｐゴシック" charset="0"/>
              </a:rPr>
              <a:t>EORTC-IFICG &amp; NIAID-MSG</a:t>
            </a:r>
          </a:p>
        </p:txBody>
      </p:sp>
      <p:sp>
        <p:nvSpPr>
          <p:cNvPr id="3116037" name="Text Box 5"/>
          <p:cNvSpPr txBox="1">
            <a:spLocks noChangeArrowheads="1"/>
          </p:cNvSpPr>
          <p:nvPr/>
        </p:nvSpPr>
        <p:spPr bwMode="auto">
          <a:xfrm>
            <a:off x="4130675" y="6216650"/>
            <a:ext cx="974725" cy="519113"/>
          </a:xfrm>
          <a:prstGeom prst="rect">
            <a:avLst/>
          </a:prstGeom>
          <a:solidFill>
            <a:srgbClr val="0000FF"/>
          </a:solidFill>
          <a:ln w="12700">
            <a:noFill/>
            <a:miter lim="800000"/>
            <a:headEnd/>
            <a:tailEnd/>
          </a:ln>
          <a:effectLst>
            <a:outerShdw blurRad="63500" dist="35921" dir="2700000" algn="ctr" rotWithShape="0">
              <a:schemeClr val="bg2"/>
            </a:outerShdw>
          </a:effectLst>
        </p:spPr>
        <p:txBody>
          <a:bodyPr wrap="none">
            <a:spAutoFit/>
          </a:bodyPr>
          <a:lstStyle>
            <a:lvl1pPr>
              <a:defRPr sz="2400" b="1">
                <a:solidFill>
                  <a:schemeClr val="tx2"/>
                </a:solidFill>
                <a:latin typeface="Times New Roman" charset="0"/>
                <a:ea typeface="ＭＳ Ｐゴシック" charset="0"/>
                <a:cs typeface="ＭＳ Ｐゴシック" charset="0"/>
              </a:defRPr>
            </a:lvl1pPr>
            <a:lvl2pPr marL="37931725" indent="-37474525">
              <a:defRPr sz="2400" b="1">
                <a:solidFill>
                  <a:schemeClr val="tx2"/>
                </a:solidFill>
                <a:latin typeface="Times New Roman" charset="0"/>
                <a:ea typeface="ＭＳ Ｐゴシック" charset="0"/>
              </a:defRPr>
            </a:lvl2pPr>
            <a:lvl3pPr>
              <a:defRPr sz="2400" b="1">
                <a:solidFill>
                  <a:schemeClr val="tx2"/>
                </a:solidFill>
                <a:latin typeface="Times New Roman" charset="0"/>
                <a:ea typeface="ＭＳ Ｐゴシック" charset="0"/>
              </a:defRPr>
            </a:lvl3pPr>
            <a:lvl4pPr>
              <a:defRPr sz="2400" b="1">
                <a:solidFill>
                  <a:schemeClr val="tx2"/>
                </a:solidFill>
                <a:latin typeface="Times New Roman" charset="0"/>
                <a:ea typeface="ＭＳ Ｐゴシック" charset="0"/>
              </a:defRPr>
            </a:lvl4pPr>
            <a:lvl5pPr>
              <a:defRPr sz="2400" b="1">
                <a:solidFill>
                  <a:schemeClr val="tx2"/>
                </a:solidFill>
                <a:latin typeface="Times New Roman" charset="0"/>
                <a:ea typeface="ＭＳ Ｐゴシック" charset="0"/>
              </a:defRPr>
            </a:lvl5pPr>
            <a:lvl6pPr marL="457200" eaLnBrk="0" fontAlgn="base" hangingPunct="0">
              <a:spcBef>
                <a:spcPct val="0"/>
              </a:spcBef>
              <a:spcAft>
                <a:spcPct val="0"/>
              </a:spcAft>
              <a:defRPr sz="2400" b="1">
                <a:solidFill>
                  <a:schemeClr val="tx2"/>
                </a:solidFill>
                <a:latin typeface="Times New Roman" charset="0"/>
                <a:ea typeface="ＭＳ Ｐゴシック" charset="0"/>
              </a:defRPr>
            </a:lvl6pPr>
            <a:lvl7pPr marL="914400" eaLnBrk="0" fontAlgn="base" hangingPunct="0">
              <a:spcBef>
                <a:spcPct val="0"/>
              </a:spcBef>
              <a:spcAft>
                <a:spcPct val="0"/>
              </a:spcAft>
              <a:defRPr sz="2400" b="1">
                <a:solidFill>
                  <a:schemeClr val="tx2"/>
                </a:solidFill>
                <a:latin typeface="Times New Roman" charset="0"/>
                <a:ea typeface="ＭＳ Ｐゴシック" charset="0"/>
              </a:defRPr>
            </a:lvl7pPr>
            <a:lvl8pPr marL="1371600" eaLnBrk="0" fontAlgn="base" hangingPunct="0">
              <a:spcBef>
                <a:spcPct val="0"/>
              </a:spcBef>
              <a:spcAft>
                <a:spcPct val="0"/>
              </a:spcAft>
              <a:defRPr sz="2400" b="1">
                <a:solidFill>
                  <a:schemeClr val="tx2"/>
                </a:solidFill>
                <a:latin typeface="Times New Roman" charset="0"/>
                <a:ea typeface="ＭＳ Ｐゴシック" charset="0"/>
              </a:defRPr>
            </a:lvl8pPr>
            <a:lvl9pPr marL="1828800" eaLnBrk="0" fontAlgn="base" hangingPunct="0">
              <a:spcBef>
                <a:spcPct val="0"/>
              </a:spcBef>
              <a:spcAft>
                <a:spcPct val="0"/>
              </a:spcAft>
              <a:defRPr sz="2400" b="1">
                <a:solidFill>
                  <a:schemeClr val="tx2"/>
                </a:solidFill>
                <a:latin typeface="Times New Roman" charset="0"/>
                <a:ea typeface="ＭＳ Ｐゴシック" charset="0"/>
              </a:defRPr>
            </a:lvl9pPr>
          </a:lstStyle>
          <a:p>
            <a:r>
              <a:rPr lang="en-US" sz="2800" dirty="0">
                <a:solidFill>
                  <a:srgbClr val="FFFFFF"/>
                </a:solidFill>
                <a:latin typeface="Helvetica" charset="0"/>
              </a:rPr>
              <a:t>2002</a:t>
            </a:r>
          </a:p>
        </p:txBody>
      </p:sp>
      <p:pic>
        <p:nvPicPr>
          <p:cNvPr id="43013" name="Picture 8" descr="2002 ci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64255" y="5705922"/>
            <a:ext cx="5415489" cy="567668"/>
          </a:xfrm>
          <a:prstGeom prst="rect">
            <a:avLst/>
          </a:prstGeom>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198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Revised definitions</a:t>
            </a:r>
          </a:p>
        </p:txBody>
      </p:sp>
      <p:sp>
        <p:nvSpPr>
          <p:cNvPr id="6" name="Text Box 5"/>
          <p:cNvSpPr txBox="1">
            <a:spLocks noChangeArrowheads="1"/>
          </p:cNvSpPr>
          <p:nvPr/>
        </p:nvSpPr>
        <p:spPr bwMode="auto">
          <a:xfrm>
            <a:off x="4130675" y="6216650"/>
            <a:ext cx="982663" cy="522288"/>
          </a:xfrm>
          <a:prstGeom prst="rect">
            <a:avLst/>
          </a:prstGeom>
          <a:solidFill>
            <a:srgbClr val="0000FF"/>
          </a:solidFill>
          <a:ln w="12700">
            <a:noFill/>
            <a:miter lim="800000"/>
            <a:headEnd/>
            <a:tailEnd/>
          </a:ln>
          <a:effectLst>
            <a:outerShdw blurRad="63500" dist="35921" dir="2700000" algn="ctr" rotWithShape="0">
              <a:schemeClr val="bg2"/>
            </a:outerShdw>
          </a:effectLst>
        </p:spPr>
        <p:txBody>
          <a:bodyPr wrap="none">
            <a:spAutoFit/>
          </a:bodyPr>
          <a:lstStyle>
            <a:lvl1pPr>
              <a:defRPr sz="2400" b="1">
                <a:solidFill>
                  <a:schemeClr val="tx2"/>
                </a:solidFill>
                <a:latin typeface="Times New Roman" charset="0"/>
                <a:ea typeface="ＭＳ Ｐゴシック" charset="0"/>
                <a:cs typeface="ＭＳ Ｐゴシック" charset="0"/>
              </a:defRPr>
            </a:lvl1pPr>
            <a:lvl2pPr marL="37931725" indent="-37474525">
              <a:defRPr sz="2400" b="1">
                <a:solidFill>
                  <a:schemeClr val="tx2"/>
                </a:solidFill>
                <a:latin typeface="Times New Roman" charset="0"/>
                <a:ea typeface="ＭＳ Ｐゴシック" charset="0"/>
              </a:defRPr>
            </a:lvl2pPr>
            <a:lvl3pPr>
              <a:defRPr sz="2400" b="1">
                <a:solidFill>
                  <a:schemeClr val="tx2"/>
                </a:solidFill>
                <a:latin typeface="Times New Roman" charset="0"/>
                <a:ea typeface="ＭＳ Ｐゴシック" charset="0"/>
              </a:defRPr>
            </a:lvl3pPr>
            <a:lvl4pPr>
              <a:defRPr sz="2400" b="1">
                <a:solidFill>
                  <a:schemeClr val="tx2"/>
                </a:solidFill>
                <a:latin typeface="Times New Roman" charset="0"/>
                <a:ea typeface="ＭＳ Ｐゴシック" charset="0"/>
              </a:defRPr>
            </a:lvl4pPr>
            <a:lvl5pPr>
              <a:defRPr sz="2400" b="1">
                <a:solidFill>
                  <a:schemeClr val="tx2"/>
                </a:solidFill>
                <a:latin typeface="Times New Roman" charset="0"/>
                <a:ea typeface="ＭＳ Ｐゴシック" charset="0"/>
              </a:defRPr>
            </a:lvl5pPr>
            <a:lvl6pPr marL="457200" eaLnBrk="0" fontAlgn="base" hangingPunct="0">
              <a:spcBef>
                <a:spcPct val="0"/>
              </a:spcBef>
              <a:spcAft>
                <a:spcPct val="0"/>
              </a:spcAft>
              <a:defRPr sz="2400" b="1">
                <a:solidFill>
                  <a:schemeClr val="tx2"/>
                </a:solidFill>
                <a:latin typeface="Times New Roman" charset="0"/>
                <a:ea typeface="ＭＳ Ｐゴシック" charset="0"/>
              </a:defRPr>
            </a:lvl6pPr>
            <a:lvl7pPr marL="914400" eaLnBrk="0" fontAlgn="base" hangingPunct="0">
              <a:spcBef>
                <a:spcPct val="0"/>
              </a:spcBef>
              <a:spcAft>
                <a:spcPct val="0"/>
              </a:spcAft>
              <a:defRPr sz="2400" b="1">
                <a:solidFill>
                  <a:schemeClr val="tx2"/>
                </a:solidFill>
                <a:latin typeface="Times New Roman" charset="0"/>
                <a:ea typeface="ＭＳ Ｐゴシック" charset="0"/>
              </a:defRPr>
            </a:lvl7pPr>
            <a:lvl8pPr marL="1371600" eaLnBrk="0" fontAlgn="base" hangingPunct="0">
              <a:spcBef>
                <a:spcPct val="0"/>
              </a:spcBef>
              <a:spcAft>
                <a:spcPct val="0"/>
              </a:spcAft>
              <a:defRPr sz="2400" b="1">
                <a:solidFill>
                  <a:schemeClr val="tx2"/>
                </a:solidFill>
                <a:latin typeface="Times New Roman" charset="0"/>
                <a:ea typeface="ＭＳ Ｐゴシック" charset="0"/>
              </a:defRPr>
            </a:lvl8pPr>
            <a:lvl9pPr marL="1828800" eaLnBrk="0" fontAlgn="base" hangingPunct="0">
              <a:spcBef>
                <a:spcPct val="0"/>
              </a:spcBef>
              <a:spcAft>
                <a:spcPct val="0"/>
              </a:spcAft>
              <a:defRPr sz="2400" b="1">
                <a:solidFill>
                  <a:schemeClr val="tx2"/>
                </a:solidFill>
                <a:latin typeface="Times New Roman" charset="0"/>
                <a:ea typeface="ＭＳ Ｐゴシック" charset="0"/>
              </a:defRPr>
            </a:lvl9pPr>
          </a:lstStyle>
          <a:p>
            <a:r>
              <a:rPr lang="en-US" sz="2800">
                <a:solidFill>
                  <a:schemeClr val="bg1"/>
                </a:solidFill>
                <a:effectLst>
                  <a:outerShdw blurRad="38100" dist="38100" dir="2700000" algn="tl">
                    <a:srgbClr val="000000"/>
                  </a:outerShdw>
                </a:effectLst>
                <a:latin typeface="Helvetica" charset="0"/>
              </a:rPr>
              <a:t>2008</a:t>
            </a:r>
          </a:p>
        </p:txBody>
      </p:sp>
      <p:pic>
        <p:nvPicPr>
          <p:cNvPr id="9" name="Picture 8" descr="2008 cid.png"/>
          <p:cNvPicPr>
            <a:picLocks noChangeAspect="1"/>
          </p:cNvPicPr>
          <p:nvPr/>
        </p:nvPicPr>
        <p:blipFill>
          <a:blip r:embed="rId3"/>
          <a:stretch>
            <a:fillRect/>
          </a:stretch>
        </p:blipFill>
        <p:spPr>
          <a:xfrm>
            <a:off x="2008185" y="5725373"/>
            <a:ext cx="5154219" cy="548217"/>
          </a:xfrm>
          <a:prstGeom prst="rect">
            <a:avLst/>
          </a:prstGeom>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t="3144"/>
          <a:stretch/>
        </p:blipFill>
        <p:spPr>
          <a:xfrm>
            <a:off x="423326" y="1439335"/>
            <a:ext cx="8276590" cy="4434407"/>
          </a:xfrm>
          <a:prstGeom prst="rect">
            <a:avLst/>
          </a:prstGeom>
        </p:spPr>
      </p:pic>
    </p:spTree>
    <p:extLst>
      <p:ext uri="{BB962C8B-B14F-4D97-AF65-F5344CB8AC3E}">
        <p14:creationId xmlns:p14="http://schemas.microsoft.com/office/powerpoint/2010/main" val="42904415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p:cNvSpPr>
          <p:nvPr>
            <p:ph idx="1"/>
          </p:nvPr>
        </p:nvSpPr>
        <p:spPr/>
        <p:txBody>
          <a:bodyPr/>
          <a:lstStyle/>
          <a:p>
            <a:pPr marL="0" indent="0">
              <a:buNone/>
            </a:pPr>
            <a:r>
              <a:rPr lang="en-GB" dirty="0" smtClean="0">
                <a:ea typeface="ＭＳ Ｐゴシック" pitchFamily="34" charset="-128"/>
              </a:rPr>
              <a:t>“</a:t>
            </a:r>
            <a:r>
              <a:rPr lang="en-US" dirty="0"/>
              <a:t>By contrast</a:t>
            </a:r>
            <a:r>
              <a:rPr lang="en-US" dirty="0" smtClean="0"/>
              <a:t>, molecular </a:t>
            </a:r>
            <a:r>
              <a:rPr lang="en-US" dirty="0"/>
              <a:t>methods of detecting fungi in clinical specimens</a:t>
            </a:r>
            <a:r>
              <a:rPr lang="en-US" dirty="0" smtClean="0"/>
              <a:t>, such </a:t>
            </a:r>
            <a:r>
              <a:rPr lang="en-US" dirty="0"/>
              <a:t>as PCR, were not included in the definitions because </a:t>
            </a:r>
            <a:r>
              <a:rPr lang="en-US" dirty="0" smtClean="0"/>
              <a:t>there is </a:t>
            </a:r>
            <a:r>
              <a:rPr lang="en-US" dirty="0"/>
              <a:t>as yet no standard, and none of the techniques has </a:t>
            </a:r>
            <a:r>
              <a:rPr lang="en-US" dirty="0" smtClean="0"/>
              <a:t>been clinically </a:t>
            </a:r>
            <a:r>
              <a:rPr lang="en-US" dirty="0"/>
              <a:t>validated</a:t>
            </a:r>
            <a:r>
              <a:rPr lang="en-US" dirty="0" smtClean="0"/>
              <a:t>.”</a:t>
            </a:r>
            <a:endParaRPr lang="en-GB" dirty="0" smtClean="0">
              <a:ea typeface="ＭＳ Ｐゴシック" pitchFamily="34" charset="-128"/>
            </a:endParaRPr>
          </a:p>
        </p:txBody>
      </p:sp>
      <p:sp>
        <p:nvSpPr>
          <p:cNvPr id="26626" name="Rectangle 2"/>
          <p:cNvSpPr>
            <a:spLocks noGrp="1"/>
          </p:cNvSpPr>
          <p:nvPr>
            <p:ph type="title"/>
          </p:nvPr>
        </p:nvSpPr>
        <p:spPr>
          <a:xfrm>
            <a:off x="533400" y="685800"/>
            <a:ext cx="8069582" cy="538609"/>
          </a:xfrm>
          <a:noFill/>
          <a:ln w="9525">
            <a:noFill/>
            <a:miter lim="800000"/>
            <a:headEnd/>
            <a:tailEnd/>
          </a:ln>
        </p:spPr>
        <p:txBody>
          <a:bodyPr vert="horz" wrap="square" lIns="0" tIns="45720" rIns="0" bIns="0" numCol="1" anchor="t" anchorCtr="0" compatLnSpc="1">
            <a:prstTxWarp prst="textNoShape">
              <a:avLst/>
            </a:prstTxWarp>
            <a:spAutoFit/>
          </a:bodyPr>
          <a:lstStyle/>
          <a:p>
            <a:r>
              <a:rPr lang="en-GB" dirty="0">
                <a:latin typeface="Tahoma" charset="0"/>
                <a:ea typeface="ＭＳ Ｐゴシック" charset="-128"/>
              </a:rPr>
              <a:t>Revised EORTC/MSG </a:t>
            </a:r>
            <a:r>
              <a:rPr lang="en-GB" dirty="0" smtClean="0">
                <a:latin typeface="Tahoma" charset="0"/>
                <a:ea typeface="ＭＳ Ｐゴシック" charset="-128"/>
              </a:rPr>
              <a:t>definitions</a:t>
            </a:r>
            <a:endParaRPr lang="en-GB" dirty="0">
              <a:latin typeface="Tahoma" charset="0"/>
              <a:ea typeface="ＭＳ Ｐゴシック" charset="-128"/>
            </a:endParaRPr>
          </a:p>
        </p:txBody>
      </p:sp>
      <p:sp>
        <p:nvSpPr>
          <p:cNvPr id="26629" name="Text Box 5"/>
          <p:cNvSpPr txBox="1">
            <a:spLocks noChangeArrowheads="1"/>
          </p:cNvSpPr>
          <p:nvPr/>
        </p:nvSpPr>
        <p:spPr bwMode="auto">
          <a:xfrm>
            <a:off x="6661150" y="6375400"/>
            <a:ext cx="2482850" cy="369332"/>
          </a:xfrm>
          <a:prstGeom prst="rect">
            <a:avLst/>
          </a:prstGeom>
          <a:noFill/>
          <a:ln w="9525">
            <a:noFill/>
            <a:miter lim="800000"/>
            <a:headEnd/>
            <a:tailEnd/>
          </a:ln>
        </p:spPr>
        <p:txBody>
          <a:bodyPr>
            <a:spAutoFit/>
          </a:bodyPr>
          <a:lstStyle/>
          <a:p>
            <a:pPr defTabSz="914400" fontAlgn="base">
              <a:spcBef>
                <a:spcPct val="50000"/>
              </a:spcBef>
              <a:spcAft>
                <a:spcPct val="0"/>
              </a:spcAft>
            </a:pPr>
            <a:r>
              <a:rPr lang="en-GB">
                <a:solidFill>
                  <a:prstClr val="black"/>
                </a:solidFill>
                <a:latin typeface="Arial" pitchFamily="-110" charset="0"/>
                <a:ea typeface="Arial" pitchFamily="-110" charset="0"/>
                <a:cs typeface="Arial" pitchFamily="-110" charset="0"/>
              </a:rPr>
              <a:t>De Pauw </a:t>
            </a:r>
            <a:r>
              <a:rPr lang="en-GB" i="1">
                <a:solidFill>
                  <a:prstClr val="black"/>
                </a:solidFill>
                <a:latin typeface="Arial" pitchFamily="-110" charset="0"/>
                <a:ea typeface="Arial" pitchFamily="-110" charset="0"/>
                <a:cs typeface="Arial" pitchFamily="-110" charset="0"/>
              </a:rPr>
              <a:t>et al. </a:t>
            </a:r>
            <a:r>
              <a:rPr lang="en-GB">
                <a:solidFill>
                  <a:prstClr val="black"/>
                </a:solidFill>
                <a:latin typeface="Arial" pitchFamily="-110" charset="0"/>
                <a:ea typeface="Arial" pitchFamily="-110" charset="0"/>
                <a:cs typeface="Arial" pitchFamily="-110" charset="0"/>
              </a:rPr>
              <a:t>2008</a:t>
            </a:r>
          </a:p>
        </p:txBody>
      </p:sp>
    </p:spTree>
    <p:extLst>
      <p:ext uri="{BB962C8B-B14F-4D97-AF65-F5344CB8AC3E}">
        <p14:creationId xmlns:p14="http://schemas.microsoft.com/office/powerpoint/2010/main" val="14269501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p:cNvSpPr>
          <p:nvPr>
            <p:ph idx="1"/>
          </p:nvPr>
        </p:nvSpPr>
        <p:spPr/>
        <p:txBody>
          <a:bodyPr/>
          <a:lstStyle/>
          <a:p>
            <a:pPr marL="0" indent="0">
              <a:buNone/>
            </a:pPr>
            <a:r>
              <a:rPr lang="en-GB" dirty="0" smtClean="0">
                <a:ea typeface="ＭＳ Ｐゴシック" pitchFamily="34" charset="-128"/>
              </a:rPr>
              <a:t>“</a:t>
            </a:r>
            <a:r>
              <a:rPr lang="en-US" dirty="0"/>
              <a:t>By contrast</a:t>
            </a:r>
            <a:r>
              <a:rPr lang="en-US" dirty="0" smtClean="0"/>
              <a:t>, molecular </a:t>
            </a:r>
            <a:r>
              <a:rPr lang="en-US" dirty="0"/>
              <a:t>methods of detecting fungi in clinical specimens</a:t>
            </a:r>
            <a:r>
              <a:rPr lang="en-US" dirty="0" smtClean="0"/>
              <a:t>, such </a:t>
            </a:r>
            <a:r>
              <a:rPr lang="en-US" dirty="0"/>
              <a:t>as PCR, were not included in the definitions because </a:t>
            </a:r>
            <a:r>
              <a:rPr lang="en-US" dirty="0" smtClean="0"/>
              <a:t>there is </a:t>
            </a:r>
            <a:r>
              <a:rPr lang="en-US" dirty="0"/>
              <a:t>as yet no standard, and none of the techniques has </a:t>
            </a:r>
            <a:r>
              <a:rPr lang="en-US" dirty="0" smtClean="0"/>
              <a:t>been clinically </a:t>
            </a:r>
            <a:r>
              <a:rPr lang="en-US" dirty="0"/>
              <a:t>validated</a:t>
            </a:r>
            <a:r>
              <a:rPr lang="en-US" dirty="0" smtClean="0"/>
              <a:t>.”</a:t>
            </a:r>
            <a:endParaRPr lang="en-GB" dirty="0" smtClean="0">
              <a:ea typeface="ＭＳ Ｐゴシック" pitchFamily="34" charset="-128"/>
            </a:endParaRPr>
          </a:p>
          <a:p>
            <a:pPr marL="0" indent="0">
              <a:buNone/>
            </a:pPr>
            <a:endParaRPr lang="en-GB" dirty="0" smtClean="0">
              <a:ea typeface="ＭＳ Ｐゴシック" pitchFamily="34" charset="-128"/>
            </a:endParaRPr>
          </a:p>
          <a:p>
            <a:pPr marL="0" indent="0">
              <a:buNone/>
            </a:pPr>
            <a:r>
              <a:rPr lang="en-GB" dirty="0" smtClean="0">
                <a:ea typeface="ＭＳ Ｐゴシック" pitchFamily="34" charset="-128"/>
              </a:rPr>
              <a:t>“We had hoped that nucleic acid–detection tests, such as PCR, would have improved enough to incorporate the results of these tests into the definitions. However, standardization and validation have not yet been attained for these platforms”</a:t>
            </a:r>
          </a:p>
        </p:txBody>
      </p:sp>
      <p:sp>
        <p:nvSpPr>
          <p:cNvPr id="26626" name="Rectangle 2"/>
          <p:cNvSpPr>
            <a:spLocks noGrp="1"/>
          </p:cNvSpPr>
          <p:nvPr>
            <p:ph type="title"/>
          </p:nvPr>
        </p:nvSpPr>
        <p:spPr>
          <a:xfrm>
            <a:off x="533400" y="685800"/>
            <a:ext cx="8069582" cy="538609"/>
          </a:xfrm>
          <a:noFill/>
          <a:ln w="9525">
            <a:noFill/>
            <a:miter lim="800000"/>
            <a:headEnd/>
            <a:tailEnd/>
          </a:ln>
        </p:spPr>
        <p:txBody>
          <a:bodyPr vert="horz" wrap="square" lIns="0" tIns="45720" rIns="0" bIns="0" numCol="1" anchor="t" anchorCtr="0" compatLnSpc="1">
            <a:prstTxWarp prst="textNoShape">
              <a:avLst/>
            </a:prstTxWarp>
            <a:spAutoFit/>
          </a:bodyPr>
          <a:lstStyle/>
          <a:p>
            <a:r>
              <a:rPr lang="en-GB" dirty="0">
                <a:latin typeface="Tahoma" charset="0"/>
                <a:ea typeface="ＭＳ Ｐゴシック" charset="-128"/>
              </a:rPr>
              <a:t>Revised EORTC/MSG </a:t>
            </a:r>
            <a:r>
              <a:rPr lang="en-GB" dirty="0" smtClean="0">
                <a:latin typeface="Tahoma" charset="0"/>
                <a:ea typeface="ＭＳ Ｐゴシック" charset="-128"/>
              </a:rPr>
              <a:t>definitions</a:t>
            </a:r>
            <a:endParaRPr lang="en-GB" dirty="0">
              <a:latin typeface="Tahoma" charset="0"/>
              <a:ea typeface="ＭＳ Ｐゴシック" charset="-128"/>
            </a:endParaRPr>
          </a:p>
        </p:txBody>
      </p:sp>
      <p:sp>
        <p:nvSpPr>
          <p:cNvPr id="26629" name="Text Box 5"/>
          <p:cNvSpPr txBox="1">
            <a:spLocks noChangeArrowheads="1"/>
          </p:cNvSpPr>
          <p:nvPr/>
        </p:nvSpPr>
        <p:spPr bwMode="auto">
          <a:xfrm>
            <a:off x="6661150" y="6375400"/>
            <a:ext cx="2482850" cy="369332"/>
          </a:xfrm>
          <a:prstGeom prst="rect">
            <a:avLst/>
          </a:prstGeom>
          <a:noFill/>
          <a:ln w="9525">
            <a:noFill/>
            <a:miter lim="800000"/>
            <a:headEnd/>
            <a:tailEnd/>
          </a:ln>
        </p:spPr>
        <p:txBody>
          <a:bodyPr>
            <a:spAutoFit/>
          </a:bodyPr>
          <a:lstStyle/>
          <a:p>
            <a:pPr defTabSz="914400" fontAlgn="base">
              <a:spcBef>
                <a:spcPct val="50000"/>
              </a:spcBef>
              <a:spcAft>
                <a:spcPct val="0"/>
              </a:spcAft>
            </a:pPr>
            <a:r>
              <a:rPr lang="en-GB">
                <a:solidFill>
                  <a:prstClr val="black"/>
                </a:solidFill>
                <a:latin typeface="Arial" pitchFamily="-110" charset="0"/>
                <a:ea typeface="Arial" pitchFamily="-110" charset="0"/>
                <a:cs typeface="Arial" pitchFamily="-110" charset="0"/>
              </a:rPr>
              <a:t>De Pauw </a:t>
            </a:r>
            <a:r>
              <a:rPr lang="en-GB" i="1">
                <a:solidFill>
                  <a:prstClr val="black"/>
                </a:solidFill>
                <a:latin typeface="Arial" pitchFamily="-110" charset="0"/>
                <a:ea typeface="Arial" pitchFamily="-110" charset="0"/>
                <a:cs typeface="Arial" pitchFamily="-110" charset="0"/>
              </a:rPr>
              <a:t>et al. </a:t>
            </a:r>
            <a:r>
              <a:rPr lang="en-GB">
                <a:solidFill>
                  <a:prstClr val="black"/>
                </a:solidFill>
                <a:latin typeface="Arial" pitchFamily="-110" charset="0"/>
                <a:ea typeface="Arial" pitchFamily="-110" charset="0"/>
                <a:cs typeface="Arial" pitchFamily="-110" charset="0"/>
              </a:rPr>
              <a:t>2008</a:t>
            </a:r>
          </a:p>
        </p:txBody>
      </p:sp>
    </p:spTree>
    <p:extLst>
      <p:ext uri="{BB962C8B-B14F-4D97-AF65-F5344CB8AC3E}">
        <p14:creationId xmlns:p14="http://schemas.microsoft.com/office/powerpoint/2010/main" val="39605575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5"/>
          <p:cNvSpPr>
            <a:spLocks noGrp="1" noChangeArrowheads="1"/>
          </p:cNvSpPr>
          <p:nvPr>
            <p:ph type="title"/>
          </p:nvPr>
        </p:nvSpPr>
        <p:spPr>
          <a:xfrm>
            <a:off x="533400" y="685800"/>
            <a:ext cx="8069263" cy="477054"/>
          </a:xfrm>
        </p:spPr>
        <p:txBody>
          <a:bodyPr/>
          <a:lstStyle/>
          <a:p>
            <a:r>
              <a:rPr lang="en-GB" dirty="0" smtClean="0">
                <a:latin typeface="Tahoma" charset="0"/>
                <a:ea typeface="ＭＳ Ｐゴシック" charset="-128"/>
              </a:rPr>
              <a:t>The main players in invasive fungal disease</a:t>
            </a:r>
          </a:p>
        </p:txBody>
      </p:sp>
      <p:sp>
        <p:nvSpPr>
          <p:cNvPr id="43011" name="Freeform 3" descr="Stationery"/>
          <p:cNvSpPr>
            <a:spLocks/>
          </p:cNvSpPr>
          <p:nvPr/>
        </p:nvSpPr>
        <p:spPr bwMode="auto">
          <a:xfrm>
            <a:off x="967608" y="2951163"/>
            <a:ext cx="1385887" cy="1866900"/>
          </a:xfrm>
          <a:custGeom>
            <a:avLst/>
            <a:gdLst>
              <a:gd name="T0" fmla="*/ 873 w 873"/>
              <a:gd name="T1" fmla="*/ 320 h 1176"/>
              <a:gd name="T2" fmla="*/ 801 w 873"/>
              <a:gd name="T3" fmla="*/ 280 h 1176"/>
              <a:gd name="T4" fmla="*/ 753 w 873"/>
              <a:gd name="T5" fmla="*/ 200 h 1176"/>
              <a:gd name="T6" fmla="*/ 745 w 873"/>
              <a:gd name="T7" fmla="*/ 120 h 1176"/>
              <a:gd name="T8" fmla="*/ 729 w 873"/>
              <a:gd name="T9" fmla="*/ 72 h 1176"/>
              <a:gd name="T10" fmla="*/ 593 w 873"/>
              <a:gd name="T11" fmla="*/ 0 h 1176"/>
              <a:gd name="T12" fmla="*/ 425 w 873"/>
              <a:gd name="T13" fmla="*/ 24 h 1176"/>
              <a:gd name="T14" fmla="*/ 337 w 873"/>
              <a:gd name="T15" fmla="*/ 56 h 1176"/>
              <a:gd name="T16" fmla="*/ 201 w 873"/>
              <a:gd name="T17" fmla="*/ 176 h 1176"/>
              <a:gd name="T18" fmla="*/ 137 w 873"/>
              <a:gd name="T19" fmla="*/ 240 h 1176"/>
              <a:gd name="T20" fmla="*/ 113 w 873"/>
              <a:gd name="T21" fmla="*/ 264 h 1176"/>
              <a:gd name="T22" fmla="*/ 49 w 873"/>
              <a:gd name="T23" fmla="*/ 424 h 1176"/>
              <a:gd name="T24" fmla="*/ 33 w 873"/>
              <a:gd name="T25" fmla="*/ 504 h 1176"/>
              <a:gd name="T26" fmla="*/ 25 w 873"/>
              <a:gd name="T27" fmla="*/ 544 h 1176"/>
              <a:gd name="T28" fmla="*/ 121 w 873"/>
              <a:gd name="T29" fmla="*/ 984 h 1176"/>
              <a:gd name="T30" fmla="*/ 177 w 873"/>
              <a:gd name="T31" fmla="*/ 1048 h 1176"/>
              <a:gd name="T32" fmla="*/ 393 w 873"/>
              <a:gd name="T33" fmla="*/ 1176 h 1176"/>
              <a:gd name="T34" fmla="*/ 529 w 873"/>
              <a:gd name="T35" fmla="*/ 1152 h 1176"/>
              <a:gd name="T36" fmla="*/ 577 w 873"/>
              <a:gd name="T37" fmla="*/ 1080 h 1176"/>
              <a:gd name="T38" fmla="*/ 529 w 873"/>
              <a:gd name="T39" fmla="*/ 952 h 1176"/>
              <a:gd name="T40" fmla="*/ 513 w 873"/>
              <a:gd name="T41" fmla="*/ 928 h 1176"/>
              <a:gd name="T42" fmla="*/ 457 w 873"/>
              <a:gd name="T43" fmla="*/ 888 h 1176"/>
              <a:gd name="T44" fmla="*/ 241 w 873"/>
              <a:gd name="T45" fmla="*/ 608 h 1176"/>
              <a:gd name="T46" fmla="*/ 297 w 873"/>
              <a:gd name="T47" fmla="*/ 408 h 1176"/>
              <a:gd name="T48" fmla="*/ 345 w 873"/>
              <a:gd name="T49" fmla="*/ 344 h 1176"/>
              <a:gd name="T50" fmla="*/ 489 w 873"/>
              <a:gd name="T51" fmla="*/ 264 h 1176"/>
              <a:gd name="T52" fmla="*/ 561 w 873"/>
              <a:gd name="T53" fmla="*/ 296 h 1176"/>
              <a:gd name="T54" fmla="*/ 665 w 873"/>
              <a:gd name="T55" fmla="*/ 512 h 1176"/>
              <a:gd name="T56" fmla="*/ 713 w 873"/>
              <a:gd name="T57" fmla="*/ 592 h 1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73"/>
              <a:gd name="T88" fmla="*/ 0 h 1176"/>
              <a:gd name="T89" fmla="*/ 873 w 873"/>
              <a:gd name="T90" fmla="*/ 1176 h 1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73" h="1176">
                <a:moveTo>
                  <a:pt x="873" y="320"/>
                </a:moveTo>
                <a:cubicBezTo>
                  <a:pt x="846" y="311"/>
                  <a:pt x="801" y="280"/>
                  <a:pt x="801" y="280"/>
                </a:cubicBezTo>
                <a:cubicBezTo>
                  <a:pt x="783" y="253"/>
                  <a:pt x="770" y="226"/>
                  <a:pt x="753" y="200"/>
                </a:cubicBezTo>
                <a:cubicBezTo>
                  <a:pt x="750" y="173"/>
                  <a:pt x="749" y="146"/>
                  <a:pt x="745" y="120"/>
                </a:cubicBezTo>
                <a:cubicBezTo>
                  <a:pt x="741" y="103"/>
                  <a:pt x="743" y="81"/>
                  <a:pt x="729" y="72"/>
                </a:cubicBezTo>
                <a:cubicBezTo>
                  <a:pt x="683" y="41"/>
                  <a:pt x="646" y="13"/>
                  <a:pt x="593" y="0"/>
                </a:cubicBezTo>
                <a:cubicBezTo>
                  <a:pt x="536" y="5"/>
                  <a:pt x="480" y="8"/>
                  <a:pt x="425" y="24"/>
                </a:cubicBezTo>
                <a:cubicBezTo>
                  <a:pt x="391" y="33"/>
                  <a:pt x="372" y="48"/>
                  <a:pt x="337" y="56"/>
                </a:cubicBezTo>
                <a:cubicBezTo>
                  <a:pt x="293" y="99"/>
                  <a:pt x="245" y="131"/>
                  <a:pt x="201" y="176"/>
                </a:cubicBezTo>
                <a:cubicBezTo>
                  <a:pt x="179" y="197"/>
                  <a:pt x="158" y="218"/>
                  <a:pt x="137" y="240"/>
                </a:cubicBezTo>
                <a:cubicBezTo>
                  <a:pt x="129" y="248"/>
                  <a:pt x="113" y="264"/>
                  <a:pt x="113" y="264"/>
                </a:cubicBezTo>
                <a:cubicBezTo>
                  <a:pt x="95" y="317"/>
                  <a:pt x="61" y="369"/>
                  <a:pt x="49" y="424"/>
                </a:cubicBezTo>
                <a:cubicBezTo>
                  <a:pt x="42" y="450"/>
                  <a:pt x="38" y="477"/>
                  <a:pt x="33" y="504"/>
                </a:cubicBezTo>
                <a:cubicBezTo>
                  <a:pt x="30" y="517"/>
                  <a:pt x="25" y="544"/>
                  <a:pt x="25" y="544"/>
                </a:cubicBezTo>
                <a:cubicBezTo>
                  <a:pt x="28" y="641"/>
                  <a:pt x="0" y="903"/>
                  <a:pt x="121" y="984"/>
                </a:cubicBezTo>
                <a:cubicBezTo>
                  <a:pt x="158" y="1039"/>
                  <a:pt x="137" y="1021"/>
                  <a:pt x="177" y="1048"/>
                </a:cubicBezTo>
                <a:cubicBezTo>
                  <a:pt x="235" y="1136"/>
                  <a:pt x="293" y="1159"/>
                  <a:pt x="393" y="1176"/>
                </a:cubicBezTo>
                <a:cubicBezTo>
                  <a:pt x="444" y="1170"/>
                  <a:pt x="481" y="1167"/>
                  <a:pt x="529" y="1152"/>
                </a:cubicBezTo>
                <a:cubicBezTo>
                  <a:pt x="552" y="1128"/>
                  <a:pt x="566" y="1111"/>
                  <a:pt x="577" y="1080"/>
                </a:cubicBezTo>
                <a:cubicBezTo>
                  <a:pt x="567" y="1015"/>
                  <a:pt x="565" y="1006"/>
                  <a:pt x="529" y="952"/>
                </a:cubicBezTo>
                <a:cubicBezTo>
                  <a:pt x="523" y="944"/>
                  <a:pt x="521" y="933"/>
                  <a:pt x="513" y="928"/>
                </a:cubicBezTo>
                <a:cubicBezTo>
                  <a:pt x="496" y="916"/>
                  <a:pt x="471" y="900"/>
                  <a:pt x="457" y="888"/>
                </a:cubicBezTo>
                <a:cubicBezTo>
                  <a:pt x="370" y="809"/>
                  <a:pt x="278" y="721"/>
                  <a:pt x="241" y="608"/>
                </a:cubicBezTo>
                <a:cubicBezTo>
                  <a:pt x="248" y="522"/>
                  <a:pt x="243" y="471"/>
                  <a:pt x="297" y="408"/>
                </a:cubicBezTo>
                <a:cubicBezTo>
                  <a:pt x="319" y="380"/>
                  <a:pt x="314" y="364"/>
                  <a:pt x="345" y="344"/>
                </a:cubicBezTo>
                <a:cubicBezTo>
                  <a:pt x="382" y="287"/>
                  <a:pt x="430" y="283"/>
                  <a:pt x="489" y="264"/>
                </a:cubicBezTo>
                <a:cubicBezTo>
                  <a:pt x="546" y="283"/>
                  <a:pt x="522" y="270"/>
                  <a:pt x="561" y="296"/>
                </a:cubicBezTo>
                <a:cubicBezTo>
                  <a:pt x="584" y="366"/>
                  <a:pt x="599" y="468"/>
                  <a:pt x="665" y="512"/>
                </a:cubicBezTo>
                <a:cubicBezTo>
                  <a:pt x="696" y="559"/>
                  <a:pt x="713" y="519"/>
                  <a:pt x="713" y="592"/>
                </a:cubicBezTo>
              </a:path>
            </a:pathLst>
          </a:custGeom>
          <a:blipFill dpi="0" rotWithShape="0">
            <a:blip r:embed="rId2"/>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12" name="Freeform 4" descr="Stationery"/>
          <p:cNvSpPr>
            <a:spLocks/>
          </p:cNvSpPr>
          <p:nvPr/>
        </p:nvSpPr>
        <p:spPr bwMode="auto">
          <a:xfrm>
            <a:off x="2074095" y="3387725"/>
            <a:ext cx="1487488" cy="1176338"/>
          </a:xfrm>
          <a:custGeom>
            <a:avLst/>
            <a:gdLst>
              <a:gd name="T0" fmla="*/ 907 w 937"/>
              <a:gd name="T1" fmla="*/ 485 h 741"/>
              <a:gd name="T2" fmla="*/ 933 w 937"/>
              <a:gd name="T3" fmla="*/ 437 h 741"/>
              <a:gd name="T4" fmla="*/ 923 w 937"/>
              <a:gd name="T5" fmla="*/ 346 h 741"/>
              <a:gd name="T6" fmla="*/ 901 w 937"/>
              <a:gd name="T7" fmla="*/ 314 h 741"/>
              <a:gd name="T8" fmla="*/ 837 w 937"/>
              <a:gd name="T9" fmla="*/ 245 h 741"/>
              <a:gd name="T10" fmla="*/ 827 w 937"/>
              <a:gd name="T11" fmla="*/ 224 h 741"/>
              <a:gd name="T12" fmla="*/ 715 w 937"/>
              <a:gd name="T13" fmla="*/ 160 h 741"/>
              <a:gd name="T14" fmla="*/ 581 w 937"/>
              <a:gd name="T15" fmla="*/ 85 h 741"/>
              <a:gd name="T16" fmla="*/ 533 w 937"/>
              <a:gd name="T17" fmla="*/ 64 h 741"/>
              <a:gd name="T18" fmla="*/ 363 w 937"/>
              <a:gd name="T19" fmla="*/ 16 h 741"/>
              <a:gd name="T20" fmla="*/ 197 w 937"/>
              <a:gd name="T21" fmla="*/ 26 h 741"/>
              <a:gd name="T22" fmla="*/ 133 w 937"/>
              <a:gd name="T23" fmla="*/ 48 h 741"/>
              <a:gd name="T24" fmla="*/ 101 w 937"/>
              <a:gd name="T25" fmla="*/ 69 h 741"/>
              <a:gd name="T26" fmla="*/ 69 w 937"/>
              <a:gd name="T27" fmla="*/ 96 h 741"/>
              <a:gd name="T28" fmla="*/ 64 w 937"/>
              <a:gd name="T29" fmla="*/ 112 h 741"/>
              <a:gd name="T30" fmla="*/ 27 w 937"/>
              <a:gd name="T31" fmla="*/ 176 h 741"/>
              <a:gd name="T32" fmla="*/ 0 w 937"/>
              <a:gd name="T33" fmla="*/ 256 h 741"/>
              <a:gd name="T34" fmla="*/ 5 w 937"/>
              <a:gd name="T35" fmla="*/ 336 h 741"/>
              <a:gd name="T36" fmla="*/ 43 w 937"/>
              <a:gd name="T37" fmla="*/ 480 h 741"/>
              <a:gd name="T38" fmla="*/ 187 w 937"/>
              <a:gd name="T39" fmla="*/ 688 h 741"/>
              <a:gd name="T40" fmla="*/ 240 w 937"/>
              <a:gd name="T41" fmla="*/ 741 h 741"/>
              <a:gd name="T42" fmla="*/ 288 w 937"/>
              <a:gd name="T43" fmla="*/ 741 h 741"/>
              <a:gd name="T44" fmla="*/ 336 w 937"/>
              <a:gd name="T45" fmla="*/ 741 h 741"/>
              <a:gd name="T46" fmla="*/ 432 w 937"/>
              <a:gd name="T47" fmla="*/ 741 h 7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7"/>
              <a:gd name="T73" fmla="*/ 0 h 741"/>
              <a:gd name="T74" fmla="*/ 937 w 937"/>
              <a:gd name="T75" fmla="*/ 741 h 74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7" h="741">
                <a:moveTo>
                  <a:pt x="907" y="485"/>
                </a:moveTo>
                <a:cubicBezTo>
                  <a:pt x="916" y="469"/>
                  <a:pt x="923" y="452"/>
                  <a:pt x="933" y="437"/>
                </a:cubicBezTo>
                <a:cubicBezTo>
                  <a:pt x="930" y="406"/>
                  <a:pt x="937" y="372"/>
                  <a:pt x="923" y="346"/>
                </a:cubicBezTo>
                <a:cubicBezTo>
                  <a:pt x="916" y="334"/>
                  <a:pt x="901" y="314"/>
                  <a:pt x="901" y="314"/>
                </a:cubicBezTo>
                <a:cubicBezTo>
                  <a:pt x="894" y="294"/>
                  <a:pt x="855" y="257"/>
                  <a:pt x="837" y="245"/>
                </a:cubicBezTo>
                <a:cubicBezTo>
                  <a:pt x="833" y="238"/>
                  <a:pt x="832" y="229"/>
                  <a:pt x="827" y="224"/>
                </a:cubicBezTo>
                <a:cubicBezTo>
                  <a:pt x="806" y="203"/>
                  <a:pt x="741" y="168"/>
                  <a:pt x="715" y="160"/>
                </a:cubicBezTo>
                <a:cubicBezTo>
                  <a:pt x="671" y="129"/>
                  <a:pt x="631" y="100"/>
                  <a:pt x="581" y="85"/>
                </a:cubicBezTo>
                <a:cubicBezTo>
                  <a:pt x="566" y="75"/>
                  <a:pt x="533" y="64"/>
                  <a:pt x="533" y="64"/>
                </a:cubicBezTo>
                <a:cubicBezTo>
                  <a:pt x="487" y="32"/>
                  <a:pt x="417" y="23"/>
                  <a:pt x="363" y="16"/>
                </a:cubicBezTo>
                <a:cubicBezTo>
                  <a:pt x="306" y="0"/>
                  <a:pt x="252" y="15"/>
                  <a:pt x="197" y="26"/>
                </a:cubicBezTo>
                <a:cubicBezTo>
                  <a:pt x="176" y="33"/>
                  <a:pt x="152" y="37"/>
                  <a:pt x="133" y="48"/>
                </a:cubicBezTo>
                <a:cubicBezTo>
                  <a:pt x="121" y="54"/>
                  <a:pt x="101" y="69"/>
                  <a:pt x="101" y="69"/>
                </a:cubicBezTo>
                <a:cubicBezTo>
                  <a:pt x="68" y="120"/>
                  <a:pt x="119" y="45"/>
                  <a:pt x="69" y="96"/>
                </a:cubicBezTo>
                <a:cubicBezTo>
                  <a:pt x="65" y="99"/>
                  <a:pt x="66" y="107"/>
                  <a:pt x="64" y="112"/>
                </a:cubicBezTo>
                <a:cubicBezTo>
                  <a:pt x="53" y="133"/>
                  <a:pt x="38" y="153"/>
                  <a:pt x="27" y="176"/>
                </a:cubicBezTo>
                <a:cubicBezTo>
                  <a:pt x="14" y="200"/>
                  <a:pt x="8" y="230"/>
                  <a:pt x="0" y="256"/>
                </a:cubicBezTo>
                <a:cubicBezTo>
                  <a:pt x="1" y="282"/>
                  <a:pt x="2" y="309"/>
                  <a:pt x="5" y="336"/>
                </a:cubicBezTo>
                <a:cubicBezTo>
                  <a:pt x="10" y="385"/>
                  <a:pt x="30" y="432"/>
                  <a:pt x="43" y="480"/>
                </a:cubicBezTo>
                <a:cubicBezTo>
                  <a:pt x="65" y="566"/>
                  <a:pt x="154" y="636"/>
                  <a:pt x="187" y="688"/>
                </a:cubicBezTo>
                <a:lnTo>
                  <a:pt x="240" y="741"/>
                </a:lnTo>
                <a:lnTo>
                  <a:pt x="288" y="741"/>
                </a:lnTo>
                <a:lnTo>
                  <a:pt x="336" y="741"/>
                </a:lnTo>
                <a:lnTo>
                  <a:pt x="432" y="741"/>
                </a:lnTo>
              </a:path>
            </a:pathLst>
          </a:custGeom>
          <a:blipFill dpi="0" rotWithShape="0">
            <a:blip r:embed="rId2"/>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13" name="Freeform 5"/>
          <p:cNvSpPr>
            <a:spLocks/>
          </p:cNvSpPr>
          <p:nvPr/>
        </p:nvSpPr>
        <p:spPr bwMode="auto">
          <a:xfrm>
            <a:off x="2688458" y="3829050"/>
            <a:ext cx="714375" cy="361950"/>
          </a:xfrm>
          <a:custGeom>
            <a:avLst/>
            <a:gdLst>
              <a:gd name="T0" fmla="*/ 8 w 450"/>
              <a:gd name="T1" fmla="*/ 122 h 228"/>
              <a:gd name="T2" fmla="*/ 56 w 450"/>
              <a:gd name="T3" fmla="*/ 74 h 228"/>
              <a:gd name="T4" fmla="*/ 120 w 450"/>
              <a:gd name="T5" fmla="*/ 154 h 228"/>
              <a:gd name="T6" fmla="*/ 194 w 450"/>
              <a:gd name="T7" fmla="*/ 191 h 228"/>
              <a:gd name="T8" fmla="*/ 248 w 450"/>
              <a:gd name="T9" fmla="*/ 207 h 228"/>
              <a:gd name="T10" fmla="*/ 264 w 450"/>
              <a:gd name="T11" fmla="*/ 212 h 228"/>
              <a:gd name="T12" fmla="*/ 349 w 450"/>
              <a:gd name="T13" fmla="*/ 159 h 228"/>
              <a:gd name="T14" fmla="*/ 354 w 450"/>
              <a:gd name="T15" fmla="*/ 143 h 228"/>
              <a:gd name="T16" fmla="*/ 360 w 450"/>
              <a:gd name="T17" fmla="*/ 116 h 228"/>
              <a:gd name="T18" fmla="*/ 376 w 450"/>
              <a:gd name="T19" fmla="*/ 68 h 228"/>
              <a:gd name="T20" fmla="*/ 370 w 450"/>
              <a:gd name="T21" fmla="*/ 52 h 228"/>
              <a:gd name="T22" fmla="*/ 354 w 450"/>
              <a:gd name="T23" fmla="*/ 42 h 228"/>
              <a:gd name="T24" fmla="*/ 360 w 450"/>
              <a:gd name="T25" fmla="*/ 15 h 228"/>
              <a:gd name="T26" fmla="*/ 450 w 450"/>
              <a:gd name="T27" fmla="*/ 47 h 228"/>
              <a:gd name="T28" fmla="*/ 429 w 450"/>
              <a:gd name="T29" fmla="*/ 63 h 228"/>
              <a:gd name="T30" fmla="*/ 397 w 450"/>
              <a:gd name="T31" fmla="*/ 68 h 228"/>
              <a:gd name="T32" fmla="*/ 381 w 450"/>
              <a:gd name="T33" fmla="*/ 106 h 228"/>
              <a:gd name="T34" fmla="*/ 312 w 450"/>
              <a:gd name="T35" fmla="*/ 228 h 228"/>
              <a:gd name="T36" fmla="*/ 146 w 450"/>
              <a:gd name="T37" fmla="*/ 196 h 228"/>
              <a:gd name="T38" fmla="*/ 114 w 450"/>
              <a:gd name="T39" fmla="*/ 170 h 228"/>
              <a:gd name="T40" fmla="*/ 29 w 450"/>
              <a:gd name="T41" fmla="*/ 132 h 228"/>
              <a:gd name="T42" fmla="*/ 8 w 450"/>
              <a:gd name="T43" fmla="*/ 138 h 228"/>
              <a:gd name="T44" fmla="*/ 29 w 450"/>
              <a:gd name="T45" fmla="*/ 90 h 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0"/>
              <a:gd name="T70" fmla="*/ 0 h 228"/>
              <a:gd name="T71" fmla="*/ 450 w 450"/>
              <a:gd name="T72" fmla="*/ 228 h 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0" h="228">
                <a:moveTo>
                  <a:pt x="8" y="122"/>
                </a:moveTo>
                <a:cubicBezTo>
                  <a:pt x="20" y="101"/>
                  <a:pt x="35" y="86"/>
                  <a:pt x="56" y="74"/>
                </a:cubicBezTo>
                <a:cubicBezTo>
                  <a:pt x="37" y="122"/>
                  <a:pt x="84" y="137"/>
                  <a:pt x="120" y="154"/>
                </a:cubicBezTo>
                <a:cubicBezTo>
                  <a:pt x="144" y="165"/>
                  <a:pt x="167" y="183"/>
                  <a:pt x="194" y="191"/>
                </a:cubicBezTo>
                <a:cubicBezTo>
                  <a:pt x="212" y="196"/>
                  <a:pt x="230" y="201"/>
                  <a:pt x="248" y="207"/>
                </a:cubicBezTo>
                <a:cubicBezTo>
                  <a:pt x="253" y="208"/>
                  <a:pt x="264" y="212"/>
                  <a:pt x="264" y="212"/>
                </a:cubicBezTo>
                <a:cubicBezTo>
                  <a:pt x="308" y="204"/>
                  <a:pt x="323" y="197"/>
                  <a:pt x="349" y="159"/>
                </a:cubicBezTo>
                <a:cubicBezTo>
                  <a:pt x="350" y="153"/>
                  <a:pt x="352" y="148"/>
                  <a:pt x="354" y="143"/>
                </a:cubicBezTo>
                <a:cubicBezTo>
                  <a:pt x="356" y="134"/>
                  <a:pt x="357" y="124"/>
                  <a:pt x="360" y="116"/>
                </a:cubicBezTo>
                <a:cubicBezTo>
                  <a:pt x="364" y="99"/>
                  <a:pt x="376" y="68"/>
                  <a:pt x="376" y="68"/>
                </a:cubicBezTo>
                <a:cubicBezTo>
                  <a:pt x="374" y="62"/>
                  <a:pt x="373" y="56"/>
                  <a:pt x="370" y="52"/>
                </a:cubicBezTo>
                <a:cubicBezTo>
                  <a:pt x="365" y="47"/>
                  <a:pt x="357" y="47"/>
                  <a:pt x="354" y="42"/>
                </a:cubicBezTo>
                <a:cubicBezTo>
                  <a:pt x="328" y="0"/>
                  <a:pt x="340" y="8"/>
                  <a:pt x="360" y="15"/>
                </a:cubicBezTo>
                <a:cubicBezTo>
                  <a:pt x="398" y="40"/>
                  <a:pt x="403" y="41"/>
                  <a:pt x="450" y="47"/>
                </a:cubicBezTo>
                <a:cubicBezTo>
                  <a:pt x="443" y="52"/>
                  <a:pt x="437" y="59"/>
                  <a:pt x="429" y="63"/>
                </a:cubicBezTo>
                <a:cubicBezTo>
                  <a:pt x="418" y="66"/>
                  <a:pt x="405" y="60"/>
                  <a:pt x="397" y="68"/>
                </a:cubicBezTo>
                <a:cubicBezTo>
                  <a:pt x="386" y="77"/>
                  <a:pt x="385" y="93"/>
                  <a:pt x="381" y="106"/>
                </a:cubicBezTo>
                <a:cubicBezTo>
                  <a:pt x="362" y="160"/>
                  <a:pt x="362" y="196"/>
                  <a:pt x="312" y="228"/>
                </a:cubicBezTo>
                <a:cubicBezTo>
                  <a:pt x="257" y="223"/>
                  <a:pt x="196" y="221"/>
                  <a:pt x="146" y="196"/>
                </a:cubicBezTo>
                <a:cubicBezTo>
                  <a:pt x="110" y="178"/>
                  <a:pt x="150" y="195"/>
                  <a:pt x="114" y="170"/>
                </a:cubicBezTo>
                <a:cubicBezTo>
                  <a:pt x="90" y="153"/>
                  <a:pt x="54" y="147"/>
                  <a:pt x="29" y="132"/>
                </a:cubicBezTo>
                <a:cubicBezTo>
                  <a:pt x="22" y="134"/>
                  <a:pt x="11" y="144"/>
                  <a:pt x="8" y="138"/>
                </a:cubicBezTo>
                <a:cubicBezTo>
                  <a:pt x="0" y="123"/>
                  <a:pt x="29" y="103"/>
                  <a:pt x="29" y="90"/>
                </a:cubicBezTo>
              </a:path>
            </a:pathLst>
          </a:custGeom>
          <a:solidFill>
            <a:srgbClr val="FF0000"/>
          </a:solidFill>
          <a:ln w="3175">
            <a:solidFill>
              <a:srgbClr val="414141"/>
            </a:solidFill>
            <a:round/>
            <a:headEnd/>
            <a:tailEnd/>
          </a:ln>
        </p:spPr>
        <p:txBody>
          <a:bodyPr wrap="none" anchor="ctr">
            <a:prstTxWarp prst="textNoShape">
              <a:avLst/>
            </a:prstTxWarp>
          </a:bodyPr>
          <a:lstStyle/>
          <a:p>
            <a:endParaRPr lang="en-US"/>
          </a:p>
        </p:txBody>
      </p:sp>
      <p:sp>
        <p:nvSpPr>
          <p:cNvPr id="43014" name="Freeform 6"/>
          <p:cNvSpPr>
            <a:spLocks/>
          </p:cNvSpPr>
          <p:nvPr/>
        </p:nvSpPr>
        <p:spPr bwMode="auto">
          <a:xfrm>
            <a:off x="2926583" y="4125913"/>
            <a:ext cx="239712" cy="158750"/>
          </a:xfrm>
          <a:custGeom>
            <a:avLst/>
            <a:gdLst>
              <a:gd name="T0" fmla="*/ 2 w 151"/>
              <a:gd name="T1" fmla="*/ 20 h 100"/>
              <a:gd name="T2" fmla="*/ 140 w 151"/>
              <a:gd name="T3" fmla="*/ 47 h 100"/>
              <a:gd name="T4" fmla="*/ 103 w 151"/>
              <a:gd name="T5" fmla="*/ 100 h 100"/>
              <a:gd name="T6" fmla="*/ 39 w 151"/>
              <a:gd name="T7" fmla="*/ 79 h 100"/>
              <a:gd name="T8" fmla="*/ 18 w 151"/>
              <a:gd name="T9" fmla="*/ 25 h 100"/>
              <a:gd name="T10" fmla="*/ 2 w 151"/>
              <a:gd name="T11" fmla="*/ 20 h 100"/>
              <a:gd name="T12" fmla="*/ 0 60000 65536"/>
              <a:gd name="T13" fmla="*/ 0 60000 65536"/>
              <a:gd name="T14" fmla="*/ 0 60000 65536"/>
              <a:gd name="T15" fmla="*/ 0 60000 65536"/>
              <a:gd name="T16" fmla="*/ 0 60000 65536"/>
              <a:gd name="T17" fmla="*/ 0 60000 65536"/>
              <a:gd name="T18" fmla="*/ 0 w 151"/>
              <a:gd name="T19" fmla="*/ 0 h 100"/>
              <a:gd name="T20" fmla="*/ 151 w 151"/>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51" h="100">
                <a:moveTo>
                  <a:pt x="2" y="20"/>
                </a:moveTo>
                <a:cubicBezTo>
                  <a:pt x="48" y="34"/>
                  <a:pt x="91" y="40"/>
                  <a:pt x="140" y="47"/>
                </a:cubicBezTo>
                <a:cubicBezTo>
                  <a:pt x="148" y="92"/>
                  <a:pt x="151" y="93"/>
                  <a:pt x="103" y="100"/>
                </a:cubicBezTo>
                <a:cubicBezTo>
                  <a:pt x="75" y="95"/>
                  <a:pt x="61" y="93"/>
                  <a:pt x="39" y="79"/>
                </a:cubicBezTo>
                <a:cubicBezTo>
                  <a:pt x="31" y="61"/>
                  <a:pt x="29" y="40"/>
                  <a:pt x="18" y="25"/>
                </a:cubicBezTo>
                <a:cubicBezTo>
                  <a:pt x="0" y="0"/>
                  <a:pt x="2" y="12"/>
                  <a:pt x="2" y="20"/>
                </a:cubicBezTo>
                <a:close/>
              </a:path>
            </a:pathLst>
          </a:custGeom>
          <a:solidFill>
            <a:srgbClr val="FFFFFF"/>
          </a:solidFill>
          <a:ln w="3175">
            <a:solidFill>
              <a:srgbClr val="414141"/>
            </a:solidFill>
            <a:round/>
            <a:headEnd/>
            <a:tailEnd/>
          </a:ln>
        </p:spPr>
        <p:txBody>
          <a:bodyPr wrap="none" anchor="ctr">
            <a:prstTxWarp prst="textNoShape">
              <a:avLst/>
            </a:prstTxWarp>
          </a:bodyPr>
          <a:lstStyle/>
          <a:p>
            <a:endParaRPr lang="en-US"/>
          </a:p>
        </p:txBody>
      </p:sp>
      <p:sp>
        <p:nvSpPr>
          <p:cNvPr id="43015" name="Freeform 7"/>
          <p:cNvSpPr>
            <a:spLocks/>
          </p:cNvSpPr>
          <p:nvPr/>
        </p:nvSpPr>
        <p:spPr bwMode="auto">
          <a:xfrm>
            <a:off x="2607495" y="3675063"/>
            <a:ext cx="169863" cy="158750"/>
          </a:xfrm>
          <a:custGeom>
            <a:avLst/>
            <a:gdLst>
              <a:gd name="T0" fmla="*/ 5 w 107"/>
              <a:gd name="T1" fmla="*/ 64 h 100"/>
              <a:gd name="T2" fmla="*/ 80 w 107"/>
              <a:gd name="T3" fmla="*/ 0 h 100"/>
              <a:gd name="T4" fmla="*/ 69 w 107"/>
              <a:gd name="T5" fmla="*/ 21 h 100"/>
              <a:gd name="T6" fmla="*/ 48 w 107"/>
              <a:gd name="T7" fmla="*/ 37 h 100"/>
              <a:gd name="T8" fmla="*/ 37 w 107"/>
              <a:gd name="T9" fmla="*/ 64 h 100"/>
              <a:gd name="T10" fmla="*/ 5 w 107"/>
              <a:gd name="T11" fmla="*/ 64 h 100"/>
              <a:gd name="T12" fmla="*/ 0 60000 65536"/>
              <a:gd name="T13" fmla="*/ 0 60000 65536"/>
              <a:gd name="T14" fmla="*/ 0 60000 65536"/>
              <a:gd name="T15" fmla="*/ 0 60000 65536"/>
              <a:gd name="T16" fmla="*/ 0 60000 65536"/>
              <a:gd name="T17" fmla="*/ 0 60000 65536"/>
              <a:gd name="T18" fmla="*/ 0 w 107"/>
              <a:gd name="T19" fmla="*/ 0 h 100"/>
              <a:gd name="T20" fmla="*/ 107 w 107"/>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107" h="100">
                <a:moveTo>
                  <a:pt x="5" y="64"/>
                </a:moveTo>
                <a:cubicBezTo>
                  <a:pt x="18" y="27"/>
                  <a:pt x="43" y="11"/>
                  <a:pt x="80" y="0"/>
                </a:cubicBezTo>
                <a:cubicBezTo>
                  <a:pt x="107" y="27"/>
                  <a:pt x="97" y="8"/>
                  <a:pt x="69" y="21"/>
                </a:cubicBezTo>
                <a:cubicBezTo>
                  <a:pt x="60" y="24"/>
                  <a:pt x="55" y="31"/>
                  <a:pt x="48" y="37"/>
                </a:cubicBezTo>
                <a:cubicBezTo>
                  <a:pt x="44" y="46"/>
                  <a:pt x="43" y="57"/>
                  <a:pt x="37" y="64"/>
                </a:cubicBezTo>
                <a:cubicBezTo>
                  <a:pt x="0" y="100"/>
                  <a:pt x="24" y="28"/>
                  <a:pt x="5" y="64"/>
                </a:cubicBezTo>
                <a:close/>
              </a:path>
            </a:pathLst>
          </a:custGeom>
          <a:solidFill>
            <a:srgbClr val="414141"/>
          </a:solidFill>
          <a:ln w="3175">
            <a:solidFill>
              <a:srgbClr val="414141"/>
            </a:solidFill>
            <a:round/>
            <a:headEnd/>
            <a:tailEnd/>
          </a:ln>
        </p:spPr>
        <p:txBody>
          <a:bodyPr wrap="none" anchor="ctr">
            <a:prstTxWarp prst="textNoShape">
              <a:avLst/>
            </a:prstTxWarp>
          </a:bodyPr>
          <a:lstStyle/>
          <a:p>
            <a:endParaRPr lang="en-US"/>
          </a:p>
        </p:txBody>
      </p:sp>
      <p:sp>
        <p:nvSpPr>
          <p:cNvPr id="43016" name="Freeform 8"/>
          <p:cNvSpPr>
            <a:spLocks/>
          </p:cNvSpPr>
          <p:nvPr/>
        </p:nvSpPr>
        <p:spPr bwMode="auto">
          <a:xfrm>
            <a:off x="2828158" y="3581400"/>
            <a:ext cx="136525" cy="74613"/>
          </a:xfrm>
          <a:custGeom>
            <a:avLst/>
            <a:gdLst>
              <a:gd name="T0" fmla="*/ 10 w 86"/>
              <a:gd name="T1" fmla="*/ 22 h 47"/>
              <a:gd name="T2" fmla="*/ 74 w 86"/>
              <a:gd name="T3" fmla="*/ 0 h 47"/>
              <a:gd name="T4" fmla="*/ 21 w 86"/>
              <a:gd name="T5" fmla="*/ 38 h 47"/>
              <a:gd name="T6" fmla="*/ 5 w 86"/>
              <a:gd name="T7" fmla="*/ 43 h 47"/>
              <a:gd name="T8" fmla="*/ 10 w 86"/>
              <a:gd name="T9" fmla="*/ 22 h 47"/>
              <a:gd name="T10" fmla="*/ 0 60000 65536"/>
              <a:gd name="T11" fmla="*/ 0 60000 65536"/>
              <a:gd name="T12" fmla="*/ 0 60000 65536"/>
              <a:gd name="T13" fmla="*/ 0 60000 65536"/>
              <a:gd name="T14" fmla="*/ 0 60000 65536"/>
              <a:gd name="T15" fmla="*/ 0 w 86"/>
              <a:gd name="T16" fmla="*/ 0 h 47"/>
              <a:gd name="T17" fmla="*/ 86 w 86"/>
              <a:gd name="T18" fmla="*/ 47 h 47"/>
            </a:gdLst>
            <a:ahLst/>
            <a:cxnLst>
              <a:cxn ang="T10">
                <a:pos x="T0" y="T1"/>
              </a:cxn>
              <a:cxn ang="T11">
                <a:pos x="T2" y="T3"/>
              </a:cxn>
              <a:cxn ang="T12">
                <a:pos x="T4" y="T5"/>
              </a:cxn>
              <a:cxn ang="T13">
                <a:pos x="T6" y="T7"/>
              </a:cxn>
              <a:cxn ang="T14">
                <a:pos x="T8" y="T9"/>
              </a:cxn>
            </a:cxnLst>
            <a:rect l="T15" t="T16" r="T17" b="T18"/>
            <a:pathLst>
              <a:path w="86" h="47">
                <a:moveTo>
                  <a:pt x="10" y="22"/>
                </a:moveTo>
                <a:cubicBezTo>
                  <a:pt x="31" y="14"/>
                  <a:pt x="52" y="7"/>
                  <a:pt x="74" y="0"/>
                </a:cubicBezTo>
                <a:cubicBezTo>
                  <a:pt x="86" y="33"/>
                  <a:pt x="46" y="31"/>
                  <a:pt x="21" y="38"/>
                </a:cubicBezTo>
                <a:cubicBezTo>
                  <a:pt x="15" y="39"/>
                  <a:pt x="8" y="47"/>
                  <a:pt x="5" y="43"/>
                </a:cubicBezTo>
                <a:cubicBezTo>
                  <a:pt x="0" y="37"/>
                  <a:pt x="8" y="29"/>
                  <a:pt x="10" y="22"/>
                </a:cubicBezTo>
                <a:close/>
              </a:path>
            </a:pathLst>
          </a:custGeom>
          <a:solidFill>
            <a:srgbClr val="414141"/>
          </a:solidFill>
          <a:ln w="3175">
            <a:solidFill>
              <a:srgbClr val="414141"/>
            </a:solidFill>
            <a:round/>
            <a:headEnd/>
            <a:tailEnd/>
          </a:ln>
        </p:spPr>
        <p:txBody>
          <a:bodyPr wrap="none" anchor="ctr">
            <a:prstTxWarp prst="textNoShape">
              <a:avLst/>
            </a:prstTxWarp>
          </a:bodyPr>
          <a:lstStyle/>
          <a:p>
            <a:endParaRPr lang="en-US"/>
          </a:p>
        </p:txBody>
      </p:sp>
      <p:sp>
        <p:nvSpPr>
          <p:cNvPr id="43017" name="Freeform 9" descr="Stationery"/>
          <p:cNvSpPr>
            <a:spLocks/>
          </p:cNvSpPr>
          <p:nvPr/>
        </p:nvSpPr>
        <p:spPr bwMode="auto">
          <a:xfrm>
            <a:off x="2951983" y="3376613"/>
            <a:ext cx="338137" cy="414337"/>
          </a:xfrm>
          <a:custGeom>
            <a:avLst/>
            <a:gdLst>
              <a:gd name="T0" fmla="*/ 144 w 213"/>
              <a:gd name="T1" fmla="*/ 261 h 261"/>
              <a:gd name="T2" fmla="*/ 186 w 213"/>
              <a:gd name="T3" fmla="*/ 213 h 261"/>
              <a:gd name="T4" fmla="*/ 213 w 213"/>
              <a:gd name="T5" fmla="*/ 128 h 261"/>
              <a:gd name="T6" fmla="*/ 133 w 213"/>
              <a:gd name="T7" fmla="*/ 0 h 261"/>
              <a:gd name="T8" fmla="*/ 80 w 213"/>
              <a:gd name="T9" fmla="*/ 16 h 261"/>
              <a:gd name="T10" fmla="*/ 48 w 213"/>
              <a:gd name="T11" fmla="*/ 37 h 261"/>
              <a:gd name="T12" fmla="*/ 26 w 213"/>
              <a:gd name="T13" fmla="*/ 69 h 261"/>
              <a:gd name="T14" fmla="*/ 0 w 213"/>
              <a:gd name="T15" fmla="*/ 176 h 261"/>
              <a:gd name="T16" fmla="*/ 10 w 213"/>
              <a:gd name="T17" fmla="*/ 245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3"/>
              <a:gd name="T28" fmla="*/ 0 h 261"/>
              <a:gd name="T29" fmla="*/ 213 w 213"/>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3" h="261">
                <a:moveTo>
                  <a:pt x="144" y="261"/>
                </a:moveTo>
                <a:cubicBezTo>
                  <a:pt x="159" y="245"/>
                  <a:pt x="170" y="228"/>
                  <a:pt x="186" y="213"/>
                </a:cubicBezTo>
                <a:cubicBezTo>
                  <a:pt x="196" y="185"/>
                  <a:pt x="206" y="156"/>
                  <a:pt x="213" y="128"/>
                </a:cubicBezTo>
                <a:cubicBezTo>
                  <a:pt x="207" y="74"/>
                  <a:pt x="190" y="18"/>
                  <a:pt x="133" y="0"/>
                </a:cubicBezTo>
                <a:cubicBezTo>
                  <a:pt x="114" y="4"/>
                  <a:pt x="97" y="10"/>
                  <a:pt x="80" y="16"/>
                </a:cubicBezTo>
                <a:cubicBezTo>
                  <a:pt x="69" y="23"/>
                  <a:pt x="55" y="26"/>
                  <a:pt x="48" y="37"/>
                </a:cubicBezTo>
                <a:cubicBezTo>
                  <a:pt x="40" y="47"/>
                  <a:pt x="26" y="69"/>
                  <a:pt x="26" y="69"/>
                </a:cubicBezTo>
                <a:cubicBezTo>
                  <a:pt x="15" y="103"/>
                  <a:pt x="8" y="140"/>
                  <a:pt x="0" y="176"/>
                </a:cubicBezTo>
                <a:cubicBezTo>
                  <a:pt x="4" y="198"/>
                  <a:pt x="10" y="222"/>
                  <a:pt x="10" y="245"/>
                </a:cubicBezTo>
              </a:path>
            </a:pathLst>
          </a:custGeom>
          <a:blipFill dpi="0" rotWithShape="0">
            <a:blip r:embed="rId2"/>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18" name="Freeform 10" descr="Stationery"/>
          <p:cNvSpPr>
            <a:spLocks/>
          </p:cNvSpPr>
          <p:nvPr/>
        </p:nvSpPr>
        <p:spPr bwMode="auto">
          <a:xfrm>
            <a:off x="2289995" y="4114800"/>
            <a:ext cx="1646238" cy="2397125"/>
          </a:xfrm>
          <a:custGeom>
            <a:avLst/>
            <a:gdLst>
              <a:gd name="T0" fmla="*/ 776 w 1037"/>
              <a:gd name="T1" fmla="*/ 0 h 1510"/>
              <a:gd name="T2" fmla="*/ 813 w 1037"/>
              <a:gd name="T3" fmla="*/ 6 h 1510"/>
              <a:gd name="T4" fmla="*/ 845 w 1037"/>
              <a:gd name="T5" fmla="*/ 16 h 1510"/>
              <a:gd name="T6" fmla="*/ 888 w 1037"/>
              <a:gd name="T7" fmla="*/ 54 h 1510"/>
              <a:gd name="T8" fmla="*/ 915 w 1037"/>
              <a:gd name="T9" fmla="*/ 102 h 1510"/>
              <a:gd name="T10" fmla="*/ 941 w 1037"/>
              <a:gd name="T11" fmla="*/ 160 h 1510"/>
              <a:gd name="T12" fmla="*/ 984 w 1037"/>
              <a:gd name="T13" fmla="*/ 278 h 1510"/>
              <a:gd name="T14" fmla="*/ 1032 w 1037"/>
              <a:gd name="T15" fmla="*/ 614 h 1510"/>
              <a:gd name="T16" fmla="*/ 1005 w 1037"/>
              <a:gd name="T17" fmla="*/ 982 h 1510"/>
              <a:gd name="T18" fmla="*/ 957 w 1037"/>
              <a:gd name="T19" fmla="*/ 1163 h 1510"/>
              <a:gd name="T20" fmla="*/ 925 w 1037"/>
              <a:gd name="T21" fmla="*/ 1216 h 1510"/>
              <a:gd name="T22" fmla="*/ 824 w 1037"/>
              <a:gd name="T23" fmla="*/ 1344 h 1510"/>
              <a:gd name="T24" fmla="*/ 776 w 1037"/>
              <a:gd name="T25" fmla="*/ 1382 h 1510"/>
              <a:gd name="T26" fmla="*/ 701 w 1037"/>
              <a:gd name="T27" fmla="*/ 1440 h 1510"/>
              <a:gd name="T28" fmla="*/ 520 w 1037"/>
              <a:gd name="T29" fmla="*/ 1510 h 1510"/>
              <a:gd name="T30" fmla="*/ 349 w 1037"/>
              <a:gd name="T31" fmla="*/ 1504 h 1510"/>
              <a:gd name="T32" fmla="*/ 296 w 1037"/>
              <a:gd name="T33" fmla="*/ 1494 h 1510"/>
              <a:gd name="T34" fmla="*/ 205 w 1037"/>
              <a:gd name="T35" fmla="*/ 1440 h 1510"/>
              <a:gd name="T36" fmla="*/ 163 w 1037"/>
              <a:gd name="T37" fmla="*/ 1398 h 1510"/>
              <a:gd name="T38" fmla="*/ 136 w 1037"/>
              <a:gd name="T39" fmla="*/ 1376 h 1510"/>
              <a:gd name="T40" fmla="*/ 99 w 1037"/>
              <a:gd name="T41" fmla="*/ 1334 h 1510"/>
              <a:gd name="T42" fmla="*/ 29 w 1037"/>
              <a:gd name="T43" fmla="*/ 1168 h 1510"/>
              <a:gd name="T44" fmla="*/ 40 w 1037"/>
              <a:gd name="T45" fmla="*/ 624 h 1510"/>
              <a:gd name="T46" fmla="*/ 61 w 1037"/>
              <a:gd name="T47" fmla="*/ 411 h 1510"/>
              <a:gd name="T48" fmla="*/ 77 w 1037"/>
              <a:gd name="T49" fmla="*/ 363 h 1510"/>
              <a:gd name="T50" fmla="*/ 99 w 1037"/>
              <a:gd name="T51" fmla="*/ 331 h 1510"/>
              <a:gd name="T52" fmla="*/ 131 w 1037"/>
              <a:gd name="T53" fmla="*/ 283 h 15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37"/>
              <a:gd name="T82" fmla="*/ 0 h 1510"/>
              <a:gd name="T83" fmla="*/ 1037 w 1037"/>
              <a:gd name="T84" fmla="*/ 1510 h 15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37" h="1510">
                <a:moveTo>
                  <a:pt x="776" y="0"/>
                </a:moveTo>
                <a:cubicBezTo>
                  <a:pt x="788" y="2"/>
                  <a:pt x="800" y="3"/>
                  <a:pt x="813" y="6"/>
                </a:cubicBezTo>
                <a:cubicBezTo>
                  <a:pt x="823" y="8"/>
                  <a:pt x="845" y="16"/>
                  <a:pt x="845" y="16"/>
                </a:cubicBezTo>
                <a:cubicBezTo>
                  <a:pt x="862" y="27"/>
                  <a:pt x="870" y="42"/>
                  <a:pt x="888" y="54"/>
                </a:cubicBezTo>
                <a:cubicBezTo>
                  <a:pt x="898" y="69"/>
                  <a:pt x="901" y="31"/>
                  <a:pt x="915" y="102"/>
                </a:cubicBezTo>
                <a:cubicBezTo>
                  <a:pt x="923" y="165"/>
                  <a:pt x="909" y="116"/>
                  <a:pt x="941" y="160"/>
                </a:cubicBezTo>
                <a:cubicBezTo>
                  <a:pt x="954" y="177"/>
                  <a:pt x="978" y="253"/>
                  <a:pt x="984" y="278"/>
                </a:cubicBezTo>
                <a:cubicBezTo>
                  <a:pt x="1009" y="386"/>
                  <a:pt x="1021" y="502"/>
                  <a:pt x="1032" y="614"/>
                </a:cubicBezTo>
                <a:cubicBezTo>
                  <a:pt x="1029" y="737"/>
                  <a:pt x="1037" y="862"/>
                  <a:pt x="1005" y="982"/>
                </a:cubicBezTo>
                <a:cubicBezTo>
                  <a:pt x="997" y="1041"/>
                  <a:pt x="983" y="1108"/>
                  <a:pt x="957" y="1163"/>
                </a:cubicBezTo>
                <a:cubicBezTo>
                  <a:pt x="948" y="1181"/>
                  <a:pt x="925" y="1216"/>
                  <a:pt x="925" y="1216"/>
                </a:cubicBezTo>
                <a:cubicBezTo>
                  <a:pt x="912" y="1255"/>
                  <a:pt x="855" y="1315"/>
                  <a:pt x="824" y="1344"/>
                </a:cubicBezTo>
                <a:cubicBezTo>
                  <a:pt x="787" y="1376"/>
                  <a:pt x="800" y="1353"/>
                  <a:pt x="776" y="1382"/>
                </a:cubicBezTo>
                <a:cubicBezTo>
                  <a:pt x="758" y="1402"/>
                  <a:pt x="727" y="1431"/>
                  <a:pt x="701" y="1440"/>
                </a:cubicBezTo>
                <a:cubicBezTo>
                  <a:pt x="646" y="1479"/>
                  <a:pt x="586" y="1500"/>
                  <a:pt x="520" y="1510"/>
                </a:cubicBezTo>
                <a:cubicBezTo>
                  <a:pt x="463" y="1508"/>
                  <a:pt x="405" y="1508"/>
                  <a:pt x="349" y="1504"/>
                </a:cubicBezTo>
                <a:cubicBezTo>
                  <a:pt x="331" y="1502"/>
                  <a:pt x="296" y="1494"/>
                  <a:pt x="296" y="1494"/>
                </a:cubicBezTo>
                <a:cubicBezTo>
                  <a:pt x="261" y="1481"/>
                  <a:pt x="235" y="1460"/>
                  <a:pt x="205" y="1440"/>
                </a:cubicBezTo>
                <a:cubicBezTo>
                  <a:pt x="193" y="1421"/>
                  <a:pt x="181" y="1409"/>
                  <a:pt x="163" y="1398"/>
                </a:cubicBezTo>
                <a:cubicBezTo>
                  <a:pt x="131" y="1352"/>
                  <a:pt x="173" y="1406"/>
                  <a:pt x="136" y="1376"/>
                </a:cubicBezTo>
                <a:cubicBezTo>
                  <a:pt x="119" y="1362"/>
                  <a:pt x="118" y="1346"/>
                  <a:pt x="99" y="1334"/>
                </a:cubicBezTo>
                <a:cubicBezTo>
                  <a:pt x="62" y="1282"/>
                  <a:pt x="50" y="1226"/>
                  <a:pt x="29" y="1168"/>
                </a:cubicBezTo>
                <a:cubicBezTo>
                  <a:pt x="0" y="987"/>
                  <a:pt x="23" y="803"/>
                  <a:pt x="40" y="624"/>
                </a:cubicBezTo>
                <a:cubicBezTo>
                  <a:pt x="46" y="553"/>
                  <a:pt x="46" y="480"/>
                  <a:pt x="61" y="411"/>
                </a:cubicBezTo>
                <a:cubicBezTo>
                  <a:pt x="64" y="394"/>
                  <a:pt x="67" y="376"/>
                  <a:pt x="77" y="363"/>
                </a:cubicBezTo>
                <a:cubicBezTo>
                  <a:pt x="84" y="352"/>
                  <a:pt x="99" y="331"/>
                  <a:pt x="99" y="331"/>
                </a:cubicBezTo>
                <a:cubicBezTo>
                  <a:pt x="103" y="317"/>
                  <a:pt x="115" y="283"/>
                  <a:pt x="131" y="283"/>
                </a:cubicBezTo>
              </a:path>
            </a:pathLst>
          </a:custGeom>
          <a:blipFill dpi="0" rotWithShape="0">
            <a:blip r:embed="rId2"/>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19" name="Freeform 11"/>
          <p:cNvSpPr>
            <a:spLocks/>
          </p:cNvSpPr>
          <p:nvPr/>
        </p:nvSpPr>
        <p:spPr bwMode="auto">
          <a:xfrm>
            <a:off x="2878958" y="4132263"/>
            <a:ext cx="338137" cy="268287"/>
          </a:xfrm>
          <a:custGeom>
            <a:avLst/>
            <a:gdLst>
              <a:gd name="T0" fmla="*/ 0 w 213"/>
              <a:gd name="T1" fmla="*/ 0 h 169"/>
              <a:gd name="T2" fmla="*/ 80 w 213"/>
              <a:gd name="T3" fmla="*/ 133 h 169"/>
              <a:gd name="T4" fmla="*/ 170 w 213"/>
              <a:gd name="T5" fmla="*/ 155 h 169"/>
              <a:gd name="T6" fmla="*/ 192 w 213"/>
              <a:gd name="T7" fmla="*/ 37 h 169"/>
              <a:gd name="T8" fmla="*/ 149 w 213"/>
              <a:gd name="T9" fmla="*/ 107 h 169"/>
              <a:gd name="T10" fmla="*/ 42 w 213"/>
              <a:gd name="T11" fmla="*/ 43 h 169"/>
              <a:gd name="T12" fmla="*/ 37 w 213"/>
              <a:gd name="T13" fmla="*/ 5 h 169"/>
              <a:gd name="T14" fmla="*/ 0 60000 65536"/>
              <a:gd name="T15" fmla="*/ 0 60000 65536"/>
              <a:gd name="T16" fmla="*/ 0 60000 65536"/>
              <a:gd name="T17" fmla="*/ 0 60000 65536"/>
              <a:gd name="T18" fmla="*/ 0 60000 65536"/>
              <a:gd name="T19" fmla="*/ 0 60000 65536"/>
              <a:gd name="T20" fmla="*/ 0 60000 65536"/>
              <a:gd name="T21" fmla="*/ 0 w 213"/>
              <a:gd name="T22" fmla="*/ 0 h 169"/>
              <a:gd name="T23" fmla="*/ 213 w 213"/>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 h="169">
                <a:moveTo>
                  <a:pt x="0" y="0"/>
                </a:moveTo>
                <a:cubicBezTo>
                  <a:pt x="11" y="60"/>
                  <a:pt x="24" y="98"/>
                  <a:pt x="80" y="133"/>
                </a:cubicBezTo>
                <a:cubicBezTo>
                  <a:pt x="106" y="169"/>
                  <a:pt x="128" y="166"/>
                  <a:pt x="170" y="155"/>
                </a:cubicBezTo>
                <a:cubicBezTo>
                  <a:pt x="198" y="98"/>
                  <a:pt x="197" y="122"/>
                  <a:pt x="192" y="37"/>
                </a:cubicBezTo>
                <a:cubicBezTo>
                  <a:pt x="149" y="66"/>
                  <a:pt x="213" y="82"/>
                  <a:pt x="149" y="107"/>
                </a:cubicBezTo>
                <a:cubicBezTo>
                  <a:pt x="105" y="97"/>
                  <a:pt x="68" y="80"/>
                  <a:pt x="42" y="43"/>
                </a:cubicBezTo>
                <a:cubicBezTo>
                  <a:pt x="36" y="9"/>
                  <a:pt x="37" y="21"/>
                  <a:pt x="37" y="5"/>
                </a:cubicBezTo>
              </a:path>
            </a:pathLst>
          </a:custGeom>
          <a:solidFill>
            <a:srgbClr val="FF0000"/>
          </a:solidFill>
          <a:ln w="3175">
            <a:solidFill>
              <a:srgbClr val="414141"/>
            </a:solidFill>
            <a:round/>
            <a:headEnd/>
            <a:tailEnd/>
          </a:ln>
        </p:spPr>
        <p:txBody>
          <a:bodyPr wrap="none" anchor="ctr">
            <a:prstTxWarp prst="textNoShape">
              <a:avLst/>
            </a:prstTxWarp>
          </a:bodyPr>
          <a:lstStyle/>
          <a:p>
            <a:endParaRPr lang="en-US"/>
          </a:p>
        </p:txBody>
      </p:sp>
      <p:sp>
        <p:nvSpPr>
          <p:cNvPr id="43020" name="WordArt 12"/>
          <p:cNvSpPr>
            <a:spLocks noChangeArrowheads="1" noChangeShapeType="1" noTextEdit="1"/>
          </p:cNvSpPr>
          <p:nvPr/>
        </p:nvSpPr>
        <p:spPr bwMode="auto">
          <a:xfrm rot="740081">
            <a:off x="1588320" y="5156200"/>
            <a:ext cx="1371600" cy="647700"/>
          </a:xfrm>
          <a:prstGeom prst="rect">
            <a:avLst/>
          </a:prstGeom>
        </p:spPr>
        <p:txBody>
          <a:bodyPr wrap="none" fromWordArt="1">
            <a:prstTxWarp prst="textCanDown">
              <a:avLst>
                <a:gd name="adj" fmla="val 14287"/>
              </a:avLst>
            </a:prstTxWarp>
          </a:bodyPr>
          <a:lstStyle/>
          <a:p>
            <a:pPr algn="ctr"/>
            <a:r>
              <a:rPr lang="en-US" sz="3600" kern="10">
                <a:ln w="3175">
                  <a:solidFill>
                    <a:srgbClr val="000000"/>
                  </a:solidFill>
                  <a:round/>
                  <a:headEnd/>
                  <a:tailEnd/>
                </a:ln>
                <a:solidFill>
                  <a:srgbClr val="FFFF00"/>
                </a:solidFill>
                <a:latin typeface="Arial Black"/>
                <a:ea typeface="Arial Black"/>
                <a:cs typeface="Arial Black"/>
              </a:rPr>
              <a:t>Candida</a:t>
            </a:r>
          </a:p>
        </p:txBody>
      </p:sp>
      <p:sp>
        <p:nvSpPr>
          <p:cNvPr id="43021" name="Freeform 13" descr="Stationery"/>
          <p:cNvSpPr>
            <a:spLocks/>
          </p:cNvSpPr>
          <p:nvPr/>
        </p:nvSpPr>
        <p:spPr bwMode="auto">
          <a:xfrm>
            <a:off x="1969320" y="4632325"/>
            <a:ext cx="687388" cy="963613"/>
          </a:xfrm>
          <a:custGeom>
            <a:avLst/>
            <a:gdLst>
              <a:gd name="T0" fmla="*/ 413 w 433"/>
              <a:gd name="T1" fmla="*/ 138 h 607"/>
              <a:gd name="T2" fmla="*/ 317 w 433"/>
              <a:gd name="T3" fmla="*/ 106 h 607"/>
              <a:gd name="T4" fmla="*/ 263 w 433"/>
              <a:gd name="T5" fmla="*/ 112 h 607"/>
              <a:gd name="T6" fmla="*/ 194 w 433"/>
              <a:gd name="T7" fmla="*/ 133 h 607"/>
              <a:gd name="T8" fmla="*/ 173 w 433"/>
              <a:gd name="T9" fmla="*/ 176 h 607"/>
              <a:gd name="T10" fmla="*/ 253 w 433"/>
              <a:gd name="T11" fmla="*/ 346 h 607"/>
              <a:gd name="T12" fmla="*/ 215 w 433"/>
              <a:gd name="T13" fmla="*/ 426 h 607"/>
              <a:gd name="T14" fmla="*/ 189 w 433"/>
              <a:gd name="T15" fmla="*/ 426 h 607"/>
              <a:gd name="T16" fmla="*/ 226 w 433"/>
              <a:gd name="T17" fmla="*/ 517 h 607"/>
              <a:gd name="T18" fmla="*/ 194 w 433"/>
              <a:gd name="T19" fmla="*/ 554 h 607"/>
              <a:gd name="T20" fmla="*/ 151 w 433"/>
              <a:gd name="T21" fmla="*/ 496 h 607"/>
              <a:gd name="T22" fmla="*/ 135 w 433"/>
              <a:gd name="T23" fmla="*/ 469 h 607"/>
              <a:gd name="T24" fmla="*/ 157 w 433"/>
              <a:gd name="T25" fmla="*/ 517 h 607"/>
              <a:gd name="T26" fmla="*/ 162 w 433"/>
              <a:gd name="T27" fmla="*/ 533 h 607"/>
              <a:gd name="T28" fmla="*/ 103 w 433"/>
              <a:gd name="T29" fmla="*/ 533 h 607"/>
              <a:gd name="T30" fmla="*/ 98 w 433"/>
              <a:gd name="T31" fmla="*/ 549 h 607"/>
              <a:gd name="T32" fmla="*/ 77 w 433"/>
              <a:gd name="T33" fmla="*/ 565 h 607"/>
              <a:gd name="T34" fmla="*/ 61 w 433"/>
              <a:gd name="T35" fmla="*/ 538 h 607"/>
              <a:gd name="T36" fmla="*/ 50 w 433"/>
              <a:gd name="T37" fmla="*/ 464 h 607"/>
              <a:gd name="T38" fmla="*/ 13 w 433"/>
              <a:gd name="T39" fmla="*/ 517 h 607"/>
              <a:gd name="T40" fmla="*/ 2 w 433"/>
              <a:gd name="T41" fmla="*/ 480 h 607"/>
              <a:gd name="T42" fmla="*/ 93 w 433"/>
              <a:gd name="T43" fmla="*/ 336 h 607"/>
              <a:gd name="T44" fmla="*/ 82 w 433"/>
              <a:gd name="T45" fmla="*/ 213 h 607"/>
              <a:gd name="T46" fmla="*/ 130 w 433"/>
              <a:gd name="T47" fmla="*/ 42 h 607"/>
              <a:gd name="T48" fmla="*/ 173 w 433"/>
              <a:gd name="T49" fmla="*/ 26 h 607"/>
              <a:gd name="T50" fmla="*/ 253 w 433"/>
              <a:gd name="T51" fmla="*/ 0 h 607"/>
              <a:gd name="T52" fmla="*/ 370 w 433"/>
              <a:gd name="T53" fmla="*/ 21 h 607"/>
              <a:gd name="T54" fmla="*/ 423 w 433"/>
              <a:gd name="T55" fmla="*/ 37 h 6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3"/>
              <a:gd name="T85" fmla="*/ 0 h 607"/>
              <a:gd name="T86" fmla="*/ 433 w 433"/>
              <a:gd name="T87" fmla="*/ 607 h 6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3" h="607">
                <a:moveTo>
                  <a:pt x="413" y="138"/>
                </a:moveTo>
                <a:cubicBezTo>
                  <a:pt x="384" y="120"/>
                  <a:pt x="317" y="106"/>
                  <a:pt x="317" y="106"/>
                </a:cubicBezTo>
                <a:cubicBezTo>
                  <a:pt x="299" y="108"/>
                  <a:pt x="280" y="108"/>
                  <a:pt x="263" y="112"/>
                </a:cubicBezTo>
                <a:cubicBezTo>
                  <a:pt x="239" y="117"/>
                  <a:pt x="194" y="133"/>
                  <a:pt x="194" y="133"/>
                </a:cubicBezTo>
                <a:cubicBezTo>
                  <a:pt x="187" y="147"/>
                  <a:pt x="174" y="160"/>
                  <a:pt x="173" y="176"/>
                </a:cubicBezTo>
                <a:cubicBezTo>
                  <a:pt x="165" y="254"/>
                  <a:pt x="213" y="288"/>
                  <a:pt x="253" y="346"/>
                </a:cubicBezTo>
                <a:cubicBezTo>
                  <a:pt x="268" y="394"/>
                  <a:pt x="271" y="417"/>
                  <a:pt x="215" y="426"/>
                </a:cubicBezTo>
                <a:cubicBezTo>
                  <a:pt x="201" y="399"/>
                  <a:pt x="195" y="367"/>
                  <a:pt x="189" y="426"/>
                </a:cubicBezTo>
                <a:cubicBezTo>
                  <a:pt x="185" y="455"/>
                  <a:pt x="216" y="487"/>
                  <a:pt x="226" y="517"/>
                </a:cubicBezTo>
                <a:cubicBezTo>
                  <a:pt x="215" y="529"/>
                  <a:pt x="210" y="555"/>
                  <a:pt x="194" y="554"/>
                </a:cubicBezTo>
                <a:cubicBezTo>
                  <a:pt x="160" y="551"/>
                  <a:pt x="161" y="516"/>
                  <a:pt x="151" y="496"/>
                </a:cubicBezTo>
                <a:cubicBezTo>
                  <a:pt x="146" y="486"/>
                  <a:pt x="132" y="458"/>
                  <a:pt x="135" y="469"/>
                </a:cubicBezTo>
                <a:cubicBezTo>
                  <a:pt x="139" y="485"/>
                  <a:pt x="150" y="500"/>
                  <a:pt x="157" y="517"/>
                </a:cubicBezTo>
                <a:cubicBezTo>
                  <a:pt x="159" y="522"/>
                  <a:pt x="160" y="527"/>
                  <a:pt x="162" y="533"/>
                </a:cubicBezTo>
                <a:cubicBezTo>
                  <a:pt x="151" y="607"/>
                  <a:pt x="138" y="580"/>
                  <a:pt x="103" y="533"/>
                </a:cubicBezTo>
                <a:cubicBezTo>
                  <a:pt x="81" y="439"/>
                  <a:pt x="91" y="525"/>
                  <a:pt x="98" y="549"/>
                </a:cubicBezTo>
                <a:cubicBezTo>
                  <a:pt x="91" y="554"/>
                  <a:pt x="85" y="567"/>
                  <a:pt x="77" y="565"/>
                </a:cubicBezTo>
                <a:cubicBezTo>
                  <a:pt x="66" y="562"/>
                  <a:pt x="63" y="548"/>
                  <a:pt x="61" y="538"/>
                </a:cubicBezTo>
                <a:cubicBezTo>
                  <a:pt x="54" y="513"/>
                  <a:pt x="53" y="488"/>
                  <a:pt x="50" y="464"/>
                </a:cubicBezTo>
                <a:cubicBezTo>
                  <a:pt x="46" y="480"/>
                  <a:pt x="40" y="520"/>
                  <a:pt x="13" y="517"/>
                </a:cubicBezTo>
                <a:cubicBezTo>
                  <a:pt x="0" y="515"/>
                  <a:pt x="5" y="492"/>
                  <a:pt x="2" y="480"/>
                </a:cubicBezTo>
                <a:cubicBezTo>
                  <a:pt x="17" y="418"/>
                  <a:pt x="36" y="371"/>
                  <a:pt x="93" y="336"/>
                </a:cubicBezTo>
                <a:cubicBezTo>
                  <a:pt x="105" y="289"/>
                  <a:pt x="96" y="259"/>
                  <a:pt x="82" y="213"/>
                </a:cubicBezTo>
                <a:cubicBezTo>
                  <a:pt x="75" y="149"/>
                  <a:pt x="72" y="80"/>
                  <a:pt x="130" y="42"/>
                </a:cubicBezTo>
                <a:cubicBezTo>
                  <a:pt x="142" y="33"/>
                  <a:pt x="158" y="30"/>
                  <a:pt x="173" y="26"/>
                </a:cubicBezTo>
                <a:cubicBezTo>
                  <a:pt x="199" y="16"/>
                  <a:pt x="253" y="0"/>
                  <a:pt x="253" y="0"/>
                </a:cubicBezTo>
                <a:cubicBezTo>
                  <a:pt x="304" y="6"/>
                  <a:pt x="310" y="5"/>
                  <a:pt x="370" y="21"/>
                </a:cubicBezTo>
                <a:cubicBezTo>
                  <a:pt x="433" y="37"/>
                  <a:pt x="399" y="37"/>
                  <a:pt x="423" y="37"/>
                </a:cubicBezTo>
              </a:path>
            </a:pathLst>
          </a:custGeom>
          <a:blipFill dpi="0" rotWithShape="0">
            <a:blip r:embed="rId2"/>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22" name="Freeform 14" descr="Stationery"/>
          <p:cNvSpPr>
            <a:spLocks/>
          </p:cNvSpPr>
          <p:nvPr/>
        </p:nvSpPr>
        <p:spPr bwMode="auto">
          <a:xfrm>
            <a:off x="3721920" y="3175000"/>
            <a:ext cx="760413" cy="1287463"/>
          </a:xfrm>
          <a:custGeom>
            <a:avLst/>
            <a:gdLst>
              <a:gd name="T0" fmla="*/ 77 w 479"/>
              <a:gd name="T1" fmla="*/ 811 h 811"/>
              <a:gd name="T2" fmla="*/ 119 w 479"/>
              <a:gd name="T3" fmla="*/ 784 h 811"/>
              <a:gd name="T4" fmla="*/ 162 w 479"/>
              <a:gd name="T5" fmla="*/ 742 h 811"/>
              <a:gd name="T6" fmla="*/ 226 w 479"/>
              <a:gd name="T7" fmla="*/ 683 h 811"/>
              <a:gd name="T8" fmla="*/ 301 w 479"/>
              <a:gd name="T9" fmla="*/ 587 h 811"/>
              <a:gd name="T10" fmla="*/ 354 w 479"/>
              <a:gd name="T11" fmla="*/ 427 h 811"/>
              <a:gd name="T12" fmla="*/ 407 w 479"/>
              <a:gd name="T13" fmla="*/ 331 h 811"/>
              <a:gd name="T14" fmla="*/ 429 w 479"/>
              <a:gd name="T15" fmla="*/ 283 h 811"/>
              <a:gd name="T16" fmla="*/ 450 w 479"/>
              <a:gd name="T17" fmla="*/ 251 h 811"/>
              <a:gd name="T18" fmla="*/ 461 w 479"/>
              <a:gd name="T19" fmla="*/ 235 h 811"/>
              <a:gd name="T20" fmla="*/ 461 w 479"/>
              <a:gd name="T21" fmla="*/ 144 h 811"/>
              <a:gd name="T22" fmla="*/ 445 w 479"/>
              <a:gd name="T23" fmla="*/ 128 h 811"/>
              <a:gd name="T24" fmla="*/ 423 w 479"/>
              <a:gd name="T25" fmla="*/ 96 h 811"/>
              <a:gd name="T26" fmla="*/ 349 w 479"/>
              <a:gd name="T27" fmla="*/ 27 h 811"/>
              <a:gd name="T28" fmla="*/ 354 w 479"/>
              <a:gd name="T29" fmla="*/ 86 h 811"/>
              <a:gd name="T30" fmla="*/ 359 w 479"/>
              <a:gd name="T31" fmla="*/ 102 h 811"/>
              <a:gd name="T32" fmla="*/ 365 w 479"/>
              <a:gd name="T33" fmla="*/ 118 h 811"/>
              <a:gd name="T34" fmla="*/ 269 w 479"/>
              <a:gd name="T35" fmla="*/ 0 h 811"/>
              <a:gd name="T36" fmla="*/ 247 w 479"/>
              <a:gd name="T37" fmla="*/ 6 h 811"/>
              <a:gd name="T38" fmla="*/ 279 w 479"/>
              <a:gd name="T39" fmla="*/ 64 h 811"/>
              <a:gd name="T40" fmla="*/ 301 w 479"/>
              <a:gd name="T41" fmla="*/ 96 h 811"/>
              <a:gd name="T42" fmla="*/ 290 w 479"/>
              <a:gd name="T43" fmla="*/ 80 h 811"/>
              <a:gd name="T44" fmla="*/ 269 w 479"/>
              <a:gd name="T45" fmla="*/ 54 h 811"/>
              <a:gd name="T46" fmla="*/ 263 w 479"/>
              <a:gd name="T47" fmla="*/ 38 h 811"/>
              <a:gd name="T48" fmla="*/ 231 w 479"/>
              <a:gd name="T49" fmla="*/ 16 h 811"/>
              <a:gd name="T50" fmla="*/ 205 w 479"/>
              <a:gd name="T51" fmla="*/ 22 h 811"/>
              <a:gd name="T52" fmla="*/ 231 w 479"/>
              <a:gd name="T53" fmla="*/ 86 h 811"/>
              <a:gd name="T54" fmla="*/ 242 w 479"/>
              <a:gd name="T55" fmla="*/ 102 h 811"/>
              <a:gd name="T56" fmla="*/ 258 w 479"/>
              <a:gd name="T57" fmla="*/ 118 h 811"/>
              <a:gd name="T58" fmla="*/ 231 w 479"/>
              <a:gd name="T59" fmla="*/ 91 h 811"/>
              <a:gd name="T60" fmla="*/ 173 w 479"/>
              <a:gd name="T61" fmla="*/ 70 h 811"/>
              <a:gd name="T62" fmla="*/ 194 w 479"/>
              <a:gd name="T63" fmla="*/ 134 h 811"/>
              <a:gd name="T64" fmla="*/ 226 w 479"/>
              <a:gd name="T65" fmla="*/ 198 h 811"/>
              <a:gd name="T66" fmla="*/ 258 w 479"/>
              <a:gd name="T67" fmla="*/ 208 h 811"/>
              <a:gd name="T68" fmla="*/ 301 w 479"/>
              <a:gd name="T69" fmla="*/ 203 h 811"/>
              <a:gd name="T70" fmla="*/ 285 w 479"/>
              <a:gd name="T71" fmla="*/ 198 h 811"/>
              <a:gd name="T72" fmla="*/ 242 w 479"/>
              <a:gd name="T73" fmla="*/ 203 h 811"/>
              <a:gd name="T74" fmla="*/ 178 w 479"/>
              <a:gd name="T75" fmla="*/ 219 h 811"/>
              <a:gd name="T76" fmla="*/ 242 w 479"/>
              <a:gd name="T77" fmla="*/ 262 h 811"/>
              <a:gd name="T78" fmla="*/ 279 w 479"/>
              <a:gd name="T79" fmla="*/ 310 h 811"/>
              <a:gd name="T80" fmla="*/ 311 w 479"/>
              <a:gd name="T81" fmla="*/ 320 h 811"/>
              <a:gd name="T82" fmla="*/ 343 w 479"/>
              <a:gd name="T83" fmla="*/ 315 h 811"/>
              <a:gd name="T84" fmla="*/ 327 w 479"/>
              <a:gd name="T85" fmla="*/ 310 h 811"/>
              <a:gd name="T86" fmla="*/ 301 w 479"/>
              <a:gd name="T87" fmla="*/ 315 h 811"/>
              <a:gd name="T88" fmla="*/ 205 w 479"/>
              <a:gd name="T89" fmla="*/ 518 h 811"/>
              <a:gd name="T90" fmla="*/ 178 w 479"/>
              <a:gd name="T91" fmla="*/ 544 h 811"/>
              <a:gd name="T92" fmla="*/ 141 w 479"/>
              <a:gd name="T93" fmla="*/ 587 h 811"/>
              <a:gd name="T94" fmla="*/ 66 w 479"/>
              <a:gd name="T95" fmla="*/ 640 h 811"/>
              <a:gd name="T96" fmla="*/ 18 w 479"/>
              <a:gd name="T97" fmla="*/ 667 h 811"/>
              <a:gd name="T98" fmla="*/ 2 w 479"/>
              <a:gd name="T99" fmla="*/ 672 h 811"/>
              <a:gd name="T100" fmla="*/ 7 w 479"/>
              <a:gd name="T101" fmla="*/ 678 h 8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9"/>
              <a:gd name="T154" fmla="*/ 0 h 811"/>
              <a:gd name="T155" fmla="*/ 479 w 479"/>
              <a:gd name="T156" fmla="*/ 811 h 8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9" h="811">
                <a:moveTo>
                  <a:pt x="77" y="811"/>
                </a:moveTo>
                <a:cubicBezTo>
                  <a:pt x="91" y="802"/>
                  <a:pt x="106" y="794"/>
                  <a:pt x="119" y="784"/>
                </a:cubicBezTo>
                <a:cubicBezTo>
                  <a:pt x="134" y="771"/>
                  <a:pt x="143" y="753"/>
                  <a:pt x="162" y="742"/>
                </a:cubicBezTo>
                <a:cubicBezTo>
                  <a:pt x="177" y="718"/>
                  <a:pt x="201" y="696"/>
                  <a:pt x="226" y="683"/>
                </a:cubicBezTo>
                <a:cubicBezTo>
                  <a:pt x="249" y="649"/>
                  <a:pt x="277" y="620"/>
                  <a:pt x="301" y="587"/>
                </a:cubicBezTo>
                <a:cubicBezTo>
                  <a:pt x="317" y="533"/>
                  <a:pt x="339" y="481"/>
                  <a:pt x="354" y="427"/>
                </a:cubicBezTo>
                <a:cubicBezTo>
                  <a:pt x="363" y="391"/>
                  <a:pt x="376" y="352"/>
                  <a:pt x="407" y="331"/>
                </a:cubicBezTo>
                <a:cubicBezTo>
                  <a:pt x="416" y="278"/>
                  <a:pt x="403" y="315"/>
                  <a:pt x="429" y="283"/>
                </a:cubicBezTo>
                <a:cubicBezTo>
                  <a:pt x="436" y="272"/>
                  <a:pt x="442" y="261"/>
                  <a:pt x="450" y="251"/>
                </a:cubicBezTo>
                <a:cubicBezTo>
                  <a:pt x="453" y="245"/>
                  <a:pt x="461" y="235"/>
                  <a:pt x="461" y="235"/>
                </a:cubicBezTo>
                <a:cubicBezTo>
                  <a:pt x="470" y="206"/>
                  <a:pt x="479" y="172"/>
                  <a:pt x="461" y="144"/>
                </a:cubicBezTo>
                <a:cubicBezTo>
                  <a:pt x="456" y="137"/>
                  <a:pt x="449" y="133"/>
                  <a:pt x="445" y="128"/>
                </a:cubicBezTo>
                <a:cubicBezTo>
                  <a:pt x="436" y="117"/>
                  <a:pt x="429" y="106"/>
                  <a:pt x="423" y="96"/>
                </a:cubicBezTo>
                <a:cubicBezTo>
                  <a:pt x="396" y="54"/>
                  <a:pt x="400" y="43"/>
                  <a:pt x="349" y="27"/>
                </a:cubicBezTo>
                <a:cubicBezTo>
                  <a:pt x="314" y="37"/>
                  <a:pt x="344" y="63"/>
                  <a:pt x="354" y="86"/>
                </a:cubicBezTo>
                <a:cubicBezTo>
                  <a:pt x="356" y="91"/>
                  <a:pt x="357" y="96"/>
                  <a:pt x="359" y="102"/>
                </a:cubicBezTo>
                <a:cubicBezTo>
                  <a:pt x="360" y="107"/>
                  <a:pt x="365" y="123"/>
                  <a:pt x="365" y="118"/>
                </a:cubicBezTo>
                <a:cubicBezTo>
                  <a:pt x="365" y="69"/>
                  <a:pt x="310" y="15"/>
                  <a:pt x="269" y="0"/>
                </a:cubicBezTo>
                <a:cubicBezTo>
                  <a:pt x="261" y="2"/>
                  <a:pt x="252" y="1"/>
                  <a:pt x="247" y="6"/>
                </a:cubicBezTo>
                <a:cubicBezTo>
                  <a:pt x="226" y="22"/>
                  <a:pt x="267" y="56"/>
                  <a:pt x="279" y="64"/>
                </a:cubicBezTo>
                <a:cubicBezTo>
                  <a:pt x="286" y="74"/>
                  <a:pt x="308" y="106"/>
                  <a:pt x="301" y="96"/>
                </a:cubicBezTo>
                <a:cubicBezTo>
                  <a:pt x="297" y="90"/>
                  <a:pt x="290" y="80"/>
                  <a:pt x="290" y="80"/>
                </a:cubicBezTo>
                <a:cubicBezTo>
                  <a:pt x="278" y="41"/>
                  <a:pt x="295" y="85"/>
                  <a:pt x="269" y="54"/>
                </a:cubicBezTo>
                <a:cubicBezTo>
                  <a:pt x="265" y="49"/>
                  <a:pt x="267" y="42"/>
                  <a:pt x="263" y="38"/>
                </a:cubicBezTo>
                <a:cubicBezTo>
                  <a:pt x="253" y="28"/>
                  <a:pt x="231" y="16"/>
                  <a:pt x="231" y="16"/>
                </a:cubicBezTo>
                <a:cubicBezTo>
                  <a:pt x="222" y="18"/>
                  <a:pt x="212" y="17"/>
                  <a:pt x="205" y="22"/>
                </a:cubicBezTo>
                <a:cubicBezTo>
                  <a:pt x="170" y="42"/>
                  <a:pt x="223" y="75"/>
                  <a:pt x="231" y="86"/>
                </a:cubicBezTo>
                <a:cubicBezTo>
                  <a:pt x="234" y="91"/>
                  <a:pt x="237" y="97"/>
                  <a:pt x="242" y="102"/>
                </a:cubicBezTo>
                <a:cubicBezTo>
                  <a:pt x="246" y="107"/>
                  <a:pt x="262" y="124"/>
                  <a:pt x="258" y="118"/>
                </a:cubicBezTo>
                <a:cubicBezTo>
                  <a:pt x="243" y="96"/>
                  <a:pt x="252" y="105"/>
                  <a:pt x="231" y="91"/>
                </a:cubicBezTo>
                <a:cubicBezTo>
                  <a:pt x="212" y="61"/>
                  <a:pt x="208" y="63"/>
                  <a:pt x="173" y="70"/>
                </a:cubicBezTo>
                <a:cubicBezTo>
                  <a:pt x="154" y="97"/>
                  <a:pt x="168" y="116"/>
                  <a:pt x="194" y="134"/>
                </a:cubicBezTo>
                <a:cubicBezTo>
                  <a:pt x="197" y="144"/>
                  <a:pt x="217" y="192"/>
                  <a:pt x="226" y="198"/>
                </a:cubicBezTo>
                <a:cubicBezTo>
                  <a:pt x="235" y="203"/>
                  <a:pt x="258" y="208"/>
                  <a:pt x="258" y="208"/>
                </a:cubicBezTo>
                <a:cubicBezTo>
                  <a:pt x="272" y="206"/>
                  <a:pt x="287" y="208"/>
                  <a:pt x="301" y="203"/>
                </a:cubicBezTo>
                <a:cubicBezTo>
                  <a:pt x="306" y="201"/>
                  <a:pt x="290" y="198"/>
                  <a:pt x="285" y="198"/>
                </a:cubicBezTo>
                <a:cubicBezTo>
                  <a:pt x="270" y="198"/>
                  <a:pt x="256" y="201"/>
                  <a:pt x="242" y="203"/>
                </a:cubicBezTo>
                <a:cubicBezTo>
                  <a:pt x="188" y="215"/>
                  <a:pt x="209" y="209"/>
                  <a:pt x="178" y="219"/>
                </a:cubicBezTo>
                <a:cubicBezTo>
                  <a:pt x="145" y="266"/>
                  <a:pt x="211" y="258"/>
                  <a:pt x="242" y="262"/>
                </a:cubicBezTo>
                <a:cubicBezTo>
                  <a:pt x="247" y="269"/>
                  <a:pt x="272" y="306"/>
                  <a:pt x="279" y="310"/>
                </a:cubicBezTo>
                <a:cubicBezTo>
                  <a:pt x="288" y="315"/>
                  <a:pt x="311" y="320"/>
                  <a:pt x="311" y="320"/>
                </a:cubicBezTo>
                <a:cubicBezTo>
                  <a:pt x="321" y="318"/>
                  <a:pt x="333" y="320"/>
                  <a:pt x="343" y="315"/>
                </a:cubicBezTo>
                <a:cubicBezTo>
                  <a:pt x="347" y="312"/>
                  <a:pt x="332" y="310"/>
                  <a:pt x="327" y="310"/>
                </a:cubicBezTo>
                <a:cubicBezTo>
                  <a:pt x="318" y="310"/>
                  <a:pt x="309" y="313"/>
                  <a:pt x="301" y="315"/>
                </a:cubicBezTo>
                <a:cubicBezTo>
                  <a:pt x="258" y="377"/>
                  <a:pt x="277" y="468"/>
                  <a:pt x="205" y="518"/>
                </a:cubicBezTo>
                <a:cubicBezTo>
                  <a:pt x="175" y="561"/>
                  <a:pt x="214" y="509"/>
                  <a:pt x="178" y="544"/>
                </a:cubicBezTo>
                <a:cubicBezTo>
                  <a:pt x="162" y="559"/>
                  <a:pt x="159" y="574"/>
                  <a:pt x="141" y="587"/>
                </a:cubicBezTo>
                <a:cubicBezTo>
                  <a:pt x="128" y="605"/>
                  <a:pt x="88" y="632"/>
                  <a:pt x="66" y="640"/>
                </a:cubicBezTo>
                <a:cubicBezTo>
                  <a:pt x="51" y="650"/>
                  <a:pt x="34" y="658"/>
                  <a:pt x="18" y="667"/>
                </a:cubicBezTo>
                <a:cubicBezTo>
                  <a:pt x="13" y="669"/>
                  <a:pt x="5" y="668"/>
                  <a:pt x="2" y="672"/>
                </a:cubicBezTo>
                <a:cubicBezTo>
                  <a:pt x="0" y="673"/>
                  <a:pt x="5" y="676"/>
                  <a:pt x="7" y="678"/>
                </a:cubicBezTo>
              </a:path>
            </a:pathLst>
          </a:custGeom>
          <a:blipFill dpi="0" rotWithShape="0">
            <a:blip r:embed="rId2"/>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nvGrpSpPr>
          <p:cNvPr id="2" name="Group 17"/>
          <p:cNvGrpSpPr>
            <a:grpSpLocks/>
          </p:cNvGrpSpPr>
          <p:nvPr/>
        </p:nvGrpSpPr>
        <p:grpSpPr bwMode="auto">
          <a:xfrm rot="-7098948">
            <a:off x="3750495" y="2967038"/>
            <a:ext cx="685800" cy="685800"/>
            <a:chOff x="4032" y="816"/>
            <a:chExt cx="432" cy="432"/>
          </a:xfrm>
        </p:grpSpPr>
        <p:sp>
          <p:nvSpPr>
            <p:cNvPr id="43135" name="Oval 18"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6" name="Oval 19"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7" name="Oval 20"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8" name="Oval 21"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3" name="Group 23"/>
          <p:cNvGrpSpPr>
            <a:grpSpLocks/>
          </p:cNvGrpSpPr>
          <p:nvPr/>
        </p:nvGrpSpPr>
        <p:grpSpPr bwMode="auto">
          <a:xfrm rot="-8415869">
            <a:off x="3658420" y="3349625"/>
            <a:ext cx="685800" cy="685800"/>
            <a:chOff x="4032" y="816"/>
            <a:chExt cx="432" cy="432"/>
          </a:xfrm>
        </p:grpSpPr>
        <p:sp>
          <p:nvSpPr>
            <p:cNvPr id="43131" name="Oval 24"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2" name="Oval 25"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3" name="Oval 26"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4" name="Oval 27"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4" name="Group 28"/>
          <p:cNvGrpSpPr>
            <a:grpSpLocks/>
          </p:cNvGrpSpPr>
          <p:nvPr/>
        </p:nvGrpSpPr>
        <p:grpSpPr bwMode="auto">
          <a:xfrm rot="-9285081">
            <a:off x="3813995" y="3962400"/>
            <a:ext cx="685800" cy="685800"/>
            <a:chOff x="4032" y="816"/>
            <a:chExt cx="432" cy="432"/>
          </a:xfrm>
        </p:grpSpPr>
        <p:sp>
          <p:nvSpPr>
            <p:cNvPr id="43127" name="Oval 29"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8" name="Oval 30"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9" name="Oval 31"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30" name="Oval 32"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sp>
        <p:nvSpPr>
          <p:cNvPr id="43026" name="Freeform 34" descr="Water droplets"/>
          <p:cNvSpPr>
            <a:spLocks/>
          </p:cNvSpPr>
          <p:nvPr/>
        </p:nvSpPr>
        <p:spPr bwMode="auto">
          <a:xfrm rot="-7889301">
            <a:off x="5639620" y="2670175"/>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27" name="Freeform 35" descr="Water droplets"/>
          <p:cNvSpPr>
            <a:spLocks/>
          </p:cNvSpPr>
          <p:nvPr/>
        </p:nvSpPr>
        <p:spPr bwMode="auto">
          <a:xfrm rot="-9304892">
            <a:off x="5337995" y="26670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nvGrpSpPr>
          <p:cNvPr id="5" name="Group 36"/>
          <p:cNvGrpSpPr>
            <a:grpSpLocks/>
          </p:cNvGrpSpPr>
          <p:nvPr/>
        </p:nvGrpSpPr>
        <p:grpSpPr bwMode="auto">
          <a:xfrm rot="-6246693">
            <a:off x="4045770" y="2438400"/>
            <a:ext cx="685800" cy="685800"/>
            <a:chOff x="4032" y="816"/>
            <a:chExt cx="432" cy="432"/>
          </a:xfrm>
        </p:grpSpPr>
        <p:sp>
          <p:nvSpPr>
            <p:cNvPr id="43123" name="Oval 37"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4" name="Oval 38"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5" name="Oval 39"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6" name="Oval 40"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sp>
        <p:nvSpPr>
          <p:cNvPr id="43029" name="Freeform 41" descr="Water droplets"/>
          <p:cNvSpPr>
            <a:spLocks/>
          </p:cNvSpPr>
          <p:nvPr/>
        </p:nvSpPr>
        <p:spPr bwMode="auto">
          <a:xfrm rot="-10405119">
            <a:off x="5033195" y="27432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30" name="Freeform 42" descr="Water droplets"/>
          <p:cNvSpPr>
            <a:spLocks/>
          </p:cNvSpPr>
          <p:nvPr/>
        </p:nvSpPr>
        <p:spPr bwMode="auto">
          <a:xfrm rot="10076054">
            <a:off x="4728395" y="28956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31" name="Freeform 43" descr="Water droplets"/>
          <p:cNvSpPr>
            <a:spLocks/>
          </p:cNvSpPr>
          <p:nvPr/>
        </p:nvSpPr>
        <p:spPr bwMode="auto">
          <a:xfrm rot="8442012">
            <a:off x="4652195" y="32766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32" name="Freeform 44" descr="Water droplets"/>
          <p:cNvSpPr>
            <a:spLocks/>
          </p:cNvSpPr>
          <p:nvPr/>
        </p:nvSpPr>
        <p:spPr bwMode="auto">
          <a:xfrm rot="7098353">
            <a:off x="4725220" y="3660775"/>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33" name="Freeform 45" descr="Water droplets"/>
          <p:cNvSpPr>
            <a:spLocks/>
          </p:cNvSpPr>
          <p:nvPr/>
        </p:nvSpPr>
        <p:spPr bwMode="auto">
          <a:xfrm>
            <a:off x="4723633" y="3505200"/>
            <a:ext cx="1624012" cy="3065463"/>
          </a:xfrm>
          <a:custGeom>
            <a:avLst/>
            <a:gdLst>
              <a:gd name="T0" fmla="*/ 870 w 1023"/>
              <a:gd name="T1" fmla="*/ 70 h 1931"/>
              <a:gd name="T2" fmla="*/ 806 w 1023"/>
              <a:gd name="T3" fmla="*/ 27 h 1931"/>
              <a:gd name="T4" fmla="*/ 726 w 1023"/>
              <a:gd name="T5" fmla="*/ 0 h 1931"/>
              <a:gd name="T6" fmla="*/ 656 w 1023"/>
              <a:gd name="T7" fmla="*/ 6 h 1931"/>
              <a:gd name="T8" fmla="*/ 560 w 1023"/>
              <a:gd name="T9" fmla="*/ 48 h 1931"/>
              <a:gd name="T10" fmla="*/ 464 w 1023"/>
              <a:gd name="T11" fmla="*/ 144 h 1931"/>
              <a:gd name="T12" fmla="*/ 422 w 1023"/>
              <a:gd name="T13" fmla="*/ 182 h 1931"/>
              <a:gd name="T14" fmla="*/ 395 w 1023"/>
              <a:gd name="T15" fmla="*/ 208 h 1931"/>
              <a:gd name="T16" fmla="*/ 358 w 1023"/>
              <a:gd name="T17" fmla="*/ 251 h 1931"/>
              <a:gd name="T18" fmla="*/ 320 w 1023"/>
              <a:gd name="T19" fmla="*/ 288 h 1931"/>
              <a:gd name="T20" fmla="*/ 240 w 1023"/>
              <a:gd name="T21" fmla="*/ 368 h 1931"/>
              <a:gd name="T22" fmla="*/ 219 w 1023"/>
              <a:gd name="T23" fmla="*/ 422 h 1931"/>
              <a:gd name="T24" fmla="*/ 198 w 1023"/>
              <a:gd name="T25" fmla="*/ 534 h 1931"/>
              <a:gd name="T26" fmla="*/ 182 w 1023"/>
              <a:gd name="T27" fmla="*/ 582 h 1931"/>
              <a:gd name="T28" fmla="*/ 139 w 1023"/>
              <a:gd name="T29" fmla="*/ 832 h 1931"/>
              <a:gd name="T30" fmla="*/ 112 w 1023"/>
              <a:gd name="T31" fmla="*/ 998 h 1931"/>
              <a:gd name="T32" fmla="*/ 96 w 1023"/>
              <a:gd name="T33" fmla="*/ 1206 h 1931"/>
              <a:gd name="T34" fmla="*/ 107 w 1023"/>
              <a:gd name="T35" fmla="*/ 1286 h 1931"/>
              <a:gd name="T36" fmla="*/ 118 w 1023"/>
              <a:gd name="T37" fmla="*/ 1302 h 1931"/>
              <a:gd name="T38" fmla="*/ 107 w 1023"/>
              <a:gd name="T39" fmla="*/ 1318 h 1931"/>
              <a:gd name="T40" fmla="*/ 123 w 1023"/>
              <a:gd name="T41" fmla="*/ 1606 h 1931"/>
              <a:gd name="T42" fmla="*/ 107 w 1023"/>
              <a:gd name="T43" fmla="*/ 1723 h 1931"/>
              <a:gd name="T44" fmla="*/ 75 w 1023"/>
              <a:gd name="T45" fmla="*/ 1776 h 1931"/>
              <a:gd name="T46" fmla="*/ 54 w 1023"/>
              <a:gd name="T47" fmla="*/ 1808 h 1931"/>
              <a:gd name="T48" fmla="*/ 0 w 1023"/>
              <a:gd name="T49" fmla="*/ 1856 h 1931"/>
              <a:gd name="T50" fmla="*/ 91 w 1023"/>
              <a:gd name="T51" fmla="*/ 1888 h 1931"/>
              <a:gd name="T52" fmla="*/ 326 w 1023"/>
              <a:gd name="T53" fmla="*/ 1915 h 1931"/>
              <a:gd name="T54" fmla="*/ 582 w 1023"/>
              <a:gd name="T55" fmla="*/ 1931 h 1931"/>
              <a:gd name="T56" fmla="*/ 667 w 1023"/>
              <a:gd name="T57" fmla="*/ 1926 h 1931"/>
              <a:gd name="T58" fmla="*/ 715 w 1023"/>
              <a:gd name="T59" fmla="*/ 1910 h 1931"/>
              <a:gd name="T60" fmla="*/ 731 w 1023"/>
              <a:gd name="T61" fmla="*/ 1899 h 1931"/>
              <a:gd name="T62" fmla="*/ 747 w 1023"/>
              <a:gd name="T63" fmla="*/ 1894 h 1931"/>
              <a:gd name="T64" fmla="*/ 779 w 1023"/>
              <a:gd name="T65" fmla="*/ 1872 h 1931"/>
              <a:gd name="T66" fmla="*/ 790 w 1023"/>
              <a:gd name="T67" fmla="*/ 1856 h 1931"/>
              <a:gd name="T68" fmla="*/ 768 w 1023"/>
              <a:gd name="T69" fmla="*/ 1851 h 1931"/>
              <a:gd name="T70" fmla="*/ 678 w 1023"/>
              <a:gd name="T71" fmla="*/ 1835 h 1931"/>
              <a:gd name="T72" fmla="*/ 614 w 1023"/>
              <a:gd name="T73" fmla="*/ 1808 h 1931"/>
              <a:gd name="T74" fmla="*/ 582 w 1023"/>
              <a:gd name="T75" fmla="*/ 1787 h 1931"/>
              <a:gd name="T76" fmla="*/ 566 w 1023"/>
              <a:gd name="T77" fmla="*/ 1776 h 1931"/>
              <a:gd name="T78" fmla="*/ 534 w 1023"/>
              <a:gd name="T79" fmla="*/ 1707 h 1931"/>
              <a:gd name="T80" fmla="*/ 518 w 1023"/>
              <a:gd name="T81" fmla="*/ 1659 h 1931"/>
              <a:gd name="T82" fmla="*/ 518 w 1023"/>
              <a:gd name="T83" fmla="*/ 1243 h 1931"/>
              <a:gd name="T84" fmla="*/ 576 w 1023"/>
              <a:gd name="T85" fmla="*/ 1030 h 1931"/>
              <a:gd name="T86" fmla="*/ 646 w 1023"/>
              <a:gd name="T87" fmla="*/ 827 h 1931"/>
              <a:gd name="T88" fmla="*/ 694 w 1023"/>
              <a:gd name="T89" fmla="*/ 731 h 1931"/>
              <a:gd name="T90" fmla="*/ 758 w 1023"/>
              <a:gd name="T91" fmla="*/ 651 h 1931"/>
              <a:gd name="T92" fmla="*/ 800 w 1023"/>
              <a:gd name="T93" fmla="*/ 603 h 1931"/>
              <a:gd name="T94" fmla="*/ 827 w 1023"/>
              <a:gd name="T95" fmla="*/ 582 h 1931"/>
              <a:gd name="T96" fmla="*/ 838 w 1023"/>
              <a:gd name="T97" fmla="*/ 566 h 1931"/>
              <a:gd name="T98" fmla="*/ 854 w 1023"/>
              <a:gd name="T99" fmla="*/ 555 h 1931"/>
              <a:gd name="T100" fmla="*/ 907 w 1023"/>
              <a:gd name="T101" fmla="*/ 502 h 1931"/>
              <a:gd name="T102" fmla="*/ 918 w 1023"/>
              <a:gd name="T103" fmla="*/ 486 h 1931"/>
              <a:gd name="T104" fmla="*/ 934 w 1023"/>
              <a:gd name="T105" fmla="*/ 480 h 1931"/>
              <a:gd name="T106" fmla="*/ 955 w 1023"/>
              <a:gd name="T107" fmla="*/ 459 h 1931"/>
              <a:gd name="T108" fmla="*/ 1003 w 1023"/>
              <a:gd name="T109" fmla="*/ 395 h 1931"/>
              <a:gd name="T110" fmla="*/ 1019 w 1023"/>
              <a:gd name="T111" fmla="*/ 363 h 1931"/>
              <a:gd name="T112" fmla="*/ 966 w 1023"/>
              <a:gd name="T113" fmla="*/ 208 h 1931"/>
              <a:gd name="T114" fmla="*/ 934 w 1023"/>
              <a:gd name="T115" fmla="*/ 160 h 1931"/>
              <a:gd name="T116" fmla="*/ 875 w 1023"/>
              <a:gd name="T117" fmla="*/ 96 h 1931"/>
              <a:gd name="T118" fmla="*/ 843 w 1023"/>
              <a:gd name="T119" fmla="*/ 75 h 1931"/>
              <a:gd name="T120" fmla="*/ 784 w 1023"/>
              <a:gd name="T121" fmla="*/ 27 h 1931"/>
              <a:gd name="T122" fmla="*/ 731 w 1023"/>
              <a:gd name="T123" fmla="*/ 11 h 19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23"/>
              <a:gd name="T187" fmla="*/ 0 h 1931"/>
              <a:gd name="T188" fmla="*/ 1023 w 1023"/>
              <a:gd name="T189" fmla="*/ 1931 h 19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23" h="1931">
                <a:moveTo>
                  <a:pt x="870" y="70"/>
                </a:moveTo>
                <a:cubicBezTo>
                  <a:pt x="856" y="60"/>
                  <a:pt x="824" y="32"/>
                  <a:pt x="806" y="27"/>
                </a:cubicBezTo>
                <a:cubicBezTo>
                  <a:pt x="779" y="18"/>
                  <a:pt x="752" y="9"/>
                  <a:pt x="726" y="0"/>
                </a:cubicBezTo>
                <a:cubicBezTo>
                  <a:pt x="702" y="2"/>
                  <a:pt x="679" y="2"/>
                  <a:pt x="656" y="6"/>
                </a:cubicBezTo>
                <a:cubicBezTo>
                  <a:pt x="619" y="11"/>
                  <a:pt x="594" y="37"/>
                  <a:pt x="560" y="48"/>
                </a:cubicBezTo>
                <a:cubicBezTo>
                  <a:pt x="522" y="73"/>
                  <a:pt x="488" y="104"/>
                  <a:pt x="464" y="144"/>
                </a:cubicBezTo>
                <a:cubicBezTo>
                  <a:pt x="453" y="160"/>
                  <a:pt x="422" y="182"/>
                  <a:pt x="422" y="182"/>
                </a:cubicBezTo>
                <a:cubicBezTo>
                  <a:pt x="392" y="225"/>
                  <a:pt x="431" y="173"/>
                  <a:pt x="395" y="208"/>
                </a:cubicBezTo>
                <a:cubicBezTo>
                  <a:pt x="379" y="223"/>
                  <a:pt x="376" y="238"/>
                  <a:pt x="358" y="251"/>
                </a:cubicBezTo>
                <a:cubicBezTo>
                  <a:pt x="332" y="287"/>
                  <a:pt x="348" y="279"/>
                  <a:pt x="320" y="288"/>
                </a:cubicBezTo>
                <a:cubicBezTo>
                  <a:pt x="308" y="324"/>
                  <a:pt x="266" y="341"/>
                  <a:pt x="240" y="368"/>
                </a:cubicBezTo>
                <a:cubicBezTo>
                  <a:pt x="233" y="388"/>
                  <a:pt x="231" y="404"/>
                  <a:pt x="219" y="422"/>
                </a:cubicBezTo>
                <a:cubicBezTo>
                  <a:pt x="211" y="459"/>
                  <a:pt x="206" y="497"/>
                  <a:pt x="198" y="534"/>
                </a:cubicBezTo>
                <a:cubicBezTo>
                  <a:pt x="194" y="550"/>
                  <a:pt x="182" y="582"/>
                  <a:pt x="182" y="582"/>
                </a:cubicBezTo>
                <a:cubicBezTo>
                  <a:pt x="174" y="665"/>
                  <a:pt x="158" y="750"/>
                  <a:pt x="139" y="832"/>
                </a:cubicBezTo>
                <a:cubicBezTo>
                  <a:pt x="132" y="884"/>
                  <a:pt x="130" y="948"/>
                  <a:pt x="112" y="998"/>
                </a:cubicBezTo>
                <a:cubicBezTo>
                  <a:pt x="107" y="1071"/>
                  <a:pt x="100" y="1131"/>
                  <a:pt x="96" y="1206"/>
                </a:cubicBezTo>
                <a:cubicBezTo>
                  <a:pt x="99" y="1232"/>
                  <a:pt x="100" y="1259"/>
                  <a:pt x="107" y="1286"/>
                </a:cubicBezTo>
                <a:cubicBezTo>
                  <a:pt x="108" y="1292"/>
                  <a:pt x="118" y="1295"/>
                  <a:pt x="118" y="1302"/>
                </a:cubicBezTo>
                <a:cubicBezTo>
                  <a:pt x="118" y="1308"/>
                  <a:pt x="110" y="1312"/>
                  <a:pt x="107" y="1318"/>
                </a:cubicBezTo>
                <a:cubicBezTo>
                  <a:pt x="78" y="1410"/>
                  <a:pt x="105" y="1512"/>
                  <a:pt x="123" y="1606"/>
                </a:cubicBezTo>
                <a:cubicBezTo>
                  <a:pt x="121" y="1626"/>
                  <a:pt x="119" y="1698"/>
                  <a:pt x="107" y="1723"/>
                </a:cubicBezTo>
                <a:cubicBezTo>
                  <a:pt x="97" y="1741"/>
                  <a:pt x="75" y="1776"/>
                  <a:pt x="75" y="1776"/>
                </a:cubicBezTo>
                <a:cubicBezTo>
                  <a:pt x="65" y="1805"/>
                  <a:pt x="76" y="1779"/>
                  <a:pt x="54" y="1808"/>
                </a:cubicBezTo>
                <a:cubicBezTo>
                  <a:pt x="31" y="1836"/>
                  <a:pt x="33" y="1845"/>
                  <a:pt x="0" y="1856"/>
                </a:cubicBezTo>
                <a:cubicBezTo>
                  <a:pt x="12" y="1888"/>
                  <a:pt x="61" y="1882"/>
                  <a:pt x="91" y="1888"/>
                </a:cubicBezTo>
                <a:cubicBezTo>
                  <a:pt x="172" y="1902"/>
                  <a:pt x="241" y="1911"/>
                  <a:pt x="326" y="1915"/>
                </a:cubicBezTo>
                <a:cubicBezTo>
                  <a:pt x="499" y="1929"/>
                  <a:pt x="414" y="1924"/>
                  <a:pt x="582" y="1931"/>
                </a:cubicBezTo>
                <a:cubicBezTo>
                  <a:pt x="610" y="1929"/>
                  <a:pt x="638" y="1929"/>
                  <a:pt x="667" y="1926"/>
                </a:cubicBezTo>
                <a:cubicBezTo>
                  <a:pt x="683" y="1924"/>
                  <a:pt x="715" y="1910"/>
                  <a:pt x="715" y="1910"/>
                </a:cubicBezTo>
                <a:cubicBezTo>
                  <a:pt x="720" y="1906"/>
                  <a:pt x="725" y="1901"/>
                  <a:pt x="731" y="1899"/>
                </a:cubicBezTo>
                <a:cubicBezTo>
                  <a:pt x="735" y="1896"/>
                  <a:pt x="742" y="1896"/>
                  <a:pt x="747" y="1894"/>
                </a:cubicBezTo>
                <a:cubicBezTo>
                  <a:pt x="758" y="1887"/>
                  <a:pt x="779" y="1872"/>
                  <a:pt x="779" y="1872"/>
                </a:cubicBezTo>
                <a:cubicBezTo>
                  <a:pt x="782" y="1866"/>
                  <a:pt x="793" y="1861"/>
                  <a:pt x="790" y="1856"/>
                </a:cubicBezTo>
                <a:cubicBezTo>
                  <a:pt x="786" y="1849"/>
                  <a:pt x="775" y="1852"/>
                  <a:pt x="768" y="1851"/>
                </a:cubicBezTo>
                <a:cubicBezTo>
                  <a:pt x="738" y="1844"/>
                  <a:pt x="707" y="1842"/>
                  <a:pt x="678" y="1835"/>
                </a:cubicBezTo>
                <a:cubicBezTo>
                  <a:pt x="656" y="1829"/>
                  <a:pt x="633" y="1818"/>
                  <a:pt x="614" y="1808"/>
                </a:cubicBezTo>
                <a:cubicBezTo>
                  <a:pt x="602" y="1801"/>
                  <a:pt x="592" y="1794"/>
                  <a:pt x="582" y="1787"/>
                </a:cubicBezTo>
                <a:cubicBezTo>
                  <a:pt x="576" y="1783"/>
                  <a:pt x="566" y="1776"/>
                  <a:pt x="566" y="1776"/>
                </a:cubicBezTo>
                <a:cubicBezTo>
                  <a:pt x="552" y="1751"/>
                  <a:pt x="544" y="1733"/>
                  <a:pt x="534" y="1707"/>
                </a:cubicBezTo>
                <a:cubicBezTo>
                  <a:pt x="528" y="1691"/>
                  <a:pt x="518" y="1659"/>
                  <a:pt x="518" y="1659"/>
                </a:cubicBezTo>
                <a:cubicBezTo>
                  <a:pt x="497" y="1492"/>
                  <a:pt x="508" y="1602"/>
                  <a:pt x="518" y="1243"/>
                </a:cubicBezTo>
                <a:cubicBezTo>
                  <a:pt x="519" y="1169"/>
                  <a:pt x="536" y="1092"/>
                  <a:pt x="576" y="1030"/>
                </a:cubicBezTo>
                <a:cubicBezTo>
                  <a:pt x="594" y="960"/>
                  <a:pt x="619" y="893"/>
                  <a:pt x="646" y="827"/>
                </a:cubicBezTo>
                <a:cubicBezTo>
                  <a:pt x="660" y="790"/>
                  <a:pt x="669" y="762"/>
                  <a:pt x="694" y="731"/>
                </a:cubicBezTo>
                <a:cubicBezTo>
                  <a:pt x="717" y="700"/>
                  <a:pt x="726" y="673"/>
                  <a:pt x="758" y="651"/>
                </a:cubicBezTo>
                <a:cubicBezTo>
                  <a:pt x="768" y="627"/>
                  <a:pt x="779" y="617"/>
                  <a:pt x="800" y="603"/>
                </a:cubicBezTo>
                <a:cubicBezTo>
                  <a:pt x="831" y="556"/>
                  <a:pt x="789" y="611"/>
                  <a:pt x="827" y="582"/>
                </a:cubicBezTo>
                <a:cubicBezTo>
                  <a:pt x="832" y="578"/>
                  <a:pt x="833" y="570"/>
                  <a:pt x="838" y="566"/>
                </a:cubicBezTo>
                <a:cubicBezTo>
                  <a:pt x="842" y="561"/>
                  <a:pt x="848" y="558"/>
                  <a:pt x="854" y="555"/>
                </a:cubicBezTo>
                <a:cubicBezTo>
                  <a:pt x="866" y="534"/>
                  <a:pt x="886" y="514"/>
                  <a:pt x="907" y="502"/>
                </a:cubicBezTo>
                <a:cubicBezTo>
                  <a:pt x="910" y="496"/>
                  <a:pt x="912" y="490"/>
                  <a:pt x="918" y="486"/>
                </a:cubicBezTo>
                <a:cubicBezTo>
                  <a:pt x="922" y="482"/>
                  <a:pt x="930" y="484"/>
                  <a:pt x="934" y="480"/>
                </a:cubicBezTo>
                <a:cubicBezTo>
                  <a:pt x="960" y="452"/>
                  <a:pt x="914" y="471"/>
                  <a:pt x="955" y="459"/>
                </a:cubicBezTo>
                <a:cubicBezTo>
                  <a:pt x="968" y="438"/>
                  <a:pt x="986" y="411"/>
                  <a:pt x="1003" y="395"/>
                </a:cubicBezTo>
                <a:cubicBezTo>
                  <a:pt x="1006" y="383"/>
                  <a:pt x="1018" y="374"/>
                  <a:pt x="1019" y="363"/>
                </a:cubicBezTo>
                <a:cubicBezTo>
                  <a:pt x="1023" y="290"/>
                  <a:pt x="1006" y="258"/>
                  <a:pt x="966" y="208"/>
                </a:cubicBezTo>
                <a:cubicBezTo>
                  <a:pt x="954" y="192"/>
                  <a:pt x="946" y="174"/>
                  <a:pt x="934" y="160"/>
                </a:cubicBezTo>
                <a:cubicBezTo>
                  <a:pt x="921" y="145"/>
                  <a:pt x="891" y="108"/>
                  <a:pt x="875" y="96"/>
                </a:cubicBezTo>
                <a:cubicBezTo>
                  <a:pt x="864" y="88"/>
                  <a:pt x="843" y="75"/>
                  <a:pt x="843" y="75"/>
                </a:cubicBezTo>
                <a:cubicBezTo>
                  <a:pt x="828" y="54"/>
                  <a:pt x="807" y="34"/>
                  <a:pt x="784" y="27"/>
                </a:cubicBezTo>
                <a:cubicBezTo>
                  <a:pt x="765" y="14"/>
                  <a:pt x="753" y="11"/>
                  <a:pt x="731" y="11"/>
                </a:cubicBezTo>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34" name="Freeform 46"/>
          <p:cNvSpPr>
            <a:spLocks/>
          </p:cNvSpPr>
          <p:nvPr/>
        </p:nvSpPr>
        <p:spPr bwMode="auto">
          <a:xfrm>
            <a:off x="5571358" y="3748088"/>
            <a:ext cx="187325" cy="198437"/>
          </a:xfrm>
          <a:custGeom>
            <a:avLst/>
            <a:gdLst>
              <a:gd name="T0" fmla="*/ 16 w 118"/>
              <a:gd name="T1" fmla="*/ 18 h 125"/>
              <a:gd name="T2" fmla="*/ 85 w 118"/>
              <a:gd name="T3" fmla="*/ 7 h 125"/>
              <a:gd name="T4" fmla="*/ 117 w 118"/>
              <a:gd name="T5" fmla="*/ 50 h 125"/>
              <a:gd name="T6" fmla="*/ 106 w 118"/>
              <a:gd name="T7" fmla="*/ 103 h 125"/>
              <a:gd name="T8" fmla="*/ 74 w 118"/>
              <a:gd name="T9" fmla="*/ 125 h 125"/>
              <a:gd name="T10" fmla="*/ 0 w 118"/>
              <a:gd name="T11" fmla="*/ 82 h 125"/>
              <a:gd name="T12" fmla="*/ 16 w 118"/>
              <a:gd name="T13" fmla="*/ 18 h 125"/>
              <a:gd name="T14" fmla="*/ 0 60000 65536"/>
              <a:gd name="T15" fmla="*/ 0 60000 65536"/>
              <a:gd name="T16" fmla="*/ 0 60000 65536"/>
              <a:gd name="T17" fmla="*/ 0 60000 65536"/>
              <a:gd name="T18" fmla="*/ 0 60000 65536"/>
              <a:gd name="T19" fmla="*/ 0 60000 65536"/>
              <a:gd name="T20" fmla="*/ 0 60000 65536"/>
              <a:gd name="T21" fmla="*/ 0 w 118"/>
              <a:gd name="T22" fmla="*/ 0 h 125"/>
              <a:gd name="T23" fmla="*/ 118 w 118"/>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25">
                <a:moveTo>
                  <a:pt x="16" y="18"/>
                </a:moveTo>
                <a:cubicBezTo>
                  <a:pt x="55" y="5"/>
                  <a:pt x="33" y="0"/>
                  <a:pt x="85" y="7"/>
                </a:cubicBezTo>
                <a:cubicBezTo>
                  <a:pt x="104" y="20"/>
                  <a:pt x="104" y="31"/>
                  <a:pt x="117" y="50"/>
                </a:cubicBezTo>
                <a:cubicBezTo>
                  <a:pt x="114" y="67"/>
                  <a:pt x="118" y="90"/>
                  <a:pt x="106" y="103"/>
                </a:cubicBezTo>
                <a:cubicBezTo>
                  <a:pt x="96" y="112"/>
                  <a:pt x="74" y="125"/>
                  <a:pt x="74" y="125"/>
                </a:cubicBezTo>
                <a:cubicBezTo>
                  <a:pt x="22" y="115"/>
                  <a:pt x="33" y="115"/>
                  <a:pt x="0" y="82"/>
                </a:cubicBezTo>
                <a:cubicBezTo>
                  <a:pt x="3" y="56"/>
                  <a:pt x="4" y="39"/>
                  <a:pt x="16" y="18"/>
                </a:cubicBezTo>
                <a:close/>
              </a:path>
            </a:pathLst>
          </a:custGeom>
          <a:solidFill>
            <a:srgbClr val="FFFFFF"/>
          </a:solidFill>
          <a:ln w="3175">
            <a:solidFill>
              <a:srgbClr val="414141"/>
            </a:solidFill>
            <a:round/>
            <a:headEnd/>
            <a:tailEnd/>
          </a:ln>
        </p:spPr>
        <p:txBody>
          <a:bodyPr wrap="none" anchor="ctr">
            <a:prstTxWarp prst="textNoShape">
              <a:avLst/>
            </a:prstTxWarp>
          </a:bodyPr>
          <a:lstStyle/>
          <a:p>
            <a:endParaRPr lang="en-US"/>
          </a:p>
        </p:txBody>
      </p:sp>
      <p:sp>
        <p:nvSpPr>
          <p:cNvPr id="43035" name="Freeform 47"/>
          <p:cNvSpPr>
            <a:spLocks/>
          </p:cNvSpPr>
          <p:nvPr/>
        </p:nvSpPr>
        <p:spPr bwMode="auto">
          <a:xfrm>
            <a:off x="5396733" y="3649663"/>
            <a:ext cx="174625" cy="185737"/>
          </a:xfrm>
          <a:custGeom>
            <a:avLst/>
            <a:gdLst>
              <a:gd name="T0" fmla="*/ 94 w 110"/>
              <a:gd name="T1" fmla="*/ 112 h 117"/>
              <a:gd name="T2" fmla="*/ 104 w 110"/>
              <a:gd name="T3" fmla="*/ 80 h 117"/>
              <a:gd name="T4" fmla="*/ 110 w 110"/>
              <a:gd name="T5" fmla="*/ 59 h 117"/>
              <a:gd name="T6" fmla="*/ 99 w 110"/>
              <a:gd name="T7" fmla="*/ 21 h 117"/>
              <a:gd name="T8" fmla="*/ 67 w 110"/>
              <a:gd name="T9" fmla="*/ 0 h 117"/>
              <a:gd name="T10" fmla="*/ 8 w 110"/>
              <a:gd name="T11" fmla="*/ 32 h 117"/>
              <a:gd name="T12" fmla="*/ 30 w 110"/>
              <a:gd name="T13" fmla="*/ 107 h 117"/>
              <a:gd name="T14" fmla="*/ 62 w 110"/>
              <a:gd name="T15" fmla="*/ 117 h 117"/>
              <a:gd name="T16" fmla="*/ 110 w 110"/>
              <a:gd name="T17" fmla="*/ 85 h 117"/>
              <a:gd name="T18" fmla="*/ 104 w 110"/>
              <a:gd name="T19" fmla="*/ 64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17"/>
              <a:gd name="T32" fmla="*/ 110 w 110"/>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17">
                <a:moveTo>
                  <a:pt x="94" y="112"/>
                </a:moveTo>
                <a:cubicBezTo>
                  <a:pt x="97" y="101"/>
                  <a:pt x="100" y="90"/>
                  <a:pt x="104" y="80"/>
                </a:cubicBezTo>
                <a:cubicBezTo>
                  <a:pt x="106" y="73"/>
                  <a:pt x="110" y="59"/>
                  <a:pt x="110" y="59"/>
                </a:cubicBezTo>
                <a:cubicBezTo>
                  <a:pt x="106" y="46"/>
                  <a:pt x="108" y="30"/>
                  <a:pt x="99" y="21"/>
                </a:cubicBezTo>
                <a:cubicBezTo>
                  <a:pt x="89" y="11"/>
                  <a:pt x="67" y="0"/>
                  <a:pt x="67" y="0"/>
                </a:cubicBezTo>
                <a:cubicBezTo>
                  <a:pt x="34" y="5"/>
                  <a:pt x="26" y="5"/>
                  <a:pt x="8" y="32"/>
                </a:cubicBezTo>
                <a:cubicBezTo>
                  <a:pt x="0" y="55"/>
                  <a:pt x="4" y="93"/>
                  <a:pt x="30" y="107"/>
                </a:cubicBezTo>
                <a:cubicBezTo>
                  <a:pt x="39" y="112"/>
                  <a:pt x="62" y="117"/>
                  <a:pt x="62" y="117"/>
                </a:cubicBezTo>
                <a:cubicBezTo>
                  <a:pt x="88" y="111"/>
                  <a:pt x="100" y="111"/>
                  <a:pt x="110" y="85"/>
                </a:cubicBezTo>
                <a:cubicBezTo>
                  <a:pt x="108" y="78"/>
                  <a:pt x="104" y="64"/>
                  <a:pt x="104" y="64"/>
                </a:cubicBezTo>
              </a:path>
            </a:pathLst>
          </a:custGeom>
          <a:solidFill>
            <a:srgbClr val="FFFFFF"/>
          </a:solidFill>
          <a:ln w="3175">
            <a:solidFill>
              <a:srgbClr val="414141"/>
            </a:solidFill>
            <a:round/>
            <a:headEnd/>
            <a:tailEnd/>
          </a:ln>
        </p:spPr>
        <p:txBody>
          <a:bodyPr wrap="none" anchor="ctr">
            <a:prstTxWarp prst="textNoShape">
              <a:avLst/>
            </a:prstTxWarp>
          </a:bodyPr>
          <a:lstStyle/>
          <a:p>
            <a:endParaRPr lang="en-US"/>
          </a:p>
        </p:txBody>
      </p:sp>
      <p:sp>
        <p:nvSpPr>
          <p:cNvPr id="43036" name="Freeform 48"/>
          <p:cNvSpPr>
            <a:spLocks/>
          </p:cNvSpPr>
          <p:nvPr/>
        </p:nvSpPr>
        <p:spPr bwMode="auto">
          <a:xfrm>
            <a:off x="5407845" y="3692525"/>
            <a:ext cx="131763" cy="76200"/>
          </a:xfrm>
          <a:custGeom>
            <a:avLst/>
            <a:gdLst>
              <a:gd name="T0" fmla="*/ 49 w 83"/>
              <a:gd name="T1" fmla="*/ 42 h 48"/>
              <a:gd name="T2" fmla="*/ 33 w 83"/>
              <a:gd name="T3" fmla="*/ 0 h 48"/>
              <a:gd name="T4" fmla="*/ 33 w 83"/>
              <a:gd name="T5" fmla="*/ 48 h 48"/>
              <a:gd name="T6" fmla="*/ 44 w 83"/>
              <a:gd name="T7" fmla="*/ 10 h 48"/>
              <a:gd name="T8" fmla="*/ 0 60000 65536"/>
              <a:gd name="T9" fmla="*/ 0 60000 65536"/>
              <a:gd name="T10" fmla="*/ 0 60000 65536"/>
              <a:gd name="T11" fmla="*/ 0 60000 65536"/>
              <a:gd name="T12" fmla="*/ 0 w 83"/>
              <a:gd name="T13" fmla="*/ 0 h 48"/>
              <a:gd name="T14" fmla="*/ 83 w 83"/>
              <a:gd name="T15" fmla="*/ 48 h 48"/>
            </a:gdLst>
            <a:ahLst/>
            <a:cxnLst>
              <a:cxn ang="T8">
                <a:pos x="T0" y="T1"/>
              </a:cxn>
              <a:cxn ang="T9">
                <a:pos x="T2" y="T3"/>
              </a:cxn>
              <a:cxn ang="T10">
                <a:pos x="T4" y="T5"/>
              </a:cxn>
              <a:cxn ang="T11">
                <a:pos x="T6" y="T7"/>
              </a:cxn>
            </a:cxnLst>
            <a:rect l="T12" t="T13" r="T14" b="T15"/>
            <a:pathLst>
              <a:path w="83" h="48">
                <a:moveTo>
                  <a:pt x="49" y="42"/>
                </a:moveTo>
                <a:cubicBezTo>
                  <a:pt x="57" y="18"/>
                  <a:pt x="53" y="12"/>
                  <a:pt x="33" y="0"/>
                </a:cubicBezTo>
                <a:cubicBezTo>
                  <a:pt x="7" y="15"/>
                  <a:pt x="0" y="35"/>
                  <a:pt x="33" y="48"/>
                </a:cubicBezTo>
                <a:cubicBezTo>
                  <a:pt x="49" y="41"/>
                  <a:pt x="83" y="10"/>
                  <a:pt x="44" y="10"/>
                </a:cubicBezTo>
              </a:path>
            </a:pathLst>
          </a:custGeom>
          <a:solidFill>
            <a:srgbClr val="000000"/>
          </a:solidFill>
          <a:ln w="3175">
            <a:solidFill>
              <a:srgbClr val="414141"/>
            </a:solidFill>
            <a:round/>
            <a:headEnd/>
            <a:tailEnd/>
          </a:ln>
        </p:spPr>
        <p:txBody>
          <a:bodyPr wrap="none" anchor="ctr">
            <a:prstTxWarp prst="textNoShape">
              <a:avLst/>
            </a:prstTxWarp>
          </a:bodyPr>
          <a:lstStyle/>
          <a:p>
            <a:endParaRPr lang="en-US"/>
          </a:p>
        </p:txBody>
      </p:sp>
      <p:sp>
        <p:nvSpPr>
          <p:cNvPr id="43037" name="Freeform 49"/>
          <p:cNvSpPr>
            <a:spLocks/>
          </p:cNvSpPr>
          <p:nvPr/>
        </p:nvSpPr>
        <p:spPr bwMode="auto">
          <a:xfrm>
            <a:off x="5582470" y="3784600"/>
            <a:ext cx="90488" cy="93663"/>
          </a:xfrm>
          <a:custGeom>
            <a:avLst/>
            <a:gdLst>
              <a:gd name="T0" fmla="*/ 9 w 57"/>
              <a:gd name="T1" fmla="*/ 43 h 59"/>
              <a:gd name="T2" fmla="*/ 57 w 57"/>
              <a:gd name="T3" fmla="*/ 32 h 59"/>
              <a:gd name="T4" fmla="*/ 19 w 57"/>
              <a:gd name="T5" fmla="*/ 0 h 59"/>
              <a:gd name="T6" fmla="*/ 3 w 57"/>
              <a:gd name="T7" fmla="*/ 11 h 59"/>
              <a:gd name="T8" fmla="*/ 9 w 57"/>
              <a:gd name="T9" fmla="*/ 43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9" y="43"/>
                </a:moveTo>
                <a:cubicBezTo>
                  <a:pt x="30" y="57"/>
                  <a:pt x="47" y="58"/>
                  <a:pt x="57" y="32"/>
                </a:cubicBezTo>
                <a:cubicBezTo>
                  <a:pt x="49" y="4"/>
                  <a:pt x="43" y="9"/>
                  <a:pt x="19" y="0"/>
                </a:cubicBezTo>
                <a:cubicBezTo>
                  <a:pt x="13" y="3"/>
                  <a:pt x="3" y="4"/>
                  <a:pt x="3" y="11"/>
                </a:cubicBezTo>
                <a:cubicBezTo>
                  <a:pt x="0" y="35"/>
                  <a:pt x="25" y="59"/>
                  <a:pt x="9" y="43"/>
                </a:cubicBezTo>
                <a:close/>
              </a:path>
            </a:pathLst>
          </a:custGeom>
          <a:solidFill>
            <a:srgbClr val="000000"/>
          </a:solidFill>
          <a:ln w="3175">
            <a:solidFill>
              <a:srgbClr val="414141"/>
            </a:solidFill>
            <a:round/>
            <a:headEnd/>
            <a:tailEnd/>
          </a:ln>
        </p:spPr>
        <p:txBody>
          <a:bodyPr wrap="none" anchor="ctr">
            <a:prstTxWarp prst="textNoShape">
              <a:avLst/>
            </a:prstTxWarp>
          </a:bodyPr>
          <a:lstStyle/>
          <a:p>
            <a:endParaRPr lang="en-US"/>
          </a:p>
        </p:txBody>
      </p:sp>
      <p:sp>
        <p:nvSpPr>
          <p:cNvPr id="43038" name="Freeform 50"/>
          <p:cNvSpPr>
            <a:spLocks/>
          </p:cNvSpPr>
          <p:nvPr/>
        </p:nvSpPr>
        <p:spPr bwMode="auto">
          <a:xfrm>
            <a:off x="5799958" y="3616325"/>
            <a:ext cx="50800" cy="134938"/>
          </a:xfrm>
          <a:custGeom>
            <a:avLst/>
            <a:gdLst>
              <a:gd name="T0" fmla="*/ 0 w 32"/>
              <a:gd name="T1" fmla="*/ 0 h 85"/>
              <a:gd name="T2" fmla="*/ 26 w 32"/>
              <a:gd name="T3" fmla="*/ 64 h 85"/>
              <a:gd name="T4" fmla="*/ 32 w 32"/>
              <a:gd name="T5" fmla="*/ 80 h 85"/>
              <a:gd name="T6" fmla="*/ 0 w 32"/>
              <a:gd name="T7" fmla="*/ 0 h 85"/>
              <a:gd name="T8" fmla="*/ 0 60000 65536"/>
              <a:gd name="T9" fmla="*/ 0 60000 65536"/>
              <a:gd name="T10" fmla="*/ 0 60000 65536"/>
              <a:gd name="T11" fmla="*/ 0 60000 65536"/>
              <a:gd name="T12" fmla="*/ 0 w 32"/>
              <a:gd name="T13" fmla="*/ 0 h 85"/>
              <a:gd name="T14" fmla="*/ 32 w 32"/>
              <a:gd name="T15" fmla="*/ 85 h 85"/>
            </a:gdLst>
            <a:ahLst/>
            <a:cxnLst>
              <a:cxn ang="T8">
                <a:pos x="T0" y="T1"/>
              </a:cxn>
              <a:cxn ang="T9">
                <a:pos x="T2" y="T3"/>
              </a:cxn>
              <a:cxn ang="T10">
                <a:pos x="T4" y="T5"/>
              </a:cxn>
              <a:cxn ang="T11">
                <a:pos x="T6" y="T7"/>
              </a:cxn>
            </a:cxnLst>
            <a:rect l="T12" t="T13" r="T14" b="T15"/>
            <a:pathLst>
              <a:path w="32" h="85">
                <a:moveTo>
                  <a:pt x="0" y="0"/>
                </a:moveTo>
                <a:cubicBezTo>
                  <a:pt x="6" y="22"/>
                  <a:pt x="17" y="41"/>
                  <a:pt x="26" y="64"/>
                </a:cubicBezTo>
                <a:cubicBezTo>
                  <a:pt x="28" y="69"/>
                  <a:pt x="32" y="85"/>
                  <a:pt x="32" y="80"/>
                </a:cubicBezTo>
                <a:cubicBezTo>
                  <a:pt x="32" y="50"/>
                  <a:pt x="20" y="20"/>
                  <a:pt x="0" y="0"/>
                </a:cubicBezTo>
                <a:close/>
              </a:path>
            </a:pathLst>
          </a:custGeom>
          <a:solidFill>
            <a:srgbClr val="555555"/>
          </a:solidFill>
          <a:ln w="3175">
            <a:solidFill>
              <a:srgbClr val="414141"/>
            </a:solidFill>
            <a:round/>
            <a:headEnd/>
            <a:tailEnd/>
          </a:ln>
        </p:spPr>
        <p:txBody>
          <a:bodyPr wrap="none" anchor="ctr">
            <a:prstTxWarp prst="textNoShape">
              <a:avLst/>
            </a:prstTxWarp>
          </a:bodyPr>
          <a:lstStyle/>
          <a:p>
            <a:endParaRPr lang="en-US"/>
          </a:p>
        </p:txBody>
      </p:sp>
      <p:sp>
        <p:nvSpPr>
          <p:cNvPr id="43039" name="Freeform 51"/>
          <p:cNvSpPr>
            <a:spLocks/>
          </p:cNvSpPr>
          <p:nvPr/>
        </p:nvSpPr>
        <p:spPr bwMode="auto">
          <a:xfrm>
            <a:off x="5130033" y="4005263"/>
            <a:ext cx="635000" cy="304800"/>
          </a:xfrm>
          <a:custGeom>
            <a:avLst/>
            <a:gdLst>
              <a:gd name="T0" fmla="*/ 64 w 400"/>
              <a:gd name="T1" fmla="*/ 133 h 192"/>
              <a:gd name="T2" fmla="*/ 38 w 400"/>
              <a:gd name="T3" fmla="*/ 43 h 192"/>
              <a:gd name="T4" fmla="*/ 6 w 400"/>
              <a:gd name="T5" fmla="*/ 53 h 192"/>
              <a:gd name="T6" fmla="*/ 64 w 400"/>
              <a:gd name="T7" fmla="*/ 0 h 192"/>
              <a:gd name="T8" fmla="*/ 75 w 400"/>
              <a:gd name="T9" fmla="*/ 133 h 192"/>
              <a:gd name="T10" fmla="*/ 128 w 400"/>
              <a:gd name="T11" fmla="*/ 165 h 192"/>
              <a:gd name="T12" fmla="*/ 160 w 400"/>
              <a:gd name="T13" fmla="*/ 181 h 192"/>
              <a:gd name="T14" fmla="*/ 331 w 400"/>
              <a:gd name="T15" fmla="*/ 144 h 192"/>
              <a:gd name="T16" fmla="*/ 342 w 400"/>
              <a:gd name="T17" fmla="*/ 128 h 192"/>
              <a:gd name="T18" fmla="*/ 336 w 400"/>
              <a:gd name="T19" fmla="*/ 75 h 192"/>
              <a:gd name="T20" fmla="*/ 358 w 400"/>
              <a:gd name="T21" fmla="*/ 107 h 192"/>
              <a:gd name="T22" fmla="*/ 384 w 400"/>
              <a:gd name="T23" fmla="*/ 128 h 192"/>
              <a:gd name="T24" fmla="*/ 400 w 400"/>
              <a:gd name="T25" fmla="*/ 139 h 192"/>
              <a:gd name="T26" fmla="*/ 347 w 400"/>
              <a:gd name="T27" fmla="*/ 139 h 192"/>
              <a:gd name="T28" fmla="*/ 267 w 400"/>
              <a:gd name="T29" fmla="*/ 181 h 192"/>
              <a:gd name="T30" fmla="*/ 182 w 400"/>
              <a:gd name="T31" fmla="*/ 192 h 192"/>
              <a:gd name="T32" fmla="*/ 134 w 400"/>
              <a:gd name="T33" fmla="*/ 176 h 192"/>
              <a:gd name="T34" fmla="*/ 70 w 400"/>
              <a:gd name="T35" fmla="*/ 144 h 192"/>
              <a:gd name="T36" fmla="*/ 64 w 400"/>
              <a:gd name="T37" fmla="*/ 133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0"/>
              <a:gd name="T58" fmla="*/ 0 h 192"/>
              <a:gd name="T59" fmla="*/ 400 w 400"/>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0" h="192">
                <a:moveTo>
                  <a:pt x="64" y="133"/>
                </a:moveTo>
                <a:cubicBezTo>
                  <a:pt x="45" y="103"/>
                  <a:pt x="48" y="75"/>
                  <a:pt x="38" y="43"/>
                </a:cubicBezTo>
                <a:cubicBezTo>
                  <a:pt x="27" y="46"/>
                  <a:pt x="0" y="62"/>
                  <a:pt x="6" y="53"/>
                </a:cubicBezTo>
                <a:cubicBezTo>
                  <a:pt x="19" y="31"/>
                  <a:pt x="42" y="14"/>
                  <a:pt x="64" y="0"/>
                </a:cubicBezTo>
                <a:cubicBezTo>
                  <a:pt x="57" y="37"/>
                  <a:pt x="39" y="103"/>
                  <a:pt x="75" y="133"/>
                </a:cubicBezTo>
                <a:cubicBezTo>
                  <a:pt x="90" y="146"/>
                  <a:pt x="110" y="153"/>
                  <a:pt x="128" y="165"/>
                </a:cubicBezTo>
                <a:cubicBezTo>
                  <a:pt x="149" y="179"/>
                  <a:pt x="136" y="173"/>
                  <a:pt x="160" y="181"/>
                </a:cubicBezTo>
                <a:cubicBezTo>
                  <a:pt x="218" y="171"/>
                  <a:pt x="274" y="161"/>
                  <a:pt x="331" y="144"/>
                </a:cubicBezTo>
                <a:cubicBezTo>
                  <a:pt x="334" y="138"/>
                  <a:pt x="341" y="134"/>
                  <a:pt x="342" y="128"/>
                </a:cubicBezTo>
                <a:cubicBezTo>
                  <a:pt x="343" y="110"/>
                  <a:pt x="325" y="89"/>
                  <a:pt x="336" y="75"/>
                </a:cubicBezTo>
                <a:cubicBezTo>
                  <a:pt x="343" y="64"/>
                  <a:pt x="351" y="96"/>
                  <a:pt x="358" y="107"/>
                </a:cubicBezTo>
                <a:cubicBezTo>
                  <a:pt x="370" y="127"/>
                  <a:pt x="361" y="121"/>
                  <a:pt x="384" y="128"/>
                </a:cubicBezTo>
                <a:cubicBezTo>
                  <a:pt x="389" y="131"/>
                  <a:pt x="400" y="132"/>
                  <a:pt x="400" y="139"/>
                </a:cubicBezTo>
                <a:cubicBezTo>
                  <a:pt x="400" y="159"/>
                  <a:pt x="351" y="140"/>
                  <a:pt x="347" y="139"/>
                </a:cubicBezTo>
                <a:cubicBezTo>
                  <a:pt x="317" y="148"/>
                  <a:pt x="297" y="176"/>
                  <a:pt x="267" y="181"/>
                </a:cubicBezTo>
                <a:cubicBezTo>
                  <a:pt x="238" y="185"/>
                  <a:pt x="182" y="192"/>
                  <a:pt x="182" y="192"/>
                </a:cubicBezTo>
                <a:cubicBezTo>
                  <a:pt x="165" y="186"/>
                  <a:pt x="150" y="181"/>
                  <a:pt x="134" y="176"/>
                </a:cubicBezTo>
                <a:cubicBezTo>
                  <a:pt x="108" y="159"/>
                  <a:pt x="97" y="152"/>
                  <a:pt x="70" y="144"/>
                </a:cubicBezTo>
                <a:cubicBezTo>
                  <a:pt x="51" y="131"/>
                  <a:pt x="47" y="133"/>
                  <a:pt x="64" y="133"/>
                </a:cubicBezTo>
                <a:close/>
              </a:path>
            </a:pathLst>
          </a:custGeom>
          <a:solidFill>
            <a:srgbClr val="FF0000"/>
          </a:solidFill>
          <a:ln w="3175">
            <a:solidFill>
              <a:srgbClr val="414141"/>
            </a:solidFill>
            <a:round/>
            <a:headEnd/>
            <a:tailEnd/>
          </a:ln>
        </p:spPr>
        <p:txBody>
          <a:bodyPr wrap="none" anchor="ctr">
            <a:prstTxWarp prst="textNoShape">
              <a:avLst/>
            </a:prstTxWarp>
          </a:bodyPr>
          <a:lstStyle/>
          <a:p>
            <a:endParaRPr lang="en-US"/>
          </a:p>
        </p:txBody>
      </p:sp>
      <p:sp>
        <p:nvSpPr>
          <p:cNvPr id="43040" name="Freeform 52"/>
          <p:cNvSpPr>
            <a:spLocks/>
          </p:cNvSpPr>
          <p:nvPr/>
        </p:nvSpPr>
        <p:spPr bwMode="auto">
          <a:xfrm>
            <a:off x="5187183" y="4183063"/>
            <a:ext cx="231775" cy="211137"/>
          </a:xfrm>
          <a:custGeom>
            <a:avLst/>
            <a:gdLst>
              <a:gd name="T0" fmla="*/ 7 w 146"/>
              <a:gd name="T1" fmla="*/ 0 h 133"/>
              <a:gd name="T2" fmla="*/ 18 w 146"/>
              <a:gd name="T3" fmla="*/ 112 h 133"/>
              <a:gd name="T4" fmla="*/ 50 w 146"/>
              <a:gd name="T5" fmla="*/ 133 h 133"/>
              <a:gd name="T6" fmla="*/ 114 w 146"/>
              <a:gd name="T7" fmla="*/ 117 h 133"/>
              <a:gd name="T8" fmla="*/ 146 w 146"/>
              <a:gd name="T9" fmla="*/ 96 h 133"/>
              <a:gd name="T10" fmla="*/ 92 w 146"/>
              <a:gd name="T11" fmla="*/ 101 h 133"/>
              <a:gd name="T12" fmla="*/ 39 w 146"/>
              <a:gd name="T13" fmla="*/ 80 h 133"/>
              <a:gd name="T14" fmla="*/ 7 w 146"/>
              <a:gd name="T15" fmla="*/ 0 h 133"/>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133"/>
              <a:gd name="T26" fmla="*/ 146 w 146"/>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133">
                <a:moveTo>
                  <a:pt x="7" y="0"/>
                </a:moveTo>
                <a:cubicBezTo>
                  <a:pt x="2" y="20"/>
                  <a:pt x="0" y="95"/>
                  <a:pt x="18" y="112"/>
                </a:cubicBezTo>
                <a:cubicBezTo>
                  <a:pt x="27" y="120"/>
                  <a:pt x="50" y="133"/>
                  <a:pt x="50" y="133"/>
                </a:cubicBezTo>
                <a:cubicBezTo>
                  <a:pt x="70" y="128"/>
                  <a:pt x="95" y="127"/>
                  <a:pt x="114" y="117"/>
                </a:cubicBezTo>
                <a:cubicBezTo>
                  <a:pt x="125" y="110"/>
                  <a:pt x="146" y="96"/>
                  <a:pt x="146" y="96"/>
                </a:cubicBezTo>
                <a:cubicBezTo>
                  <a:pt x="133" y="63"/>
                  <a:pt x="119" y="92"/>
                  <a:pt x="92" y="101"/>
                </a:cubicBezTo>
                <a:cubicBezTo>
                  <a:pt x="70" y="95"/>
                  <a:pt x="57" y="92"/>
                  <a:pt x="39" y="80"/>
                </a:cubicBezTo>
                <a:cubicBezTo>
                  <a:pt x="30" y="51"/>
                  <a:pt x="20" y="26"/>
                  <a:pt x="7" y="0"/>
                </a:cubicBezTo>
                <a:close/>
              </a:path>
            </a:pathLst>
          </a:custGeom>
          <a:solidFill>
            <a:srgbClr val="FF0000"/>
          </a:solidFill>
          <a:ln w="3175">
            <a:solidFill>
              <a:srgbClr val="414141"/>
            </a:solidFill>
            <a:round/>
            <a:headEnd/>
            <a:tailEnd/>
          </a:ln>
        </p:spPr>
        <p:txBody>
          <a:bodyPr wrap="none" anchor="ctr">
            <a:prstTxWarp prst="textNoShape">
              <a:avLst/>
            </a:prstTxWarp>
          </a:bodyPr>
          <a:lstStyle/>
          <a:p>
            <a:endParaRPr lang="en-US"/>
          </a:p>
        </p:txBody>
      </p:sp>
      <p:sp>
        <p:nvSpPr>
          <p:cNvPr id="43041" name="Freeform 53"/>
          <p:cNvSpPr>
            <a:spLocks/>
          </p:cNvSpPr>
          <p:nvPr/>
        </p:nvSpPr>
        <p:spPr bwMode="auto">
          <a:xfrm>
            <a:off x="5223695" y="4225925"/>
            <a:ext cx="144463" cy="111125"/>
          </a:xfrm>
          <a:custGeom>
            <a:avLst/>
            <a:gdLst>
              <a:gd name="T0" fmla="*/ 0 w 91"/>
              <a:gd name="T1" fmla="*/ 0 h 70"/>
              <a:gd name="T2" fmla="*/ 91 w 91"/>
              <a:gd name="T3" fmla="*/ 53 h 70"/>
              <a:gd name="T4" fmla="*/ 27 w 91"/>
              <a:gd name="T5" fmla="*/ 58 h 70"/>
              <a:gd name="T6" fmla="*/ 0 w 91"/>
              <a:gd name="T7" fmla="*/ 0 h 70"/>
              <a:gd name="T8" fmla="*/ 0 60000 65536"/>
              <a:gd name="T9" fmla="*/ 0 60000 65536"/>
              <a:gd name="T10" fmla="*/ 0 60000 65536"/>
              <a:gd name="T11" fmla="*/ 0 60000 65536"/>
              <a:gd name="T12" fmla="*/ 0 w 91"/>
              <a:gd name="T13" fmla="*/ 0 h 70"/>
              <a:gd name="T14" fmla="*/ 91 w 91"/>
              <a:gd name="T15" fmla="*/ 70 h 70"/>
            </a:gdLst>
            <a:ahLst/>
            <a:cxnLst>
              <a:cxn ang="T8">
                <a:pos x="T0" y="T1"/>
              </a:cxn>
              <a:cxn ang="T9">
                <a:pos x="T2" y="T3"/>
              </a:cxn>
              <a:cxn ang="T10">
                <a:pos x="T4" y="T5"/>
              </a:cxn>
              <a:cxn ang="T11">
                <a:pos x="T6" y="T7"/>
              </a:cxn>
            </a:cxnLst>
            <a:rect l="T12" t="T13" r="T14" b="T15"/>
            <a:pathLst>
              <a:path w="91" h="70">
                <a:moveTo>
                  <a:pt x="0" y="0"/>
                </a:moveTo>
                <a:cubicBezTo>
                  <a:pt x="19" y="29"/>
                  <a:pt x="57" y="42"/>
                  <a:pt x="91" y="53"/>
                </a:cubicBezTo>
                <a:cubicBezTo>
                  <a:pt x="65" y="70"/>
                  <a:pt x="55" y="68"/>
                  <a:pt x="27" y="58"/>
                </a:cubicBezTo>
                <a:cubicBezTo>
                  <a:pt x="11" y="35"/>
                  <a:pt x="0" y="26"/>
                  <a:pt x="0" y="0"/>
                </a:cubicBezTo>
                <a:close/>
              </a:path>
            </a:pathLst>
          </a:custGeom>
          <a:solidFill>
            <a:schemeClr val="bg1"/>
          </a:solidFill>
          <a:ln w="3175">
            <a:solidFill>
              <a:srgbClr val="414141"/>
            </a:solidFill>
            <a:round/>
            <a:headEnd/>
            <a:tailEnd/>
          </a:ln>
        </p:spPr>
        <p:txBody>
          <a:bodyPr wrap="none" anchor="ctr">
            <a:prstTxWarp prst="textNoShape">
              <a:avLst/>
            </a:prstTxWarp>
          </a:bodyPr>
          <a:lstStyle/>
          <a:p>
            <a:endParaRPr lang="en-US"/>
          </a:p>
        </p:txBody>
      </p:sp>
      <p:sp>
        <p:nvSpPr>
          <p:cNvPr id="43042" name="Freeform 54" descr="Water droplets"/>
          <p:cNvSpPr>
            <a:spLocks/>
          </p:cNvSpPr>
          <p:nvPr/>
        </p:nvSpPr>
        <p:spPr bwMode="auto">
          <a:xfrm>
            <a:off x="5133208" y="3725863"/>
            <a:ext cx="403225" cy="306387"/>
          </a:xfrm>
          <a:custGeom>
            <a:avLst/>
            <a:gdLst>
              <a:gd name="T0" fmla="*/ 254 w 254"/>
              <a:gd name="T1" fmla="*/ 80 h 193"/>
              <a:gd name="T2" fmla="*/ 233 w 254"/>
              <a:gd name="T3" fmla="*/ 91 h 193"/>
              <a:gd name="T4" fmla="*/ 201 w 254"/>
              <a:gd name="T5" fmla="*/ 101 h 193"/>
              <a:gd name="T6" fmla="*/ 137 w 254"/>
              <a:gd name="T7" fmla="*/ 91 h 193"/>
              <a:gd name="T8" fmla="*/ 73 w 254"/>
              <a:gd name="T9" fmla="*/ 43 h 193"/>
              <a:gd name="T10" fmla="*/ 14 w 254"/>
              <a:gd name="T11" fmla="*/ 0 h 193"/>
              <a:gd name="T12" fmla="*/ 14 w 254"/>
              <a:gd name="T13" fmla="*/ 64 h 193"/>
              <a:gd name="T14" fmla="*/ 164 w 254"/>
              <a:gd name="T15" fmla="*/ 192 h 193"/>
              <a:gd name="T16" fmla="*/ 222 w 254"/>
              <a:gd name="T17" fmla="*/ 192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93"/>
              <a:gd name="T29" fmla="*/ 254 w 254"/>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93">
                <a:moveTo>
                  <a:pt x="254" y="80"/>
                </a:moveTo>
                <a:cubicBezTo>
                  <a:pt x="247" y="83"/>
                  <a:pt x="240" y="88"/>
                  <a:pt x="233" y="91"/>
                </a:cubicBezTo>
                <a:cubicBezTo>
                  <a:pt x="222" y="95"/>
                  <a:pt x="201" y="101"/>
                  <a:pt x="201" y="101"/>
                </a:cubicBezTo>
                <a:cubicBezTo>
                  <a:pt x="196" y="100"/>
                  <a:pt x="151" y="99"/>
                  <a:pt x="137" y="91"/>
                </a:cubicBezTo>
                <a:cubicBezTo>
                  <a:pt x="112" y="77"/>
                  <a:pt x="96" y="57"/>
                  <a:pt x="73" y="43"/>
                </a:cubicBezTo>
                <a:cubicBezTo>
                  <a:pt x="57" y="20"/>
                  <a:pt x="39" y="7"/>
                  <a:pt x="14" y="0"/>
                </a:cubicBezTo>
                <a:cubicBezTo>
                  <a:pt x="0" y="21"/>
                  <a:pt x="7" y="37"/>
                  <a:pt x="14" y="64"/>
                </a:cubicBezTo>
                <a:cubicBezTo>
                  <a:pt x="27" y="123"/>
                  <a:pt x="101" y="187"/>
                  <a:pt x="164" y="192"/>
                </a:cubicBezTo>
                <a:cubicBezTo>
                  <a:pt x="183" y="193"/>
                  <a:pt x="202" y="192"/>
                  <a:pt x="222" y="192"/>
                </a:cubicBezTo>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3" name="Freeform 55" descr="Water droplets"/>
          <p:cNvSpPr>
            <a:spLocks/>
          </p:cNvSpPr>
          <p:nvPr/>
        </p:nvSpPr>
        <p:spPr bwMode="auto">
          <a:xfrm>
            <a:off x="6023795" y="41910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4" name="Freeform 56" descr="Water droplets"/>
          <p:cNvSpPr>
            <a:spLocks/>
          </p:cNvSpPr>
          <p:nvPr/>
        </p:nvSpPr>
        <p:spPr bwMode="auto">
          <a:xfrm rot="-1291702">
            <a:off x="6252395" y="39624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5" name="Freeform 57" descr="Water droplets"/>
          <p:cNvSpPr>
            <a:spLocks/>
          </p:cNvSpPr>
          <p:nvPr/>
        </p:nvSpPr>
        <p:spPr bwMode="auto">
          <a:xfrm rot="-2662623">
            <a:off x="6480995" y="3657600"/>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6" name="Freeform 58" descr="Water droplets"/>
          <p:cNvSpPr>
            <a:spLocks/>
          </p:cNvSpPr>
          <p:nvPr/>
        </p:nvSpPr>
        <p:spPr bwMode="auto">
          <a:xfrm rot="-3833225">
            <a:off x="6414320" y="3348038"/>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7" name="Freeform 59" descr="Water droplets"/>
          <p:cNvSpPr>
            <a:spLocks/>
          </p:cNvSpPr>
          <p:nvPr/>
        </p:nvSpPr>
        <p:spPr bwMode="auto">
          <a:xfrm rot="-4770255">
            <a:off x="6325420" y="3051175"/>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8" name="Freeform 60" descr="Water droplets"/>
          <p:cNvSpPr>
            <a:spLocks/>
          </p:cNvSpPr>
          <p:nvPr/>
        </p:nvSpPr>
        <p:spPr bwMode="auto">
          <a:xfrm rot="-5707286">
            <a:off x="6096820" y="2822575"/>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49" name="Freeform 61" descr="Water droplets"/>
          <p:cNvSpPr>
            <a:spLocks/>
          </p:cNvSpPr>
          <p:nvPr/>
        </p:nvSpPr>
        <p:spPr bwMode="auto">
          <a:xfrm rot="-6674525">
            <a:off x="5957120" y="2586038"/>
            <a:ext cx="755650" cy="1054100"/>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6"/>
              <a:gd name="T55" fmla="*/ 0 h 664"/>
              <a:gd name="T56" fmla="*/ 476 w 476"/>
              <a:gd name="T57" fmla="*/ 664 h 6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nvGrpSpPr>
          <p:cNvPr id="6" name="Group 62"/>
          <p:cNvGrpSpPr>
            <a:grpSpLocks/>
          </p:cNvGrpSpPr>
          <p:nvPr/>
        </p:nvGrpSpPr>
        <p:grpSpPr bwMode="auto">
          <a:xfrm>
            <a:off x="6646095" y="2049463"/>
            <a:ext cx="685800" cy="685800"/>
            <a:chOff x="4032" y="816"/>
            <a:chExt cx="432" cy="432"/>
          </a:xfrm>
        </p:grpSpPr>
        <p:sp>
          <p:nvSpPr>
            <p:cNvPr id="43119" name="Oval 63"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0" name="Oval 64"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1" name="Oval 65"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22" name="Oval 66"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7" name="Group 67"/>
          <p:cNvGrpSpPr>
            <a:grpSpLocks/>
          </p:cNvGrpSpPr>
          <p:nvPr/>
        </p:nvGrpSpPr>
        <p:grpSpPr bwMode="auto">
          <a:xfrm>
            <a:off x="6950895" y="2354263"/>
            <a:ext cx="685800" cy="685800"/>
            <a:chOff x="4032" y="816"/>
            <a:chExt cx="432" cy="432"/>
          </a:xfrm>
        </p:grpSpPr>
        <p:sp>
          <p:nvSpPr>
            <p:cNvPr id="43115" name="Oval 68"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6" name="Oval 69"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7" name="Oval 70"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8" name="Oval 71"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8" name="Group 72"/>
          <p:cNvGrpSpPr>
            <a:grpSpLocks/>
          </p:cNvGrpSpPr>
          <p:nvPr/>
        </p:nvGrpSpPr>
        <p:grpSpPr bwMode="auto">
          <a:xfrm rot="1348004">
            <a:off x="7258870" y="2887663"/>
            <a:ext cx="685800" cy="685800"/>
            <a:chOff x="4032" y="816"/>
            <a:chExt cx="432" cy="432"/>
          </a:xfrm>
        </p:grpSpPr>
        <p:sp>
          <p:nvSpPr>
            <p:cNvPr id="43111" name="Oval 73"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2" name="Oval 74"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3" name="Oval 75"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4" name="Oval 76"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9" name="Group 77"/>
          <p:cNvGrpSpPr>
            <a:grpSpLocks/>
          </p:cNvGrpSpPr>
          <p:nvPr/>
        </p:nvGrpSpPr>
        <p:grpSpPr bwMode="auto">
          <a:xfrm rot="3092294">
            <a:off x="7404920" y="4110038"/>
            <a:ext cx="685800" cy="685800"/>
            <a:chOff x="4032" y="816"/>
            <a:chExt cx="432" cy="432"/>
          </a:xfrm>
        </p:grpSpPr>
        <p:sp>
          <p:nvSpPr>
            <p:cNvPr id="43107" name="Oval 78"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8" name="Oval 79"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9" name="Oval 80"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10" name="Oval 81"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10" name="Group 82"/>
          <p:cNvGrpSpPr>
            <a:grpSpLocks/>
          </p:cNvGrpSpPr>
          <p:nvPr/>
        </p:nvGrpSpPr>
        <p:grpSpPr bwMode="auto">
          <a:xfrm rot="4630269">
            <a:off x="7087420" y="4724400"/>
            <a:ext cx="685800" cy="685800"/>
            <a:chOff x="4032" y="816"/>
            <a:chExt cx="432" cy="432"/>
          </a:xfrm>
        </p:grpSpPr>
        <p:sp>
          <p:nvSpPr>
            <p:cNvPr id="43103" name="Oval 83"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4" name="Oval 84"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5" name="Oval 85"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6" name="Oval 86"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11" name="Group 87"/>
          <p:cNvGrpSpPr>
            <a:grpSpLocks/>
          </p:cNvGrpSpPr>
          <p:nvPr/>
        </p:nvGrpSpPr>
        <p:grpSpPr bwMode="auto">
          <a:xfrm rot="5683907">
            <a:off x="6633395" y="5184775"/>
            <a:ext cx="685800" cy="685800"/>
            <a:chOff x="4032" y="816"/>
            <a:chExt cx="432" cy="432"/>
          </a:xfrm>
        </p:grpSpPr>
        <p:sp>
          <p:nvSpPr>
            <p:cNvPr id="43099" name="Oval 88"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0" name="Oval 89"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1" name="Oval 90"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102" name="Oval 91"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12" name="Group 92"/>
          <p:cNvGrpSpPr>
            <a:grpSpLocks/>
          </p:cNvGrpSpPr>
          <p:nvPr/>
        </p:nvGrpSpPr>
        <p:grpSpPr bwMode="auto">
          <a:xfrm rot="-1768976">
            <a:off x="6530208" y="1908175"/>
            <a:ext cx="685800" cy="685800"/>
            <a:chOff x="4032" y="816"/>
            <a:chExt cx="432" cy="432"/>
          </a:xfrm>
        </p:grpSpPr>
        <p:sp>
          <p:nvSpPr>
            <p:cNvPr id="43095" name="Oval 93"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6" name="Oval 94"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7" name="Oval 95"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8" name="Oval 96"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13" name="Group 97"/>
          <p:cNvGrpSpPr>
            <a:grpSpLocks/>
          </p:cNvGrpSpPr>
          <p:nvPr/>
        </p:nvGrpSpPr>
        <p:grpSpPr bwMode="auto">
          <a:xfrm rot="-3238249">
            <a:off x="5841233" y="1905000"/>
            <a:ext cx="685800" cy="685800"/>
            <a:chOff x="4032" y="816"/>
            <a:chExt cx="432" cy="432"/>
          </a:xfrm>
        </p:grpSpPr>
        <p:sp>
          <p:nvSpPr>
            <p:cNvPr id="43091" name="Oval 98"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2" name="Oval 99"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3" name="Oval 100"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4" name="Oval 101"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grpSp>
        <p:nvGrpSpPr>
          <p:cNvPr id="14" name="Group 102"/>
          <p:cNvGrpSpPr>
            <a:grpSpLocks/>
          </p:cNvGrpSpPr>
          <p:nvPr/>
        </p:nvGrpSpPr>
        <p:grpSpPr bwMode="auto">
          <a:xfrm rot="-5085152">
            <a:off x="4579170" y="2136775"/>
            <a:ext cx="685800" cy="685800"/>
            <a:chOff x="4032" y="816"/>
            <a:chExt cx="432" cy="432"/>
          </a:xfrm>
        </p:grpSpPr>
        <p:sp>
          <p:nvSpPr>
            <p:cNvPr id="43087" name="Oval 103"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88" name="Oval 104"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89" name="Oval 105"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90" name="Oval 106"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sp>
        <p:nvSpPr>
          <p:cNvPr id="43059" name="WordArt 107"/>
          <p:cNvSpPr>
            <a:spLocks noChangeArrowheads="1" noChangeShapeType="1" noTextEdit="1"/>
          </p:cNvSpPr>
          <p:nvPr/>
        </p:nvSpPr>
        <p:spPr bwMode="auto">
          <a:xfrm rot="-1242080">
            <a:off x="4636320" y="4851400"/>
            <a:ext cx="2489200" cy="762000"/>
          </a:xfrm>
          <a:prstGeom prst="rect">
            <a:avLst/>
          </a:prstGeom>
        </p:spPr>
        <p:txBody>
          <a:bodyPr wrap="none" fromWordArt="1">
            <a:prstTxWarp prst="textDeflate">
              <a:avLst>
                <a:gd name="adj" fmla="val 18750"/>
              </a:avLst>
            </a:prstTxWarp>
          </a:bodyPr>
          <a:lstStyle/>
          <a:p>
            <a:pPr algn="ctr"/>
            <a:r>
              <a:rPr lang="en-US" sz="3200" i="1" kern="10">
                <a:ln w="3175">
                  <a:solidFill>
                    <a:srgbClr val="000000"/>
                  </a:solidFill>
                  <a:round/>
                  <a:headEnd/>
                  <a:tailEnd/>
                </a:ln>
                <a:solidFill>
                  <a:srgbClr val="008080"/>
                </a:solidFill>
                <a:effectLst>
                  <a:outerShdw blurRad="63500" dist="38099" dir="2700000" algn="ctr" rotWithShape="0">
                    <a:srgbClr val="000000">
                      <a:alpha val="74997"/>
                    </a:srgbClr>
                  </a:outerShdw>
                </a:effectLst>
                <a:latin typeface="Arial Black"/>
                <a:ea typeface="Arial Black"/>
                <a:cs typeface="Arial Black"/>
              </a:rPr>
              <a:t>Aspergillus</a:t>
            </a:r>
          </a:p>
        </p:txBody>
      </p:sp>
      <p:sp>
        <p:nvSpPr>
          <p:cNvPr id="43060" name="Freeform 108" descr="Water droplets"/>
          <p:cNvSpPr>
            <a:spLocks/>
          </p:cNvSpPr>
          <p:nvPr/>
        </p:nvSpPr>
        <p:spPr bwMode="auto">
          <a:xfrm>
            <a:off x="5630095" y="4843463"/>
            <a:ext cx="457200" cy="1014412"/>
          </a:xfrm>
          <a:custGeom>
            <a:avLst/>
            <a:gdLst>
              <a:gd name="T0" fmla="*/ 85 w 288"/>
              <a:gd name="T1" fmla="*/ 0 h 639"/>
              <a:gd name="T2" fmla="*/ 160 w 288"/>
              <a:gd name="T3" fmla="*/ 32 h 639"/>
              <a:gd name="T4" fmla="*/ 197 w 288"/>
              <a:gd name="T5" fmla="*/ 75 h 639"/>
              <a:gd name="T6" fmla="*/ 229 w 288"/>
              <a:gd name="T7" fmla="*/ 107 h 639"/>
              <a:gd name="T8" fmla="*/ 251 w 288"/>
              <a:gd name="T9" fmla="*/ 155 h 639"/>
              <a:gd name="T10" fmla="*/ 267 w 288"/>
              <a:gd name="T11" fmla="*/ 213 h 639"/>
              <a:gd name="T12" fmla="*/ 251 w 288"/>
              <a:gd name="T13" fmla="*/ 341 h 639"/>
              <a:gd name="T14" fmla="*/ 235 w 288"/>
              <a:gd name="T15" fmla="*/ 389 h 639"/>
              <a:gd name="T16" fmla="*/ 245 w 288"/>
              <a:gd name="T17" fmla="*/ 491 h 639"/>
              <a:gd name="T18" fmla="*/ 272 w 288"/>
              <a:gd name="T19" fmla="*/ 539 h 639"/>
              <a:gd name="T20" fmla="*/ 288 w 288"/>
              <a:gd name="T21" fmla="*/ 587 h 639"/>
              <a:gd name="T22" fmla="*/ 219 w 288"/>
              <a:gd name="T23" fmla="*/ 523 h 639"/>
              <a:gd name="T24" fmla="*/ 251 w 288"/>
              <a:gd name="T25" fmla="*/ 619 h 639"/>
              <a:gd name="T26" fmla="*/ 203 w 288"/>
              <a:gd name="T27" fmla="*/ 608 h 639"/>
              <a:gd name="T28" fmla="*/ 171 w 288"/>
              <a:gd name="T29" fmla="*/ 560 h 639"/>
              <a:gd name="T30" fmla="*/ 165 w 288"/>
              <a:gd name="T31" fmla="*/ 576 h 639"/>
              <a:gd name="T32" fmla="*/ 128 w 288"/>
              <a:gd name="T33" fmla="*/ 603 h 639"/>
              <a:gd name="T34" fmla="*/ 107 w 288"/>
              <a:gd name="T35" fmla="*/ 549 h 639"/>
              <a:gd name="T36" fmla="*/ 69 w 288"/>
              <a:gd name="T37" fmla="*/ 587 h 639"/>
              <a:gd name="T38" fmla="*/ 53 w 288"/>
              <a:gd name="T39" fmla="*/ 576 h 639"/>
              <a:gd name="T40" fmla="*/ 43 w 288"/>
              <a:gd name="T41" fmla="*/ 544 h 639"/>
              <a:gd name="T42" fmla="*/ 69 w 288"/>
              <a:gd name="T43" fmla="*/ 464 h 639"/>
              <a:gd name="T44" fmla="*/ 75 w 288"/>
              <a:gd name="T45" fmla="*/ 432 h 639"/>
              <a:gd name="T46" fmla="*/ 85 w 288"/>
              <a:gd name="T47" fmla="*/ 400 h 639"/>
              <a:gd name="T48" fmla="*/ 53 w 288"/>
              <a:gd name="T49" fmla="*/ 384 h 639"/>
              <a:gd name="T50" fmla="*/ 43 w 288"/>
              <a:gd name="T51" fmla="*/ 368 h 639"/>
              <a:gd name="T52" fmla="*/ 27 w 288"/>
              <a:gd name="T53" fmla="*/ 357 h 639"/>
              <a:gd name="T54" fmla="*/ 32 w 288"/>
              <a:gd name="T55" fmla="*/ 309 h 639"/>
              <a:gd name="T56" fmla="*/ 64 w 288"/>
              <a:gd name="T57" fmla="*/ 315 h 639"/>
              <a:gd name="T58" fmla="*/ 112 w 288"/>
              <a:gd name="T59" fmla="*/ 331 h 639"/>
              <a:gd name="T60" fmla="*/ 176 w 288"/>
              <a:gd name="T61" fmla="*/ 304 h 639"/>
              <a:gd name="T62" fmla="*/ 0 w 288"/>
              <a:gd name="T63" fmla="*/ 101 h 6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639"/>
              <a:gd name="T98" fmla="*/ 288 w 288"/>
              <a:gd name="T99" fmla="*/ 639 h 6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639">
                <a:moveTo>
                  <a:pt x="85" y="0"/>
                </a:moveTo>
                <a:cubicBezTo>
                  <a:pt x="113" y="6"/>
                  <a:pt x="133" y="18"/>
                  <a:pt x="160" y="32"/>
                </a:cubicBezTo>
                <a:cubicBezTo>
                  <a:pt x="171" y="48"/>
                  <a:pt x="184" y="60"/>
                  <a:pt x="197" y="75"/>
                </a:cubicBezTo>
                <a:cubicBezTo>
                  <a:pt x="206" y="86"/>
                  <a:pt x="229" y="107"/>
                  <a:pt x="229" y="107"/>
                </a:cubicBezTo>
                <a:cubicBezTo>
                  <a:pt x="235" y="125"/>
                  <a:pt x="240" y="139"/>
                  <a:pt x="251" y="155"/>
                </a:cubicBezTo>
                <a:cubicBezTo>
                  <a:pt x="256" y="174"/>
                  <a:pt x="261" y="193"/>
                  <a:pt x="267" y="213"/>
                </a:cubicBezTo>
                <a:cubicBezTo>
                  <a:pt x="262" y="284"/>
                  <a:pt x="269" y="290"/>
                  <a:pt x="251" y="341"/>
                </a:cubicBezTo>
                <a:cubicBezTo>
                  <a:pt x="245" y="356"/>
                  <a:pt x="235" y="389"/>
                  <a:pt x="235" y="389"/>
                </a:cubicBezTo>
                <a:cubicBezTo>
                  <a:pt x="229" y="434"/>
                  <a:pt x="229" y="449"/>
                  <a:pt x="245" y="491"/>
                </a:cubicBezTo>
                <a:cubicBezTo>
                  <a:pt x="251" y="508"/>
                  <a:pt x="272" y="539"/>
                  <a:pt x="272" y="539"/>
                </a:cubicBezTo>
                <a:cubicBezTo>
                  <a:pt x="277" y="555"/>
                  <a:pt x="282" y="570"/>
                  <a:pt x="288" y="587"/>
                </a:cubicBezTo>
                <a:cubicBezTo>
                  <a:pt x="244" y="600"/>
                  <a:pt x="237" y="552"/>
                  <a:pt x="219" y="523"/>
                </a:cubicBezTo>
                <a:cubicBezTo>
                  <a:pt x="206" y="555"/>
                  <a:pt x="239" y="588"/>
                  <a:pt x="251" y="619"/>
                </a:cubicBezTo>
                <a:cubicBezTo>
                  <a:pt x="228" y="625"/>
                  <a:pt x="221" y="621"/>
                  <a:pt x="203" y="608"/>
                </a:cubicBezTo>
                <a:cubicBezTo>
                  <a:pt x="177" y="570"/>
                  <a:pt x="187" y="586"/>
                  <a:pt x="171" y="560"/>
                </a:cubicBezTo>
                <a:cubicBezTo>
                  <a:pt x="156" y="510"/>
                  <a:pt x="161" y="563"/>
                  <a:pt x="165" y="576"/>
                </a:cubicBezTo>
                <a:cubicBezTo>
                  <a:pt x="157" y="639"/>
                  <a:pt x="166" y="614"/>
                  <a:pt x="128" y="603"/>
                </a:cubicBezTo>
                <a:cubicBezTo>
                  <a:pt x="115" y="584"/>
                  <a:pt x="111" y="570"/>
                  <a:pt x="107" y="549"/>
                </a:cubicBezTo>
                <a:cubicBezTo>
                  <a:pt x="81" y="585"/>
                  <a:pt x="97" y="576"/>
                  <a:pt x="69" y="587"/>
                </a:cubicBezTo>
                <a:cubicBezTo>
                  <a:pt x="63" y="583"/>
                  <a:pt x="56" y="581"/>
                  <a:pt x="53" y="576"/>
                </a:cubicBezTo>
                <a:cubicBezTo>
                  <a:pt x="47" y="566"/>
                  <a:pt x="43" y="544"/>
                  <a:pt x="43" y="544"/>
                </a:cubicBezTo>
                <a:cubicBezTo>
                  <a:pt x="50" y="519"/>
                  <a:pt x="64" y="489"/>
                  <a:pt x="69" y="464"/>
                </a:cubicBezTo>
                <a:cubicBezTo>
                  <a:pt x="71" y="453"/>
                  <a:pt x="72" y="442"/>
                  <a:pt x="75" y="432"/>
                </a:cubicBezTo>
                <a:cubicBezTo>
                  <a:pt x="77" y="421"/>
                  <a:pt x="85" y="400"/>
                  <a:pt x="85" y="400"/>
                </a:cubicBezTo>
                <a:cubicBezTo>
                  <a:pt x="75" y="393"/>
                  <a:pt x="62" y="391"/>
                  <a:pt x="53" y="384"/>
                </a:cubicBezTo>
                <a:cubicBezTo>
                  <a:pt x="48" y="380"/>
                  <a:pt x="47" y="372"/>
                  <a:pt x="43" y="368"/>
                </a:cubicBezTo>
                <a:cubicBezTo>
                  <a:pt x="38" y="363"/>
                  <a:pt x="32" y="360"/>
                  <a:pt x="27" y="357"/>
                </a:cubicBezTo>
                <a:cubicBezTo>
                  <a:pt x="28" y="341"/>
                  <a:pt x="21" y="321"/>
                  <a:pt x="32" y="309"/>
                </a:cubicBezTo>
                <a:cubicBezTo>
                  <a:pt x="39" y="300"/>
                  <a:pt x="53" y="312"/>
                  <a:pt x="64" y="315"/>
                </a:cubicBezTo>
                <a:cubicBezTo>
                  <a:pt x="82" y="319"/>
                  <a:pt x="95" y="324"/>
                  <a:pt x="112" y="331"/>
                </a:cubicBezTo>
                <a:cubicBezTo>
                  <a:pt x="143" y="325"/>
                  <a:pt x="154" y="325"/>
                  <a:pt x="176" y="304"/>
                </a:cubicBezTo>
                <a:cubicBezTo>
                  <a:pt x="214" y="181"/>
                  <a:pt x="112" y="101"/>
                  <a:pt x="0" y="101"/>
                </a:cubicBezTo>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nvGrpSpPr>
          <p:cNvPr id="15" name="Group 109"/>
          <p:cNvGrpSpPr>
            <a:grpSpLocks/>
          </p:cNvGrpSpPr>
          <p:nvPr/>
        </p:nvGrpSpPr>
        <p:grpSpPr bwMode="auto">
          <a:xfrm rot="2174875">
            <a:off x="7395395" y="3508375"/>
            <a:ext cx="685800" cy="685800"/>
            <a:chOff x="4032" y="816"/>
            <a:chExt cx="432" cy="432"/>
          </a:xfrm>
        </p:grpSpPr>
        <p:sp>
          <p:nvSpPr>
            <p:cNvPr id="43083" name="Oval 110" descr="Water droplets"/>
            <p:cNvSpPr>
              <a:spLocks noChangeArrowheads="1"/>
            </p:cNvSpPr>
            <p:nvPr/>
          </p:nvSpPr>
          <p:spPr bwMode="auto">
            <a:xfrm>
              <a:off x="4032" y="1104"/>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84" name="Oval 111" descr="Water droplets"/>
            <p:cNvSpPr>
              <a:spLocks noChangeArrowheads="1"/>
            </p:cNvSpPr>
            <p:nvPr/>
          </p:nvSpPr>
          <p:spPr bwMode="auto">
            <a:xfrm>
              <a:off x="4128" y="1008"/>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85" name="Oval 112" descr="Water droplets"/>
            <p:cNvSpPr>
              <a:spLocks noChangeArrowheads="1"/>
            </p:cNvSpPr>
            <p:nvPr/>
          </p:nvSpPr>
          <p:spPr bwMode="auto">
            <a:xfrm>
              <a:off x="4224" y="912"/>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86" name="Oval 113" descr="Water droplets"/>
            <p:cNvSpPr>
              <a:spLocks noChangeArrowheads="1"/>
            </p:cNvSpPr>
            <p:nvPr/>
          </p:nvSpPr>
          <p:spPr bwMode="auto">
            <a:xfrm>
              <a:off x="4320" y="816"/>
              <a:ext cx="144" cy="144"/>
            </a:xfrm>
            <a:prstGeom prst="ellipse">
              <a:avLst/>
            </a:pr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grpSp>
      <p:sp>
        <p:nvSpPr>
          <p:cNvPr id="43062" name="Freeform 114"/>
          <p:cNvSpPr>
            <a:spLocks/>
          </p:cNvSpPr>
          <p:nvPr/>
        </p:nvSpPr>
        <p:spPr bwMode="auto">
          <a:xfrm>
            <a:off x="3569520" y="2717800"/>
            <a:ext cx="1600200" cy="1066800"/>
          </a:xfrm>
          <a:custGeom>
            <a:avLst/>
            <a:gdLst>
              <a:gd name="T0" fmla="*/ 288 w 1008"/>
              <a:gd name="T1" fmla="*/ 624 h 672"/>
              <a:gd name="T2" fmla="*/ 192 w 1008"/>
              <a:gd name="T3" fmla="*/ 672 h 672"/>
              <a:gd name="T4" fmla="*/ 192 w 1008"/>
              <a:gd name="T5" fmla="*/ 528 h 672"/>
              <a:gd name="T6" fmla="*/ 0 w 1008"/>
              <a:gd name="T7" fmla="*/ 528 h 672"/>
              <a:gd name="T8" fmla="*/ 144 w 1008"/>
              <a:gd name="T9" fmla="*/ 432 h 672"/>
              <a:gd name="T10" fmla="*/ 0 w 1008"/>
              <a:gd name="T11" fmla="*/ 288 h 672"/>
              <a:gd name="T12" fmla="*/ 192 w 1008"/>
              <a:gd name="T13" fmla="*/ 288 h 672"/>
              <a:gd name="T14" fmla="*/ 48 w 1008"/>
              <a:gd name="T15" fmla="*/ 96 h 672"/>
              <a:gd name="T16" fmla="*/ 336 w 1008"/>
              <a:gd name="T17" fmla="*/ 240 h 672"/>
              <a:gd name="T18" fmla="*/ 384 w 1008"/>
              <a:gd name="T19" fmla="*/ 96 h 672"/>
              <a:gd name="T20" fmla="*/ 480 w 1008"/>
              <a:gd name="T21" fmla="*/ 240 h 672"/>
              <a:gd name="T22" fmla="*/ 672 w 1008"/>
              <a:gd name="T23" fmla="*/ 0 h 672"/>
              <a:gd name="T24" fmla="*/ 624 w 1008"/>
              <a:gd name="T25" fmla="*/ 240 h 672"/>
              <a:gd name="T26" fmla="*/ 912 w 1008"/>
              <a:gd name="T27" fmla="*/ 192 h 672"/>
              <a:gd name="T28" fmla="*/ 768 w 1008"/>
              <a:gd name="T29" fmla="*/ 288 h 672"/>
              <a:gd name="T30" fmla="*/ 1008 w 1008"/>
              <a:gd name="T31" fmla="*/ 336 h 672"/>
              <a:gd name="T32" fmla="*/ 816 w 1008"/>
              <a:gd name="T33" fmla="*/ 384 h 672"/>
              <a:gd name="T34" fmla="*/ 1008 w 1008"/>
              <a:gd name="T35" fmla="*/ 528 h 672"/>
              <a:gd name="T36" fmla="*/ 768 w 1008"/>
              <a:gd name="T37" fmla="*/ 480 h 672"/>
              <a:gd name="T38" fmla="*/ 816 w 1008"/>
              <a:gd name="T39" fmla="*/ 624 h 6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8"/>
              <a:gd name="T61" fmla="*/ 0 h 672"/>
              <a:gd name="T62" fmla="*/ 1008 w 1008"/>
              <a:gd name="T63" fmla="*/ 672 h 6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8" h="672">
                <a:moveTo>
                  <a:pt x="288" y="624"/>
                </a:moveTo>
                <a:lnTo>
                  <a:pt x="192" y="672"/>
                </a:lnTo>
                <a:lnTo>
                  <a:pt x="192" y="528"/>
                </a:lnTo>
                <a:lnTo>
                  <a:pt x="0" y="528"/>
                </a:lnTo>
                <a:lnTo>
                  <a:pt x="144" y="432"/>
                </a:lnTo>
                <a:lnTo>
                  <a:pt x="0" y="288"/>
                </a:lnTo>
                <a:lnTo>
                  <a:pt x="192" y="288"/>
                </a:lnTo>
                <a:lnTo>
                  <a:pt x="48" y="96"/>
                </a:lnTo>
                <a:lnTo>
                  <a:pt x="336" y="240"/>
                </a:lnTo>
                <a:lnTo>
                  <a:pt x="384" y="96"/>
                </a:lnTo>
                <a:lnTo>
                  <a:pt x="480" y="240"/>
                </a:lnTo>
                <a:lnTo>
                  <a:pt x="672" y="0"/>
                </a:lnTo>
                <a:lnTo>
                  <a:pt x="624" y="240"/>
                </a:lnTo>
                <a:lnTo>
                  <a:pt x="912" y="192"/>
                </a:lnTo>
                <a:lnTo>
                  <a:pt x="768" y="288"/>
                </a:lnTo>
                <a:lnTo>
                  <a:pt x="1008" y="336"/>
                </a:lnTo>
                <a:lnTo>
                  <a:pt x="816" y="384"/>
                </a:lnTo>
                <a:lnTo>
                  <a:pt x="1008" y="528"/>
                </a:lnTo>
                <a:lnTo>
                  <a:pt x="768" y="480"/>
                </a:lnTo>
                <a:lnTo>
                  <a:pt x="816" y="624"/>
                </a:lnTo>
              </a:path>
            </a:pathLst>
          </a:custGeom>
          <a:gradFill rotWithShape="0">
            <a:gsLst>
              <a:gs pos="0">
                <a:srgbClr val="4D0808"/>
              </a:gs>
              <a:gs pos="30000">
                <a:srgbClr val="FF0300"/>
              </a:gs>
              <a:gs pos="55000">
                <a:srgbClr val="FF7A00"/>
              </a:gs>
              <a:gs pos="100000">
                <a:srgbClr val="FFF200"/>
              </a:gs>
            </a:gsLst>
            <a:path path="rect">
              <a:fillToRect l="50000" t="50000" r="50000" b="50000"/>
            </a:path>
          </a:gradFill>
          <a:ln w="3175">
            <a:solidFill>
              <a:srgbClr val="414141"/>
            </a:solidFill>
            <a:round/>
            <a:headEnd/>
            <a:tailEnd/>
          </a:ln>
        </p:spPr>
        <p:txBody>
          <a:bodyPr wrap="none" anchor="ctr">
            <a:prstTxWarp prst="textNoShape">
              <a:avLst/>
            </a:prstTxWarp>
          </a:bodyPr>
          <a:lstStyle/>
          <a:p>
            <a:endParaRPr lang="en-US"/>
          </a:p>
        </p:txBody>
      </p:sp>
      <p:sp>
        <p:nvSpPr>
          <p:cNvPr id="43063" name="Freeform 115" descr="Water droplets"/>
          <p:cNvSpPr>
            <a:spLocks/>
          </p:cNvSpPr>
          <p:nvPr/>
        </p:nvSpPr>
        <p:spPr bwMode="auto">
          <a:xfrm>
            <a:off x="4326758" y="3238500"/>
            <a:ext cx="973137" cy="1587500"/>
          </a:xfrm>
          <a:custGeom>
            <a:avLst/>
            <a:gdLst>
              <a:gd name="T0" fmla="*/ 613 w 613"/>
              <a:gd name="T1" fmla="*/ 883 h 1000"/>
              <a:gd name="T2" fmla="*/ 512 w 613"/>
              <a:gd name="T3" fmla="*/ 798 h 1000"/>
              <a:gd name="T4" fmla="*/ 490 w 613"/>
              <a:gd name="T5" fmla="*/ 771 h 1000"/>
              <a:gd name="T6" fmla="*/ 469 w 613"/>
              <a:gd name="T7" fmla="*/ 744 h 1000"/>
              <a:gd name="T8" fmla="*/ 405 w 613"/>
              <a:gd name="T9" fmla="*/ 675 h 1000"/>
              <a:gd name="T10" fmla="*/ 394 w 613"/>
              <a:gd name="T11" fmla="*/ 659 h 1000"/>
              <a:gd name="T12" fmla="*/ 378 w 613"/>
              <a:gd name="T13" fmla="*/ 643 h 1000"/>
              <a:gd name="T14" fmla="*/ 357 w 613"/>
              <a:gd name="T15" fmla="*/ 611 h 1000"/>
              <a:gd name="T16" fmla="*/ 320 w 613"/>
              <a:gd name="T17" fmla="*/ 552 h 1000"/>
              <a:gd name="T18" fmla="*/ 250 w 613"/>
              <a:gd name="T19" fmla="*/ 456 h 1000"/>
              <a:gd name="T20" fmla="*/ 229 w 613"/>
              <a:gd name="T21" fmla="*/ 424 h 1000"/>
              <a:gd name="T22" fmla="*/ 218 w 613"/>
              <a:gd name="T23" fmla="*/ 408 h 1000"/>
              <a:gd name="T24" fmla="*/ 197 w 613"/>
              <a:gd name="T25" fmla="*/ 360 h 1000"/>
              <a:gd name="T26" fmla="*/ 192 w 613"/>
              <a:gd name="T27" fmla="*/ 344 h 1000"/>
              <a:gd name="T28" fmla="*/ 186 w 613"/>
              <a:gd name="T29" fmla="*/ 328 h 1000"/>
              <a:gd name="T30" fmla="*/ 176 w 613"/>
              <a:gd name="T31" fmla="*/ 296 h 1000"/>
              <a:gd name="T32" fmla="*/ 213 w 613"/>
              <a:gd name="T33" fmla="*/ 216 h 1000"/>
              <a:gd name="T34" fmla="*/ 186 w 613"/>
              <a:gd name="T35" fmla="*/ 163 h 1000"/>
              <a:gd name="T36" fmla="*/ 176 w 613"/>
              <a:gd name="T37" fmla="*/ 195 h 1000"/>
              <a:gd name="T38" fmla="*/ 170 w 613"/>
              <a:gd name="T39" fmla="*/ 211 h 1000"/>
              <a:gd name="T40" fmla="*/ 202 w 613"/>
              <a:gd name="T41" fmla="*/ 83 h 1000"/>
              <a:gd name="T42" fmla="*/ 197 w 613"/>
              <a:gd name="T43" fmla="*/ 40 h 1000"/>
              <a:gd name="T44" fmla="*/ 154 w 613"/>
              <a:gd name="T45" fmla="*/ 62 h 1000"/>
              <a:gd name="T46" fmla="*/ 144 w 613"/>
              <a:gd name="T47" fmla="*/ 147 h 1000"/>
              <a:gd name="T48" fmla="*/ 149 w 613"/>
              <a:gd name="T49" fmla="*/ 131 h 1000"/>
              <a:gd name="T50" fmla="*/ 160 w 613"/>
              <a:gd name="T51" fmla="*/ 94 h 1000"/>
              <a:gd name="T52" fmla="*/ 106 w 613"/>
              <a:gd name="T53" fmla="*/ 19 h 1000"/>
              <a:gd name="T54" fmla="*/ 106 w 613"/>
              <a:gd name="T55" fmla="*/ 62 h 1000"/>
              <a:gd name="T56" fmla="*/ 101 w 613"/>
              <a:gd name="T57" fmla="*/ 40 h 1000"/>
              <a:gd name="T58" fmla="*/ 85 w 613"/>
              <a:gd name="T59" fmla="*/ 30 h 1000"/>
              <a:gd name="T60" fmla="*/ 58 w 613"/>
              <a:gd name="T61" fmla="*/ 67 h 1000"/>
              <a:gd name="T62" fmla="*/ 53 w 613"/>
              <a:gd name="T63" fmla="*/ 142 h 1000"/>
              <a:gd name="T64" fmla="*/ 58 w 613"/>
              <a:gd name="T65" fmla="*/ 168 h 1000"/>
              <a:gd name="T66" fmla="*/ 37 w 613"/>
              <a:gd name="T67" fmla="*/ 62 h 1000"/>
              <a:gd name="T68" fmla="*/ 26 w 613"/>
              <a:gd name="T69" fmla="*/ 78 h 1000"/>
              <a:gd name="T70" fmla="*/ 10 w 613"/>
              <a:gd name="T71" fmla="*/ 88 h 1000"/>
              <a:gd name="T72" fmla="*/ 0 w 613"/>
              <a:gd name="T73" fmla="*/ 120 h 1000"/>
              <a:gd name="T74" fmla="*/ 16 w 613"/>
              <a:gd name="T75" fmla="*/ 227 h 1000"/>
              <a:gd name="T76" fmla="*/ 42 w 613"/>
              <a:gd name="T77" fmla="*/ 328 h 1000"/>
              <a:gd name="T78" fmla="*/ 112 w 613"/>
              <a:gd name="T79" fmla="*/ 360 h 1000"/>
              <a:gd name="T80" fmla="*/ 160 w 613"/>
              <a:gd name="T81" fmla="*/ 510 h 1000"/>
              <a:gd name="T82" fmla="*/ 181 w 613"/>
              <a:gd name="T83" fmla="*/ 558 h 1000"/>
              <a:gd name="T84" fmla="*/ 202 w 613"/>
              <a:gd name="T85" fmla="*/ 584 h 1000"/>
              <a:gd name="T86" fmla="*/ 208 w 613"/>
              <a:gd name="T87" fmla="*/ 600 h 1000"/>
              <a:gd name="T88" fmla="*/ 245 w 613"/>
              <a:gd name="T89" fmla="*/ 648 h 1000"/>
              <a:gd name="T90" fmla="*/ 304 w 613"/>
              <a:gd name="T91" fmla="*/ 734 h 1000"/>
              <a:gd name="T92" fmla="*/ 336 w 613"/>
              <a:gd name="T93" fmla="*/ 782 h 1000"/>
              <a:gd name="T94" fmla="*/ 389 w 613"/>
              <a:gd name="T95" fmla="*/ 824 h 1000"/>
              <a:gd name="T96" fmla="*/ 442 w 613"/>
              <a:gd name="T97" fmla="*/ 883 h 1000"/>
              <a:gd name="T98" fmla="*/ 517 w 613"/>
              <a:gd name="T99" fmla="*/ 974 h 1000"/>
              <a:gd name="T100" fmla="*/ 549 w 613"/>
              <a:gd name="T101" fmla="*/ 1000 h 1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13"/>
              <a:gd name="T154" fmla="*/ 0 h 1000"/>
              <a:gd name="T155" fmla="*/ 613 w 613"/>
              <a:gd name="T156" fmla="*/ 1000 h 1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13" h="1000">
                <a:moveTo>
                  <a:pt x="613" y="883"/>
                </a:moveTo>
                <a:cubicBezTo>
                  <a:pt x="580" y="863"/>
                  <a:pt x="539" y="825"/>
                  <a:pt x="512" y="798"/>
                </a:cubicBezTo>
                <a:cubicBezTo>
                  <a:pt x="495" y="754"/>
                  <a:pt x="519" y="809"/>
                  <a:pt x="490" y="771"/>
                </a:cubicBezTo>
                <a:cubicBezTo>
                  <a:pt x="460" y="733"/>
                  <a:pt x="515" y="775"/>
                  <a:pt x="469" y="744"/>
                </a:cubicBezTo>
                <a:cubicBezTo>
                  <a:pt x="462" y="724"/>
                  <a:pt x="423" y="687"/>
                  <a:pt x="405" y="675"/>
                </a:cubicBezTo>
                <a:cubicBezTo>
                  <a:pt x="401" y="669"/>
                  <a:pt x="398" y="663"/>
                  <a:pt x="394" y="659"/>
                </a:cubicBezTo>
                <a:cubicBezTo>
                  <a:pt x="389" y="653"/>
                  <a:pt x="382" y="648"/>
                  <a:pt x="378" y="643"/>
                </a:cubicBezTo>
                <a:cubicBezTo>
                  <a:pt x="370" y="632"/>
                  <a:pt x="357" y="611"/>
                  <a:pt x="357" y="611"/>
                </a:cubicBezTo>
                <a:cubicBezTo>
                  <a:pt x="349" y="588"/>
                  <a:pt x="339" y="565"/>
                  <a:pt x="320" y="552"/>
                </a:cubicBezTo>
                <a:cubicBezTo>
                  <a:pt x="296" y="518"/>
                  <a:pt x="269" y="491"/>
                  <a:pt x="250" y="456"/>
                </a:cubicBezTo>
                <a:cubicBezTo>
                  <a:pt x="243" y="444"/>
                  <a:pt x="236" y="434"/>
                  <a:pt x="229" y="424"/>
                </a:cubicBezTo>
                <a:cubicBezTo>
                  <a:pt x="225" y="418"/>
                  <a:pt x="218" y="408"/>
                  <a:pt x="218" y="408"/>
                </a:cubicBezTo>
                <a:cubicBezTo>
                  <a:pt x="206" y="369"/>
                  <a:pt x="214" y="385"/>
                  <a:pt x="197" y="360"/>
                </a:cubicBezTo>
                <a:cubicBezTo>
                  <a:pt x="195" y="354"/>
                  <a:pt x="193" y="349"/>
                  <a:pt x="192" y="344"/>
                </a:cubicBezTo>
                <a:cubicBezTo>
                  <a:pt x="190" y="338"/>
                  <a:pt x="187" y="333"/>
                  <a:pt x="186" y="328"/>
                </a:cubicBezTo>
                <a:cubicBezTo>
                  <a:pt x="182" y="317"/>
                  <a:pt x="176" y="296"/>
                  <a:pt x="176" y="296"/>
                </a:cubicBezTo>
                <a:cubicBezTo>
                  <a:pt x="184" y="267"/>
                  <a:pt x="203" y="245"/>
                  <a:pt x="213" y="216"/>
                </a:cubicBezTo>
                <a:cubicBezTo>
                  <a:pt x="215" y="186"/>
                  <a:pt x="228" y="133"/>
                  <a:pt x="186" y="163"/>
                </a:cubicBezTo>
                <a:cubicBezTo>
                  <a:pt x="182" y="173"/>
                  <a:pt x="179" y="184"/>
                  <a:pt x="176" y="195"/>
                </a:cubicBezTo>
                <a:cubicBezTo>
                  <a:pt x="174" y="200"/>
                  <a:pt x="168" y="216"/>
                  <a:pt x="170" y="211"/>
                </a:cubicBezTo>
                <a:cubicBezTo>
                  <a:pt x="180" y="168"/>
                  <a:pt x="191" y="125"/>
                  <a:pt x="202" y="83"/>
                </a:cubicBezTo>
                <a:cubicBezTo>
                  <a:pt x="200" y="68"/>
                  <a:pt x="207" y="49"/>
                  <a:pt x="197" y="40"/>
                </a:cubicBezTo>
                <a:cubicBezTo>
                  <a:pt x="166" y="13"/>
                  <a:pt x="158" y="49"/>
                  <a:pt x="154" y="62"/>
                </a:cubicBezTo>
                <a:cubicBezTo>
                  <a:pt x="151" y="90"/>
                  <a:pt x="144" y="118"/>
                  <a:pt x="144" y="147"/>
                </a:cubicBezTo>
                <a:cubicBezTo>
                  <a:pt x="144" y="152"/>
                  <a:pt x="147" y="136"/>
                  <a:pt x="149" y="131"/>
                </a:cubicBezTo>
                <a:cubicBezTo>
                  <a:pt x="158" y="96"/>
                  <a:pt x="149" y="123"/>
                  <a:pt x="160" y="94"/>
                </a:cubicBezTo>
                <a:cubicBezTo>
                  <a:pt x="148" y="19"/>
                  <a:pt x="164" y="0"/>
                  <a:pt x="106" y="19"/>
                </a:cubicBezTo>
                <a:cubicBezTo>
                  <a:pt x="94" y="55"/>
                  <a:pt x="106" y="10"/>
                  <a:pt x="106" y="62"/>
                </a:cubicBezTo>
                <a:cubicBezTo>
                  <a:pt x="106" y="69"/>
                  <a:pt x="105" y="46"/>
                  <a:pt x="101" y="40"/>
                </a:cubicBezTo>
                <a:cubicBezTo>
                  <a:pt x="97" y="34"/>
                  <a:pt x="90" y="33"/>
                  <a:pt x="85" y="30"/>
                </a:cubicBezTo>
                <a:cubicBezTo>
                  <a:pt x="62" y="36"/>
                  <a:pt x="65" y="46"/>
                  <a:pt x="58" y="67"/>
                </a:cubicBezTo>
                <a:cubicBezTo>
                  <a:pt x="56" y="92"/>
                  <a:pt x="53" y="116"/>
                  <a:pt x="53" y="142"/>
                </a:cubicBezTo>
                <a:cubicBezTo>
                  <a:pt x="53" y="150"/>
                  <a:pt x="58" y="176"/>
                  <a:pt x="58" y="168"/>
                </a:cubicBezTo>
                <a:cubicBezTo>
                  <a:pt x="58" y="63"/>
                  <a:pt x="84" y="76"/>
                  <a:pt x="37" y="62"/>
                </a:cubicBezTo>
                <a:cubicBezTo>
                  <a:pt x="33" y="67"/>
                  <a:pt x="30" y="73"/>
                  <a:pt x="26" y="78"/>
                </a:cubicBezTo>
                <a:cubicBezTo>
                  <a:pt x="21" y="82"/>
                  <a:pt x="13" y="82"/>
                  <a:pt x="10" y="88"/>
                </a:cubicBezTo>
                <a:cubicBezTo>
                  <a:pt x="4" y="97"/>
                  <a:pt x="0" y="120"/>
                  <a:pt x="0" y="120"/>
                </a:cubicBezTo>
                <a:cubicBezTo>
                  <a:pt x="3" y="158"/>
                  <a:pt x="11" y="189"/>
                  <a:pt x="16" y="227"/>
                </a:cubicBezTo>
                <a:cubicBezTo>
                  <a:pt x="19" y="252"/>
                  <a:pt x="17" y="306"/>
                  <a:pt x="42" y="328"/>
                </a:cubicBezTo>
                <a:cubicBezTo>
                  <a:pt x="67" y="351"/>
                  <a:pt x="81" y="350"/>
                  <a:pt x="112" y="360"/>
                </a:cubicBezTo>
                <a:cubicBezTo>
                  <a:pt x="118" y="408"/>
                  <a:pt x="131" y="468"/>
                  <a:pt x="160" y="510"/>
                </a:cubicBezTo>
                <a:cubicBezTo>
                  <a:pt x="171" y="548"/>
                  <a:pt x="163" y="532"/>
                  <a:pt x="181" y="558"/>
                </a:cubicBezTo>
                <a:cubicBezTo>
                  <a:pt x="192" y="596"/>
                  <a:pt x="175" y="552"/>
                  <a:pt x="202" y="584"/>
                </a:cubicBezTo>
                <a:cubicBezTo>
                  <a:pt x="205" y="588"/>
                  <a:pt x="205" y="595"/>
                  <a:pt x="208" y="600"/>
                </a:cubicBezTo>
                <a:cubicBezTo>
                  <a:pt x="235" y="649"/>
                  <a:pt x="218" y="616"/>
                  <a:pt x="245" y="648"/>
                </a:cubicBezTo>
                <a:cubicBezTo>
                  <a:pt x="267" y="674"/>
                  <a:pt x="282" y="706"/>
                  <a:pt x="304" y="734"/>
                </a:cubicBezTo>
                <a:cubicBezTo>
                  <a:pt x="315" y="749"/>
                  <a:pt x="319" y="771"/>
                  <a:pt x="336" y="782"/>
                </a:cubicBezTo>
                <a:cubicBezTo>
                  <a:pt x="355" y="794"/>
                  <a:pt x="374" y="806"/>
                  <a:pt x="389" y="824"/>
                </a:cubicBezTo>
                <a:cubicBezTo>
                  <a:pt x="406" y="844"/>
                  <a:pt x="419" y="867"/>
                  <a:pt x="442" y="883"/>
                </a:cubicBezTo>
                <a:cubicBezTo>
                  <a:pt x="465" y="916"/>
                  <a:pt x="482" y="950"/>
                  <a:pt x="517" y="974"/>
                </a:cubicBezTo>
                <a:cubicBezTo>
                  <a:pt x="532" y="996"/>
                  <a:pt x="533" y="984"/>
                  <a:pt x="549" y="1000"/>
                </a:cubicBezTo>
              </a:path>
            </a:pathLst>
          </a:custGeom>
          <a:blipFill dpi="0" rotWithShape="0">
            <a:blip r:embed="rId3"/>
            <a:srcRect/>
            <a:tile tx="0" ty="0" sx="100000" sy="100000" flip="none" algn="tl"/>
          </a:blipFill>
          <a:ln w="3175">
            <a:solidFill>
              <a:srgbClr val="414141"/>
            </a:solidFill>
            <a:round/>
            <a:headEnd/>
            <a:tailEnd/>
          </a:ln>
        </p:spPr>
        <p:txBody>
          <a:bodyPr wrap="none" anchor="ctr">
            <a:prstTxWarp prst="textNoShape">
              <a:avLst/>
            </a:prstTxWarp>
          </a:bodyPr>
          <a:lstStyle/>
          <a:p>
            <a:endParaRPr lang="en-US"/>
          </a:p>
        </p:txBody>
      </p:sp>
      <p:sp>
        <p:nvSpPr>
          <p:cNvPr id="43064" name="AutoShape 116"/>
          <p:cNvSpPr>
            <a:spLocks noChangeArrowheads="1"/>
          </p:cNvSpPr>
          <p:nvPr/>
        </p:nvSpPr>
        <p:spPr bwMode="auto">
          <a:xfrm>
            <a:off x="6938195" y="3016250"/>
            <a:ext cx="1219200" cy="442913"/>
          </a:xfrm>
          <a:prstGeom prst="wedgeRoundRectCallout">
            <a:avLst>
              <a:gd name="adj1" fmla="val -115106"/>
              <a:gd name="adj2" fmla="val 90083"/>
              <a:gd name="adj3" fmla="val 16667"/>
            </a:avLst>
          </a:prstGeom>
          <a:solidFill>
            <a:srgbClr val="FFFFFF"/>
          </a:solidFill>
          <a:ln w="12700">
            <a:solidFill>
              <a:srgbClr val="000000"/>
            </a:solidFill>
            <a:miter lim="800000"/>
            <a:headEnd/>
            <a:tailEnd/>
          </a:ln>
        </p:spPr>
        <p:txBody>
          <a:bodyPr anchor="ctr">
            <a:prstTxWarp prst="textNoShape">
              <a:avLst/>
            </a:prstTxWarp>
            <a:spAutoFit/>
          </a:bodyPr>
          <a:lstStyle/>
          <a:p>
            <a:pPr algn="ctr"/>
            <a:r>
              <a:rPr lang="en-GB" sz="2000">
                <a:solidFill>
                  <a:srgbClr val="000000"/>
                </a:solidFill>
                <a:latin typeface="Helvetica" charset="0"/>
              </a:rPr>
              <a:t>Hi Bud! </a:t>
            </a:r>
          </a:p>
        </p:txBody>
      </p:sp>
      <p:sp>
        <p:nvSpPr>
          <p:cNvPr id="43065" name="AutoShape 117"/>
          <p:cNvSpPr>
            <a:spLocks noChangeArrowheads="1"/>
          </p:cNvSpPr>
          <p:nvPr/>
        </p:nvSpPr>
        <p:spPr bwMode="auto">
          <a:xfrm flipH="1">
            <a:off x="1604195" y="3560763"/>
            <a:ext cx="958850" cy="442912"/>
          </a:xfrm>
          <a:prstGeom prst="wedgeRoundRectCallout">
            <a:avLst>
              <a:gd name="adj1" fmla="val -59269"/>
              <a:gd name="adj2" fmla="val 61856"/>
              <a:gd name="adj3" fmla="val 16667"/>
            </a:avLst>
          </a:prstGeom>
          <a:solidFill>
            <a:srgbClr val="FFFFFF"/>
          </a:solidFill>
          <a:ln w="12700">
            <a:solidFill>
              <a:srgbClr val="000000"/>
            </a:solidFill>
            <a:miter lim="800000"/>
            <a:headEnd/>
            <a:tailEnd/>
          </a:ln>
        </p:spPr>
        <p:txBody>
          <a:bodyPr anchor="ctr">
            <a:prstTxWarp prst="textNoShape">
              <a:avLst/>
            </a:prstTxWarp>
            <a:spAutoFit/>
          </a:bodyPr>
          <a:lstStyle/>
          <a:p>
            <a:pPr algn="ctr"/>
            <a:r>
              <a:rPr lang="en-GB" sz="2000">
                <a:solidFill>
                  <a:srgbClr val="000000"/>
                </a:solidFill>
                <a:latin typeface="Helvetica" charset="0"/>
              </a:rPr>
              <a:t>Hi pal!</a:t>
            </a:r>
          </a:p>
        </p:txBody>
      </p:sp>
      <p:sp>
        <p:nvSpPr>
          <p:cNvPr id="43066" name="WordArt 118"/>
          <p:cNvSpPr>
            <a:spLocks noChangeArrowheads="1" noChangeShapeType="1" noTextEdit="1"/>
          </p:cNvSpPr>
          <p:nvPr/>
        </p:nvSpPr>
        <p:spPr bwMode="auto">
          <a:xfrm>
            <a:off x="152400" y="1066800"/>
            <a:ext cx="5092700" cy="175260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FF6600"/>
                </a:solidFill>
                <a:latin typeface="Arial Black"/>
                <a:ea typeface="Arial Black"/>
                <a:cs typeface="Arial Black"/>
              </a:rPr>
              <a:t>Opportunity knocks!</a:t>
            </a:r>
          </a:p>
        </p:txBody>
      </p:sp>
    </p:spTree>
    <p:extLst>
      <p:ext uri="{BB962C8B-B14F-4D97-AF65-F5344CB8AC3E}">
        <p14:creationId xmlns:p14="http://schemas.microsoft.com/office/powerpoint/2010/main" val="4089539185"/>
      </p:ext>
    </p:extLst>
  </p:cSld>
  <p:clrMapOvr>
    <a:masterClrMapping/>
  </p:clrMapOvr>
  <p:transition xmlns:p14="http://schemas.microsoft.com/office/powerpoint/2010/main" advTm="15936"/>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5"/>
          <p:cNvSpPr>
            <a:spLocks noGrp="1" noChangeArrowheads="1"/>
          </p:cNvSpPr>
          <p:nvPr>
            <p:ph type="title"/>
          </p:nvPr>
        </p:nvSpPr>
        <p:spPr>
          <a:xfrm>
            <a:off x="533400" y="685800"/>
            <a:ext cx="8069263" cy="538609"/>
          </a:xfrm>
        </p:spPr>
        <p:txBody>
          <a:bodyPr/>
          <a:lstStyle/>
          <a:p>
            <a:r>
              <a:rPr lang="en-GB" dirty="0" smtClean="0">
                <a:latin typeface="Tahoma" charset="0"/>
                <a:ea typeface="ＭＳ Ｐゴシック" charset="-128"/>
              </a:rPr>
              <a:t>The main player………</a:t>
            </a:r>
          </a:p>
        </p:txBody>
      </p:sp>
      <p:sp>
        <p:nvSpPr>
          <p:cNvPr id="121" name="Freeform 57" descr="Water droplets"/>
          <p:cNvSpPr>
            <a:spLocks noChangeAspect="1"/>
          </p:cNvSpPr>
          <p:nvPr/>
        </p:nvSpPr>
        <p:spPr bwMode="auto">
          <a:xfrm rot="18937377">
            <a:off x="5163783" y="3468718"/>
            <a:ext cx="804069" cy="1264577"/>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2" name="Freeform 58" descr="Water droplets"/>
          <p:cNvSpPr>
            <a:spLocks noChangeAspect="1"/>
          </p:cNvSpPr>
          <p:nvPr/>
        </p:nvSpPr>
        <p:spPr bwMode="auto">
          <a:xfrm rot="17766775">
            <a:off x="5042300" y="3167630"/>
            <a:ext cx="906534" cy="1124003"/>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3" name="Freeform 59" descr="Water droplets"/>
          <p:cNvSpPr>
            <a:spLocks noChangeAspect="1"/>
          </p:cNvSpPr>
          <p:nvPr/>
        </p:nvSpPr>
        <p:spPr bwMode="auto">
          <a:xfrm rot="16829745">
            <a:off x="4947505" y="2811492"/>
            <a:ext cx="906534" cy="1124003"/>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4" name="Freeform 60" descr="Water droplets"/>
          <p:cNvSpPr>
            <a:spLocks noChangeAspect="1"/>
          </p:cNvSpPr>
          <p:nvPr/>
        </p:nvSpPr>
        <p:spPr bwMode="auto">
          <a:xfrm rot="15892714">
            <a:off x="4703745" y="2537776"/>
            <a:ext cx="906534" cy="1132467"/>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25" name="Freeform 61" descr="Water droplets"/>
          <p:cNvSpPr>
            <a:spLocks noChangeAspect="1"/>
          </p:cNvSpPr>
          <p:nvPr/>
        </p:nvSpPr>
        <p:spPr bwMode="auto">
          <a:xfrm rot="14925475">
            <a:off x="4554781" y="2253478"/>
            <a:ext cx="906534" cy="1124003"/>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grpSp>
        <p:nvGrpSpPr>
          <p:cNvPr id="126" name="Group 17"/>
          <p:cNvGrpSpPr>
            <a:grpSpLocks noChangeAspect="1"/>
          </p:cNvGrpSpPr>
          <p:nvPr/>
        </p:nvGrpSpPr>
        <p:grpSpPr bwMode="auto">
          <a:xfrm rot="14501052">
            <a:off x="2206480" y="2682187"/>
            <a:ext cx="822737" cy="731279"/>
            <a:chOff x="4032" y="816"/>
            <a:chExt cx="432" cy="432"/>
          </a:xfrm>
        </p:grpSpPr>
        <p:sp>
          <p:nvSpPr>
            <p:cNvPr id="193" name="Oval 18" descr="Water droplets"/>
            <p:cNvSpPr>
              <a:spLocks noChangeAspect="1" noChangeArrowheads="1"/>
            </p:cNvSpPr>
            <p:nvPr/>
          </p:nvSpPr>
          <p:spPr bwMode="auto">
            <a:xfrm>
              <a:off x="4039" y="1104"/>
              <a:ext cx="143" cy="143"/>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4" name="Oval 19" descr="Water droplets"/>
            <p:cNvSpPr>
              <a:spLocks noChangeAspect="1" noChangeArrowheads="1"/>
            </p:cNvSpPr>
            <p:nvPr/>
          </p:nvSpPr>
          <p:spPr bwMode="auto">
            <a:xfrm>
              <a:off x="4134" y="1005"/>
              <a:ext cx="143" cy="144"/>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5" name="Oval 20" descr="Water droplets"/>
            <p:cNvSpPr>
              <a:spLocks noChangeAspect="1" noChangeArrowheads="1"/>
            </p:cNvSpPr>
            <p:nvPr/>
          </p:nvSpPr>
          <p:spPr bwMode="auto">
            <a:xfrm>
              <a:off x="4229" y="912"/>
              <a:ext cx="143" cy="144"/>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6" name="Oval 21" descr="Water droplets"/>
            <p:cNvSpPr>
              <a:spLocks noChangeAspect="1" noChangeArrowheads="1"/>
            </p:cNvSpPr>
            <p:nvPr/>
          </p:nvSpPr>
          <p:spPr bwMode="auto">
            <a:xfrm>
              <a:off x="4324" y="817"/>
              <a:ext cx="143" cy="143"/>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27" name="Group 23"/>
          <p:cNvGrpSpPr>
            <a:grpSpLocks noChangeAspect="1"/>
          </p:cNvGrpSpPr>
          <p:nvPr/>
        </p:nvGrpSpPr>
        <p:grpSpPr bwMode="auto">
          <a:xfrm rot="13184131">
            <a:off x="2157413" y="3103057"/>
            <a:ext cx="731279" cy="822737"/>
            <a:chOff x="4032" y="816"/>
            <a:chExt cx="432" cy="432"/>
          </a:xfrm>
        </p:grpSpPr>
        <p:sp>
          <p:nvSpPr>
            <p:cNvPr id="189" name="Oval 24" descr="Water droplets"/>
            <p:cNvSpPr>
              <a:spLocks noChangeAspect="1" noChangeArrowheads="1"/>
            </p:cNvSpPr>
            <p:nvPr/>
          </p:nvSpPr>
          <p:spPr bwMode="auto">
            <a:xfrm>
              <a:off x="4029" y="1108"/>
              <a:ext cx="144" cy="143"/>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0" name="Oval 25" descr="Water droplets"/>
            <p:cNvSpPr>
              <a:spLocks noChangeAspect="1" noChangeArrowheads="1"/>
            </p:cNvSpPr>
            <p:nvPr/>
          </p:nvSpPr>
          <p:spPr bwMode="auto">
            <a:xfrm>
              <a:off x="4124" y="1013"/>
              <a:ext cx="144" cy="143"/>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1" name="Oval 26" descr="Water droplets"/>
            <p:cNvSpPr>
              <a:spLocks noChangeAspect="1" noChangeArrowheads="1"/>
            </p:cNvSpPr>
            <p:nvPr/>
          </p:nvSpPr>
          <p:spPr bwMode="auto">
            <a:xfrm>
              <a:off x="4224" y="917"/>
              <a:ext cx="144" cy="143"/>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2" name="Oval 27" descr="Water droplets"/>
            <p:cNvSpPr>
              <a:spLocks noChangeAspect="1" noChangeArrowheads="1"/>
            </p:cNvSpPr>
            <p:nvPr/>
          </p:nvSpPr>
          <p:spPr bwMode="auto">
            <a:xfrm>
              <a:off x="4318" y="821"/>
              <a:ext cx="144" cy="143"/>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28" name="Group 28"/>
          <p:cNvGrpSpPr>
            <a:grpSpLocks noChangeAspect="1"/>
          </p:cNvGrpSpPr>
          <p:nvPr/>
        </p:nvGrpSpPr>
        <p:grpSpPr bwMode="auto">
          <a:xfrm rot="12314919">
            <a:off x="2319920" y="3834379"/>
            <a:ext cx="731279" cy="822737"/>
            <a:chOff x="4032" y="816"/>
            <a:chExt cx="432" cy="432"/>
          </a:xfrm>
        </p:grpSpPr>
        <p:sp>
          <p:nvSpPr>
            <p:cNvPr id="185" name="Oval 29" descr="Water droplets"/>
            <p:cNvSpPr>
              <a:spLocks noChangeAspect="1" noChangeArrowheads="1"/>
            </p:cNvSpPr>
            <p:nvPr/>
          </p:nvSpPr>
          <p:spPr bwMode="auto">
            <a:xfrm>
              <a:off x="4031" y="1104"/>
              <a:ext cx="144" cy="144"/>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6" name="Oval 30" descr="Water droplets"/>
            <p:cNvSpPr>
              <a:spLocks noChangeAspect="1" noChangeArrowheads="1"/>
            </p:cNvSpPr>
            <p:nvPr/>
          </p:nvSpPr>
          <p:spPr bwMode="auto">
            <a:xfrm>
              <a:off x="4126" y="1010"/>
              <a:ext cx="144" cy="144"/>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7" name="Oval 31" descr="Water droplets"/>
            <p:cNvSpPr>
              <a:spLocks noChangeAspect="1" noChangeArrowheads="1"/>
            </p:cNvSpPr>
            <p:nvPr/>
          </p:nvSpPr>
          <p:spPr bwMode="auto">
            <a:xfrm>
              <a:off x="4224" y="912"/>
              <a:ext cx="144" cy="144"/>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8" name="Oval 32" descr="Water droplets"/>
            <p:cNvSpPr>
              <a:spLocks noChangeAspect="1" noChangeArrowheads="1"/>
            </p:cNvSpPr>
            <p:nvPr/>
          </p:nvSpPr>
          <p:spPr bwMode="auto">
            <a:xfrm>
              <a:off x="4320" y="816"/>
              <a:ext cx="144" cy="144"/>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29" name="Freeform 34" descr="Water droplets"/>
          <p:cNvSpPr>
            <a:spLocks noChangeAspect="1"/>
          </p:cNvSpPr>
          <p:nvPr/>
        </p:nvSpPr>
        <p:spPr bwMode="auto">
          <a:xfrm rot="13710699">
            <a:off x="4216226" y="2354416"/>
            <a:ext cx="906534" cy="1124003"/>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0" name="Freeform 35" descr="Water droplets"/>
          <p:cNvSpPr>
            <a:spLocks noChangeAspect="1"/>
          </p:cNvSpPr>
          <p:nvPr/>
        </p:nvSpPr>
        <p:spPr bwMode="auto">
          <a:xfrm rot="12295108">
            <a:off x="3944985" y="2280320"/>
            <a:ext cx="805761" cy="1264577"/>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1" name="Oval 37" descr="Water droplets"/>
          <p:cNvSpPr>
            <a:spLocks noChangeAspect="1" noChangeArrowheads="1"/>
          </p:cNvSpPr>
          <p:nvPr/>
        </p:nvSpPr>
        <p:spPr bwMode="auto">
          <a:xfrm rot="15353307">
            <a:off x="3086739" y="2493629"/>
            <a:ext cx="274246"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2" name="Oval 38" descr="Water droplets"/>
          <p:cNvSpPr>
            <a:spLocks noChangeAspect="1" noChangeArrowheads="1"/>
          </p:cNvSpPr>
          <p:nvPr/>
        </p:nvSpPr>
        <p:spPr bwMode="auto">
          <a:xfrm rot="15353307">
            <a:off x="2890377" y="2360316"/>
            <a:ext cx="274246"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3" name="Oval 39" descr="Water droplets"/>
          <p:cNvSpPr>
            <a:spLocks noChangeAspect="1" noChangeArrowheads="1"/>
          </p:cNvSpPr>
          <p:nvPr/>
        </p:nvSpPr>
        <p:spPr bwMode="auto">
          <a:xfrm rot="15353307">
            <a:off x="2692322" y="2228800"/>
            <a:ext cx="274246"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4" name="Oval 40" descr="Water droplets"/>
          <p:cNvSpPr>
            <a:spLocks noChangeAspect="1" noChangeArrowheads="1"/>
          </p:cNvSpPr>
          <p:nvPr/>
        </p:nvSpPr>
        <p:spPr bwMode="auto">
          <a:xfrm rot="15353307">
            <a:off x="2489189" y="2095486"/>
            <a:ext cx="274246"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5" name="Freeform 41" descr="Water droplets"/>
          <p:cNvSpPr>
            <a:spLocks noChangeAspect="1"/>
          </p:cNvSpPr>
          <p:nvPr/>
        </p:nvSpPr>
        <p:spPr bwMode="auto">
          <a:xfrm rot="11194881">
            <a:off x="3619972" y="2371735"/>
            <a:ext cx="805761" cy="1264577"/>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6" name="Freeform 42" descr="Water droplets"/>
          <p:cNvSpPr>
            <a:spLocks noChangeAspect="1"/>
          </p:cNvSpPr>
          <p:nvPr/>
        </p:nvSpPr>
        <p:spPr bwMode="auto">
          <a:xfrm rot="10076054">
            <a:off x="3294959" y="2554566"/>
            <a:ext cx="804069" cy="1264577"/>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7" name="Freeform 43" descr="Water droplets"/>
          <p:cNvSpPr>
            <a:spLocks noChangeAspect="1"/>
          </p:cNvSpPr>
          <p:nvPr/>
        </p:nvSpPr>
        <p:spPr bwMode="auto">
          <a:xfrm rot="8442012">
            <a:off x="3213705" y="3011642"/>
            <a:ext cx="805761" cy="1264577"/>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8" name="Freeform 44" descr="Water droplets"/>
          <p:cNvSpPr>
            <a:spLocks noChangeAspect="1"/>
          </p:cNvSpPr>
          <p:nvPr/>
        </p:nvSpPr>
        <p:spPr bwMode="auto">
          <a:xfrm rot="7098353">
            <a:off x="3241187" y="3542814"/>
            <a:ext cx="906534" cy="1124003"/>
          </a:xfrm>
          <a:custGeom>
            <a:avLst/>
            <a:gdLst>
              <a:gd name="T0" fmla="*/ 14 w 476"/>
              <a:gd name="T1" fmla="*/ 0 h 664"/>
              <a:gd name="T2" fmla="*/ 22 w 476"/>
              <a:gd name="T3" fmla="*/ 184 h 664"/>
              <a:gd name="T4" fmla="*/ 46 w 476"/>
              <a:gd name="T5" fmla="*/ 240 h 664"/>
              <a:gd name="T6" fmla="*/ 78 w 476"/>
              <a:gd name="T7" fmla="*/ 288 h 664"/>
              <a:gd name="T8" fmla="*/ 158 w 476"/>
              <a:gd name="T9" fmla="*/ 448 h 664"/>
              <a:gd name="T10" fmla="*/ 206 w 476"/>
              <a:gd name="T11" fmla="*/ 520 h 664"/>
              <a:gd name="T12" fmla="*/ 382 w 476"/>
              <a:gd name="T13" fmla="*/ 664 h 664"/>
              <a:gd name="T14" fmla="*/ 422 w 476"/>
              <a:gd name="T15" fmla="*/ 656 h 664"/>
              <a:gd name="T16" fmla="*/ 382 w 476"/>
              <a:gd name="T17" fmla="*/ 504 h 664"/>
              <a:gd name="T18" fmla="*/ 326 w 476"/>
              <a:gd name="T19" fmla="*/ 440 h 664"/>
              <a:gd name="T20" fmla="*/ 302 w 476"/>
              <a:gd name="T21" fmla="*/ 392 h 664"/>
              <a:gd name="T22" fmla="*/ 238 w 476"/>
              <a:gd name="T23" fmla="*/ 256 h 664"/>
              <a:gd name="T24" fmla="*/ 214 w 476"/>
              <a:gd name="T25" fmla="*/ 184 h 664"/>
              <a:gd name="T26" fmla="*/ 190 w 476"/>
              <a:gd name="T27" fmla="*/ 160 h 664"/>
              <a:gd name="T28" fmla="*/ 118 w 476"/>
              <a:gd name="T29" fmla="*/ 64 h 664"/>
              <a:gd name="T30" fmla="*/ 78 w 476"/>
              <a:gd name="T31" fmla="*/ 24 h 664"/>
              <a:gd name="T32" fmla="*/ 30 w 476"/>
              <a:gd name="T33" fmla="*/ 8 h 664"/>
              <a:gd name="T34" fmla="*/ 14 w 476"/>
              <a:gd name="T35"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664">
                <a:moveTo>
                  <a:pt x="14" y="0"/>
                </a:moveTo>
                <a:cubicBezTo>
                  <a:pt x="16" y="61"/>
                  <a:pt x="17" y="122"/>
                  <a:pt x="22" y="184"/>
                </a:cubicBezTo>
                <a:cubicBezTo>
                  <a:pt x="22" y="196"/>
                  <a:pt x="41" y="232"/>
                  <a:pt x="46" y="240"/>
                </a:cubicBezTo>
                <a:cubicBezTo>
                  <a:pt x="55" y="256"/>
                  <a:pt x="78" y="288"/>
                  <a:pt x="78" y="288"/>
                </a:cubicBezTo>
                <a:cubicBezTo>
                  <a:pt x="91" y="342"/>
                  <a:pt x="118" y="408"/>
                  <a:pt x="158" y="448"/>
                </a:cubicBezTo>
                <a:cubicBezTo>
                  <a:pt x="169" y="481"/>
                  <a:pt x="184" y="493"/>
                  <a:pt x="206" y="520"/>
                </a:cubicBezTo>
                <a:cubicBezTo>
                  <a:pt x="264" y="589"/>
                  <a:pt x="282" y="644"/>
                  <a:pt x="382" y="664"/>
                </a:cubicBezTo>
                <a:cubicBezTo>
                  <a:pt x="395" y="661"/>
                  <a:pt x="410" y="662"/>
                  <a:pt x="422" y="656"/>
                </a:cubicBezTo>
                <a:cubicBezTo>
                  <a:pt x="476" y="624"/>
                  <a:pt x="416" y="527"/>
                  <a:pt x="382" y="504"/>
                </a:cubicBezTo>
                <a:cubicBezTo>
                  <a:pt x="371" y="472"/>
                  <a:pt x="349" y="463"/>
                  <a:pt x="326" y="440"/>
                </a:cubicBezTo>
                <a:cubicBezTo>
                  <a:pt x="296" y="352"/>
                  <a:pt x="343" y="485"/>
                  <a:pt x="302" y="392"/>
                </a:cubicBezTo>
                <a:cubicBezTo>
                  <a:pt x="280" y="344"/>
                  <a:pt x="275" y="293"/>
                  <a:pt x="238" y="256"/>
                </a:cubicBezTo>
                <a:cubicBezTo>
                  <a:pt x="230" y="232"/>
                  <a:pt x="231" y="201"/>
                  <a:pt x="214" y="184"/>
                </a:cubicBezTo>
                <a:cubicBezTo>
                  <a:pt x="206" y="176"/>
                  <a:pt x="196" y="169"/>
                  <a:pt x="190" y="160"/>
                </a:cubicBezTo>
                <a:cubicBezTo>
                  <a:pt x="164" y="124"/>
                  <a:pt x="155" y="88"/>
                  <a:pt x="118" y="64"/>
                </a:cubicBezTo>
                <a:cubicBezTo>
                  <a:pt x="103" y="42"/>
                  <a:pt x="103" y="35"/>
                  <a:pt x="78" y="24"/>
                </a:cubicBezTo>
                <a:cubicBezTo>
                  <a:pt x="62" y="17"/>
                  <a:pt x="30" y="8"/>
                  <a:pt x="30" y="8"/>
                </a:cubicBezTo>
                <a:cubicBezTo>
                  <a:pt x="0" y="17"/>
                  <a:pt x="2" y="23"/>
                  <a:pt x="14" y="0"/>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39" name="Freeform 50"/>
          <p:cNvSpPr>
            <a:spLocks noChangeAspect="1"/>
          </p:cNvSpPr>
          <p:nvPr/>
        </p:nvSpPr>
        <p:spPr bwMode="auto">
          <a:xfrm>
            <a:off x="4437582" y="3419201"/>
            <a:ext cx="54169" cy="161881"/>
          </a:xfrm>
          <a:custGeom>
            <a:avLst/>
            <a:gdLst>
              <a:gd name="T0" fmla="*/ 0 w 32"/>
              <a:gd name="T1" fmla="*/ 0 h 85"/>
              <a:gd name="T2" fmla="*/ 26 w 32"/>
              <a:gd name="T3" fmla="*/ 64 h 85"/>
              <a:gd name="T4" fmla="*/ 32 w 32"/>
              <a:gd name="T5" fmla="*/ 80 h 85"/>
              <a:gd name="T6" fmla="*/ 0 w 32"/>
              <a:gd name="T7" fmla="*/ 0 h 85"/>
            </a:gdLst>
            <a:ahLst/>
            <a:cxnLst>
              <a:cxn ang="0">
                <a:pos x="T0" y="T1"/>
              </a:cxn>
              <a:cxn ang="0">
                <a:pos x="T2" y="T3"/>
              </a:cxn>
              <a:cxn ang="0">
                <a:pos x="T4" y="T5"/>
              </a:cxn>
              <a:cxn ang="0">
                <a:pos x="T6" y="T7"/>
              </a:cxn>
            </a:cxnLst>
            <a:rect l="0" t="0" r="r" b="b"/>
            <a:pathLst>
              <a:path w="32" h="85">
                <a:moveTo>
                  <a:pt x="0" y="0"/>
                </a:moveTo>
                <a:cubicBezTo>
                  <a:pt x="6" y="22"/>
                  <a:pt x="17" y="41"/>
                  <a:pt x="26" y="64"/>
                </a:cubicBezTo>
                <a:cubicBezTo>
                  <a:pt x="28" y="69"/>
                  <a:pt x="32" y="85"/>
                  <a:pt x="32" y="80"/>
                </a:cubicBezTo>
                <a:cubicBezTo>
                  <a:pt x="32" y="50"/>
                  <a:pt x="20" y="20"/>
                  <a:pt x="0" y="0"/>
                </a:cubicBezTo>
                <a:close/>
              </a:path>
            </a:pathLst>
          </a:custGeom>
          <a:solidFill>
            <a:srgbClr val="555555"/>
          </a:solidFill>
          <a:ln w="3175" cap="flat" cmpd="sng">
            <a:solidFill>
              <a:srgbClr val="41414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0" name="Oval 63" descr="Water droplets"/>
          <p:cNvSpPr>
            <a:spLocks noChangeAspect="1" noChangeArrowheads="1"/>
          </p:cNvSpPr>
          <p:nvPr/>
        </p:nvSpPr>
        <p:spPr bwMode="auto">
          <a:xfrm>
            <a:off x="5339832" y="2087967"/>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1" name="Oval 64" descr="Water droplets"/>
          <p:cNvSpPr>
            <a:spLocks noChangeAspect="1" noChangeArrowheads="1"/>
          </p:cNvSpPr>
          <p:nvPr/>
        </p:nvSpPr>
        <p:spPr bwMode="auto">
          <a:xfrm>
            <a:off x="5502339" y="1905137"/>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2" name="Oval 65" descr="Water droplets"/>
          <p:cNvSpPr>
            <a:spLocks noChangeAspect="1" noChangeArrowheads="1"/>
          </p:cNvSpPr>
          <p:nvPr/>
        </p:nvSpPr>
        <p:spPr bwMode="auto">
          <a:xfrm>
            <a:off x="5664845" y="1722306"/>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3" name="Oval 66" descr="Water droplets"/>
          <p:cNvSpPr>
            <a:spLocks noChangeAspect="1" noChangeArrowheads="1"/>
          </p:cNvSpPr>
          <p:nvPr/>
        </p:nvSpPr>
        <p:spPr bwMode="auto">
          <a:xfrm>
            <a:off x="5827352" y="1539476"/>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4" name="Oval 68" descr="Water droplets"/>
          <p:cNvSpPr>
            <a:spLocks noChangeAspect="1" noChangeArrowheads="1"/>
          </p:cNvSpPr>
          <p:nvPr/>
        </p:nvSpPr>
        <p:spPr bwMode="auto">
          <a:xfrm>
            <a:off x="5664845" y="2453628"/>
            <a:ext cx="243760" cy="272341"/>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5" name="Oval 69" descr="Water droplets"/>
          <p:cNvSpPr>
            <a:spLocks noChangeAspect="1" noChangeArrowheads="1"/>
          </p:cNvSpPr>
          <p:nvPr/>
        </p:nvSpPr>
        <p:spPr bwMode="auto">
          <a:xfrm>
            <a:off x="5827352" y="2270798"/>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6" name="Oval 70" descr="Water droplets"/>
          <p:cNvSpPr>
            <a:spLocks noChangeAspect="1" noChangeArrowheads="1"/>
          </p:cNvSpPr>
          <p:nvPr/>
        </p:nvSpPr>
        <p:spPr bwMode="auto">
          <a:xfrm>
            <a:off x="5989858" y="2087967"/>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7" name="Oval 71" descr="Water droplets"/>
          <p:cNvSpPr>
            <a:spLocks noChangeAspect="1" noChangeArrowheads="1"/>
          </p:cNvSpPr>
          <p:nvPr/>
        </p:nvSpPr>
        <p:spPr bwMode="auto">
          <a:xfrm>
            <a:off x="6152365" y="1905137"/>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8" name="Oval 73" descr="Water droplets"/>
          <p:cNvSpPr>
            <a:spLocks noChangeAspect="1" noChangeArrowheads="1"/>
          </p:cNvSpPr>
          <p:nvPr/>
        </p:nvSpPr>
        <p:spPr bwMode="auto">
          <a:xfrm rot="1348004">
            <a:off x="5913683" y="2967839"/>
            <a:ext cx="243760" cy="272341"/>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9" name="Oval 74" descr="Water droplets"/>
          <p:cNvSpPr>
            <a:spLocks noChangeAspect="1" noChangeArrowheads="1"/>
          </p:cNvSpPr>
          <p:nvPr/>
        </p:nvSpPr>
        <p:spPr bwMode="auto">
          <a:xfrm rot="1348004">
            <a:off x="6126973" y="2868806"/>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0" name="Oval 75" descr="Water droplets"/>
          <p:cNvSpPr>
            <a:spLocks noChangeAspect="1" noChangeArrowheads="1"/>
          </p:cNvSpPr>
          <p:nvPr/>
        </p:nvSpPr>
        <p:spPr bwMode="auto">
          <a:xfrm rot="1348004">
            <a:off x="6338570" y="2767868"/>
            <a:ext cx="242067" cy="272341"/>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1" name="Oval 76" descr="Water droplets"/>
          <p:cNvSpPr>
            <a:spLocks noChangeAspect="1" noChangeArrowheads="1"/>
          </p:cNvSpPr>
          <p:nvPr/>
        </p:nvSpPr>
        <p:spPr bwMode="auto">
          <a:xfrm rot="1348004">
            <a:off x="6551860" y="2668835"/>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2" name="Oval 78" descr="Water droplets"/>
          <p:cNvSpPr>
            <a:spLocks noChangeAspect="1" noChangeArrowheads="1"/>
          </p:cNvSpPr>
          <p:nvPr/>
        </p:nvSpPr>
        <p:spPr bwMode="auto">
          <a:xfrm rot="3092294">
            <a:off x="6037248" y="4251362"/>
            <a:ext cx="274246"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 name="Oval 79" descr="Water droplets"/>
          <p:cNvSpPr>
            <a:spLocks noChangeAspect="1" noChangeArrowheads="1"/>
          </p:cNvSpPr>
          <p:nvPr/>
        </p:nvSpPr>
        <p:spPr bwMode="auto">
          <a:xfrm rot="3092294">
            <a:off x="6265879" y="4281834"/>
            <a:ext cx="272341"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 name="Oval 80" descr="Water droplets"/>
          <p:cNvSpPr>
            <a:spLocks noChangeAspect="1" noChangeArrowheads="1"/>
          </p:cNvSpPr>
          <p:nvPr/>
        </p:nvSpPr>
        <p:spPr bwMode="auto">
          <a:xfrm rot="3092294">
            <a:off x="6494403" y="4302889"/>
            <a:ext cx="272341"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5" name="Oval 81" descr="Water droplets"/>
          <p:cNvSpPr>
            <a:spLocks noChangeAspect="1" noChangeArrowheads="1"/>
          </p:cNvSpPr>
          <p:nvPr/>
        </p:nvSpPr>
        <p:spPr bwMode="auto">
          <a:xfrm rot="3092294">
            <a:off x="6722822" y="4340978"/>
            <a:ext cx="274246"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6" name="Oval 93" descr="Water droplets"/>
          <p:cNvSpPr>
            <a:spLocks noChangeAspect="1" noChangeArrowheads="1"/>
          </p:cNvSpPr>
          <p:nvPr/>
        </p:nvSpPr>
        <p:spPr bwMode="auto">
          <a:xfrm rot="19831024">
            <a:off x="4745668" y="2013692"/>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7" name="Oval 94" descr="Water droplets"/>
          <p:cNvSpPr>
            <a:spLocks noChangeAspect="1" noChangeArrowheads="1"/>
          </p:cNvSpPr>
          <p:nvPr/>
        </p:nvSpPr>
        <p:spPr bwMode="auto">
          <a:xfrm rot="19831024">
            <a:off x="4806608" y="1764205"/>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8" name="Oval 95" descr="Water droplets"/>
          <p:cNvSpPr>
            <a:spLocks noChangeAspect="1" noChangeArrowheads="1"/>
          </p:cNvSpPr>
          <p:nvPr/>
        </p:nvSpPr>
        <p:spPr bwMode="auto">
          <a:xfrm rot="19831024">
            <a:off x="4869240" y="1514718"/>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9" name="Oval 96" descr="Water droplets"/>
          <p:cNvSpPr>
            <a:spLocks noChangeAspect="1" noChangeArrowheads="1"/>
          </p:cNvSpPr>
          <p:nvPr/>
        </p:nvSpPr>
        <p:spPr bwMode="auto">
          <a:xfrm rot="19831024">
            <a:off x="4930180" y="1265230"/>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0" name="Oval 98" descr="Water droplets"/>
          <p:cNvSpPr>
            <a:spLocks noChangeAspect="1" noChangeArrowheads="1"/>
          </p:cNvSpPr>
          <p:nvPr/>
        </p:nvSpPr>
        <p:spPr bwMode="auto">
          <a:xfrm rot="18361751">
            <a:off x="4144724" y="2038458"/>
            <a:ext cx="274246"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1" name="Oval 99" descr="Water droplets"/>
          <p:cNvSpPr>
            <a:spLocks noChangeAspect="1" noChangeArrowheads="1"/>
          </p:cNvSpPr>
          <p:nvPr/>
        </p:nvSpPr>
        <p:spPr bwMode="auto">
          <a:xfrm rot="18361751">
            <a:off x="4112667" y="1775639"/>
            <a:ext cx="272341"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2" name="Oval 100" descr="Water droplets"/>
          <p:cNvSpPr>
            <a:spLocks noChangeAspect="1" noChangeArrowheads="1"/>
          </p:cNvSpPr>
          <p:nvPr/>
        </p:nvSpPr>
        <p:spPr bwMode="auto">
          <a:xfrm rot="18361751">
            <a:off x="4072041" y="1535568"/>
            <a:ext cx="272341"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3" name="Oval 101" descr="Water droplets"/>
          <p:cNvSpPr>
            <a:spLocks noChangeAspect="1" noChangeArrowheads="1"/>
          </p:cNvSpPr>
          <p:nvPr/>
        </p:nvSpPr>
        <p:spPr bwMode="auto">
          <a:xfrm rot="18361751">
            <a:off x="4038079" y="1270951"/>
            <a:ext cx="274246"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4" name="Oval 103" descr="Water droplets"/>
          <p:cNvSpPr>
            <a:spLocks noChangeAspect="1" noChangeArrowheads="1"/>
          </p:cNvSpPr>
          <p:nvPr/>
        </p:nvSpPr>
        <p:spPr bwMode="auto">
          <a:xfrm rot="16514848">
            <a:off x="3581030" y="2227002"/>
            <a:ext cx="274246"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5" name="Oval 104" descr="Water droplets"/>
          <p:cNvSpPr>
            <a:spLocks noChangeAspect="1" noChangeArrowheads="1"/>
          </p:cNvSpPr>
          <p:nvPr/>
        </p:nvSpPr>
        <p:spPr bwMode="auto">
          <a:xfrm rot="16514848">
            <a:off x="3433758" y="2028830"/>
            <a:ext cx="274246"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6" name="Oval 105" descr="Water droplets"/>
          <p:cNvSpPr>
            <a:spLocks noChangeAspect="1" noChangeArrowheads="1"/>
          </p:cNvSpPr>
          <p:nvPr/>
        </p:nvSpPr>
        <p:spPr bwMode="auto">
          <a:xfrm rot="16514848">
            <a:off x="3286593" y="1828859"/>
            <a:ext cx="272341" cy="242067"/>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7" name="Oval 106" descr="Water droplets"/>
          <p:cNvSpPr>
            <a:spLocks noChangeAspect="1" noChangeArrowheads="1"/>
          </p:cNvSpPr>
          <p:nvPr/>
        </p:nvSpPr>
        <p:spPr bwMode="auto">
          <a:xfrm rot="16514848">
            <a:off x="3142707" y="1623280"/>
            <a:ext cx="272341" cy="243760"/>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8" name="Oval 110" descr="Water droplets"/>
          <p:cNvSpPr>
            <a:spLocks noChangeAspect="1" noChangeArrowheads="1"/>
          </p:cNvSpPr>
          <p:nvPr/>
        </p:nvSpPr>
        <p:spPr bwMode="auto">
          <a:xfrm rot="2174875">
            <a:off x="6040641" y="3617268"/>
            <a:ext cx="243760" cy="272341"/>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9" name="Oval 111" descr="Water droplets"/>
          <p:cNvSpPr>
            <a:spLocks noChangeAspect="1" noChangeArrowheads="1"/>
          </p:cNvSpPr>
          <p:nvPr/>
        </p:nvSpPr>
        <p:spPr bwMode="auto">
          <a:xfrm rot="2174875">
            <a:off x="6267473" y="3579178"/>
            <a:ext cx="243760" cy="272341"/>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0" name="Oval 112" descr="Water droplets"/>
          <p:cNvSpPr>
            <a:spLocks noChangeAspect="1" noChangeArrowheads="1"/>
          </p:cNvSpPr>
          <p:nvPr/>
        </p:nvSpPr>
        <p:spPr bwMode="auto">
          <a:xfrm rot="2174875">
            <a:off x="6495998" y="3539184"/>
            <a:ext cx="243760"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1" name="Oval 113" descr="Water droplets"/>
          <p:cNvSpPr>
            <a:spLocks noChangeAspect="1" noChangeArrowheads="1"/>
          </p:cNvSpPr>
          <p:nvPr/>
        </p:nvSpPr>
        <p:spPr bwMode="auto">
          <a:xfrm rot="2174875">
            <a:off x="6722830" y="3501094"/>
            <a:ext cx="242067" cy="274246"/>
          </a:xfrm>
          <a:prstGeom prst="ellipse">
            <a:avLst/>
          </a:prstGeom>
          <a:blipFill dpi="0" rotWithShape="0">
            <a:blip r:embed="rId2"/>
            <a:srcRect/>
            <a:tile tx="0" ty="0" sx="100000" sy="100000" flip="none" algn="tl"/>
          </a:blipFill>
          <a:ln w="3175">
            <a:solidFill>
              <a:srgbClr val="41414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2" name="Freeform 115" descr="Water droplets"/>
          <p:cNvSpPr>
            <a:spLocks noChangeAspect="1"/>
          </p:cNvSpPr>
          <p:nvPr/>
        </p:nvSpPr>
        <p:spPr bwMode="auto">
          <a:xfrm>
            <a:off x="3322043" y="3194472"/>
            <a:ext cx="854852" cy="1721653"/>
          </a:xfrm>
          <a:custGeom>
            <a:avLst/>
            <a:gdLst>
              <a:gd name="T0" fmla="*/ 469 w 509"/>
              <a:gd name="T1" fmla="*/ 744 h 904"/>
              <a:gd name="T2" fmla="*/ 405 w 509"/>
              <a:gd name="T3" fmla="*/ 675 h 904"/>
              <a:gd name="T4" fmla="*/ 394 w 509"/>
              <a:gd name="T5" fmla="*/ 659 h 904"/>
              <a:gd name="T6" fmla="*/ 378 w 509"/>
              <a:gd name="T7" fmla="*/ 643 h 904"/>
              <a:gd name="T8" fmla="*/ 357 w 509"/>
              <a:gd name="T9" fmla="*/ 611 h 904"/>
              <a:gd name="T10" fmla="*/ 320 w 509"/>
              <a:gd name="T11" fmla="*/ 552 h 904"/>
              <a:gd name="T12" fmla="*/ 250 w 509"/>
              <a:gd name="T13" fmla="*/ 456 h 904"/>
              <a:gd name="T14" fmla="*/ 229 w 509"/>
              <a:gd name="T15" fmla="*/ 424 h 904"/>
              <a:gd name="T16" fmla="*/ 218 w 509"/>
              <a:gd name="T17" fmla="*/ 408 h 904"/>
              <a:gd name="T18" fmla="*/ 197 w 509"/>
              <a:gd name="T19" fmla="*/ 360 h 904"/>
              <a:gd name="T20" fmla="*/ 192 w 509"/>
              <a:gd name="T21" fmla="*/ 344 h 904"/>
              <a:gd name="T22" fmla="*/ 186 w 509"/>
              <a:gd name="T23" fmla="*/ 328 h 904"/>
              <a:gd name="T24" fmla="*/ 176 w 509"/>
              <a:gd name="T25" fmla="*/ 296 h 904"/>
              <a:gd name="T26" fmla="*/ 213 w 509"/>
              <a:gd name="T27" fmla="*/ 216 h 904"/>
              <a:gd name="T28" fmla="*/ 186 w 509"/>
              <a:gd name="T29" fmla="*/ 163 h 904"/>
              <a:gd name="T30" fmla="*/ 176 w 509"/>
              <a:gd name="T31" fmla="*/ 195 h 904"/>
              <a:gd name="T32" fmla="*/ 170 w 509"/>
              <a:gd name="T33" fmla="*/ 211 h 904"/>
              <a:gd name="T34" fmla="*/ 202 w 509"/>
              <a:gd name="T35" fmla="*/ 83 h 904"/>
              <a:gd name="T36" fmla="*/ 197 w 509"/>
              <a:gd name="T37" fmla="*/ 40 h 904"/>
              <a:gd name="T38" fmla="*/ 154 w 509"/>
              <a:gd name="T39" fmla="*/ 62 h 904"/>
              <a:gd name="T40" fmla="*/ 144 w 509"/>
              <a:gd name="T41" fmla="*/ 147 h 904"/>
              <a:gd name="T42" fmla="*/ 149 w 509"/>
              <a:gd name="T43" fmla="*/ 131 h 904"/>
              <a:gd name="T44" fmla="*/ 160 w 509"/>
              <a:gd name="T45" fmla="*/ 94 h 904"/>
              <a:gd name="T46" fmla="*/ 106 w 509"/>
              <a:gd name="T47" fmla="*/ 19 h 904"/>
              <a:gd name="T48" fmla="*/ 106 w 509"/>
              <a:gd name="T49" fmla="*/ 62 h 904"/>
              <a:gd name="T50" fmla="*/ 101 w 509"/>
              <a:gd name="T51" fmla="*/ 40 h 904"/>
              <a:gd name="T52" fmla="*/ 85 w 509"/>
              <a:gd name="T53" fmla="*/ 30 h 904"/>
              <a:gd name="T54" fmla="*/ 58 w 509"/>
              <a:gd name="T55" fmla="*/ 67 h 904"/>
              <a:gd name="T56" fmla="*/ 53 w 509"/>
              <a:gd name="T57" fmla="*/ 142 h 904"/>
              <a:gd name="T58" fmla="*/ 58 w 509"/>
              <a:gd name="T59" fmla="*/ 168 h 904"/>
              <a:gd name="T60" fmla="*/ 37 w 509"/>
              <a:gd name="T61" fmla="*/ 62 h 904"/>
              <a:gd name="T62" fmla="*/ 26 w 509"/>
              <a:gd name="T63" fmla="*/ 78 h 904"/>
              <a:gd name="T64" fmla="*/ 10 w 509"/>
              <a:gd name="T65" fmla="*/ 88 h 904"/>
              <a:gd name="T66" fmla="*/ 0 w 509"/>
              <a:gd name="T67" fmla="*/ 120 h 904"/>
              <a:gd name="T68" fmla="*/ 16 w 509"/>
              <a:gd name="T69" fmla="*/ 227 h 904"/>
              <a:gd name="T70" fmla="*/ 42 w 509"/>
              <a:gd name="T71" fmla="*/ 328 h 904"/>
              <a:gd name="T72" fmla="*/ 112 w 509"/>
              <a:gd name="T73" fmla="*/ 360 h 904"/>
              <a:gd name="T74" fmla="*/ 160 w 509"/>
              <a:gd name="T75" fmla="*/ 510 h 904"/>
              <a:gd name="T76" fmla="*/ 181 w 509"/>
              <a:gd name="T77" fmla="*/ 558 h 904"/>
              <a:gd name="T78" fmla="*/ 202 w 509"/>
              <a:gd name="T79" fmla="*/ 584 h 904"/>
              <a:gd name="T80" fmla="*/ 208 w 509"/>
              <a:gd name="T81" fmla="*/ 600 h 904"/>
              <a:gd name="T82" fmla="*/ 245 w 509"/>
              <a:gd name="T83" fmla="*/ 648 h 904"/>
              <a:gd name="T84" fmla="*/ 304 w 509"/>
              <a:gd name="T85" fmla="*/ 734 h 904"/>
              <a:gd name="T86" fmla="*/ 336 w 509"/>
              <a:gd name="T87" fmla="*/ 782 h 904"/>
              <a:gd name="T88" fmla="*/ 509 w 509"/>
              <a:gd name="T89" fmla="*/ 904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9" h="904">
                <a:moveTo>
                  <a:pt x="469" y="744"/>
                </a:moveTo>
                <a:cubicBezTo>
                  <a:pt x="462" y="724"/>
                  <a:pt x="423" y="687"/>
                  <a:pt x="405" y="675"/>
                </a:cubicBezTo>
                <a:cubicBezTo>
                  <a:pt x="401" y="669"/>
                  <a:pt x="398" y="663"/>
                  <a:pt x="394" y="659"/>
                </a:cubicBezTo>
                <a:cubicBezTo>
                  <a:pt x="389" y="653"/>
                  <a:pt x="382" y="648"/>
                  <a:pt x="378" y="643"/>
                </a:cubicBezTo>
                <a:cubicBezTo>
                  <a:pt x="370" y="632"/>
                  <a:pt x="357" y="611"/>
                  <a:pt x="357" y="611"/>
                </a:cubicBezTo>
                <a:cubicBezTo>
                  <a:pt x="349" y="588"/>
                  <a:pt x="339" y="565"/>
                  <a:pt x="320" y="552"/>
                </a:cubicBezTo>
                <a:cubicBezTo>
                  <a:pt x="296" y="518"/>
                  <a:pt x="269" y="491"/>
                  <a:pt x="250" y="456"/>
                </a:cubicBezTo>
                <a:cubicBezTo>
                  <a:pt x="243" y="444"/>
                  <a:pt x="236" y="434"/>
                  <a:pt x="229" y="424"/>
                </a:cubicBezTo>
                <a:cubicBezTo>
                  <a:pt x="225" y="418"/>
                  <a:pt x="218" y="408"/>
                  <a:pt x="218" y="408"/>
                </a:cubicBezTo>
                <a:cubicBezTo>
                  <a:pt x="206" y="369"/>
                  <a:pt x="214" y="385"/>
                  <a:pt x="197" y="360"/>
                </a:cubicBezTo>
                <a:cubicBezTo>
                  <a:pt x="195" y="354"/>
                  <a:pt x="193" y="349"/>
                  <a:pt x="192" y="344"/>
                </a:cubicBezTo>
                <a:cubicBezTo>
                  <a:pt x="190" y="338"/>
                  <a:pt x="187" y="333"/>
                  <a:pt x="186" y="328"/>
                </a:cubicBezTo>
                <a:cubicBezTo>
                  <a:pt x="182" y="317"/>
                  <a:pt x="176" y="296"/>
                  <a:pt x="176" y="296"/>
                </a:cubicBezTo>
                <a:cubicBezTo>
                  <a:pt x="184" y="267"/>
                  <a:pt x="203" y="245"/>
                  <a:pt x="213" y="216"/>
                </a:cubicBezTo>
                <a:cubicBezTo>
                  <a:pt x="215" y="186"/>
                  <a:pt x="228" y="133"/>
                  <a:pt x="186" y="163"/>
                </a:cubicBezTo>
                <a:cubicBezTo>
                  <a:pt x="182" y="173"/>
                  <a:pt x="179" y="184"/>
                  <a:pt x="176" y="195"/>
                </a:cubicBezTo>
                <a:cubicBezTo>
                  <a:pt x="174" y="200"/>
                  <a:pt x="168" y="216"/>
                  <a:pt x="170" y="211"/>
                </a:cubicBezTo>
                <a:cubicBezTo>
                  <a:pt x="180" y="168"/>
                  <a:pt x="191" y="125"/>
                  <a:pt x="202" y="83"/>
                </a:cubicBezTo>
                <a:cubicBezTo>
                  <a:pt x="200" y="68"/>
                  <a:pt x="207" y="49"/>
                  <a:pt x="197" y="40"/>
                </a:cubicBezTo>
                <a:cubicBezTo>
                  <a:pt x="166" y="13"/>
                  <a:pt x="158" y="49"/>
                  <a:pt x="154" y="62"/>
                </a:cubicBezTo>
                <a:cubicBezTo>
                  <a:pt x="151" y="90"/>
                  <a:pt x="144" y="118"/>
                  <a:pt x="144" y="147"/>
                </a:cubicBezTo>
                <a:cubicBezTo>
                  <a:pt x="144" y="152"/>
                  <a:pt x="147" y="136"/>
                  <a:pt x="149" y="131"/>
                </a:cubicBezTo>
                <a:cubicBezTo>
                  <a:pt x="158" y="96"/>
                  <a:pt x="149" y="123"/>
                  <a:pt x="160" y="94"/>
                </a:cubicBezTo>
                <a:cubicBezTo>
                  <a:pt x="148" y="19"/>
                  <a:pt x="164" y="0"/>
                  <a:pt x="106" y="19"/>
                </a:cubicBezTo>
                <a:cubicBezTo>
                  <a:pt x="94" y="55"/>
                  <a:pt x="106" y="10"/>
                  <a:pt x="106" y="62"/>
                </a:cubicBezTo>
                <a:cubicBezTo>
                  <a:pt x="106" y="69"/>
                  <a:pt x="105" y="46"/>
                  <a:pt x="101" y="40"/>
                </a:cubicBezTo>
                <a:cubicBezTo>
                  <a:pt x="97" y="34"/>
                  <a:pt x="90" y="33"/>
                  <a:pt x="85" y="30"/>
                </a:cubicBezTo>
                <a:cubicBezTo>
                  <a:pt x="62" y="36"/>
                  <a:pt x="65" y="46"/>
                  <a:pt x="58" y="67"/>
                </a:cubicBezTo>
                <a:cubicBezTo>
                  <a:pt x="56" y="92"/>
                  <a:pt x="53" y="116"/>
                  <a:pt x="53" y="142"/>
                </a:cubicBezTo>
                <a:cubicBezTo>
                  <a:pt x="53" y="150"/>
                  <a:pt x="58" y="176"/>
                  <a:pt x="58" y="168"/>
                </a:cubicBezTo>
                <a:cubicBezTo>
                  <a:pt x="58" y="63"/>
                  <a:pt x="84" y="76"/>
                  <a:pt x="37" y="62"/>
                </a:cubicBezTo>
                <a:cubicBezTo>
                  <a:pt x="33" y="67"/>
                  <a:pt x="30" y="73"/>
                  <a:pt x="26" y="78"/>
                </a:cubicBezTo>
                <a:cubicBezTo>
                  <a:pt x="21" y="82"/>
                  <a:pt x="13" y="82"/>
                  <a:pt x="10" y="88"/>
                </a:cubicBezTo>
                <a:cubicBezTo>
                  <a:pt x="4" y="97"/>
                  <a:pt x="0" y="120"/>
                  <a:pt x="0" y="120"/>
                </a:cubicBezTo>
                <a:cubicBezTo>
                  <a:pt x="3" y="158"/>
                  <a:pt x="11" y="189"/>
                  <a:pt x="16" y="227"/>
                </a:cubicBezTo>
                <a:cubicBezTo>
                  <a:pt x="19" y="252"/>
                  <a:pt x="17" y="306"/>
                  <a:pt x="42" y="328"/>
                </a:cubicBezTo>
                <a:cubicBezTo>
                  <a:pt x="67" y="351"/>
                  <a:pt x="81" y="350"/>
                  <a:pt x="112" y="360"/>
                </a:cubicBezTo>
                <a:cubicBezTo>
                  <a:pt x="118" y="408"/>
                  <a:pt x="131" y="468"/>
                  <a:pt x="160" y="510"/>
                </a:cubicBezTo>
                <a:cubicBezTo>
                  <a:pt x="171" y="548"/>
                  <a:pt x="163" y="532"/>
                  <a:pt x="181" y="558"/>
                </a:cubicBezTo>
                <a:cubicBezTo>
                  <a:pt x="192" y="596"/>
                  <a:pt x="175" y="552"/>
                  <a:pt x="202" y="584"/>
                </a:cubicBezTo>
                <a:cubicBezTo>
                  <a:pt x="205" y="588"/>
                  <a:pt x="205" y="595"/>
                  <a:pt x="208" y="600"/>
                </a:cubicBezTo>
                <a:cubicBezTo>
                  <a:pt x="235" y="649"/>
                  <a:pt x="218" y="616"/>
                  <a:pt x="245" y="648"/>
                </a:cubicBezTo>
                <a:cubicBezTo>
                  <a:pt x="267" y="674"/>
                  <a:pt x="282" y="706"/>
                  <a:pt x="304" y="734"/>
                </a:cubicBezTo>
                <a:cubicBezTo>
                  <a:pt x="315" y="749"/>
                  <a:pt x="319" y="771"/>
                  <a:pt x="336" y="782"/>
                </a:cubicBezTo>
                <a:cubicBezTo>
                  <a:pt x="355" y="794"/>
                  <a:pt x="494" y="886"/>
                  <a:pt x="509" y="904"/>
                </a:cubicBezTo>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76" name="Freeform 140" descr="Water droplets"/>
          <p:cNvSpPr>
            <a:spLocks noChangeAspect="1"/>
          </p:cNvSpPr>
          <p:nvPr/>
        </p:nvSpPr>
        <p:spPr bwMode="auto">
          <a:xfrm>
            <a:off x="3872195" y="3529661"/>
            <a:ext cx="1477794" cy="3582334"/>
          </a:xfrm>
          <a:custGeom>
            <a:avLst/>
            <a:gdLst>
              <a:gd name="T0" fmla="*/ 872 w 873"/>
              <a:gd name="T1" fmla="*/ 1752 h 1881"/>
              <a:gd name="T2" fmla="*/ 808 w 873"/>
              <a:gd name="T3" fmla="*/ 1736 h 1881"/>
              <a:gd name="T4" fmla="*/ 784 w 873"/>
              <a:gd name="T5" fmla="*/ 1720 h 1881"/>
              <a:gd name="T6" fmla="*/ 760 w 873"/>
              <a:gd name="T7" fmla="*/ 1712 h 1881"/>
              <a:gd name="T8" fmla="*/ 680 w 873"/>
              <a:gd name="T9" fmla="*/ 1680 h 1881"/>
              <a:gd name="T10" fmla="*/ 608 w 873"/>
              <a:gd name="T11" fmla="*/ 1576 h 1881"/>
              <a:gd name="T12" fmla="*/ 576 w 873"/>
              <a:gd name="T13" fmla="*/ 1408 h 1881"/>
              <a:gd name="T14" fmla="*/ 616 w 873"/>
              <a:gd name="T15" fmla="*/ 864 h 1881"/>
              <a:gd name="T16" fmla="*/ 640 w 873"/>
              <a:gd name="T17" fmla="*/ 784 h 1881"/>
              <a:gd name="T18" fmla="*/ 656 w 873"/>
              <a:gd name="T19" fmla="*/ 664 h 1881"/>
              <a:gd name="T20" fmla="*/ 696 w 873"/>
              <a:gd name="T21" fmla="*/ 520 h 1881"/>
              <a:gd name="T22" fmla="*/ 720 w 873"/>
              <a:gd name="T23" fmla="*/ 328 h 1881"/>
              <a:gd name="T24" fmla="*/ 608 w 873"/>
              <a:gd name="T25" fmla="*/ 32 h 1881"/>
              <a:gd name="T26" fmla="*/ 472 w 873"/>
              <a:gd name="T27" fmla="*/ 0 h 1881"/>
              <a:gd name="T28" fmla="*/ 136 w 873"/>
              <a:gd name="T29" fmla="*/ 72 h 1881"/>
              <a:gd name="T30" fmla="*/ 72 w 873"/>
              <a:gd name="T31" fmla="*/ 144 h 1881"/>
              <a:gd name="T32" fmla="*/ 64 w 873"/>
              <a:gd name="T33" fmla="*/ 176 h 1881"/>
              <a:gd name="T34" fmla="*/ 48 w 873"/>
              <a:gd name="T35" fmla="*/ 224 h 1881"/>
              <a:gd name="T36" fmla="*/ 72 w 873"/>
              <a:gd name="T37" fmla="*/ 408 h 1881"/>
              <a:gd name="T38" fmla="*/ 104 w 873"/>
              <a:gd name="T39" fmla="*/ 568 h 1881"/>
              <a:gd name="T40" fmla="*/ 128 w 873"/>
              <a:gd name="T41" fmla="*/ 632 h 1881"/>
              <a:gd name="T42" fmla="*/ 168 w 873"/>
              <a:gd name="T43" fmla="*/ 760 h 1881"/>
              <a:gd name="T44" fmla="*/ 208 w 873"/>
              <a:gd name="T45" fmla="*/ 1008 h 1881"/>
              <a:gd name="T46" fmla="*/ 232 w 873"/>
              <a:gd name="T47" fmla="*/ 1208 h 1881"/>
              <a:gd name="T48" fmla="*/ 192 w 873"/>
              <a:gd name="T49" fmla="*/ 1568 h 1881"/>
              <a:gd name="T50" fmla="*/ 168 w 873"/>
              <a:gd name="T51" fmla="*/ 1656 h 1881"/>
              <a:gd name="T52" fmla="*/ 0 w 873"/>
              <a:gd name="T53" fmla="*/ 1792 h 1881"/>
              <a:gd name="T54" fmla="*/ 288 w 873"/>
              <a:gd name="T55" fmla="*/ 1848 h 1881"/>
              <a:gd name="T56" fmla="*/ 584 w 873"/>
              <a:gd name="T57" fmla="*/ 1856 h 1881"/>
              <a:gd name="T58" fmla="*/ 856 w 873"/>
              <a:gd name="T59" fmla="*/ 1784 h 1881"/>
              <a:gd name="T60" fmla="*/ 872 w 873"/>
              <a:gd name="T61" fmla="*/ 1752 h 1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73" h="1881">
                <a:moveTo>
                  <a:pt x="872" y="1752"/>
                </a:moveTo>
                <a:cubicBezTo>
                  <a:pt x="851" y="1745"/>
                  <a:pt x="828" y="1743"/>
                  <a:pt x="808" y="1736"/>
                </a:cubicBezTo>
                <a:cubicBezTo>
                  <a:pt x="798" y="1732"/>
                  <a:pt x="792" y="1724"/>
                  <a:pt x="784" y="1720"/>
                </a:cubicBezTo>
                <a:cubicBezTo>
                  <a:pt x="776" y="1716"/>
                  <a:pt x="768" y="1714"/>
                  <a:pt x="760" y="1712"/>
                </a:cubicBezTo>
                <a:cubicBezTo>
                  <a:pt x="730" y="1703"/>
                  <a:pt x="704" y="1700"/>
                  <a:pt x="680" y="1680"/>
                </a:cubicBezTo>
                <a:cubicBezTo>
                  <a:pt x="646" y="1652"/>
                  <a:pt x="627" y="1614"/>
                  <a:pt x="608" y="1576"/>
                </a:cubicBezTo>
                <a:cubicBezTo>
                  <a:pt x="599" y="1518"/>
                  <a:pt x="584" y="1465"/>
                  <a:pt x="576" y="1408"/>
                </a:cubicBezTo>
                <a:cubicBezTo>
                  <a:pt x="582" y="1070"/>
                  <a:pt x="575" y="1089"/>
                  <a:pt x="616" y="864"/>
                </a:cubicBezTo>
                <a:cubicBezTo>
                  <a:pt x="628" y="793"/>
                  <a:pt x="611" y="826"/>
                  <a:pt x="640" y="784"/>
                </a:cubicBezTo>
                <a:cubicBezTo>
                  <a:pt x="645" y="744"/>
                  <a:pt x="648" y="703"/>
                  <a:pt x="656" y="664"/>
                </a:cubicBezTo>
                <a:cubicBezTo>
                  <a:pt x="664" y="615"/>
                  <a:pt x="688" y="569"/>
                  <a:pt x="696" y="520"/>
                </a:cubicBezTo>
                <a:cubicBezTo>
                  <a:pt x="705" y="455"/>
                  <a:pt x="704" y="390"/>
                  <a:pt x="720" y="328"/>
                </a:cubicBezTo>
                <a:cubicBezTo>
                  <a:pt x="730" y="236"/>
                  <a:pt x="721" y="60"/>
                  <a:pt x="608" y="32"/>
                </a:cubicBezTo>
                <a:cubicBezTo>
                  <a:pt x="567" y="4"/>
                  <a:pt x="520" y="6"/>
                  <a:pt x="472" y="0"/>
                </a:cubicBezTo>
                <a:cubicBezTo>
                  <a:pt x="332" y="9"/>
                  <a:pt x="260" y="30"/>
                  <a:pt x="136" y="72"/>
                </a:cubicBezTo>
                <a:cubicBezTo>
                  <a:pt x="111" y="96"/>
                  <a:pt x="81" y="109"/>
                  <a:pt x="72" y="144"/>
                </a:cubicBezTo>
                <a:cubicBezTo>
                  <a:pt x="68" y="154"/>
                  <a:pt x="67" y="165"/>
                  <a:pt x="64" y="176"/>
                </a:cubicBezTo>
                <a:cubicBezTo>
                  <a:pt x="59" y="192"/>
                  <a:pt x="48" y="224"/>
                  <a:pt x="48" y="224"/>
                </a:cubicBezTo>
                <a:cubicBezTo>
                  <a:pt x="54" y="285"/>
                  <a:pt x="57" y="348"/>
                  <a:pt x="72" y="408"/>
                </a:cubicBezTo>
                <a:cubicBezTo>
                  <a:pt x="77" y="458"/>
                  <a:pt x="84" y="519"/>
                  <a:pt x="104" y="568"/>
                </a:cubicBezTo>
                <a:cubicBezTo>
                  <a:pt x="107" y="575"/>
                  <a:pt x="124" y="617"/>
                  <a:pt x="128" y="632"/>
                </a:cubicBezTo>
                <a:cubicBezTo>
                  <a:pt x="138" y="677"/>
                  <a:pt x="141" y="720"/>
                  <a:pt x="168" y="760"/>
                </a:cubicBezTo>
                <a:cubicBezTo>
                  <a:pt x="176" y="843"/>
                  <a:pt x="181" y="928"/>
                  <a:pt x="208" y="1008"/>
                </a:cubicBezTo>
                <a:cubicBezTo>
                  <a:pt x="216" y="1074"/>
                  <a:pt x="222" y="1141"/>
                  <a:pt x="232" y="1208"/>
                </a:cubicBezTo>
                <a:cubicBezTo>
                  <a:pt x="226" y="1337"/>
                  <a:pt x="222" y="1445"/>
                  <a:pt x="192" y="1568"/>
                </a:cubicBezTo>
                <a:cubicBezTo>
                  <a:pt x="186" y="1590"/>
                  <a:pt x="183" y="1636"/>
                  <a:pt x="168" y="1656"/>
                </a:cubicBezTo>
                <a:cubicBezTo>
                  <a:pt x="119" y="1718"/>
                  <a:pt x="63" y="1749"/>
                  <a:pt x="0" y="1792"/>
                </a:cubicBezTo>
                <a:cubicBezTo>
                  <a:pt x="88" y="1851"/>
                  <a:pt x="179" y="1842"/>
                  <a:pt x="288" y="1848"/>
                </a:cubicBezTo>
                <a:cubicBezTo>
                  <a:pt x="389" y="1881"/>
                  <a:pt x="459" y="1860"/>
                  <a:pt x="584" y="1856"/>
                </a:cubicBezTo>
                <a:cubicBezTo>
                  <a:pt x="675" y="1837"/>
                  <a:pt x="772" y="1825"/>
                  <a:pt x="856" y="1784"/>
                </a:cubicBezTo>
                <a:cubicBezTo>
                  <a:pt x="873" y="1757"/>
                  <a:pt x="872" y="1769"/>
                  <a:pt x="872" y="1752"/>
                </a:cubicBezTo>
                <a:close/>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
        <p:nvSpPr>
          <p:cNvPr id="177" name="Freeform 46"/>
          <p:cNvSpPr>
            <a:spLocks noChangeAspect="1"/>
          </p:cNvSpPr>
          <p:nvPr/>
        </p:nvSpPr>
        <p:spPr bwMode="auto">
          <a:xfrm>
            <a:off x="4684728" y="3973406"/>
            <a:ext cx="199748" cy="238060"/>
          </a:xfrm>
          <a:custGeom>
            <a:avLst/>
            <a:gdLst>
              <a:gd name="T0" fmla="*/ 16 w 118"/>
              <a:gd name="T1" fmla="*/ 18 h 125"/>
              <a:gd name="T2" fmla="*/ 85 w 118"/>
              <a:gd name="T3" fmla="*/ 7 h 125"/>
              <a:gd name="T4" fmla="*/ 117 w 118"/>
              <a:gd name="T5" fmla="*/ 50 h 125"/>
              <a:gd name="T6" fmla="*/ 106 w 118"/>
              <a:gd name="T7" fmla="*/ 103 h 125"/>
              <a:gd name="T8" fmla="*/ 74 w 118"/>
              <a:gd name="T9" fmla="*/ 125 h 125"/>
              <a:gd name="T10" fmla="*/ 0 w 118"/>
              <a:gd name="T11" fmla="*/ 82 h 125"/>
              <a:gd name="T12" fmla="*/ 16 w 118"/>
              <a:gd name="T13" fmla="*/ 18 h 125"/>
            </a:gdLst>
            <a:ahLst/>
            <a:cxnLst>
              <a:cxn ang="0">
                <a:pos x="T0" y="T1"/>
              </a:cxn>
              <a:cxn ang="0">
                <a:pos x="T2" y="T3"/>
              </a:cxn>
              <a:cxn ang="0">
                <a:pos x="T4" y="T5"/>
              </a:cxn>
              <a:cxn ang="0">
                <a:pos x="T6" y="T7"/>
              </a:cxn>
              <a:cxn ang="0">
                <a:pos x="T8" y="T9"/>
              </a:cxn>
              <a:cxn ang="0">
                <a:pos x="T10" y="T11"/>
              </a:cxn>
              <a:cxn ang="0">
                <a:pos x="T12" y="T13"/>
              </a:cxn>
            </a:cxnLst>
            <a:rect l="0" t="0" r="r" b="b"/>
            <a:pathLst>
              <a:path w="118" h="125">
                <a:moveTo>
                  <a:pt x="16" y="18"/>
                </a:moveTo>
                <a:cubicBezTo>
                  <a:pt x="55" y="5"/>
                  <a:pt x="33" y="0"/>
                  <a:pt x="85" y="7"/>
                </a:cubicBezTo>
                <a:cubicBezTo>
                  <a:pt x="104" y="20"/>
                  <a:pt x="104" y="31"/>
                  <a:pt x="117" y="50"/>
                </a:cubicBezTo>
                <a:cubicBezTo>
                  <a:pt x="114" y="67"/>
                  <a:pt x="118" y="90"/>
                  <a:pt x="106" y="103"/>
                </a:cubicBezTo>
                <a:cubicBezTo>
                  <a:pt x="96" y="112"/>
                  <a:pt x="74" y="125"/>
                  <a:pt x="74" y="125"/>
                </a:cubicBezTo>
                <a:cubicBezTo>
                  <a:pt x="22" y="115"/>
                  <a:pt x="33" y="115"/>
                  <a:pt x="0" y="82"/>
                </a:cubicBezTo>
                <a:cubicBezTo>
                  <a:pt x="3" y="56"/>
                  <a:pt x="4" y="39"/>
                  <a:pt x="16" y="18"/>
                </a:cubicBezTo>
                <a:close/>
              </a:path>
            </a:pathLst>
          </a:custGeom>
          <a:solidFill>
            <a:srgbClr val="FFFFFF"/>
          </a:solidFill>
          <a:ln w="3175" cap="flat" cmpd="sng">
            <a:solidFill>
              <a:srgbClr val="414141"/>
            </a:solidFill>
            <a:prstDash val="solid"/>
            <a:round/>
            <a:headEnd/>
            <a:tailEnd/>
          </a:ln>
          <a:effectLst/>
          <a:extLst/>
        </p:spPr>
        <p:txBody>
          <a:bodyPr wrap="none" anchor="ctr"/>
          <a:lstStyle/>
          <a:p>
            <a:pPr>
              <a:defRPr/>
            </a:pPr>
            <a:endParaRPr lang="en-US"/>
          </a:p>
        </p:txBody>
      </p:sp>
      <p:sp>
        <p:nvSpPr>
          <p:cNvPr id="178" name="Freeform 47"/>
          <p:cNvSpPr>
            <a:spLocks noChangeAspect="1"/>
          </p:cNvSpPr>
          <p:nvPr/>
        </p:nvSpPr>
        <p:spPr bwMode="auto">
          <a:xfrm>
            <a:off x="4156581" y="3986737"/>
            <a:ext cx="186205" cy="222825"/>
          </a:xfrm>
          <a:custGeom>
            <a:avLst/>
            <a:gdLst>
              <a:gd name="T0" fmla="*/ 94 w 110"/>
              <a:gd name="T1" fmla="*/ 112 h 117"/>
              <a:gd name="T2" fmla="*/ 104 w 110"/>
              <a:gd name="T3" fmla="*/ 80 h 117"/>
              <a:gd name="T4" fmla="*/ 110 w 110"/>
              <a:gd name="T5" fmla="*/ 59 h 117"/>
              <a:gd name="T6" fmla="*/ 99 w 110"/>
              <a:gd name="T7" fmla="*/ 21 h 117"/>
              <a:gd name="T8" fmla="*/ 67 w 110"/>
              <a:gd name="T9" fmla="*/ 0 h 117"/>
              <a:gd name="T10" fmla="*/ 8 w 110"/>
              <a:gd name="T11" fmla="*/ 32 h 117"/>
              <a:gd name="T12" fmla="*/ 30 w 110"/>
              <a:gd name="T13" fmla="*/ 107 h 117"/>
              <a:gd name="T14" fmla="*/ 62 w 110"/>
              <a:gd name="T15" fmla="*/ 117 h 117"/>
              <a:gd name="T16" fmla="*/ 110 w 110"/>
              <a:gd name="T17" fmla="*/ 85 h 117"/>
              <a:gd name="T18" fmla="*/ 104 w 110"/>
              <a:gd name="T19" fmla="*/ 6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17">
                <a:moveTo>
                  <a:pt x="94" y="112"/>
                </a:moveTo>
                <a:cubicBezTo>
                  <a:pt x="97" y="101"/>
                  <a:pt x="100" y="90"/>
                  <a:pt x="104" y="80"/>
                </a:cubicBezTo>
                <a:cubicBezTo>
                  <a:pt x="106" y="73"/>
                  <a:pt x="110" y="59"/>
                  <a:pt x="110" y="59"/>
                </a:cubicBezTo>
                <a:cubicBezTo>
                  <a:pt x="106" y="46"/>
                  <a:pt x="108" y="30"/>
                  <a:pt x="99" y="21"/>
                </a:cubicBezTo>
                <a:cubicBezTo>
                  <a:pt x="89" y="11"/>
                  <a:pt x="67" y="0"/>
                  <a:pt x="67" y="0"/>
                </a:cubicBezTo>
                <a:cubicBezTo>
                  <a:pt x="34" y="5"/>
                  <a:pt x="26" y="5"/>
                  <a:pt x="8" y="32"/>
                </a:cubicBezTo>
                <a:cubicBezTo>
                  <a:pt x="0" y="55"/>
                  <a:pt x="4" y="93"/>
                  <a:pt x="30" y="107"/>
                </a:cubicBezTo>
                <a:cubicBezTo>
                  <a:pt x="39" y="112"/>
                  <a:pt x="62" y="117"/>
                  <a:pt x="62" y="117"/>
                </a:cubicBezTo>
                <a:cubicBezTo>
                  <a:pt x="88" y="111"/>
                  <a:pt x="100" y="111"/>
                  <a:pt x="110" y="85"/>
                </a:cubicBezTo>
                <a:cubicBezTo>
                  <a:pt x="108" y="78"/>
                  <a:pt x="104" y="64"/>
                  <a:pt x="104" y="64"/>
                </a:cubicBezTo>
              </a:path>
            </a:pathLst>
          </a:custGeom>
          <a:solidFill>
            <a:srgbClr val="FFFFFF"/>
          </a:solidFill>
          <a:ln w="3175" cap="flat" cmpd="sng">
            <a:solidFill>
              <a:srgbClr val="414141"/>
            </a:solidFill>
            <a:prstDash val="solid"/>
            <a:round/>
            <a:headEnd type="none" w="med" len="med"/>
            <a:tailEnd type="none" w="med" len="med"/>
          </a:ln>
          <a:effectLst/>
          <a:extLst/>
        </p:spPr>
        <p:txBody>
          <a:bodyPr wrap="none" anchor="ctr"/>
          <a:lstStyle/>
          <a:p>
            <a:pPr>
              <a:defRPr/>
            </a:pPr>
            <a:endParaRPr lang="en-US"/>
          </a:p>
        </p:txBody>
      </p:sp>
      <p:sp>
        <p:nvSpPr>
          <p:cNvPr id="182" name="Freeform 51"/>
          <p:cNvSpPr>
            <a:spLocks noChangeAspect="1"/>
          </p:cNvSpPr>
          <p:nvPr/>
        </p:nvSpPr>
        <p:spPr bwMode="auto">
          <a:xfrm rot="1647235" flipH="1">
            <a:off x="4148258" y="4340504"/>
            <a:ext cx="677111" cy="365661"/>
          </a:xfrm>
          <a:custGeom>
            <a:avLst/>
            <a:gdLst>
              <a:gd name="T0" fmla="*/ 64 w 400"/>
              <a:gd name="T1" fmla="*/ 133 h 192"/>
              <a:gd name="T2" fmla="*/ 38 w 400"/>
              <a:gd name="T3" fmla="*/ 43 h 192"/>
              <a:gd name="T4" fmla="*/ 6 w 400"/>
              <a:gd name="T5" fmla="*/ 53 h 192"/>
              <a:gd name="T6" fmla="*/ 64 w 400"/>
              <a:gd name="T7" fmla="*/ 0 h 192"/>
              <a:gd name="T8" fmla="*/ 75 w 400"/>
              <a:gd name="T9" fmla="*/ 133 h 192"/>
              <a:gd name="T10" fmla="*/ 128 w 400"/>
              <a:gd name="T11" fmla="*/ 165 h 192"/>
              <a:gd name="T12" fmla="*/ 160 w 400"/>
              <a:gd name="T13" fmla="*/ 181 h 192"/>
              <a:gd name="T14" fmla="*/ 331 w 400"/>
              <a:gd name="T15" fmla="*/ 144 h 192"/>
              <a:gd name="T16" fmla="*/ 342 w 400"/>
              <a:gd name="T17" fmla="*/ 128 h 192"/>
              <a:gd name="T18" fmla="*/ 336 w 400"/>
              <a:gd name="T19" fmla="*/ 75 h 192"/>
              <a:gd name="T20" fmla="*/ 358 w 400"/>
              <a:gd name="T21" fmla="*/ 107 h 192"/>
              <a:gd name="T22" fmla="*/ 384 w 400"/>
              <a:gd name="T23" fmla="*/ 128 h 192"/>
              <a:gd name="T24" fmla="*/ 400 w 400"/>
              <a:gd name="T25" fmla="*/ 139 h 192"/>
              <a:gd name="T26" fmla="*/ 347 w 400"/>
              <a:gd name="T27" fmla="*/ 139 h 192"/>
              <a:gd name="T28" fmla="*/ 267 w 400"/>
              <a:gd name="T29" fmla="*/ 181 h 192"/>
              <a:gd name="T30" fmla="*/ 182 w 400"/>
              <a:gd name="T31" fmla="*/ 192 h 192"/>
              <a:gd name="T32" fmla="*/ 134 w 400"/>
              <a:gd name="T33" fmla="*/ 176 h 192"/>
              <a:gd name="T34" fmla="*/ 70 w 400"/>
              <a:gd name="T35" fmla="*/ 144 h 192"/>
              <a:gd name="T36" fmla="*/ 64 w 400"/>
              <a:gd name="T37" fmla="*/ 13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192">
                <a:moveTo>
                  <a:pt x="64" y="133"/>
                </a:moveTo>
                <a:cubicBezTo>
                  <a:pt x="45" y="103"/>
                  <a:pt x="48" y="75"/>
                  <a:pt x="38" y="43"/>
                </a:cubicBezTo>
                <a:cubicBezTo>
                  <a:pt x="27" y="46"/>
                  <a:pt x="0" y="62"/>
                  <a:pt x="6" y="53"/>
                </a:cubicBezTo>
                <a:cubicBezTo>
                  <a:pt x="19" y="31"/>
                  <a:pt x="42" y="14"/>
                  <a:pt x="64" y="0"/>
                </a:cubicBezTo>
                <a:cubicBezTo>
                  <a:pt x="57" y="37"/>
                  <a:pt x="39" y="103"/>
                  <a:pt x="75" y="133"/>
                </a:cubicBezTo>
                <a:cubicBezTo>
                  <a:pt x="90" y="146"/>
                  <a:pt x="110" y="153"/>
                  <a:pt x="128" y="165"/>
                </a:cubicBezTo>
                <a:cubicBezTo>
                  <a:pt x="149" y="179"/>
                  <a:pt x="136" y="173"/>
                  <a:pt x="160" y="181"/>
                </a:cubicBezTo>
                <a:cubicBezTo>
                  <a:pt x="218" y="171"/>
                  <a:pt x="274" y="161"/>
                  <a:pt x="331" y="144"/>
                </a:cubicBezTo>
                <a:cubicBezTo>
                  <a:pt x="334" y="138"/>
                  <a:pt x="341" y="134"/>
                  <a:pt x="342" y="128"/>
                </a:cubicBezTo>
                <a:cubicBezTo>
                  <a:pt x="343" y="110"/>
                  <a:pt x="325" y="89"/>
                  <a:pt x="336" y="75"/>
                </a:cubicBezTo>
                <a:cubicBezTo>
                  <a:pt x="343" y="64"/>
                  <a:pt x="351" y="96"/>
                  <a:pt x="358" y="107"/>
                </a:cubicBezTo>
                <a:cubicBezTo>
                  <a:pt x="370" y="127"/>
                  <a:pt x="361" y="121"/>
                  <a:pt x="384" y="128"/>
                </a:cubicBezTo>
                <a:cubicBezTo>
                  <a:pt x="389" y="131"/>
                  <a:pt x="400" y="132"/>
                  <a:pt x="400" y="139"/>
                </a:cubicBezTo>
                <a:cubicBezTo>
                  <a:pt x="400" y="159"/>
                  <a:pt x="351" y="140"/>
                  <a:pt x="347" y="139"/>
                </a:cubicBezTo>
                <a:cubicBezTo>
                  <a:pt x="317" y="148"/>
                  <a:pt x="297" y="176"/>
                  <a:pt x="267" y="181"/>
                </a:cubicBezTo>
                <a:cubicBezTo>
                  <a:pt x="238" y="185"/>
                  <a:pt x="182" y="192"/>
                  <a:pt x="182" y="192"/>
                </a:cubicBezTo>
                <a:cubicBezTo>
                  <a:pt x="165" y="186"/>
                  <a:pt x="150" y="181"/>
                  <a:pt x="134" y="176"/>
                </a:cubicBezTo>
                <a:cubicBezTo>
                  <a:pt x="108" y="159"/>
                  <a:pt x="97" y="152"/>
                  <a:pt x="70" y="144"/>
                </a:cubicBezTo>
                <a:cubicBezTo>
                  <a:pt x="51" y="131"/>
                  <a:pt x="47" y="133"/>
                  <a:pt x="64" y="133"/>
                </a:cubicBezTo>
                <a:close/>
              </a:path>
            </a:pathLst>
          </a:custGeom>
          <a:solidFill>
            <a:srgbClr val="FF0000"/>
          </a:solidFill>
          <a:ln w="3175" cap="flat" cmpd="sng">
            <a:solidFill>
              <a:srgbClr val="414141"/>
            </a:solidFill>
            <a:prstDash val="solid"/>
            <a:round/>
            <a:headEnd/>
            <a:tailEnd/>
          </a:ln>
          <a:effectLst/>
          <a:extLst/>
        </p:spPr>
        <p:txBody>
          <a:bodyPr wrap="none" anchor="ctr"/>
          <a:lstStyle/>
          <a:p>
            <a:pPr>
              <a:defRPr/>
            </a:pPr>
            <a:endParaRPr lang="en-US"/>
          </a:p>
        </p:txBody>
      </p:sp>
      <p:sp>
        <p:nvSpPr>
          <p:cNvPr id="183" name="Freeform 52"/>
          <p:cNvSpPr>
            <a:spLocks noChangeAspect="1"/>
          </p:cNvSpPr>
          <p:nvPr/>
        </p:nvSpPr>
        <p:spPr bwMode="auto">
          <a:xfrm rot="1647235" flipH="1">
            <a:off x="4432883" y="4607783"/>
            <a:ext cx="247146" cy="253297"/>
          </a:xfrm>
          <a:custGeom>
            <a:avLst/>
            <a:gdLst>
              <a:gd name="T0" fmla="*/ 7 w 146"/>
              <a:gd name="T1" fmla="*/ 0 h 133"/>
              <a:gd name="T2" fmla="*/ 18 w 146"/>
              <a:gd name="T3" fmla="*/ 112 h 133"/>
              <a:gd name="T4" fmla="*/ 50 w 146"/>
              <a:gd name="T5" fmla="*/ 133 h 133"/>
              <a:gd name="T6" fmla="*/ 114 w 146"/>
              <a:gd name="T7" fmla="*/ 117 h 133"/>
              <a:gd name="T8" fmla="*/ 146 w 146"/>
              <a:gd name="T9" fmla="*/ 96 h 133"/>
              <a:gd name="T10" fmla="*/ 92 w 146"/>
              <a:gd name="T11" fmla="*/ 101 h 133"/>
              <a:gd name="T12" fmla="*/ 39 w 146"/>
              <a:gd name="T13" fmla="*/ 80 h 133"/>
              <a:gd name="T14" fmla="*/ 7 w 146"/>
              <a:gd name="T15" fmla="*/ 0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33">
                <a:moveTo>
                  <a:pt x="7" y="0"/>
                </a:moveTo>
                <a:cubicBezTo>
                  <a:pt x="2" y="20"/>
                  <a:pt x="0" y="95"/>
                  <a:pt x="18" y="112"/>
                </a:cubicBezTo>
                <a:cubicBezTo>
                  <a:pt x="27" y="120"/>
                  <a:pt x="50" y="133"/>
                  <a:pt x="50" y="133"/>
                </a:cubicBezTo>
                <a:cubicBezTo>
                  <a:pt x="70" y="128"/>
                  <a:pt x="95" y="127"/>
                  <a:pt x="114" y="117"/>
                </a:cubicBezTo>
                <a:cubicBezTo>
                  <a:pt x="125" y="110"/>
                  <a:pt x="146" y="96"/>
                  <a:pt x="146" y="96"/>
                </a:cubicBezTo>
                <a:cubicBezTo>
                  <a:pt x="133" y="63"/>
                  <a:pt x="119" y="92"/>
                  <a:pt x="92" y="101"/>
                </a:cubicBezTo>
                <a:cubicBezTo>
                  <a:pt x="70" y="95"/>
                  <a:pt x="57" y="92"/>
                  <a:pt x="39" y="80"/>
                </a:cubicBezTo>
                <a:cubicBezTo>
                  <a:pt x="30" y="51"/>
                  <a:pt x="20" y="26"/>
                  <a:pt x="7" y="0"/>
                </a:cubicBezTo>
                <a:close/>
              </a:path>
            </a:pathLst>
          </a:custGeom>
          <a:solidFill>
            <a:srgbClr val="FF0000"/>
          </a:solidFill>
          <a:ln w="3175" cap="flat" cmpd="sng">
            <a:solidFill>
              <a:srgbClr val="414141"/>
            </a:solidFill>
            <a:prstDash val="solid"/>
            <a:round/>
            <a:headEnd/>
            <a:tailEnd/>
          </a:ln>
          <a:effectLst/>
          <a:extLst/>
        </p:spPr>
        <p:txBody>
          <a:bodyPr wrap="none" anchor="ctr"/>
          <a:lstStyle/>
          <a:p>
            <a:pPr>
              <a:defRPr/>
            </a:pPr>
            <a:endParaRPr lang="en-US"/>
          </a:p>
        </p:txBody>
      </p:sp>
      <p:sp>
        <p:nvSpPr>
          <p:cNvPr id="184" name="Freeform 53"/>
          <p:cNvSpPr>
            <a:spLocks noChangeAspect="1"/>
          </p:cNvSpPr>
          <p:nvPr/>
        </p:nvSpPr>
        <p:spPr bwMode="auto">
          <a:xfrm rot="1647235" flipH="1">
            <a:off x="4487765" y="4664590"/>
            <a:ext cx="154043" cy="133314"/>
          </a:xfrm>
          <a:custGeom>
            <a:avLst/>
            <a:gdLst>
              <a:gd name="T0" fmla="*/ 0 w 91"/>
              <a:gd name="T1" fmla="*/ 0 h 70"/>
              <a:gd name="T2" fmla="*/ 91 w 91"/>
              <a:gd name="T3" fmla="*/ 53 h 70"/>
              <a:gd name="T4" fmla="*/ 27 w 91"/>
              <a:gd name="T5" fmla="*/ 58 h 70"/>
              <a:gd name="T6" fmla="*/ 0 w 91"/>
              <a:gd name="T7" fmla="*/ 0 h 70"/>
            </a:gdLst>
            <a:ahLst/>
            <a:cxnLst>
              <a:cxn ang="0">
                <a:pos x="T0" y="T1"/>
              </a:cxn>
              <a:cxn ang="0">
                <a:pos x="T2" y="T3"/>
              </a:cxn>
              <a:cxn ang="0">
                <a:pos x="T4" y="T5"/>
              </a:cxn>
              <a:cxn ang="0">
                <a:pos x="T6" y="T7"/>
              </a:cxn>
            </a:cxnLst>
            <a:rect l="0" t="0" r="r" b="b"/>
            <a:pathLst>
              <a:path w="91" h="70">
                <a:moveTo>
                  <a:pt x="0" y="0"/>
                </a:moveTo>
                <a:cubicBezTo>
                  <a:pt x="19" y="29"/>
                  <a:pt x="57" y="42"/>
                  <a:pt x="91" y="53"/>
                </a:cubicBezTo>
                <a:cubicBezTo>
                  <a:pt x="65" y="70"/>
                  <a:pt x="55" y="68"/>
                  <a:pt x="27" y="58"/>
                </a:cubicBezTo>
                <a:cubicBezTo>
                  <a:pt x="11" y="35"/>
                  <a:pt x="0" y="26"/>
                  <a:pt x="0" y="0"/>
                </a:cubicBezTo>
                <a:close/>
              </a:path>
            </a:pathLst>
          </a:custGeom>
          <a:solidFill>
            <a:schemeClr val="bg1"/>
          </a:solidFill>
          <a:ln w="3175" cap="flat" cmpd="sng">
            <a:solidFill>
              <a:srgbClr val="414141"/>
            </a:solidFill>
            <a:prstDash val="solid"/>
            <a:round/>
            <a:headEnd/>
            <a:tailEnd/>
          </a:ln>
          <a:effectLst/>
          <a:extLst/>
        </p:spPr>
        <p:txBody>
          <a:bodyPr wrap="none" anchor="ctr"/>
          <a:lstStyle/>
          <a:p>
            <a:pPr>
              <a:defRPr/>
            </a:pPr>
            <a:endParaRPr lang="en-US"/>
          </a:p>
        </p:txBody>
      </p:sp>
      <p:sp>
        <p:nvSpPr>
          <p:cNvPr id="180" name="Freeform 48"/>
          <p:cNvSpPr>
            <a:spLocks noChangeAspect="1"/>
          </p:cNvSpPr>
          <p:nvPr/>
        </p:nvSpPr>
        <p:spPr bwMode="auto">
          <a:xfrm>
            <a:off x="4195515" y="4059107"/>
            <a:ext cx="140500" cy="91415"/>
          </a:xfrm>
          <a:custGeom>
            <a:avLst/>
            <a:gdLst>
              <a:gd name="T0" fmla="*/ 49 w 83"/>
              <a:gd name="T1" fmla="*/ 42 h 48"/>
              <a:gd name="T2" fmla="*/ 33 w 83"/>
              <a:gd name="T3" fmla="*/ 0 h 48"/>
              <a:gd name="T4" fmla="*/ 33 w 83"/>
              <a:gd name="T5" fmla="*/ 48 h 48"/>
              <a:gd name="T6" fmla="*/ 44 w 83"/>
              <a:gd name="T7" fmla="*/ 10 h 48"/>
            </a:gdLst>
            <a:ahLst/>
            <a:cxnLst>
              <a:cxn ang="0">
                <a:pos x="T0" y="T1"/>
              </a:cxn>
              <a:cxn ang="0">
                <a:pos x="T2" y="T3"/>
              </a:cxn>
              <a:cxn ang="0">
                <a:pos x="T4" y="T5"/>
              </a:cxn>
              <a:cxn ang="0">
                <a:pos x="T6" y="T7"/>
              </a:cxn>
            </a:cxnLst>
            <a:rect l="0" t="0" r="r" b="b"/>
            <a:pathLst>
              <a:path w="83" h="48">
                <a:moveTo>
                  <a:pt x="49" y="42"/>
                </a:moveTo>
                <a:cubicBezTo>
                  <a:pt x="57" y="18"/>
                  <a:pt x="53" y="12"/>
                  <a:pt x="33" y="0"/>
                </a:cubicBezTo>
                <a:cubicBezTo>
                  <a:pt x="7" y="15"/>
                  <a:pt x="0" y="35"/>
                  <a:pt x="33" y="48"/>
                </a:cubicBezTo>
                <a:cubicBezTo>
                  <a:pt x="49" y="41"/>
                  <a:pt x="83" y="10"/>
                  <a:pt x="44" y="10"/>
                </a:cubicBezTo>
              </a:path>
            </a:pathLst>
          </a:custGeom>
          <a:solidFill>
            <a:srgbClr val="000000"/>
          </a:solid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1" name="Freeform 49"/>
          <p:cNvSpPr>
            <a:spLocks noChangeAspect="1"/>
          </p:cNvSpPr>
          <p:nvPr/>
        </p:nvSpPr>
        <p:spPr bwMode="auto">
          <a:xfrm>
            <a:off x="4749053" y="4036254"/>
            <a:ext cx="96488" cy="112365"/>
          </a:xfrm>
          <a:custGeom>
            <a:avLst/>
            <a:gdLst>
              <a:gd name="T0" fmla="*/ 9 w 57"/>
              <a:gd name="T1" fmla="*/ 43 h 59"/>
              <a:gd name="T2" fmla="*/ 57 w 57"/>
              <a:gd name="T3" fmla="*/ 32 h 59"/>
              <a:gd name="T4" fmla="*/ 19 w 57"/>
              <a:gd name="T5" fmla="*/ 0 h 59"/>
              <a:gd name="T6" fmla="*/ 3 w 57"/>
              <a:gd name="T7" fmla="*/ 11 h 59"/>
              <a:gd name="T8" fmla="*/ 9 w 57"/>
              <a:gd name="T9" fmla="*/ 43 h 59"/>
            </a:gdLst>
            <a:ahLst/>
            <a:cxnLst>
              <a:cxn ang="0">
                <a:pos x="T0" y="T1"/>
              </a:cxn>
              <a:cxn ang="0">
                <a:pos x="T2" y="T3"/>
              </a:cxn>
              <a:cxn ang="0">
                <a:pos x="T4" y="T5"/>
              </a:cxn>
              <a:cxn ang="0">
                <a:pos x="T6" y="T7"/>
              </a:cxn>
              <a:cxn ang="0">
                <a:pos x="T8" y="T9"/>
              </a:cxn>
            </a:cxnLst>
            <a:rect l="0" t="0" r="r" b="b"/>
            <a:pathLst>
              <a:path w="57" h="59">
                <a:moveTo>
                  <a:pt x="9" y="43"/>
                </a:moveTo>
                <a:cubicBezTo>
                  <a:pt x="30" y="57"/>
                  <a:pt x="47" y="58"/>
                  <a:pt x="57" y="32"/>
                </a:cubicBezTo>
                <a:cubicBezTo>
                  <a:pt x="49" y="4"/>
                  <a:pt x="43" y="9"/>
                  <a:pt x="19" y="0"/>
                </a:cubicBezTo>
                <a:cubicBezTo>
                  <a:pt x="13" y="3"/>
                  <a:pt x="3" y="4"/>
                  <a:pt x="3" y="11"/>
                </a:cubicBezTo>
                <a:cubicBezTo>
                  <a:pt x="0" y="35"/>
                  <a:pt x="25" y="59"/>
                  <a:pt x="9" y="43"/>
                </a:cubicBezTo>
                <a:close/>
              </a:path>
            </a:pathLst>
          </a:custGeom>
          <a:solidFill>
            <a:srgbClr val="000000"/>
          </a:solidFill>
          <a:ln w="3175" cap="flat" cmpd="sng">
            <a:solidFill>
              <a:srgbClr val="41414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 name="WordArt 107"/>
          <p:cNvSpPr>
            <a:spLocks noChangeAspect="1" noChangeArrowheads="1" noChangeShapeType="1" noTextEdit="1"/>
          </p:cNvSpPr>
          <p:nvPr/>
        </p:nvSpPr>
        <p:spPr bwMode="auto">
          <a:xfrm rot="20357920">
            <a:off x="3345742" y="5297022"/>
            <a:ext cx="2654273" cy="914152"/>
          </a:xfrm>
          <a:prstGeom prst="rect">
            <a:avLst/>
          </a:prstGeom>
        </p:spPr>
        <p:txBody>
          <a:bodyPr wrap="none" fromWordArt="1">
            <a:prstTxWarp prst="textDeflate">
              <a:avLst>
                <a:gd name="adj" fmla="val 18750"/>
              </a:avLst>
            </a:prstTxWarp>
          </a:bodyPr>
          <a:lstStyle/>
          <a:p>
            <a:r>
              <a:rPr lang="en-US" sz="3200" i="1" kern="10">
                <a:ln w="3175">
                  <a:solidFill>
                    <a:srgbClr val="000000"/>
                  </a:solidFill>
                  <a:round/>
                  <a:headEnd/>
                  <a:tailEnd/>
                </a:ln>
                <a:solidFill>
                  <a:srgbClr val="008080"/>
                </a:solidFill>
                <a:effectLst>
                  <a:outerShdw blurRad="63500" dist="38099" dir="2700000" algn="ctr" rotWithShape="0">
                    <a:srgbClr val="000000">
                      <a:alpha val="74997"/>
                    </a:srgbClr>
                  </a:outerShdw>
                </a:effectLst>
                <a:latin typeface="Arial Black"/>
                <a:ea typeface="Arial Black"/>
                <a:cs typeface="Arial Black"/>
              </a:rPr>
              <a:t>Aspergillus</a:t>
            </a:r>
          </a:p>
        </p:txBody>
      </p:sp>
      <p:sp>
        <p:nvSpPr>
          <p:cNvPr id="175" name="Freeform 108" descr="Water droplets"/>
          <p:cNvSpPr>
            <a:spLocks noChangeAspect="1"/>
          </p:cNvSpPr>
          <p:nvPr/>
        </p:nvSpPr>
        <p:spPr bwMode="auto">
          <a:xfrm>
            <a:off x="4852313" y="4784716"/>
            <a:ext cx="487520" cy="1216965"/>
          </a:xfrm>
          <a:custGeom>
            <a:avLst/>
            <a:gdLst>
              <a:gd name="T0" fmla="*/ 85 w 288"/>
              <a:gd name="T1" fmla="*/ 0 h 639"/>
              <a:gd name="T2" fmla="*/ 160 w 288"/>
              <a:gd name="T3" fmla="*/ 32 h 639"/>
              <a:gd name="T4" fmla="*/ 197 w 288"/>
              <a:gd name="T5" fmla="*/ 75 h 639"/>
              <a:gd name="T6" fmla="*/ 229 w 288"/>
              <a:gd name="T7" fmla="*/ 107 h 639"/>
              <a:gd name="T8" fmla="*/ 251 w 288"/>
              <a:gd name="T9" fmla="*/ 155 h 639"/>
              <a:gd name="T10" fmla="*/ 267 w 288"/>
              <a:gd name="T11" fmla="*/ 213 h 639"/>
              <a:gd name="T12" fmla="*/ 251 w 288"/>
              <a:gd name="T13" fmla="*/ 341 h 639"/>
              <a:gd name="T14" fmla="*/ 235 w 288"/>
              <a:gd name="T15" fmla="*/ 389 h 639"/>
              <a:gd name="T16" fmla="*/ 245 w 288"/>
              <a:gd name="T17" fmla="*/ 491 h 639"/>
              <a:gd name="T18" fmla="*/ 272 w 288"/>
              <a:gd name="T19" fmla="*/ 539 h 639"/>
              <a:gd name="T20" fmla="*/ 288 w 288"/>
              <a:gd name="T21" fmla="*/ 587 h 639"/>
              <a:gd name="T22" fmla="*/ 219 w 288"/>
              <a:gd name="T23" fmla="*/ 523 h 639"/>
              <a:gd name="T24" fmla="*/ 251 w 288"/>
              <a:gd name="T25" fmla="*/ 619 h 639"/>
              <a:gd name="T26" fmla="*/ 203 w 288"/>
              <a:gd name="T27" fmla="*/ 608 h 639"/>
              <a:gd name="T28" fmla="*/ 171 w 288"/>
              <a:gd name="T29" fmla="*/ 560 h 639"/>
              <a:gd name="T30" fmla="*/ 165 w 288"/>
              <a:gd name="T31" fmla="*/ 576 h 639"/>
              <a:gd name="T32" fmla="*/ 128 w 288"/>
              <a:gd name="T33" fmla="*/ 603 h 639"/>
              <a:gd name="T34" fmla="*/ 107 w 288"/>
              <a:gd name="T35" fmla="*/ 549 h 639"/>
              <a:gd name="T36" fmla="*/ 69 w 288"/>
              <a:gd name="T37" fmla="*/ 587 h 639"/>
              <a:gd name="T38" fmla="*/ 53 w 288"/>
              <a:gd name="T39" fmla="*/ 576 h 639"/>
              <a:gd name="T40" fmla="*/ 43 w 288"/>
              <a:gd name="T41" fmla="*/ 544 h 639"/>
              <a:gd name="T42" fmla="*/ 69 w 288"/>
              <a:gd name="T43" fmla="*/ 464 h 639"/>
              <a:gd name="T44" fmla="*/ 75 w 288"/>
              <a:gd name="T45" fmla="*/ 432 h 639"/>
              <a:gd name="T46" fmla="*/ 85 w 288"/>
              <a:gd name="T47" fmla="*/ 400 h 639"/>
              <a:gd name="T48" fmla="*/ 53 w 288"/>
              <a:gd name="T49" fmla="*/ 384 h 639"/>
              <a:gd name="T50" fmla="*/ 43 w 288"/>
              <a:gd name="T51" fmla="*/ 368 h 639"/>
              <a:gd name="T52" fmla="*/ 27 w 288"/>
              <a:gd name="T53" fmla="*/ 357 h 639"/>
              <a:gd name="T54" fmla="*/ 32 w 288"/>
              <a:gd name="T55" fmla="*/ 309 h 639"/>
              <a:gd name="T56" fmla="*/ 64 w 288"/>
              <a:gd name="T57" fmla="*/ 315 h 639"/>
              <a:gd name="T58" fmla="*/ 112 w 288"/>
              <a:gd name="T59" fmla="*/ 331 h 639"/>
              <a:gd name="T60" fmla="*/ 176 w 288"/>
              <a:gd name="T61" fmla="*/ 304 h 639"/>
              <a:gd name="T62" fmla="*/ 0 w 288"/>
              <a:gd name="T63" fmla="*/ 10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639">
                <a:moveTo>
                  <a:pt x="85" y="0"/>
                </a:moveTo>
                <a:cubicBezTo>
                  <a:pt x="113" y="6"/>
                  <a:pt x="133" y="18"/>
                  <a:pt x="160" y="32"/>
                </a:cubicBezTo>
                <a:cubicBezTo>
                  <a:pt x="171" y="48"/>
                  <a:pt x="184" y="60"/>
                  <a:pt x="197" y="75"/>
                </a:cubicBezTo>
                <a:cubicBezTo>
                  <a:pt x="206" y="86"/>
                  <a:pt x="229" y="107"/>
                  <a:pt x="229" y="107"/>
                </a:cubicBezTo>
                <a:cubicBezTo>
                  <a:pt x="235" y="125"/>
                  <a:pt x="240" y="139"/>
                  <a:pt x="251" y="155"/>
                </a:cubicBezTo>
                <a:cubicBezTo>
                  <a:pt x="256" y="174"/>
                  <a:pt x="261" y="193"/>
                  <a:pt x="267" y="213"/>
                </a:cubicBezTo>
                <a:cubicBezTo>
                  <a:pt x="262" y="284"/>
                  <a:pt x="269" y="290"/>
                  <a:pt x="251" y="341"/>
                </a:cubicBezTo>
                <a:cubicBezTo>
                  <a:pt x="245" y="356"/>
                  <a:pt x="235" y="389"/>
                  <a:pt x="235" y="389"/>
                </a:cubicBezTo>
                <a:cubicBezTo>
                  <a:pt x="229" y="434"/>
                  <a:pt x="229" y="449"/>
                  <a:pt x="245" y="491"/>
                </a:cubicBezTo>
                <a:cubicBezTo>
                  <a:pt x="251" y="508"/>
                  <a:pt x="272" y="539"/>
                  <a:pt x="272" y="539"/>
                </a:cubicBezTo>
                <a:cubicBezTo>
                  <a:pt x="277" y="555"/>
                  <a:pt x="282" y="570"/>
                  <a:pt x="288" y="587"/>
                </a:cubicBezTo>
                <a:cubicBezTo>
                  <a:pt x="244" y="600"/>
                  <a:pt x="237" y="552"/>
                  <a:pt x="219" y="523"/>
                </a:cubicBezTo>
                <a:cubicBezTo>
                  <a:pt x="206" y="555"/>
                  <a:pt x="239" y="588"/>
                  <a:pt x="251" y="619"/>
                </a:cubicBezTo>
                <a:cubicBezTo>
                  <a:pt x="228" y="625"/>
                  <a:pt x="221" y="621"/>
                  <a:pt x="203" y="608"/>
                </a:cubicBezTo>
                <a:cubicBezTo>
                  <a:pt x="177" y="570"/>
                  <a:pt x="187" y="586"/>
                  <a:pt x="171" y="560"/>
                </a:cubicBezTo>
                <a:cubicBezTo>
                  <a:pt x="156" y="510"/>
                  <a:pt x="161" y="563"/>
                  <a:pt x="165" y="576"/>
                </a:cubicBezTo>
                <a:cubicBezTo>
                  <a:pt x="157" y="639"/>
                  <a:pt x="166" y="614"/>
                  <a:pt x="128" y="603"/>
                </a:cubicBezTo>
                <a:cubicBezTo>
                  <a:pt x="115" y="584"/>
                  <a:pt x="111" y="570"/>
                  <a:pt x="107" y="549"/>
                </a:cubicBezTo>
                <a:cubicBezTo>
                  <a:pt x="81" y="585"/>
                  <a:pt x="97" y="576"/>
                  <a:pt x="69" y="587"/>
                </a:cubicBezTo>
                <a:cubicBezTo>
                  <a:pt x="63" y="583"/>
                  <a:pt x="56" y="581"/>
                  <a:pt x="53" y="576"/>
                </a:cubicBezTo>
                <a:cubicBezTo>
                  <a:pt x="47" y="566"/>
                  <a:pt x="43" y="544"/>
                  <a:pt x="43" y="544"/>
                </a:cubicBezTo>
                <a:cubicBezTo>
                  <a:pt x="50" y="519"/>
                  <a:pt x="64" y="489"/>
                  <a:pt x="69" y="464"/>
                </a:cubicBezTo>
                <a:cubicBezTo>
                  <a:pt x="71" y="453"/>
                  <a:pt x="72" y="442"/>
                  <a:pt x="75" y="432"/>
                </a:cubicBezTo>
                <a:cubicBezTo>
                  <a:pt x="77" y="421"/>
                  <a:pt x="85" y="400"/>
                  <a:pt x="85" y="400"/>
                </a:cubicBezTo>
                <a:cubicBezTo>
                  <a:pt x="75" y="393"/>
                  <a:pt x="62" y="391"/>
                  <a:pt x="53" y="384"/>
                </a:cubicBezTo>
                <a:cubicBezTo>
                  <a:pt x="48" y="380"/>
                  <a:pt x="47" y="372"/>
                  <a:pt x="43" y="368"/>
                </a:cubicBezTo>
                <a:cubicBezTo>
                  <a:pt x="38" y="363"/>
                  <a:pt x="32" y="360"/>
                  <a:pt x="27" y="357"/>
                </a:cubicBezTo>
                <a:cubicBezTo>
                  <a:pt x="28" y="341"/>
                  <a:pt x="21" y="321"/>
                  <a:pt x="32" y="309"/>
                </a:cubicBezTo>
                <a:cubicBezTo>
                  <a:pt x="39" y="300"/>
                  <a:pt x="53" y="312"/>
                  <a:pt x="64" y="315"/>
                </a:cubicBezTo>
                <a:cubicBezTo>
                  <a:pt x="82" y="319"/>
                  <a:pt x="95" y="324"/>
                  <a:pt x="112" y="331"/>
                </a:cubicBezTo>
                <a:cubicBezTo>
                  <a:pt x="143" y="325"/>
                  <a:pt x="154" y="325"/>
                  <a:pt x="176" y="304"/>
                </a:cubicBezTo>
                <a:cubicBezTo>
                  <a:pt x="214" y="181"/>
                  <a:pt x="112" y="101"/>
                  <a:pt x="0" y="101"/>
                </a:cubicBezTo>
              </a:path>
            </a:pathLst>
          </a:custGeom>
          <a:blipFill dpi="0" rotWithShape="0">
            <a:blip r:embed="rId2"/>
            <a:srcRect/>
            <a:tile tx="0" ty="0" sx="100000" sy="100000" flip="none" algn="tl"/>
          </a:blipFill>
          <a:ln w="3175" cap="flat"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842145517"/>
      </p:ext>
    </p:extLst>
  </p:cSld>
  <p:clrMapOvr>
    <a:masterClrMapping/>
  </p:clrMapOvr>
  <p:transition xmlns:p14="http://schemas.microsoft.com/office/powerpoint/2010/main" advTm="15936"/>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18983"/>
            <a:ext cx="8069582" cy="1277273"/>
          </a:xfrm>
          <a:effectLst>
            <a:outerShdw blurRad="50800" dist="38100" dir="2700000" algn="tl" rotWithShape="0">
              <a:srgbClr val="000000">
                <a:alpha val="43000"/>
              </a:srgbClr>
            </a:outerShdw>
          </a:effectLst>
        </p:spPr>
        <p:txBody>
          <a:bodyPr/>
          <a:lstStyle/>
          <a:p>
            <a:r>
              <a:rPr lang="en-US" dirty="0" smtClean="0">
                <a:solidFill>
                  <a:srgbClr val="FFFF00"/>
                </a:solidFill>
              </a:rPr>
              <a:t>The European </a:t>
            </a:r>
            <a:br>
              <a:rPr lang="en-US" dirty="0" smtClean="0">
                <a:solidFill>
                  <a:srgbClr val="FFFF00"/>
                </a:solidFill>
              </a:rPr>
            </a:br>
            <a:r>
              <a:rPr lang="en-US" dirty="0" smtClean="0">
                <a:solidFill>
                  <a:srgbClr val="FFFF00"/>
                </a:solidFill>
              </a:rPr>
              <a:t>Aspergillus PCR Initiative</a:t>
            </a:r>
            <a:endParaRPr lang="en-US" dirty="0">
              <a:solidFill>
                <a:schemeClr val="bg1"/>
              </a:solidFill>
            </a:endParaRPr>
          </a:p>
        </p:txBody>
      </p:sp>
    </p:spTree>
    <p:extLst>
      <p:ext uri="{BB962C8B-B14F-4D97-AF65-F5344CB8AC3E}">
        <p14:creationId xmlns:p14="http://schemas.microsoft.com/office/powerpoint/2010/main" val="35225762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SHAM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 y="0"/>
            <a:ext cx="4848225" cy="6858000"/>
          </a:xfrm>
          <a:prstGeom prst="rect">
            <a:avLst/>
          </a:prstGeom>
          <a:noFill/>
          <a:ln w="9525">
            <a:noFill/>
            <a:miter lim="800000"/>
            <a:headEnd/>
            <a:tailEnd/>
          </a:ln>
        </p:spPr>
      </p:pic>
      <p:sp>
        <p:nvSpPr>
          <p:cNvPr id="34821" name="Text Box 5"/>
          <p:cNvSpPr txBox="1">
            <a:spLocks noChangeArrowheads="1"/>
          </p:cNvSpPr>
          <p:nvPr/>
        </p:nvSpPr>
        <p:spPr bwMode="auto">
          <a:xfrm>
            <a:off x="5961891" y="4022320"/>
            <a:ext cx="1900177" cy="648512"/>
          </a:xfrm>
          <a:prstGeom prst="rect">
            <a:avLst/>
          </a:prstGeom>
          <a:noFill/>
          <a:ln w="9525">
            <a:noFill/>
            <a:miter lim="800000"/>
            <a:headEnd/>
            <a:tailEnd/>
          </a:ln>
          <a:effectLst/>
        </p:spPr>
        <p:txBody>
          <a:bodyPr wrap="none" lIns="90000" tIns="46800" rIns="90000" bIns="46800" anchor="ctr">
            <a:spAutoFit/>
          </a:bodyPr>
          <a:lstStyle/>
          <a:p>
            <a:pPr algn="ctr" defTabSz="914400" fontAlgn="base">
              <a:spcBef>
                <a:spcPct val="0"/>
              </a:spcBef>
              <a:spcAft>
                <a:spcPct val="0"/>
              </a:spcAft>
              <a:defRPr/>
            </a:pPr>
            <a:r>
              <a:rPr lang="en-US" sz="3600" b="1">
                <a:solidFill>
                  <a:srgbClr val="04617B"/>
                </a:solidFill>
                <a:effectLst>
                  <a:outerShdw blurRad="38100" dist="38100" dir="2700000" algn="tl">
                    <a:srgbClr val="C0C0C0"/>
                  </a:outerShdw>
                </a:effectLst>
                <a:latin typeface="Arial" pitchFamily="-110" charset="0"/>
                <a:ea typeface="Arial" pitchFamily="-110" charset="0"/>
                <a:cs typeface="Arial" charset="0"/>
              </a:rPr>
              <a:t>Contact</a:t>
            </a:r>
          </a:p>
        </p:txBody>
      </p:sp>
      <p:sp>
        <p:nvSpPr>
          <p:cNvPr id="37892" name="AutoShape 6"/>
          <p:cNvSpPr>
            <a:spLocks noChangeArrowheads="1"/>
          </p:cNvSpPr>
          <p:nvPr/>
        </p:nvSpPr>
        <p:spPr bwMode="auto">
          <a:xfrm>
            <a:off x="4923954" y="4824164"/>
            <a:ext cx="3999860" cy="779960"/>
          </a:xfrm>
          <a:prstGeom prst="bevel">
            <a:avLst>
              <a:gd name="adj" fmla="val 12500"/>
            </a:avLst>
          </a:prstGeom>
          <a:solidFill>
            <a:schemeClr val="accent1"/>
          </a:solidFill>
          <a:ln w="9525">
            <a:noFill/>
            <a:miter lim="800000"/>
            <a:headEnd/>
            <a:tailEnd/>
          </a:ln>
        </p:spPr>
        <p:txBody>
          <a:bodyPr wrap="none" lIns="90000" tIns="46800" rIns="90000" bIns="46800" anchor="ctr">
            <a:spAutoFit/>
          </a:bodyPr>
          <a:lstStyle/>
          <a:p>
            <a:pPr algn="ctr" defTabSz="914400" fontAlgn="base">
              <a:spcBef>
                <a:spcPct val="0"/>
              </a:spcBef>
              <a:spcAft>
                <a:spcPct val="0"/>
              </a:spcAft>
            </a:pPr>
            <a:r>
              <a:rPr lang="en-US" sz="3200">
                <a:solidFill>
                  <a:srgbClr val="FFFFFF"/>
                </a:solidFill>
                <a:latin typeface="Arial" pitchFamily="-110" charset="0"/>
                <a:ea typeface="Arial" pitchFamily="-110" charset="0"/>
                <a:cs typeface="Arial" charset="0"/>
              </a:rPr>
              <a:t>p.donnelly@usa.net</a:t>
            </a:r>
          </a:p>
        </p:txBody>
      </p:sp>
      <p:sp>
        <p:nvSpPr>
          <p:cNvPr id="34823" name="Rectangle 7"/>
          <p:cNvSpPr>
            <a:spLocks noChangeArrowheads="1"/>
          </p:cNvSpPr>
          <p:nvPr/>
        </p:nvSpPr>
        <p:spPr bwMode="auto">
          <a:xfrm>
            <a:off x="5715000" y="1582371"/>
            <a:ext cx="2298700" cy="1756508"/>
          </a:xfrm>
          <a:prstGeom prst="rect">
            <a:avLst/>
          </a:prstGeom>
          <a:solidFill>
            <a:srgbClr val="CA522E"/>
          </a:solidFill>
          <a:ln w="9525">
            <a:noFill/>
            <a:miter lim="800000"/>
            <a:headEnd/>
            <a:tailEnd/>
          </a:ln>
          <a:effectLst>
            <a:outerShdw dist="35921" dir="2700000" algn="ctr" rotWithShape="0">
              <a:schemeClr val="bg2"/>
            </a:outerShdw>
          </a:effectLst>
        </p:spPr>
        <p:txBody>
          <a:bodyPr lIns="90000" tIns="46800" rIns="90000" bIns="46800" anchor="ctr">
            <a:spAutoFit/>
          </a:bodyPr>
          <a:lstStyle/>
          <a:p>
            <a:pPr algn="ctr" defTabSz="914400" fontAlgn="base">
              <a:spcBef>
                <a:spcPct val="0"/>
              </a:spcBef>
              <a:spcAft>
                <a:spcPct val="0"/>
              </a:spcAft>
              <a:defRPr/>
            </a:pPr>
            <a:r>
              <a:rPr lang="en-US" sz="3600" dirty="0">
                <a:solidFill>
                  <a:schemeClr val="bg1"/>
                </a:solidFill>
                <a:latin typeface="Tahoma" pitchFamily="34" charset="0"/>
                <a:ea typeface="Arial" pitchFamily="-110" charset="0"/>
                <a:cs typeface="Arial" charset="0"/>
              </a:rPr>
              <a:t>Sunday afternoon 25th June</a:t>
            </a:r>
          </a:p>
        </p:txBody>
      </p:sp>
      <p:pic>
        <p:nvPicPr>
          <p:cNvPr id="37894" name=" 1"/>
          <p:cNvPicPr>
            <a:picLocks noChangeAspect="1" noChangeArrowheads="1"/>
          </p:cNvPicPr>
          <p:nvPr/>
        </p:nvPicPr>
        <p:blipFill>
          <a:blip r:embed="rId4" cstate="screen">
            <a:extLst>
              <a:ext uri="{28A0092B-C50C-407E-A947-70E740481C1C}">
                <a14:useLocalDpi xmlns:a14="http://schemas.microsoft.com/office/drawing/2010/main"/>
              </a:ext>
            </a:extLst>
          </a:blip>
          <a:srcRect r="-3166"/>
          <a:stretch>
            <a:fillRect/>
          </a:stretch>
        </p:blipFill>
        <p:spPr bwMode="auto">
          <a:xfrm>
            <a:off x="4725992" y="1"/>
            <a:ext cx="4562475" cy="628651"/>
          </a:xfrm>
          <a:prstGeom prst="rect">
            <a:avLst/>
          </a:prstGeom>
          <a:noFill/>
          <a:ln w="9525">
            <a:noFill/>
            <a:miter lim="800000"/>
            <a:headEnd/>
            <a:tailEnd/>
          </a:ln>
        </p:spPr>
      </p:pic>
    </p:spTree>
    <p:extLst>
      <p:ext uri="{BB962C8B-B14F-4D97-AF65-F5344CB8AC3E}">
        <p14:creationId xmlns:p14="http://schemas.microsoft.com/office/powerpoint/2010/main" val="19710999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GB" dirty="0" smtClean="0"/>
              <a:t>Contents </a:t>
            </a:r>
            <a:endParaRPr lang="en-GB" dirty="0"/>
          </a:p>
        </p:txBody>
      </p:sp>
      <p:sp>
        <p:nvSpPr>
          <p:cNvPr id="3" name="Content Placeholder 2"/>
          <p:cNvSpPr>
            <a:spLocks noGrp="1"/>
          </p:cNvSpPr>
          <p:nvPr>
            <p:ph idx="1"/>
          </p:nvPr>
        </p:nvSpPr>
        <p:spPr/>
        <p:txBody>
          <a:bodyPr/>
          <a:lstStyle/>
          <a:p>
            <a:r>
              <a:rPr lang="en-US" dirty="0" smtClean="0"/>
              <a:t>Invasive fungal disease</a:t>
            </a:r>
          </a:p>
          <a:p>
            <a:r>
              <a:rPr lang="en-US" dirty="0" smtClean="0"/>
              <a:t>The European </a:t>
            </a:r>
            <a:r>
              <a:rPr lang="en-US" i="1" dirty="0" smtClean="0"/>
              <a:t>Aspergillus</a:t>
            </a:r>
            <a:r>
              <a:rPr lang="en-US" dirty="0" smtClean="0"/>
              <a:t> PCR Initiative</a:t>
            </a:r>
          </a:p>
          <a:p>
            <a:r>
              <a:rPr lang="en-US" dirty="0"/>
              <a:t>Systematic review of </a:t>
            </a:r>
            <a:r>
              <a:rPr lang="en-US" i="1" dirty="0"/>
              <a:t>Aspergillus</a:t>
            </a:r>
            <a:r>
              <a:rPr lang="en-US" dirty="0"/>
              <a:t> </a:t>
            </a:r>
            <a:r>
              <a:rPr lang="en-US" dirty="0" smtClean="0"/>
              <a:t>PCR</a:t>
            </a:r>
          </a:p>
          <a:p>
            <a:r>
              <a:rPr lang="en-US" dirty="0" smtClean="0"/>
              <a:t>Towards a standard</a:t>
            </a:r>
          </a:p>
          <a:p>
            <a:r>
              <a:rPr lang="en-US" dirty="0" smtClean="0"/>
              <a:t>Specimens</a:t>
            </a:r>
          </a:p>
          <a:p>
            <a:r>
              <a:rPr lang="en-US" dirty="0" smtClean="0"/>
              <a:t>Quality assurance </a:t>
            </a:r>
            <a:r>
              <a:rPr lang="en-US" dirty="0" err="1" smtClean="0"/>
              <a:t>programme</a:t>
            </a:r>
            <a:endParaRPr lang="en-US" dirty="0" smtClean="0"/>
          </a:p>
          <a:p>
            <a:r>
              <a:rPr lang="en-US" dirty="0" smtClean="0"/>
              <a:t>Design of a calibrator</a:t>
            </a:r>
          </a:p>
          <a:p>
            <a:r>
              <a:rPr lang="en-US" dirty="0" smtClean="0"/>
              <a:t>Clinical validity</a:t>
            </a:r>
          </a:p>
          <a:p>
            <a:r>
              <a:rPr lang="en-US" dirty="0" smtClean="0"/>
              <a:t>Future activities</a:t>
            </a:r>
          </a:p>
          <a:p>
            <a:endParaRPr lang="en-US" dirty="0" smtClean="0"/>
          </a:p>
          <a:p>
            <a:endParaRPr lang="en-US" dirty="0" smtClean="0"/>
          </a:p>
          <a:p>
            <a:endParaRPr lang="en-US" dirty="0"/>
          </a:p>
        </p:txBody>
      </p:sp>
    </p:spTree>
    <p:extLst>
      <p:ext uri="{BB962C8B-B14F-4D97-AF65-F5344CB8AC3E}">
        <p14:creationId xmlns:p14="http://schemas.microsoft.com/office/powerpoint/2010/main" val="3145475713"/>
      </p:ext>
    </p:extLst>
  </p:cSld>
  <p:clrMapOvr>
    <a:masterClrMapping/>
  </p:clrMapOvr>
  <mc:AlternateContent xmlns:mc="http://schemas.openxmlformats.org/markup-compatibility/2006" xmlns:p14="http://schemas.microsoft.com/office/powerpoint/2010/main">
    <mc:Choice Requires="p14">
      <p:transition spd="slow" p14:dur="2000" advTm="6556"/>
    </mc:Choice>
    <mc:Fallback xmlns="">
      <p:transition xmlns:p14="http://schemas.microsoft.com/office/powerpoint/2010/main" spd="slow" advTm="6556"/>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800" dirty="0" smtClean="0"/>
              <a:t>Old school microbiologist</a:t>
            </a:r>
          </a:p>
          <a:p>
            <a:r>
              <a:rPr lang="en-US" sz="2800" dirty="0" smtClean="0"/>
              <a:t>Secretary to the EORTC/MSG definitions</a:t>
            </a:r>
          </a:p>
          <a:p>
            <a:r>
              <a:rPr lang="en-US" sz="2800" dirty="0" err="1" smtClean="0"/>
              <a:t>Trialist</a:t>
            </a:r>
            <a:r>
              <a:rPr lang="en-US" sz="2800" dirty="0" smtClean="0"/>
              <a:t> of antifungal drugs</a:t>
            </a:r>
          </a:p>
          <a:p>
            <a:r>
              <a:rPr lang="en-US" sz="2800" dirty="0" smtClean="0"/>
              <a:t>Tester of galactomannan in the clinic</a:t>
            </a:r>
          </a:p>
          <a:p>
            <a:r>
              <a:rPr lang="en-US" sz="2800" dirty="0" smtClean="0"/>
              <a:t>Confronted with invasive aspergillosis</a:t>
            </a:r>
          </a:p>
          <a:p>
            <a:r>
              <a:rPr lang="en-US" sz="2800" dirty="0" smtClean="0"/>
              <a:t>Communicator</a:t>
            </a:r>
          </a:p>
          <a:p>
            <a:r>
              <a:rPr lang="en-US" sz="2800" dirty="0" smtClean="0"/>
              <a:t>Not too big an ego</a:t>
            </a:r>
          </a:p>
          <a:p>
            <a:r>
              <a:rPr lang="en-US" sz="2800" dirty="0" smtClean="0"/>
              <a:t>Solid academic network</a:t>
            </a:r>
          </a:p>
          <a:p>
            <a:r>
              <a:rPr lang="en-US" sz="2800" dirty="0" smtClean="0"/>
              <a:t>Willing to put in the effort</a:t>
            </a:r>
          </a:p>
          <a:p>
            <a:pPr marL="0" indent="0">
              <a:buNone/>
            </a:pPr>
            <a:endParaRPr lang="en-US" sz="2800" dirty="0" smtClean="0"/>
          </a:p>
          <a:p>
            <a:endParaRPr lang="en-US" sz="2800" dirty="0" smtClean="0"/>
          </a:p>
          <a:p>
            <a:endParaRPr lang="en-US" sz="2800" dirty="0" smtClean="0"/>
          </a:p>
          <a:p>
            <a:endParaRPr lang="en-US" sz="2800" dirty="0"/>
          </a:p>
        </p:txBody>
      </p:sp>
      <p:sp>
        <p:nvSpPr>
          <p:cNvPr id="4" name="Title 3"/>
          <p:cNvSpPr>
            <a:spLocks noGrp="1"/>
          </p:cNvSpPr>
          <p:nvPr>
            <p:ph type="title"/>
          </p:nvPr>
        </p:nvSpPr>
        <p:spPr/>
        <p:txBody>
          <a:bodyPr/>
          <a:lstStyle/>
          <a:p>
            <a:r>
              <a:rPr lang="en-US" dirty="0" smtClean="0"/>
              <a:t>My qualifications</a:t>
            </a:r>
            <a:endParaRPr lang="en-US" dirty="0"/>
          </a:p>
        </p:txBody>
      </p:sp>
    </p:spTree>
    <p:extLst>
      <p:ext uri="{BB962C8B-B14F-4D97-AF65-F5344CB8AC3E}">
        <p14:creationId xmlns:p14="http://schemas.microsoft.com/office/powerpoint/2010/main" val="181436747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538609"/>
          </a:xfrm>
        </p:spPr>
        <p:txBody>
          <a:bodyPr/>
          <a:lstStyle/>
          <a:p>
            <a:r>
              <a:rPr lang="en-US" dirty="0" smtClean="0"/>
              <a:t>My qualifications for PCR</a:t>
            </a:r>
            <a:endParaRPr lang="en-US" dirty="0"/>
          </a:p>
        </p:txBody>
      </p:sp>
      <p:pic>
        <p:nvPicPr>
          <p:cNvPr id="6" name="Picture 5"/>
          <p:cNvPicPr>
            <a:picLocks noChangeAspect="1"/>
          </p:cNvPicPr>
          <p:nvPr/>
        </p:nvPicPr>
        <p:blipFill>
          <a:blip r:embed="rId2"/>
          <a:stretch>
            <a:fillRect/>
          </a:stretch>
        </p:blipFill>
        <p:spPr>
          <a:xfrm>
            <a:off x="1717675" y="1524001"/>
            <a:ext cx="5708650" cy="5156814"/>
          </a:xfrm>
          <a:prstGeom prst="rect">
            <a:avLst/>
          </a:prstGeom>
        </p:spPr>
      </p:pic>
      <p:sp>
        <p:nvSpPr>
          <p:cNvPr id="7" name="TextBox 6"/>
          <p:cNvSpPr txBox="1"/>
          <p:nvPr/>
        </p:nvSpPr>
        <p:spPr>
          <a:xfrm rot="20538170">
            <a:off x="3276602" y="2215423"/>
            <a:ext cx="975810" cy="523220"/>
          </a:xfrm>
          <a:prstGeom prst="rect">
            <a:avLst/>
          </a:prstGeom>
          <a:noFill/>
        </p:spPr>
        <p:txBody>
          <a:bodyPr wrap="none" rtlCol="0">
            <a:spAutoFit/>
          </a:bodyPr>
          <a:lstStyle/>
          <a:p>
            <a:r>
              <a:rPr lang="en-US" sz="2800" b="1" dirty="0" smtClean="0">
                <a:solidFill>
                  <a:srgbClr val="800000"/>
                </a:solidFill>
                <a:latin typeface="Chalkduster"/>
                <a:cs typeface="Chalkduster"/>
              </a:rPr>
              <a:t>NOT</a:t>
            </a:r>
            <a:endParaRPr lang="en-US" sz="2800" b="1" dirty="0">
              <a:solidFill>
                <a:srgbClr val="800000"/>
              </a:solidFill>
              <a:latin typeface="Chalkduster"/>
              <a:cs typeface="Chalkduster"/>
            </a:endParaRPr>
          </a:p>
        </p:txBody>
      </p:sp>
    </p:spTree>
    <p:extLst>
      <p:ext uri="{BB962C8B-B14F-4D97-AF65-F5344CB8AC3E}">
        <p14:creationId xmlns:p14="http://schemas.microsoft.com/office/powerpoint/2010/main" val="30207681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No matter we have experts…</a:t>
            </a:r>
            <a:endParaRPr lang="en-US" dirty="0"/>
          </a:p>
        </p:txBody>
      </p:sp>
      <p:pic>
        <p:nvPicPr>
          <p:cNvPr id="3" name="Picture 2"/>
          <p:cNvPicPr>
            <a:picLocks noChangeAspect="1"/>
          </p:cNvPicPr>
          <p:nvPr/>
        </p:nvPicPr>
        <p:blipFill>
          <a:blip r:embed="rId2"/>
          <a:stretch>
            <a:fillRect/>
          </a:stretch>
        </p:blipFill>
        <p:spPr>
          <a:xfrm>
            <a:off x="3543700" y="4547540"/>
            <a:ext cx="1187555" cy="1350843"/>
          </a:xfrm>
          <a:prstGeom prst="rect">
            <a:avLst/>
          </a:prstGeom>
        </p:spPr>
      </p:pic>
      <p:pic>
        <p:nvPicPr>
          <p:cNvPr id="4" name="Picture 3"/>
          <p:cNvPicPr>
            <a:picLocks noChangeAspect="1"/>
          </p:cNvPicPr>
          <p:nvPr/>
        </p:nvPicPr>
        <p:blipFill>
          <a:blip r:embed="rId3"/>
          <a:stretch>
            <a:fillRect/>
          </a:stretch>
        </p:blipFill>
        <p:spPr>
          <a:xfrm>
            <a:off x="2393711" y="4551748"/>
            <a:ext cx="1183855" cy="1346635"/>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8958" y="3186112"/>
            <a:ext cx="1208619" cy="1330736"/>
          </a:xfrm>
          <a:prstGeom prst="rect">
            <a:avLst/>
          </a:prstGeom>
        </p:spPr>
      </p:pic>
      <p:pic>
        <p:nvPicPr>
          <p:cNvPr id="10" name="Picture 9"/>
          <p:cNvPicPr>
            <a:picLocks noChangeAspect="1"/>
          </p:cNvPicPr>
          <p:nvPr/>
        </p:nvPicPr>
        <p:blipFill>
          <a:blip r:embed="rId5"/>
          <a:stretch>
            <a:fillRect/>
          </a:stretch>
        </p:blipFill>
        <p:spPr>
          <a:xfrm>
            <a:off x="6998188" y="4492282"/>
            <a:ext cx="1153724" cy="1406101"/>
          </a:xfrm>
          <a:prstGeom prst="rect">
            <a:avLst/>
          </a:prstGeom>
        </p:spPr>
      </p:pic>
      <p:pic>
        <p:nvPicPr>
          <p:cNvPr id="15" name="Picture 14"/>
          <p:cNvPicPr>
            <a:picLocks noChangeAspect="1"/>
          </p:cNvPicPr>
          <p:nvPr/>
        </p:nvPicPr>
        <p:blipFill>
          <a:blip r:embed="rId6"/>
          <a:stretch>
            <a:fillRect/>
          </a:stretch>
        </p:blipFill>
        <p:spPr>
          <a:xfrm>
            <a:off x="1246959" y="4584580"/>
            <a:ext cx="1174719" cy="1330736"/>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1772" y="4492282"/>
            <a:ext cx="1064364" cy="1406101"/>
          </a:xfrm>
          <a:prstGeom prst="rect">
            <a:avLst/>
          </a:prstGeom>
        </p:spPr>
      </p:pic>
      <p:pic>
        <p:nvPicPr>
          <p:cNvPr id="17" name="Picture 16"/>
          <p:cNvPicPr>
            <a:picLocks noChangeAspect="1"/>
          </p:cNvPicPr>
          <p:nvPr/>
        </p:nvPicPr>
        <p:blipFill>
          <a:blip r:embed="rId8"/>
          <a:stretch>
            <a:fillRect/>
          </a:stretch>
        </p:blipFill>
        <p:spPr>
          <a:xfrm>
            <a:off x="4669061" y="3093814"/>
            <a:ext cx="1158435" cy="1406101"/>
          </a:xfrm>
          <a:prstGeom prst="rect">
            <a:avLst/>
          </a:prstGeom>
        </p:spPr>
      </p:pic>
      <p:pic>
        <p:nvPicPr>
          <p:cNvPr id="18" name="Picture 17"/>
          <p:cNvPicPr>
            <a:picLocks noChangeAspect="1"/>
          </p:cNvPicPr>
          <p:nvPr/>
        </p:nvPicPr>
        <p:blipFill rotWithShape="1">
          <a:blip r:embed="rId9" cstate="screen">
            <a:extLst>
              <a:ext uri="{28A0092B-C50C-407E-A947-70E740481C1C}">
                <a14:useLocalDpi xmlns:a14="http://schemas.microsoft.com/office/drawing/2010/main"/>
              </a:ext>
            </a:extLst>
          </a:blip>
          <a:srcRect t="-1"/>
          <a:stretch/>
        </p:blipFill>
        <p:spPr>
          <a:xfrm>
            <a:off x="5742831" y="4492282"/>
            <a:ext cx="1255357" cy="1384990"/>
          </a:xfrm>
          <a:prstGeom prst="rect">
            <a:avLst/>
          </a:prstGeom>
        </p:spPr>
      </p:pic>
      <p:pic>
        <p:nvPicPr>
          <p:cNvPr id="19" name="Picture 18"/>
          <p:cNvPicPr>
            <a:picLocks noChangeAspect="1"/>
          </p:cNvPicPr>
          <p:nvPr/>
        </p:nvPicPr>
        <p:blipFill>
          <a:blip r:embed="rId10"/>
          <a:stretch>
            <a:fillRect/>
          </a:stretch>
        </p:blipFill>
        <p:spPr>
          <a:xfrm>
            <a:off x="2402847" y="3169179"/>
            <a:ext cx="1174719" cy="1330736"/>
          </a:xfrm>
          <a:prstGeom prst="rect">
            <a:avLst/>
          </a:prstGeom>
        </p:spPr>
      </p:pic>
      <p:pic>
        <p:nvPicPr>
          <p:cNvPr id="20" name="Picture 19"/>
          <p:cNvPicPr>
            <a:picLocks noChangeAspect="1"/>
          </p:cNvPicPr>
          <p:nvPr/>
        </p:nvPicPr>
        <p:blipFill>
          <a:blip r:embed="rId11"/>
          <a:stretch>
            <a:fillRect/>
          </a:stretch>
        </p:blipFill>
        <p:spPr>
          <a:xfrm>
            <a:off x="3543700" y="3141475"/>
            <a:ext cx="1194233" cy="1358440"/>
          </a:xfrm>
          <a:prstGeom prst="rect">
            <a:avLst/>
          </a:prstGeom>
        </p:spPr>
      </p:pic>
      <p:pic>
        <p:nvPicPr>
          <p:cNvPr id="21" name="Picture 20"/>
          <p:cNvPicPr>
            <a:picLocks noChangeAspect="1"/>
          </p:cNvPicPr>
          <p:nvPr/>
        </p:nvPicPr>
        <p:blipFill>
          <a:blip r:embed="rId12"/>
          <a:stretch>
            <a:fillRect/>
          </a:stretch>
        </p:blipFill>
        <p:spPr>
          <a:xfrm>
            <a:off x="5823821" y="3164072"/>
            <a:ext cx="1174367" cy="1335843"/>
          </a:xfrm>
          <a:prstGeom prst="rect">
            <a:avLst/>
          </a:prstGeom>
        </p:spPr>
      </p:pic>
      <p:pic>
        <p:nvPicPr>
          <p:cNvPr id="22" name="Picture 21"/>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98188" y="3169180"/>
            <a:ext cx="1153724" cy="1330735"/>
          </a:xfrm>
          <a:prstGeom prst="rect">
            <a:avLst/>
          </a:prstGeom>
        </p:spPr>
      </p:pic>
      <p:pic>
        <p:nvPicPr>
          <p:cNvPr id="6" name="Picture 5"/>
          <p:cNvPicPr>
            <a:picLocks noChangeAspect="1"/>
          </p:cNvPicPr>
          <p:nvPr/>
        </p:nvPicPr>
        <p:blipFill>
          <a:blip r:embed="rId14"/>
          <a:stretch>
            <a:fillRect/>
          </a:stretch>
        </p:blipFill>
        <p:spPr>
          <a:xfrm>
            <a:off x="5725898" y="1830810"/>
            <a:ext cx="1202267" cy="1367579"/>
          </a:xfrm>
          <a:prstGeom prst="rect">
            <a:avLst/>
          </a:prstGeom>
        </p:spPr>
      </p:pic>
      <p:pic>
        <p:nvPicPr>
          <p:cNvPr id="7" name="Picture 6"/>
          <p:cNvPicPr>
            <a:picLocks noChangeAspect="1"/>
          </p:cNvPicPr>
          <p:nvPr/>
        </p:nvPicPr>
        <p:blipFill>
          <a:blip r:embed="rId15"/>
          <a:stretch>
            <a:fillRect/>
          </a:stretch>
        </p:blipFill>
        <p:spPr>
          <a:xfrm>
            <a:off x="2376778" y="1830810"/>
            <a:ext cx="1169878" cy="1330736"/>
          </a:xfrm>
          <a:prstGeom prst="rect">
            <a:avLst/>
          </a:prstGeom>
        </p:spPr>
      </p:pic>
      <p:pic>
        <p:nvPicPr>
          <p:cNvPr id="8" name="Picture 7"/>
          <p:cNvPicPr>
            <a:picLocks noChangeAspect="1"/>
          </p:cNvPicPr>
          <p:nvPr/>
        </p:nvPicPr>
        <p:blipFill>
          <a:blip r:embed="rId16"/>
          <a:stretch>
            <a:fillRect/>
          </a:stretch>
        </p:blipFill>
        <p:spPr>
          <a:xfrm>
            <a:off x="1246959" y="1847743"/>
            <a:ext cx="1169878" cy="1330736"/>
          </a:xfrm>
          <a:prstGeom prst="rect">
            <a:avLst/>
          </a:prstGeom>
        </p:spPr>
      </p:pic>
      <p:pic>
        <p:nvPicPr>
          <p:cNvPr id="11" name="Picture 10"/>
          <p:cNvPicPr>
            <a:picLocks noChangeAspect="1"/>
          </p:cNvPicPr>
          <p:nvPr/>
        </p:nvPicPr>
        <p:blipFill>
          <a:blip r:embed="rId17"/>
          <a:stretch>
            <a:fillRect/>
          </a:stretch>
        </p:blipFill>
        <p:spPr>
          <a:xfrm>
            <a:off x="4572953" y="1830810"/>
            <a:ext cx="1169878" cy="1330736"/>
          </a:xfrm>
          <a:prstGeom prst="rect">
            <a:avLst/>
          </a:prstGeom>
        </p:spPr>
      </p:pic>
      <p:pic>
        <p:nvPicPr>
          <p:cNvPr id="12" name="Picture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506597" y="1830810"/>
            <a:ext cx="1123348" cy="1330736"/>
          </a:xfrm>
          <a:prstGeom prst="rect">
            <a:avLst/>
          </a:prstGeom>
        </p:spPr>
      </p:pic>
      <p:pic>
        <p:nvPicPr>
          <p:cNvPr id="14" name="Picture 13"/>
          <p:cNvPicPr>
            <a:picLocks noChangeAspect="1"/>
          </p:cNvPicPr>
          <p:nvPr/>
        </p:nvPicPr>
        <p:blipFill>
          <a:blip r:embed="rId19"/>
          <a:stretch>
            <a:fillRect/>
          </a:stretch>
        </p:blipFill>
        <p:spPr>
          <a:xfrm>
            <a:off x="6905039" y="1830810"/>
            <a:ext cx="1236133" cy="1406101"/>
          </a:xfrm>
          <a:prstGeom prst="rect">
            <a:avLst/>
          </a:prstGeom>
        </p:spPr>
      </p:pic>
    </p:spTree>
    <p:extLst>
      <p:ext uri="{BB962C8B-B14F-4D97-AF65-F5344CB8AC3E}">
        <p14:creationId xmlns:p14="http://schemas.microsoft.com/office/powerpoint/2010/main" val="76627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Oval 2"/>
          <p:cNvSpPr>
            <a:spLocks noChangeArrowheads="1"/>
          </p:cNvSpPr>
          <p:nvPr/>
        </p:nvSpPr>
        <p:spPr bwMode="auto">
          <a:xfrm>
            <a:off x="228600" y="1905000"/>
            <a:ext cx="4279900" cy="4241800"/>
          </a:xfrm>
          <a:prstGeom prst="ellipse">
            <a:avLst/>
          </a:prstGeom>
          <a:solidFill>
            <a:srgbClr val="FF0000"/>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0000" tIns="46800" rIns="90000" bIns="46800" anchor="ctr"/>
          <a:lstStyle/>
          <a:p>
            <a:pPr algn="ctr" defTabSz="914400" fontAlgn="base">
              <a:spcBef>
                <a:spcPct val="0"/>
              </a:spcBef>
              <a:spcAft>
                <a:spcPct val="0"/>
              </a:spcAft>
            </a:pPr>
            <a:r>
              <a:rPr lang="en-US" sz="3200" b="1" smtClean="0">
                <a:solidFill>
                  <a:srgbClr val="FFFFFF"/>
                </a:solidFill>
                <a:effectLst>
                  <a:outerShdw blurRad="38100" dist="38100" dir="2700000" algn="tl">
                    <a:srgbClr val="000000"/>
                  </a:outerShdw>
                </a:effectLst>
                <a:latin typeface="Arial" charset="0"/>
                <a:ea typeface="ＭＳ Ｐゴシック" charset="0"/>
              </a:rPr>
              <a:t>clinic</a:t>
            </a:r>
          </a:p>
        </p:txBody>
      </p:sp>
      <p:sp>
        <p:nvSpPr>
          <p:cNvPr id="1880067" name="Oval 3"/>
          <p:cNvSpPr>
            <a:spLocks noChangeArrowheads="1"/>
          </p:cNvSpPr>
          <p:nvPr/>
        </p:nvSpPr>
        <p:spPr bwMode="auto">
          <a:xfrm>
            <a:off x="4559300" y="1892300"/>
            <a:ext cx="4279900" cy="4241800"/>
          </a:xfrm>
          <a:prstGeom prst="ellipse">
            <a:avLst/>
          </a:prstGeom>
          <a:solidFill>
            <a:srgbClr val="FFFF00">
              <a:alpha val="97000"/>
            </a:srgbClr>
          </a:solidFill>
          <a:ln>
            <a:noFill/>
          </a:ln>
          <a:effectLst>
            <a:outerShdw blurRad="63500" dist="38099" dir="2700000" algn="ctr" rotWithShape="0">
              <a:schemeClr val="bg2">
                <a:alpha val="74998"/>
              </a:schemeClr>
            </a:outerShdw>
          </a:effectLst>
        </p:spPr>
        <p:txBody>
          <a:bodyPr wrap="none" lIns="90000" tIns="46800" rIns="90000" bIns="46800" anchor="ctr"/>
          <a:lstStyle/>
          <a:p>
            <a:pPr algn="ctr" defTabSz="914400" fontAlgn="base">
              <a:spcBef>
                <a:spcPct val="0"/>
              </a:spcBef>
              <a:spcAft>
                <a:spcPct val="0"/>
              </a:spcAft>
            </a:pPr>
            <a:r>
              <a:rPr lang="en-US" sz="3200" b="1" smtClean="0">
                <a:solidFill>
                  <a:srgbClr val="FFFFFF"/>
                </a:solidFill>
                <a:effectLst>
                  <a:outerShdw blurRad="38100" dist="38100" dir="2700000" algn="tl">
                    <a:srgbClr val="000000"/>
                  </a:outerShdw>
                </a:effectLst>
                <a:latin typeface="Arial" charset="0"/>
                <a:ea typeface="ＭＳ Ｐゴシック" charset="0"/>
              </a:rPr>
              <a:t>laboratory</a:t>
            </a:r>
          </a:p>
        </p:txBody>
      </p:sp>
      <p:sp>
        <p:nvSpPr>
          <p:cNvPr id="1880068" name="Rectangle 4"/>
          <p:cNvSpPr>
            <a:spLocks noGrp="1" noChangeArrowheads="1"/>
          </p:cNvSpPr>
          <p:nvPr>
            <p:ph type="title"/>
          </p:nvPr>
        </p:nvSpPr>
        <p:spPr>
          <a:xfrm>
            <a:off x="533400" y="685800"/>
            <a:ext cx="8069582" cy="538609"/>
          </a:xfrm>
        </p:spPr>
        <p:txBody>
          <a:bodyPr/>
          <a:lstStyle/>
          <a:p>
            <a:r>
              <a:rPr lang="en-US" dirty="0" smtClean="0"/>
              <a:t>We needed……………</a:t>
            </a:r>
            <a:endParaRPr lang="en-US" dirty="0"/>
          </a:p>
        </p:txBody>
      </p:sp>
    </p:spTree>
    <p:extLst>
      <p:ext uri="{BB962C8B-B14F-4D97-AF65-F5344CB8AC3E}">
        <p14:creationId xmlns:p14="http://schemas.microsoft.com/office/powerpoint/2010/main" val="263197971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86" name="Rectangle 2"/>
          <p:cNvSpPr>
            <a:spLocks noGrp="1" noChangeArrowheads="1"/>
          </p:cNvSpPr>
          <p:nvPr>
            <p:ph type="title"/>
          </p:nvPr>
        </p:nvSpPr>
        <p:spPr/>
        <p:txBody>
          <a:bodyPr/>
          <a:lstStyle/>
          <a:p>
            <a:r>
              <a:rPr lang="en-US"/>
              <a:t>Complete cooperation</a:t>
            </a:r>
          </a:p>
        </p:txBody>
      </p:sp>
      <p:sp>
        <p:nvSpPr>
          <p:cNvPr id="1910787" name="Oval 3"/>
          <p:cNvSpPr>
            <a:spLocks noChangeArrowheads="1"/>
          </p:cNvSpPr>
          <p:nvPr/>
        </p:nvSpPr>
        <p:spPr bwMode="auto">
          <a:xfrm>
            <a:off x="1219200" y="1911350"/>
            <a:ext cx="4279900" cy="3937000"/>
          </a:xfrm>
          <a:prstGeom prst="ellipse">
            <a:avLst/>
          </a:prstGeom>
          <a:solidFill>
            <a:srgbClr val="FF0000"/>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0000" tIns="46800" rIns="90000" bIns="46800" anchor="ctr"/>
          <a:lstStyle/>
          <a:p>
            <a:pPr defTabSz="914400" fontAlgn="base">
              <a:spcBef>
                <a:spcPct val="0"/>
              </a:spcBef>
              <a:spcAft>
                <a:spcPct val="0"/>
              </a:spcAft>
            </a:pPr>
            <a:endParaRPr lang="en-US" sz="3200" b="1" smtClean="0">
              <a:solidFill>
                <a:srgbClr val="FFFFFF"/>
              </a:solidFill>
              <a:latin typeface="Arial" charset="0"/>
              <a:ea typeface="ＭＳ Ｐゴシック" charset="0"/>
            </a:endParaRPr>
          </a:p>
        </p:txBody>
      </p:sp>
      <p:sp>
        <p:nvSpPr>
          <p:cNvPr id="1910788" name="Oval 4"/>
          <p:cNvSpPr>
            <a:spLocks noChangeArrowheads="1"/>
          </p:cNvSpPr>
          <p:nvPr/>
        </p:nvSpPr>
        <p:spPr bwMode="auto">
          <a:xfrm>
            <a:off x="3873500" y="1911350"/>
            <a:ext cx="4279900" cy="3937000"/>
          </a:xfrm>
          <a:prstGeom prst="ellipse">
            <a:avLst/>
          </a:prstGeom>
          <a:solidFill>
            <a:srgbClr val="FFFF00">
              <a:alpha val="97000"/>
            </a:srgbClr>
          </a:solidFill>
          <a:ln>
            <a:noFill/>
          </a:ln>
          <a:effectLst>
            <a:outerShdw blurRad="63500" dist="38099" dir="2700000" algn="ctr" rotWithShape="0">
              <a:schemeClr val="bg2">
                <a:alpha val="74998"/>
              </a:schemeClr>
            </a:outerShdw>
          </a:effectLst>
        </p:spPr>
        <p:txBody>
          <a:bodyPr wrap="none" lIns="90000" tIns="46800" rIns="90000" bIns="46800" anchor="ctr"/>
          <a:lstStyle/>
          <a:p>
            <a:pPr algn="r" defTabSz="914400" fontAlgn="base">
              <a:spcBef>
                <a:spcPct val="0"/>
              </a:spcBef>
              <a:spcAft>
                <a:spcPct val="0"/>
              </a:spcAft>
            </a:pPr>
            <a:endParaRPr lang="en-US" sz="3200" b="1" smtClean="0">
              <a:solidFill>
                <a:srgbClr val="FFFFFF"/>
              </a:solidFill>
              <a:latin typeface="Arial" charset="0"/>
              <a:ea typeface="ＭＳ Ｐゴシック" charset="0"/>
            </a:endParaRPr>
          </a:p>
        </p:txBody>
      </p:sp>
      <p:sp>
        <p:nvSpPr>
          <p:cNvPr id="1910789" name="Freeform 5"/>
          <p:cNvSpPr>
            <a:spLocks/>
          </p:cNvSpPr>
          <p:nvPr/>
        </p:nvSpPr>
        <p:spPr bwMode="auto">
          <a:xfrm>
            <a:off x="3873500" y="2305050"/>
            <a:ext cx="825500" cy="3117850"/>
          </a:xfrm>
          <a:custGeom>
            <a:avLst/>
            <a:gdLst>
              <a:gd name="T0" fmla="*/ 516 w 520"/>
              <a:gd name="T1" fmla="*/ 1964 h 1964"/>
              <a:gd name="T2" fmla="*/ 428 w 520"/>
              <a:gd name="T3" fmla="*/ 1896 h 1964"/>
              <a:gd name="T4" fmla="*/ 340 w 520"/>
              <a:gd name="T5" fmla="*/ 1808 h 1964"/>
              <a:gd name="T6" fmla="*/ 244 w 520"/>
              <a:gd name="T7" fmla="*/ 1704 h 1964"/>
              <a:gd name="T8" fmla="*/ 192 w 520"/>
              <a:gd name="T9" fmla="*/ 1628 h 1964"/>
              <a:gd name="T10" fmla="*/ 144 w 520"/>
              <a:gd name="T11" fmla="*/ 1552 h 1964"/>
              <a:gd name="T12" fmla="*/ 100 w 520"/>
              <a:gd name="T13" fmla="*/ 1460 h 1964"/>
              <a:gd name="T14" fmla="*/ 60 w 520"/>
              <a:gd name="T15" fmla="*/ 1348 h 1964"/>
              <a:gd name="T16" fmla="*/ 36 w 520"/>
              <a:gd name="T17" fmla="*/ 1252 h 1964"/>
              <a:gd name="T18" fmla="*/ 8 w 520"/>
              <a:gd name="T19" fmla="*/ 1144 h 1964"/>
              <a:gd name="T20" fmla="*/ 0 w 520"/>
              <a:gd name="T21" fmla="*/ 1060 h 1964"/>
              <a:gd name="T22" fmla="*/ 0 w 520"/>
              <a:gd name="T23" fmla="*/ 924 h 1964"/>
              <a:gd name="T24" fmla="*/ 16 w 520"/>
              <a:gd name="T25" fmla="*/ 788 h 1964"/>
              <a:gd name="T26" fmla="*/ 36 w 520"/>
              <a:gd name="T27" fmla="*/ 688 h 1964"/>
              <a:gd name="T28" fmla="*/ 64 w 520"/>
              <a:gd name="T29" fmla="*/ 600 h 1964"/>
              <a:gd name="T30" fmla="*/ 104 w 520"/>
              <a:gd name="T31" fmla="*/ 500 h 1964"/>
              <a:gd name="T32" fmla="*/ 136 w 520"/>
              <a:gd name="T33" fmla="*/ 436 h 1964"/>
              <a:gd name="T34" fmla="*/ 184 w 520"/>
              <a:gd name="T35" fmla="*/ 360 h 1964"/>
              <a:gd name="T36" fmla="*/ 240 w 520"/>
              <a:gd name="T37" fmla="*/ 268 h 1964"/>
              <a:gd name="T38" fmla="*/ 304 w 520"/>
              <a:gd name="T39" fmla="*/ 208 h 1964"/>
              <a:gd name="T40" fmla="*/ 356 w 520"/>
              <a:gd name="T41" fmla="*/ 140 h 1964"/>
              <a:gd name="T42" fmla="*/ 412 w 520"/>
              <a:gd name="T43" fmla="*/ 92 h 1964"/>
              <a:gd name="T44" fmla="*/ 460 w 520"/>
              <a:gd name="T45" fmla="*/ 48 h 1964"/>
              <a:gd name="T46" fmla="*/ 520 w 520"/>
              <a:gd name="T47" fmla="*/ 0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0" h="1964">
                <a:moveTo>
                  <a:pt x="516" y="1964"/>
                </a:moveTo>
                <a:lnTo>
                  <a:pt x="428" y="1896"/>
                </a:lnTo>
                <a:lnTo>
                  <a:pt x="340" y="1808"/>
                </a:lnTo>
                <a:lnTo>
                  <a:pt x="244" y="1704"/>
                </a:lnTo>
                <a:lnTo>
                  <a:pt x="192" y="1628"/>
                </a:lnTo>
                <a:lnTo>
                  <a:pt x="144" y="1552"/>
                </a:lnTo>
                <a:lnTo>
                  <a:pt x="100" y="1460"/>
                </a:lnTo>
                <a:lnTo>
                  <a:pt x="60" y="1348"/>
                </a:lnTo>
                <a:lnTo>
                  <a:pt x="36" y="1252"/>
                </a:lnTo>
                <a:lnTo>
                  <a:pt x="8" y="1144"/>
                </a:lnTo>
                <a:lnTo>
                  <a:pt x="0" y="1060"/>
                </a:lnTo>
                <a:lnTo>
                  <a:pt x="0" y="924"/>
                </a:lnTo>
                <a:lnTo>
                  <a:pt x="16" y="788"/>
                </a:lnTo>
                <a:lnTo>
                  <a:pt x="36" y="688"/>
                </a:lnTo>
                <a:lnTo>
                  <a:pt x="64" y="600"/>
                </a:lnTo>
                <a:lnTo>
                  <a:pt x="104" y="500"/>
                </a:lnTo>
                <a:lnTo>
                  <a:pt x="136" y="436"/>
                </a:lnTo>
                <a:lnTo>
                  <a:pt x="184" y="360"/>
                </a:lnTo>
                <a:lnTo>
                  <a:pt x="240" y="268"/>
                </a:lnTo>
                <a:lnTo>
                  <a:pt x="304" y="208"/>
                </a:lnTo>
                <a:lnTo>
                  <a:pt x="356" y="140"/>
                </a:lnTo>
                <a:lnTo>
                  <a:pt x="412" y="92"/>
                </a:lnTo>
                <a:lnTo>
                  <a:pt x="460" y="48"/>
                </a:lnTo>
                <a:lnTo>
                  <a:pt x="520" y="0"/>
                </a:lnTo>
              </a:path>
            </a:pathLst>
          </a:custGeom>
          <a:solidFill>
            <a:srgbClr val="FF8000"/>
          </a:solidFill>
          <a:ln w="9525" cap="flat" cmpd="sng">
            <a:solidFill>
              <a:srgbClr val="FF8000"/>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sp>
        <p:nvSpPr>
          <p:cNvPr id="1910790" name="Freeform 6"/>
          <p:cNvSpPr>
            <a:spLocks/>
          </p:cNvSpPr>
          <p:nvPr/>
        </p:nvSpPr>
        <p:spPr bwMode="auto">
          <a:xfrm flipH="1">
            <a:off x="4635500" y="2298700"/>
            <a:ext cx="850900" cy="3117850"/>
          </a:xfrm>
          <a:custGeom>
            <a:avLst/>
            <a:gdLst>
              <a:gd name="T0" fmla="*/ 516 w 520"/>
              <a:gd name="T1" fmla="*/ 1964 h 1964"/>
              <a:gd name="T2" fmla="*/ 428 w 520"/>
              <a:gd name="T3" fmla="*/ 1896 h 1964"/>
              <a:gd name="T4" fmla="*/ 340 w 520"/>
              <a:gd name="T5" fmla="*/ 1808 h 1964"/>
              <a:gd name="T6" fmla="*/ 244 w 520"/>
              <a:gd name="T7" fmla="*/ 1704 h 1964"/>
              <a:gd name="T8" fmla="*/ 192 w 520"/>
              <a:gd name="T9" fmla="*/ 1628 h 1964"/>
              <a:gd name="T10" fmla="*/ 144 w 520"/>
              <a:gd name="T11" fmla="*/ 1552 h 1964"/>
              <a:gd name="T12" fmla="*/ 100 w 520"/>
              <a:gd name="T13" fmla="*/ 1460 h 1964"/>
              <a:gd name="T14" fmla="*/ 60 w 520"/>
              <a:gd name="T15" fmla="*/ 1348 h 1964"/>
              <a:gd name="T16" fmla="*/ 36 w 520"/>
              <a:gd name="T17" fmla="*/ 1252 h 1964"/>
              <a:gd name="T18" fmla="*/ 8 w 520"/>
              <a:gd name="T19" fmla="*/ 1144 h 1964"/>
              <a:gd name="T20" fmla="*/ 0 w 520"/>
              <a:gd name="T21" fmla="*/ 1060 h 1964"/>
              <a:gd name="T22" fmla="*/ 0 w 520"/>
              <a:gd name="T23" fmla="*/ 924 h 1964"/>
              <a:gd name="T24" fmla="*/ 16 w 520"/>
              <a:gd name="T25" fmla="*/ 788 h 1964"/>
              <a:gd name="T26" fmla="*/ 36 w 520"/>
              <a:gd name="T27" fmla="*/ 688 h 1964"/>
              <a:gd name="T28" fmla="*/ 64 w 520"/>
              <a:gd name="T29" fmla="*/ 600 h 1964"/>
              <a:gd name="T30" fmla="*/ 104 w 520"/>
              <a:gd name="T31" fmla="*/ 500 h 1964"/>
              <a:gd name="T32" fmla="*/ 136 w 520"/>
              <a:gd name="T33" fmla="*/ 436 h 1964"/>
              <a:gd name="T34" fmla="*/ 184 w 520"/>
              <a:gd name="T35" fmla="*/ 360 h 1964"/>
              <a:gd name="T36" fmla="*/ 240 w 520"/>
              <a:gd name="T37" fmla="*/ 268 h 1964"/>
              <a:gd name="T38" fmla="*/ 304 w 520"/>
              <a:gd name="T39" fmla="*/ 208 h 1964"/>
              <a:gd name="T40" fmla="*/ 356 w 520"/>
              <a:gd name="T41" fmla="*/ 140 h 1964"/>
              <a:gd name="T42" fmla="*/ 412 w 520"/>
              <a:gd name="T43" fmla="*/ 92 h 1964"/>
              <a:gd name="T44" fmla="*/ 460 w 520"/>
              <a:gd name="T45" fmla="*/ 48 h 1964"/>
              <a:gd name="T46" fmla="*/ 520 w 520"/>
              <a:gd name="T47" fmla="*/ 0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0" h="1964">
                <a:moveTo>
                  <a:pt x="516" y="1964"/>
                </a:moveTo>
                <a:lnTo>
                  <a:pt x="428" y="1896"/>
                </a:lnTo>
                <a:lnTo>
                  <a:pt x="340" y="1808"/>
                </a:lnTo>
                <a:lnTo>
                  <a:pt x="244" y="1704"/>
                </a:lnTo>
                <a:lnTo>
                  <a:pt x="192" y="1628"/>
                </a:lnTo>
                <a:lnTo>
                  <a:pt x="144" y="1552"/>
                </a:lnTo>
                <a:lnTo>
                  <a:pt x="100" y="1460"/>
                </a:lnTo>
                <a:lnTo>
                  <a:pt x="60" y="1348"/>
                </a:lnTo>
                <a:lnTo>
                  <a:pt x="36" y="1252"/>
                </a:lnTo>
                <a:lnTo>
                  <a:pt x="8" y="1144"/>
                </a:lnTo>
                <a:lnTo>
                  <a:pt x="0" y="1060"/>
                </a:lnTo>
                <a:lnTo>
                  <a:pt x="0" y="924"/>
                </a:lnTo>
                <a:lnTo>
                  <a:pt x="16" y="788"/>
                </a:lnTo>
                <a:lnTo>
                  <a:pt x="36" y="688"/>
                </a:lnTo>
                <a:lnTo>
                  <a:pt x="64" y="600"/>
                </a:lnTo>
                <a:lnTo>
                  <a:pt x="104" y="500"/>
                </a:lnTo>
                <a:lnTo>
                  <a:pt x="136" y="436"/>
                </a:lnTo>
                <a:lnTo>
                  <a:pt x="184" y="360"/>
                </a:lnTo>
                <a:lnTo>
                  <a:pt x="240" y="268"/>
                </a:lnTo>
                <a:lnTo>
                  <a:pt x="304" y="208"/>
                </a:lnTo>
                <a:lnTo>
                  <a:pt x="356" y="140"/>
                </a:lnTo>
                <a:lnTo>
                  <a:pt x="412" y="92"/>
                </a:lnTo>
                <a:lnTo>
                  <a:pt x="460" y="48"/>
                </a:lnTo>
                <a:lnTo>
                  <a:pt x="520" y="0"/>
                </a:lnTo>
              </a:path>
            </a:pathLst>
          </a:custGeom>
          <a:solidFill>
            <a:srgbClr val="FF8000"/>
          </a:solidFill>
          <a:ln w="9525" cap="flat" cmpd="sng">
            <a:solidFill>
              <a:srgbClr val="FF8000"/>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lstStyle/>
          <a:p>
            <a:pPr defTabSz="914400" fontAlgn="base">
              <a:spcBef>
                <a:spcPct val="0"/>
              </a:spcBef>
              <a:spcAft>
                <a:spcPct val="0"/>
              </a:spcAft>
            </a:pPr>
            <a:endParaRPr lang="en-US" smtClean="0">
              <a:solidFill>
                <a:srgbClr val="FFFFFF"/>
              </a:solidFill>
              <a:latin typeface="Arial" charset="0"/>
              <a:ea typeface="ＭＳ Ｐゴシック" charset="0"/>
            </a:endParaRPr>
          </a:p>
        </p:txBody>
      </p:sp>
      <p:sp>
        <p:nvSpPr>
          <p:cNvPr id="1910791" name="Rectangle 7"/>
          <p:cNvSpPr>
            <a:spLocks noChangeArrowheads="1"/>
          </p:cNvSpPr>
          <p:nvPr/>
        </p:nvSpPr>
        <p:spPr bwMode="auto">
          <a:xfrm>
            <a:off x="1708150" y="3590925"/>
            <a:ext cx="1220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lgn="ctr" defTabSz="914400" fontAlgn="base">
              <a:spcBef>
                <a:spcPct val="0"/>
              </a:spcBef>
              <a:spcAft>
                <a:spcPct val="0"/>
              </a:spcAft>
            </a:pPr>
            <a:r>
              <a:rPr lang="en-US" sz="3200" b="1" smtClean="0">
                <a:solidFill>
                  <a:srgbClr val="FFFFFF"/>
                </a:solidFill>
                <a:effectLst>
                  <a:outerShdw blurRad="38100" dist="38100" dir="2700000" algn="tl">
                    <a:srgbClr val="000000"/>
                  </a:outerShdw>
                </a:effectLst>
                <a:latin typeface="Arial" charset="0"/>
                <a:ea typeface="ＭＳ Ｐゴシック" charset="0"/>
              </a:rPr>
              <a:t>clinic</a:t>
            </a:r>
          </a:p>
        </p:txBody>
      </p:sp>
      <p:sp>
        <p:nvSpPr>
          <p:cNvPr id="1910792" name="Rectangle 8"/>
          <p:cNvSpPr>
            <a:spLocks noChangeArrowheads="1"/>
          </p:cNvSpPr>
          <p:nvPr/>
        </p:nvSpPr>
        <p:spPr bwMode="auto">
          <a:xfrm>
            <a:off x="5786438" y="3590925"/>
            <a:ext cx="2168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lgn="ctr" defTabSz="914400" fontAlgn="base">
              <a:spcBef>
                <a:spcPct val="0"/>
              </a:spcBef>
              <a:spcAft>
                <a:spcPct val="0"/>
              </a:spcAft>
            </a:pPr>
            <a:r>
              <a:rPr lang="en-US" sz="3200" b="1" smtClean="0">
                <a:solidFill>
                  <a:srgbClr val="FFFFFF"/>
                </a:solidFill>
                <a:effectLst>
                  <a:outerShdw blurRad="38100" dist="38100" dir="2700000" algn="tl">
                    <a:srgbClr val="000000"/>
                  </a:outerShdw>
                </a:effectLst>
                <a:latin typeface="Arial" charset="0"/>
                <a:ea typeface="ＭＳ Ｐゴシック" charset="0"/>
              </a:rPr>
              <a:t>laboratory</a:t>
            </a:r>
          </a:p>
        </p:txBody>
      </p:sp>
    </p:spTree>
    <p:extLst>
      <p:ext uri="{BB962C8B-B14F-4D97-AF65-F5344CB8AC3E}">
        <p14:creationId xmlns:p14="http://schemas.microsoft.com/office/powerpoint/2010/main" val="16891761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endParaRPr lang="en-GB"/>
          </a:p>
        </p:txBody>
      </p:sp>
      <p:pic>
        <p:nvPicPr>
          <p:cNvPr id="23555" name="Picture 4" descr="eapcri.eu 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726" y="0"/>
            <a:ext cx="9471451" cy="6858000"/>
          </a:xfrm>
          <a:prstGeom prst="rect">
            <a:avLst/>
          </a:prstGeom>
          <a:noFill/>
          <a:ln w="9525">
            <a:noFill/>
            <a:miter lim="800000"/>
            <a:headEnd/>
            <a:tailEnd/>
          </a:ln>
        </p:spPr>
      </p:pic>
      <p:sp>
        <p:nvSpPr>
          <p:cNvPr id="4" name="TextBox 3"/>
          <p:cNvSpPr txBox="1"/>
          <p:nvPr/>
        </p:nvSpPr>
        <p:spPr>
          <a:xfrm>
            <a:off x="2971800" y="4436534"/>
            <a:ext cx="3199664" cy="646331"/>
          </a:xfrm>
          <a:prstGeom prst="rect">
            <a:avLst/>
          </a:prstGeom>
          <a:solidFill>
            <a:srgbClr val="0000FF"/>
          </a:solidFill>
        </p:spPr>
        <p:txBody>
          <a:bodyPr wrap="none" rtlCol="0">
            <a:spAutoFit/>
          </a:bodyPr>
          <a:lstStyle/>
          <a:p>
            <a:r>
              <a:rPr lang="en-GB" sz="3600" dirty="0" smtClean="0">
                <a:solidFill>
                  <a:schemeClr val="bg1"/>
                </a:solidFill>
              </a:rPr>
              <a:t>www.eapcri.eu</a:t>
            </a:r>
            <a:endParaRPr lang="en-GB" sz="3600" dirty="0">
              <a:solidFill>
                <a:schemeClr val="bg1"/>
              </a:solidFill>
            </a:endParaRPr>
          </a:p>
        </p:txBody>
      </p:sp>
    </p:spTree>
    <p:extLst>
      <p:ext uri="{BB962C8B-B14F-4D97-AF65-F5344CB8AC3E}">
        <p14:creationId xmlns:p14="http://schemas.microsoft.com/office/powerpoint/2010/main" val="31224580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oup 2"/>
          <p:cNvGrpSpPr>
            <a:grpSpLocks/>
          </p:cNvGrpSpPr>
          <p:nvPr/>
        </p:nvGrpSpPr>
        <p:grpSpPr bwMode="auto">
          <a:xfrm>
            <a:off x="2462217" y="1504952"/>
            <a:ext cx="4194175" cy="5273675"/>
            <a:chOff x="1375" y="948"/>
            <a:chExt cx="2642" cy="3322"/>
          </a:xfrm>
        </p:grpSpPr>
        <p:sp>
          <p:nvSpPr>
            <p:cNvPr id="16393" name="Freeform 3"/>
            <p:cNvSpPr>
              <a:spLocks/>
            </p:cNvSpPr>
            <p:nvPr/>
          </p:nvSpPr>
          <p:spPr bwMode="auto">
            <a:xfrm>
              <a:off x="2571" y="966"/>
              <a:ext cx="1429" cy="1192"/>
            </a:xfrm>
            <a:custGeom>
              <a:avLst/>
              <a:gdLst>
                <a:gd name="T0" fmla="*/ 286 w 1429"/>
                <a:gd name="T1" fmla="*/ 1094 h 1192"/>
                <a:gd name="T2" fmla="*/ 102 w 1429"/>
                <a:gd name="T3" fmla="*/ 1192 h 1192"/>
                <a:gd name="T4" fmla="*/ 23 w 1429"/>
                <a:gd name="T5" fmla="*/ 1108 h 1192"/>
                <a:gd name="T6" fmla="*/ 58 w 1429"/>
                <a:gd name="T7" fmla="*/ 1063 h 1192"/>
                <a:gd name="T8" fmla="*/ 61 w 1429"/>
                <a:gd name="T9" fmla="*/ 1029 h 1192"/>
                <a:gd name="T10" fmla="*/ 69 w 1429"/>
                <a:gd name="T11" fmla="*/ 965 h 1192"/>
                <a:gd name="T12" fmla="*/ 16 w 1429"/>
                <a:gd name="T13" fmla="*/ 979 h 1192"/>
                <a:gd name="T14" fmla="*/ 7 w 1429"/>
                <a:gd name="T15" fmla="*/ 941 h 1192"/>
                <a:gd name="T16" fmla="*/ 88 w 1429"/>
                <a:gd name="T17" fmla="*/ 920 h 1192"/>
                <a:gd name="T18" fmla="*/ 64 w 1429"/>
                <a:gd name="T19" fmla="*/ 897 h 1192"/>
                <a:gd name="T20" fmla="*/ 11 w 1429"/>
                <a:gd name="T21" fmla="*/ 818 h 1192"/>
                <a:gd name="T22" fmla="*/ 77 w 1429"/>
                <a:gd name="T23" fmla="*/ 782 h 1192"/>
                <a:gd name="T24" fmla="*/ 102 w 1429"/>
                <a:gd name="T25" fmla="*/ 749 h 1192"/>
                <a:gd name="T26" fmla="*/ 190 w 1429"/>
                <a:gd name="T27" fmla="*/ 699 h 1192"/>
                <a:gd name="T28" fmla="*/ 267 w 1429"/>
                <a:gd name="T29" fmla="*/ 690 h 1192"/>
                <a:gd name="T30" fmla="*/ 324 w 1429"/>
                <a:gd name="T31" fmla="*/ 669 h 1192"/>
                <a:gd name="T32" fmla="*/ 259 w 1429"/>
                <a:gd name="T33" fmla="*/ 655 h 1192"/>
                <a:gd name="T34" fmla="*/ 346 w 1429"/>
                <a:gd name="T35" fmla="*/ 591 h 1192"/>
                <a:gd name="T36" fmla="*/ 446 w 1429"/>
                <a:gd name="T37" fmla="*/ 448 h 1192"/>
                <a:gd name="T38" fmla="*/ 500 w 1429"/>
                <a:gd name="T39" fmla="*/ 334 h 1192"/>
                <a:gd name="T40" fmla="*/ 556 w 1429"/>
                <a:gd name="T41" fmla="*/ 290 h 1192"/>
                <a:gd name="T42" fmla="*/ 616 w 1429"/>
                <a:gd name="T43" fmla="*/ 276 h 1192"/>
                <a:gd name="T44" fmla="*/ 688 w 1429"/>
                <a:gd name="T45" fmla="*/ 213 h 1192"/>
                <a:gd name="T46" fmla="*/ 719 w 1429"/>
                <a:gd name="T47" fmla="*/ 148 h 1192"/>
                <a:gd name="T48" fmla="*/ 772 w 1429"/>
                <a:gd name="T49" fmla="*/ 119 h 1192"/>
                <a:gd name="T50" fmla="*/ 826 w 1429"/>
                <a:gd name="T51" fmla="*/ 151 h 1192"/>
                <a:gd name="T52" fmla="*/ 929 w 1429"/>
                <a:gd name="T53" fmla="*/ 123 h 1192"/>
                <a:gd name="T54" fmla="*/ 959 w 1429"/>
                <a:gd name="T55" fmla="*/ 83 h 1192"/>
                <a:gd name="T56" fmla="*/ 1001 w 1429"/>
                <a:gd name="T57" fmla="*/ 64 h 1192"/>
                <a:gd name="T58" fmla="*/ 1055 w 1429"/>
                <a:gd name="T59" fmla="*/ 25 h 1192"/>
                <a:gd name="T60" fmla="*/ 1135 w 1429"/>
                <a:gd name="T61" fmla="*/ 14 h 1192"/>
                <a:gd name="T62" fmla="*/ 1173 w 1429"/>
                <a:gd name="T63" fmla="*/ 20 h 1192"/>
                <a:gd name="T64" fmla="*/ 1230 w 1429"/>
                <a:gd name="T65" fmla="*/ 0 h 1192"/>
                <a:gd name="T66" fmla="*/ 1261 w 1429"/>
                <a:gd name="T67" fmla="*/ 45 h 1192"/>
                <a:gd name="T68" fmla="*/ 1318 w 1429"/>
                <a:gd name="T69" fmla="*/ 30 h 1192"/>
                <a:gd name="T70" fmla="*/ 1429 w 1429"/>
                <a:gd name="T71" fmla="*/ 69 h 1192"/>
                <a:gd name="T72" fmla="*/ 1352 w 1429"/>
                <a:gd name="T73" fmla="*/ 114 h 1192"/>
                <a:gd name="T74" fmla="*/ 1421 w 1429"/>
                <a:gd name="T75" fmla="*/ 127 h 1192"/>
                <a:gd name="T76" fmla="*/ 1292 w 1429"/>
                <a:gd name="T77" fmla="*/ 182 h 1192"/>
                <a:gd name="T78" fmla="*/ 1223 w 1429"/>
                <a:gd name="T79" fmla="*/ 94 h 1192"/>
                <a:gd name="T80" fmla="*/ 1123 w 1429"/>
                <a:gd name="T81" fmla="*/ 196 h 1192"/>
                <a:gd name="T82" fmla="*/ 1032 w 1429"/>
                <a:gd name="T83" fmla="*/ 196 h 1192"/>
                <a:gd name="T84" fmla="*/ 956 w 1429"/>
                <a:gd name="T85" fmla="*/ 213 h 1192"/>
                <a:gd name="T86" fmla="*/ 818 w 1429"/>
                <a:gd name="T87" fmla="*/ 182 h 1192"/>
                <a:gd name="T88" fmla="*/ 729 w 1429"/>
                <a:gd name="T89" fmla="*/ 230 h 1192"/>
                <a:gd name="T90" fmla="*/ 640 w 1429"/>
                <a:gd name="T91" fmla="*/ 286 h 1192"/>
                <a:gd name="T92" fmla="*/ 624 w 1429"/>
                <a:gd name="T93" fmla="*/ 359 h 1192"/>
                <a:gd name="T94" fmla="*/ 518 w 1429"/>
                <a:gd name="T95" fmla="*/ 452 h 1192"/>
                <a:gd name="T96" fmla="*/ 475 w 1429"/>
                <a:gd name="T97" fmla="*/ 577 h 1192"/>
                <a:gd name="T98" fmla="*/ 484 w 1429"/>
                <a:gd name="T99" fmla="*/ 640 h 1192"/>
                <a:gd name="T100" fmla="*/ 384 w 1429"/>
                <a:gd name="T101" fmla="*/ 734 h 1192"/>
                <a:gd name="T102" fmla="*/ 422 w 1429"/>
                <a:gd name="T103" fmla="*/ 872 h 1192"/>
                <a:gd name="T104" fmla="*/ 405 w 1429"/>
                <a:gd name="T105" fmla="*/ 970 h 1192"/>
                <a:gd name="T106" fmla="*/ 312 w 1429"/>
                <a:gd name="T107" fmla="*/ 1083 h 1192"/>
                <a:gd name="T108" fmla="*/ 308 w 1429"/>
                <a:gd name="T109" fmla="*/ 1010 h 11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9"/>
                <a:gd name="T166" fmla="*/ 0 h 1192"/>
                <a:gd name="T167" fmla="*/ 1429 w 1429"/>
                <a:gd name="T168" fmla="*/ 1192 h 11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9" h="1192">
                  <a:moveTo>
                    <a:pt x="308" y="1010"/>
                  </a:moveTo>
                  <a:lnTo>
                    <a:pt x="286" y="1094"/>
                  </a:lnTo>
                  <a:lnTo>
                    <a:pt x="190" y="1173"/>
                  </a:lnTo>
                  <a:lnTo>
                    <a:pt x="102" y="1192"/>
                  </a:lnTo>
                  <a:lnTo>
                    <a:pt x="30" y="1138"/>
                  </a:lnTo>
                  <a:lnTo>
                    <a:pt x="23" y="1108"/>
                  </a:lnTo>
                  <a:lnTo>
                    <a:pt x="42" y="1103"/>
                  </a:lnTo>
                  <a:lnTo>
                    <a:pt x="58" y="1063"/>
                  </a:lnTo>
                  <a:lnTo>
                    <a:pt x="11" y="1059"/>
                  </a:lnTo>
                  <a:lnTo>
                    <a:pt x="61" y="1029"/>
                  </a:lnTo>
                  <a:lnTo>
                    <a:pt x="45" y="1029"/>
                  </a:lnTo>
                  <a:lnTo>
                    <a:pt x="69" y="965"/>
                  </a:lnTo>
                  <a:lnTo>
                    <a:pt x="26" y="1000"/>
                  </a:lnTo>
                  <a:lnTo>
                    <a:pt x="16" y="979"/>
                  </a:lnTo>
                  <a:lnTo>
                    <a:pt x="38" y="956"/>
                  </a:lnTo>
                  <a:lnTo>
                    <a:pt x="7" y="941"/>
                  </a:lnTo>
                  <a:lnTo>
                    <a:pt x="0" y="916"/>
                  </a:lnTo>
                  <a:lnTo>
                    <a:pt x="88" y="920"/>
                  </a:lnTo>
                  <a:lnTo>
                    <a:pt x="71" y="887"/>
                  </a:lnTo>
                  <a:lnTo>
                    <a:pt x="64" y="897"/>
                  </a:lnTo>
                  <a:lnTo>
                    <a:pt x="4" y="887"/>
                  </a:lnTo>
                  <a:lnTo>
                    <a:pt x="11" y="818"/>
                  </a:lnTo>
                  <a:lnTo>
                    <a:pt x="64" y="807"/>
                  </a:lnTo>
                  <a:lnTo>
                    <a:pt x="77" y="782"/>
                  </a:lnTo>
                  <a:lnTo>
                    <a:pt x="121" y="768"/>
                  </a:lnTo>
                  <a:lnTo>
                    <a:pt x="102" y="749"/>
                  </a:lnTo>
                  <a:lnTo>
                    <a:pt x="179" y="719"/>
                  </a:lnTo>
                  <a:lnTo>
                    <a:pt x="190" y="699"/>
                  </a:lnTo>
                  <a:lnTo>
                    <a:pt x="240" y="675"/>
                  </a:lnTo>
                  <a:lnTo>
                    <a:pt x="267" y="690"/>
                  </a:lnTo>
                  <a:lnTo>
                    <a:pt x="308" y="690"/>
                  </a:lnTo>
                  <a:lnTo>
                    <a:pt x="324" y="669"/>
                  </a:lnTo>
                  <a:lnTo>
                    <a:pt x="281" y="669"/>
                  </a:lnTo>
                  <a:lnTo>
                    <a:pt x="259" y="655"/>
                  </a:lnTo>
                  <a:lnTo>
                    <a:pt x="324" y="591"/>
                  </a:lnTo>
                  <a:lnTo>
                    <a:pt x="346" y="591"/>
                  </a:lnTo>
                  <a:lnTo>
                    <a:pt x="352" y="567"/>
                  </a:lnTo>
                  <a:lnTo>
                    <a:pt x="446" y="448"/>
                  </a:lnTo>
                  <a:lnTo>
                    <a:pt x="450" y="418"/>
                  </a:lnTo>
                  <a:lnTo>
                    <a:pt x="500" y="334"/>
                  </a:lnTo>
                  <a:lnTo>
                    <a:pt x="546" y="330"/>
                  </a:lnTo>
                  <a:lnTo>
                    <a:pt x="556" y="290"/>
                  </a:lnTo>
                  <a:lnTo>
                    <a:pt x="597" y="261"/>
                  </a:lnTo>
                  <a:lnTo>
                    <a:pt x="616" y="276"/>
                  </a:lnTo>
                  <a:lnTo>
                    <a:pt x="640" y="221"/>
                  </a:lnTo>
                  <a:lnTo>
                    <a:pt x="688" y="213"/>
                  </a:lnTo>
                  <a:lnTo>
                    <a:pt x="684" y="192"/>
                  </a:lnTo>
                  <a:lnTo>
                    <a:pt x="719" y="148"/>
                  </a:lnTo>
                  <a:lnTo>
                    <a:pt x="781" y="163"/>
                  </a:lnTo>
                  <a:lnTo>
                    <a:pt x="772" y="119"/>
                  </a:lnTo>
                  <a:lnTo>
                    <a:pt x="826" y="104"/>
                  </a:lnTo>
                  <a:lnTo>
                    <a:pt x="826" y="151"/>
                  </a:lnTo>
                  <a:lnTo>
                    <a:pt x="867" y="99"/>
                  </a:lnTo>
                  <a:lnTo>
                    <a:pt x="929" y="123"/>
                  </a:lnTo>
                  <a:lnTo>
                    <a:pt x="903" y="74"/>
                  </a:lnTo>
                  <a:lnTo>
                    <a:pt x="959" y="83"/>
                  </a:lnTo>
                  <a:lnTo>
                    <a:pt x="986" y="104"/>
                  </a:lnTo>
                  <a:lnTo>
                    <a:pt x="1001" y="64"/>
                  </a:lnTo>
                  <a:lnTo>
                    <a:pt x="1066" y="41"/>
                  </a:lnTo>
                  <a:lnTo>
                    <a:pt x="1055" y="25"/>
                  </a:lnTo>
                  <a:lnTo>
                    <a:pt x="1089" y="10"/>
                  </a:lnTo>
                  <a:lnTo>
                    <a:pt x="1135" y="14"/>
                  </a:lnTo>
                  <a:lnTo>
                    <a:pt x="1092" y="83"/>
                  </a:lnTo>
                  <a:lnTo>
                    <a:pt x="1173" y="20"/>
                  </a:lnTo>
                  <a:lnTo>
                    <a:pt x="1173" y="74"/>
                  </a:lnTo>
                  <a:lnTo>
                    <a:pt x="1230" y="0"/>
                  </a:lnTo>
                  <a:lnTo>
                    <a:pt x="1266" y="0"/>
                  </a:lnTo>
                  <a:lnTo>
                    <a:pt x="1261" y="45"/>
                  </a:lnTo>
                  <a:lnTo>
                    <a:pt x="1298" y="14"/>
                  </a:lnTo>
                  <a:lnTo>
                    <a:pt x="1318" y="30"/>
                  </a:lnTo>
                  <a:lnTo>
                    <a:pt x="1379" y="30"/>
                  </a:lnTo>
                  <a:lnTo>
                    <a:pt x="1429" y="69"/>
                  </a:lnTo>
                  <a:lnTo>
                    <a:pt x="1302" y="74"/>
                  </a:lnTo>
                  <a:lnTo>
                    <a:pt x="1352" y="114"/>
                  </a:lnTo>
                  <a:lnTo>
                    <a:pt x="1390" y="119"/>
                  </a:lnTo>
                  <a:lnTo>
                    <a:pt x="1421" y="127"/>
                  </a:lnTo>
                  <a:lnTo>
                    <a:pt x="1342" y="163"/>
                  </a:lnTo>
                  <a:lnTo>
                    <a:pt x="1292" y="182"/>
                  </a:lnTo>
                  <a:lnTo>
                    <a:pt x="1302" y="114"/>
                  </a:lnTo>
                  <a:lnTo>
                    <a:pt x="1223" y="94"/>
                  </a:lnTo>
                  <a:lnTo>
                    <a:pt x="1127" y="127"/>
                  </a:lnTo>
                  <a:lnTo>
                    <a:pt x="1123" y="196"/>
                  </a:lnTo>
                  <a:lnTo>
                    <a:pt x="1070" y="221"/>
                  </a:lnTo>
                  <a:lnTo>
                    <a:pt x="1032" y="196"/>
                  </a:lnTo>
                  <a:lnTo>
                    <a:pt x="1010" y="213"/>
                  </a:lnTo>
                  <a:lnTo>
                    <a:pt x="956" y="213"/>
                  </a:lnTo>
                  <a:lnTo>
                    <a:pt x="891" y="163"/>
                  </a:lnTo>
                  <a:lnTo>
                    <a:pt x="818" y="182"/>
                  </a:lnTo>
                  <a:lnTo>
                    <a:pt x="807" y="230"/>
                  </a:lnTo>
                  <a:lnTo>
                    <a:pt x="729" y="230"/>
                  </a:lnTo>
                  <a:lnTo>
                    <a:pt x="700" y="282"/>
                  </a:lnTo>
                  <a:lnTo>
                    <a:pt x="640" y="286"/>
                  </a:lnTo>
                  <a:lnTo>
                    <a:pt x="605" y="330"/>
                  </a:lnTo>
                  <a:lnTo>
                    <a:pt x="624" y="359"/>
                  </a:lnTo>
                  <a:lnTo>
                    <a:pt x="562" y="433"/>
                  </a:lnTo>
                  <a:lnTo>
                    <a:pt x="518" y="452"/>
                  </a:lnTo>
                  <a:lnTo>
                    <a:pt x="518" y="506"/>
                  </a:lnTo>
                  <a:lnTo>
                    <a:pt x="475" y="577"/>
                  </a:lnTo>
                  <a:lnTo>
                    <a:pt x="494" y="616"/>
                  </a:lnTo>
                  <a:lnTo>
                    <a:pt x="484" y="640"/>
                  </a:lnTo>
                  <a:lnTo>
                    <a:pt x="431" y="640"/>
                  </a:lnTo>
                  <a:lnTo>
                    <a:pt x="384" y="734"/>
                  </a:lnTo>
                  <a:lnTo>
                    <a:pt x="384" y="837"/>
                  </a:lnTo>
                  <a:lnTo>
                    <a:pt x="422" y="872"/>
                  </a:lnTo>
                  <a:lnTo>
                    <a:pt x="384" y="916"/>
                  </a:lnTo>
                  <a:lnTo>
                    <a:pt x="405" y="970"/>
                  </a:lnTo>
                  <a:lnTo>
                    <a:pt x="362" y="1034"/>
                  </a:lnTo>
                  <a:lnTo>
                    <a:pt x="312" y="1083"/>
                  </a:lnTo>
                  <a:lnTo>
                    <a:pt x="308" y="101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4" name="Freeform 4"/>
            <p:cNvSpPr>
              <a:spLocks/>
            </p:cNvSpPr>
            <p:nvPr/>
          </p:nvSpPr>
          <p:spPr bwMode="auto">
            <a:xfrm>
              <a:off x="3415" y="1060"/>
              <a:ext cx="602" cy="925"/>
            </a:xfrm>
            <a:custGeom>
              <a:avLst/>
              <a:gdLst>
                <a:gd name="T0" fmla="*/ 0 w 602"/>
                <a:gd name="T1" fmla="*/ 83 h 925"/>
                <a:gd name="T2" fmla="*/ 69 w 602"/>
                <a:gd name="T3" fmla="*/ 136 h 925"/>
                <a:gd name="T4" fmla="*/ 112 w 602"/>
                <a:gd name="T5" fmla="*/ 136 h 925"/>
                <a:gd name="T6" fmla="*/ 166 w 602"/>
                <a:gd name="T7" fmla="*/ 182 h 925"/>
                <a:gd name="T8" fmla="*/ 181 w 602"/>
                <a:gd name="T9" fmla="*/ 261 h 925"/>
                <a:gd name="T10" fmla="*/ 169 w 602"/>
                <a:gd name="T11" fmla="*/ 315 h 925"/>
                <a:gd name="T12" fmla="*/ 184 w 602"/>
                <a:gd name="T13" fmla="*/ 374 h 925"/>
                <a:gd name="T14" fmla="*/ 188 w 602"/>
                <a:gd name="T15" fmla="*/ 374 h 925"/>
                <a:gd name="T16" fmla="*/ 219 w 602"/>
                <a:gd name="T17" fmla="*/ 379 h 925"/>
                <a:gd name="T18" fmla="*/ 264 w 602"/>
                <a:gd name="T19" fmla="*/ 423 h 925"/>
                <a:gd name="T20" fmla="*/ 264 w 602"/>
                <a:gd name="T21" fmla="*/ 477 h 925"/>
                <a:gd name="T22" fmla="*/ 231 w 602"/>
                <a:gd name="T23" fmla="*/ 467 h 925"/>
                <a:gd name="T24" fmla="*/ 112 w 602"/>
                <a:gd name="T25" fmla="*/ 605 h 925"/>
                <a:gd name="T26" fmla="*/ 66 w 602"/>
                <a:gd name="T27" fmla="*/ 615 h 925"/>
                <a:gd name="T28" fmla="*/ 66 w 602"/>
                <a:gd name="T29" fmla="*/ 644 h 925"/>
                <a:gd name="T30" fmla="*/ 23 w 602"/>
                <a:gd name="T31" fmla="*/ 663 h 925"/>
                <a:gd name="T32" fmla="*/ 59 w 602"/>
                <a:gd name="T33" fmla="*/ 772 h 925"/>
                <a:gd name="T34" fmla="*/ 40 w 602"/>
                <a:gd name="T35" fmla="*/ 778 h 925"/>
                <a:gd name="T36" fmla="*/ 35 w 602"/>
                <a:gd name="T37" fmla="*/ 847 h 925"/>
                <a:gd name="T38" fmla="*/ 131 w 602"/>
                <a:gd name="T39" fmla="*/ 895 h 925"/>
                <a:gd name="T40" fmla="*/ 138 w 602"/>
                <a:gd name="T41" fmla="*/ 925 h 925"/>
                <a:gd name="T42" fmla="*/ 355 w 602"/>
                <a:gd name="T43" fmla="*/ 857 h 925"/>
                <a:gd name="T44" fmla="*/ 376 w 602"/>
                <a:gd name="T45" fmla="*/ 871 h 925"/>
                <a:gd name="T46" fmla="*/ 602 w 602"/>
                <a:gd name="T47" fmla="*/ 669 h 925"/>
                <a:gd name="T48" fmla="*/ 546 w 602"/>
                <a:gd name="T49" fmla="*/ 575 h 925"/>
                <a:gd name="T50" fmla="*/ 573 w 602"/>
                <a:gd name="T51" fmla="*/ 517 h 925"/>
                <a:gd name="T52" fmla="*/ 517 w 602"/>
                <a:gd name="T53" fmla="*/ 477 h 925"/>
                <a:gd name="T54" fmla="*/ 524 w 602"/>
                <a:gd name="T55" fmla="*/ 379 h 925"/>
                <a:gd name="T56" fmla="*/ 474 w 602"/>
                <a:gd name="T57" fmla="*/ 290 h 925"/>
                <a:gd name="T58" fmla="*/ 520 w 602"/>
                <a:gd name="T59" fmla="*/ 227 h 925"/>
                <a:gd name="T60" fmla="*/ 501 w 602"/>
                <a:gd name="T61" fmla="*/ 161 h 925"/>
                <a:gd name="T62" fmla="*/ 444 w 602"/>
                <a:gd name="T63" fmla="*/ 148 h 925"/>
                <a:gd name="T64" fmla="*/ 451 w 602"/>
                <a:gd name="T65" fmla="*/ 92 h 925"/>
                <a:gd name="T66" fmla="*/ 463 w 602"/>
                <a:gd name="T67" fmla="*/ 20 h 925"/>
                <a:gd name="T68" fmla="*/ 382 w 602"/>
                <a:gd name="T69" fmla="*/ 0 h 925"/>
                <a:gd name="T70" fmla="*/ 283 w 602"/>
                <a:gd name="T71" fmla="*/ 33 h 925"/>
                <a:gd name="T72" fmla="*/ 279 w 602"/>
                <a:gd name="T73" fmla="*/ 102 h 925"/>
                <a:gd name="T74" fmla="*/ 228 w 602"/>
                <a:gd name="T75" fmla="*/ 124 h 925"/>
                <a:gd name="T76" fmla="*/ 188 w 602"/>
                <a:gd name="T77" fmla="*/ 104 h 925"/>
                <a:gd name="T78" fmla="*/ 166 w 602"/>
                <a:gd name="T79" fmla="*/ 119 h 925"/>
                <a:gd name="T80" fmla="*/ 115 w 602"/>
                <a:gd name="T81" fmla="*/ 119 h 925"/>
                <a:gd name="T82" fmla="*/ 51 w 602"/>
                <a:gd name="T83" fmla="*/ 69 h 925"/>
                <a:gd name="T84" fmla="*/ 4 w 602"/>
                <a:gd name="T85" fmla="*/ 79 h 925"/>
                <a:gd name="T86" fmla="*/ 0 w 602"/>
                <a:gd name="T87" fmla="*/ 83 h 925"/>
                <a:gd name="T88" fmla="*/ 0 w 602"/>
                <a:gd name="T89" fmla="*/ 83 h 925"/>
                <a:gd name="T90" fmla="*/ 0 w 602"/>
                <a:gd name="T91" fmla="*/ 83 h 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2"/>
                <a:gd name="T139" fmla="*/ 0 h 925"/>
                <a:gd name="T140" fmla="*/ 602 w 602"/>
                <a:gd name="T141" fmla="*/ 925 h 9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2" h="925">
                  <a:moveTo>
                    <a:pt x="0" y="83"/>
                  </a:moveTo>
                  <a:lnTo>
                    <a:pt x="69" y="136"/>
                  </a:lnTo>
                  <a:lnTo>
                    <a:pt x="112" y="136"/>
                  </a:lnTo>
                  <a:lnTo>
                    <a:pt x="166" y="182"/>
                  </a:lnTo>
                  <a:lnTo>
                    <a:pt x="181" y="261"/>
                  </a:lnTo>
                  <a:lnTo>
                    <a:pt x="169" y="315"/>
                  </a:lnTo>
                  <a:lnTo>
                    <a:pt x="184" y="374"/>
                  </a:lnTo>
                  <a:lnTo>
                    <a:pt x="188" y="374"/>
                  </a:lnTo>
                  <a:lnTo>
                    <a:pt x="219" y="379"/>
                  </a:lnTo>
                  <a:lnTo>
                    <a:pt x="264" y="423"/>
                  </a:lnTo>
                  <a:lnTo>
                    <a:pt x="264" y="477"/>
                  </a:lnTo>
                  <a:lnTo>
                    <a:pt x="231" y="467"/>
                  </a:lnTo>
                  <a:lnTo>
                    <a:pt x="112" y="605"/>
                  </a:lnTo>
                  <a:lnTo>
                    <a:pt x="66" y="615"/>
                  </a:lnTo>
                  <a:lnTo>
                    <a:pt x="66" y="644"/>
                  </a:lnTo>
                  <a:lnTo>
                    <a:pt x="23" y="663"/>
                  </a:lnTo>
                  <a:lnTo>
                    <a:pt x="59" y="772"/>
                  </a:lnTo>
                  <a:lnTo>
                    <a:pt x="40" y="778"/>
                  </a:lnTo>
                  <a:lnTo>
                    <a:pt x="35" y="847"/>
                  </a:lnTo>
                  <a:lnTo>
                    <a:pt x="131" y="895"/>
                  </a:lnTo>
                  <a:lnTo>
                    <a:pt x="138" y="925"/>
                  </a:lnTo>
                  <a:lnTo>
                    <a:pt x="355" y="857"/>
                  </a:lnTo>
                  <a:lnTo>
                    <a:pt x="376" y="871"/>
                  </a:lnTo>
                  <a:lnTo>
                    <a:pt x="602" y="669"/>
                  </a:lnTo>
                  <a:lnTo>
                    <a:pt x="546" y="575"/>
                  </a:lnTo>
                  <a:lnTo>
                    <a:pt x="573" y="517"/>
                  </a:lnTo>
                  <a:lnTo>
                    <a:pt x="517" y="477"/>
                  </a:lnTo>
                  <a:lnTo>
                    <a:pt x="524" y="379"/>
                  </a:lnTo>
                  <a:lnTo>
                    <a:pt x="474" y="290"/>
                  </a:lnTo>
                  <a:lnTo>
                    <a:pt x="520" y="227"/>
                  </a:lnTo>
                  <a:lnTo>
                    <a:pt x="501" y="161"/>
                  </a:lnTo>
                  <a:lnTo>
                    <a:pt x="444" y="148"/>
                  </a:lnTo>
                  <a:lnTo>
                    <a:pt x="451" y="92"/>
                  </a:lnTo>
                  <a:lnTo>
                    <a:pt x="463" y="20"/>
                  </a:lnTo>
                  <a:lnTo>
                    <a:pt x="382" y="0"/>
                  </a:lnTo>
                  <a:lnTo>
                    <a:pt x="283" y="33"/>
                  </a:lnTo>
                  <a:lnTo>
                    <a:pt x="279" y="102"/>
                  </a:lnTo>
                  <a:lnTo>
                    <a:pt x="228" y="124"/>
                  </a:lnTo>
                  <a:lnTo>
                    <a:pt x="188" y="104"/>
                  </a:lnTo>
                  <a:lnTo>
                    <a:pt x="166" y="119"/>
                  </a:lnTo>
                  <a:lnTo>
                    <a:pt x="115" y="119"/>
                  </a:lnTo>
                  <a:lnTo>
                    <a:pt x="51" y="69"/>
                  </a:lnTo>
                  <a:lnTo>
                    <a:pt x="4" y="79"/>
                  </a:lnTo>
                  <a:lnTo>
                    <a:pt x="0" y="8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5" name="Freeform 5"/>
            <p:cNvSpPr>
              <a:spLocks/>
            </p:cNvSpPr>
            <p:nvPr/>
          </p:nvSpPr>
          <p:spPr bwMode="auto">
            <a:xfrm>
              <a:off x="2883" y="1143"/>
              <a:ext cx="716" cy="1252"/>
            </a:xfrm>
            <a:custGeom>
              <a:avLst/>
              <a:gdLst>
                <a:gd name="T0" fmla="*/ 27 w 716"/>
                <a:gd name="T1" fmla="*/ 955 h 1252"/>
                <a:gd name="T2" fmla="*/ 50 w 716"/>
                <a:gd name="T3" fmla="*/ 990 h 1252"/>
                <a:gd name="T4" fmla="*/ 69 w 716"/>
                <a:gd name="T5" fmla="*/ 1108 h 1252"/>
                <a:gd name="T6" fmla="*/ 119 w 716"/>
                <a:gd name="T7" fmla="*/ 1137 h 1252"/>
                <a:gd name="T8" fmla="*/ 100 w 716"/>
                <a:gd name="T9" fmla="*/ 1166 h 1252"/>
                <a:gd name="T10" fmla="*/ 122 w 716"/>
                <a:gd name="T11" fmla="*/ 1222 h 1252"/>
                <a:gd name="T12" fmla="*/ 110 w 716"/>
                <a:gd name="T13" fmla="*/ 1246 h 1252"/>
                <a:gd name="T14" fmla="*/ 196 w 716"/>
                <a:gd name="T15" fmla="*/ 1252 h 1252"/>
                <a:gd name="T16" fmla="*/ 191 w 716"/>
                <a:gd name="T17" fmla="*/ 1187 h 1252"/>
                <a:gd name="T18" fmla="*/ 275 w 716"/>
                <a:gd name="T19" fmla="*/ 1187 h 1252"/>
                <a:gd name="T20" fmla="*/ 323 w 716"/>
                <a:gd name="T21" fmla="*/ 1034 h 1252"/>
                <a:gd name="T22" fmla="*/ 316 w 716"/>
                <a:gd name="T23" fmla="*/ 951 h 1252"/>
                <a:gd name="T24" fmla="*/ 365 w 716"/>
                <a:gd name="T25" fmla="*/ 926 h 1252"/>
                <a:gd name="T26" fmla="*/ 388 w 716"/>
                <a:gd name="T27" fmla="*/ 940 h 1252"/>
                <a:gd name="T28" fmla="*/ 417 w 716"/>
                <a:gd name="T29" fmla="*/ 886 h 1252"/>
                <a:gd name="T30" fmla="*/ 381 w 716"/>
                <a:gd name="T31" fmla="*/ 901 h 1252"/>
                <a:gd name="T32" fmla="*/ 319 w 716"/>
                <a:gd name="T33" fmla="*/ 857 h 1252"/>
                <a:gd name="T34" fmla="*/ 391 w 716"/>
                <a:gd name="T35" fmla="*/ 877 h 1252"/>
                <a:gd name="T36" fmla="*/ 438 w 716"/>
                <a:gd name="T37" fmla="*/ 852 h 1252"/>
                <a:gd name="T38" fmla="*/ 407 w 716"/>
                <a:gd name="T39" fmla="*/ 788 h 1252"/>
                <a:gd name="T40" fmla="*/ 350 w 716"/>
                <a:gd name="T41" fmla="*/ 774 h 1252"/>
                <a:gd name="T42" fmla="*/ 331 w 716"/>
                <a:gd name="T43" fmla="*/ 793 h 1252"/>
                <a:gd name="T44" fmla="*/ 343 w 716"/>
                <a:gd name="T45" fmla="*/ 671 h 1252"/>
                <a:gd name="T46" fmla="*/ 372 w 716"/>
                <a:gd name="T47" fmla="*/ 679 h 1252"/>
                <a:gd name="T48" fmla="*/ 385 w 716"/>
                <a:gd name="T49" fmla="*/ 591 h 1252"/>
                <a:gd name="T50" fmla="*/ 457 w 716"/>
                <a:gd name="T51" fmla="*/ 532 h 1252"/>
                <a:gd name="T52" fmla="*/ 479 w 716"/>
                <a:gd name="T53" fmla="*/ 498 h 1252"/>
                <a:gd name="T54" fmla="*/ 586 w 716"/>
                <a:gd name="T55" fmla="*/ 448 h 1252"/>
                <a:gd name="T56" fmla="*/ 575 w 716"/>
                <a:gd name="T57" fmla="*/ 406 h 1252"/>
                <a:gd name="T58" fmla="*/ 613 w 716"/>
                <a:gd name="T59" fmla="*/ 325 h 1252"/>
                <a:gd name="T60" fmla="*/ 716 w 716"/>
                <a:gd name="T61" fmla="*/ 291 h 1252"/>
                <a:gd name="T62" fmla="*/ 716 w 716"/>
                <a:gd name="T63" fmla="*/ 291 h 1252"/>
                <a:gd name="T64" fmla="*/ 701 w 716"/>
                <a:gd name="T65" fmla="*/ 232 h 1252"/>
                <a:gd name="T66" fmla="*/ 713 w 716"/>
                <a:gd name="T67" fmla="*/ 178 h 1252"/>
                <a:gd name="T68" fmla="*/ 698 w 716"/>
                <a:gd name="T69" fmla="*/ 99 h 1252"/>
                <a:gd name="T70" fmla="*/ 644 w 716"/>
                <a:gd name="T71" fmla="*/ 53 h 1252"/>
                <a:gd name="T72" fmla="*/ 601 w 716"/>
                <a:gd name="T73" fmla="*/ 53 h 1252"/>
                <a:gd name="T74" fmla="*/ 532 w 716"/>
                <a:gd name="T75" fmla="*/ 0 h 1252"/>
                <a:gd name="T76" fmla="*/ 506 w 716"/>
                <a:gd name="T77" fmla="*/ 5 h 1252"/>
                <a:gd name="T78" fmla="*/ 495 w 716"/>
                <a:gd name="T79" fmla="*/ 53 h 1252"/>
                <a:gd name="T80" fmla="*/ 417 w 716"/>
                <a:gd name="T81" fmla="*/ 53 h 1252"/>
                <a:gd name="T82" fmla="*/ 388 w 716"/>
                <a:gd name="T83" fmla="*/ 105 h 1252"/>
                <a:gd name="T84" fmla="*/ 328 w 716"/>
                <a:gd name="T85" fmla="*/ 109 h 1252"/>
                <a:gd name="T86" fmla="*/ 293 w 716"/>
                <a:gd name="T87" fmla="*/ 153 h 1252"/>
                <a:gd name="T88" fmla="*/ 312 w 716"/>
                <a:gd name="T89" fmla="*/ 182 h 1252"/>
                <a:gd name="T90" fmla="*/ 250 w 716"/>
                <a:gd name="T91" fmla="*/ 256 h 1252"/>
                <a:gd name="T92" fmla="*/ 206 w 716"/>
                <a:gd name="T93" fmla="*/ 275 h 1252"/>
                <a:gd name="T94" fmla="*/ 206 w 716"/>
                <a:gd name="T95" fmla="*/ 329 h 1252"/>
                <a:gd name="T96" fmla="*/ 163 w 716"/>
                <a:gd name="T97" fmla="*/ 400 h 1252"/>
                <a:gd name="T98" fmla="*/ 182 w 716"/>
                <a:gd name="T99" fmla="*/ 439 h 1252"/>
                <a:gd name="T100" fmla="*/ 172 w 716"/>
                <a:gd name="T101" fmla="*/ 463 h 1252"/>
                <a:gd name="T102" fmla="*/ 119 w 716"/>
                <a:gd name="T103" fmla="*/ 463 h 1252"/>
                <a:gd name="T104" fmla="*/ 72 w 716"/>
                <a:gd name="T105" fmla="*/ 557 h 1252"/>
                <a:gd name="T106" fmla="*/ 72 w 716"/>
                <a:gd name="T107" fmla="*/ 660 h 1252"/>
                <a:gd name="T108" fmla="*/ 110 w 716"/>
                <a:gd name="T109" fmla="*/ 695 h 1252"/>
                <a:gd name="T110" fmla="*/ 72 w 716"/>
                <a:gd name="T111" fmla="*/ 739 h 1252"/>
                <a:gd name="T112" fmla="*/ 93 w 716"/>
                <a:gd name="T113" fmla="*/ 793 h 1252"/>
                <a:gd name="T114" fmla="*/ 50 w 716"/>
                <a:gd name="T115" fmla="*/ 857 h 1252"/>
                <a:gd name="T116" fmla="*/ 0 w 716"/>
                <a:gd name="T117" fmla="*/ 906 h 1252"/>
                <a:gd name="T118" fmla="*/ 27 w 716"/>
                <a:gd name="T119" fmla="*/ 955 h 1252"/>
                <a:gd name="T120" fmla="*/ 27 w 716"/>
                <a:gd name="T121" fmla="*/ 955 h 1252"/>
                <a:gd name="T122" fmla="*/ 27 w 716"/>
                <a:gd name="T123" fmla="*/ 955 h 1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6"/>
                <a:gd name="T187" fmla="*/ 0 h 1252"/>
                <a:gd name="T188" fmla="*/ 716 w 716"/>
                <a:gd name="T189" fmla="*/ 1252 h 1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6" h="1252">
                  <a:moveTo>
                    <a:pt x="27" y="955"/>
                  </a:moveTo>
                  <a:lnTo>
                    <a:pt x="50" y="990"/>
                  </a:lnTo>
                  <a:lnTo>
                    <a:pt x="69" y="1108"/>
                  </a:lnTo>
                  <a:lnTo>
                    <a:pt x="119" y="1137"/>
                  </a:lnTo>
                  <a:lnTo>
                    <a:pt x="100" y="1166"/>
                  </a:lnTo>
                  <a:lnTo>
                    <a:pt x="122" y="1222"/>
                  </a:lnTo>
                  <a:lnTo>
                    <a:pt x="110" y="1246"/>
                  </a:lnTo>
                  <a:lnTo>
                    <a:pt x="196" y="1252"/>
                  </a:lnTo>
                  <a:lnTo>
                    <a:pt x="191" y="1187"/>
                  </a:lnTo>
                  <a:lnTo>
                    <a:pt x="275" y="1187"/>
                  </a:lnTo>
                  <a:lnTo>
                    <a:pt x="323" y="1034"/>
                  </a:lnTo>
                  <a:lnTo>
                    <a:pt x="316" y="951"/>
                  </a:lnTo>
                  <a:lnTo>
                    <a:pt x="365" y="926"/>
                  </a:lnTo>
                  <a:lnTo>
                    <a:pt x="388" y="940"/>
                  </a:lnTo>
                  <a:lnTo>
                    <a:pt x="417" y="886"/>
                  </a:lnTo>
                  <a:lnTo>
                    <a:pt x="381" y="901"/>
                  </a:lnTo>
                  <a:lnTo>
                    <a:pt x="319" y="857"/>
                  </a:lnTo>
                  <a:lnTo>
                    <a:pt x="391" y="877"/>
                  </a:lnTo>
                  <a:lnTo>
                    <a:pt x="438" y="852"/>
                  </a:lnTo>
                  <a:lnTo>
                    <a:pt x="407" y="788"/>
                  </a:lnTo>
                  <a:lnTo>
                    <a:pt x="350" y="774"/>
                  </a:lnTo>
                  <a:lnTo>
                    <a:pt x="331" y="793"/>
                  </a:lnTo>
                  <a:lnTo>
                    <a:pt x="343" y="671"/>
                  </a:lnTo>
                  <a:lnTo>
                    <a:pt x="372" y="679"/>
                  </a:lnTo>
                  <a:lnTo>
                    <a:pt x="385" y="591"/>
                  </a:lnTo>
                  <a:lnTo>
                    <a:pt x="457" y="532"/>
                  </a:lnTo>
                  <a:lnTo>
                    <a:pt x="479" y="498"/>
                  </a:lnTo>
                  <a:lnTo>
                    <a:pt x="586" y="448"/>
                  </a:lnTo>
                  <a:lnTo>
                    <a:pt x="575" y="406"/>
                  </a:lnTo>
                  <a:lnTo>
                    <a:pt x="613" y="325"/>
                  </a:lnTo>
                  <a:lnTo>
                    <a:pt x="716" y="291"/>
                  </a:lnTo>
                  <a:lnTo>
                    <a:pt x="701" y="232"/>
                  </a:lnTo>
                  <a:lnTo>
                    <a:pt x="713" y="178"/>
                  </a:lnTo>
                  <a:lnTo>
                    <a:pt x="698" y="99"/>
                  </a:lnTo>
                  <a:lnTo>
                    <a:pt x="644" y="53"/>
                  </a:lnTo>
                  <a:lnTo>
                    <a:pt x="601" y="53"/>
                  </a:lnTo>
                  <a:lnTo>
                    <a:pt x="532" y="0"/>
                  </a:lnTo>
                  <a:lnTo>
                    <a:pt x="506" y="5"/>
                  </a:lnTo>
                  <a:lnTo>
                    <a:pt x="495" y="53"/>
                  </a:lnTo>
                  <a:lnTo>
                    <a:pt x="417" y="53"/>
                  </a:lnTo>
                  <a:lnTo>
                    <a:pt x="388" y="105"/>
                  </a:lnTo>
                  <a:lnTo>
                    <a:pt x="328" y="109"/>
                  </a:lnTo>
                  <a:lnTo>
                    <a:pt x="293" y="153"/>
                  </a:lnTo>
                  <a:lnTo>
                    <a:pt x="312" y="182"/>
                  </a:lnTo>
                  <a:lnTo>
                    <a:pt x="250" y="256"/>
                  </a:lnTo>
                  <a:lnTo>
                    <a:pt x="206" y="275"/>
                  </a:lnTo>
                  <a:lnTo>
                    <a:pt x="206" y="329"/>
                  </a:lnTo>
                  <a:lnTo>
                    <a:pt x="163" y="400"/>
                  </a:lnTo>
                  <a:lnTo>
                    <a:pt x="182" y="439"/>
                  </a:lnTo>
                  <a:lnTo>
                    <a:pt x="172" y="463"/>
                  </a:lnTo>
                  <a:lnTo>
                    <a:pt x="119" y="463"/>
                  </a:lnTo>
                  <a:lnTo>
                    <a:pt x="72" y="557"/>
                  </a:lnTo>
                  <a:lnTo>
                    <a:pt x="72" y="660"/>
                  </a:lnTo>
                  <a:lnTo>
                    <a:pt x="110" y="695"/>
                  </a:lnTo>
                  <a:lnTo>
                    <a:pt x="72" y="739"/>
                  </a:lnTo>
                  <a:lnTo>
                    <a:pt x="93" y="793"/>
                  </a:lnTo>
                  <a:lnTo>
                    <a:pt x="50" y="857"/>
                  </a:lnTo>
                  <a:lnTo>
                    <a:pt x="0" y="906"/>
                  </a:lnTo>
                  <a:lnTo>
                    <a:pt x="27" y="955"/>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6" name="Freeform 6"/>
            <p:cNvSpPr>
              <a:spLocks/>
            </p:cNvSpPr>
            <p:nvPr/>
          </p:nvSpPr>
          <p:spPr bwMode="auto">
            <a:xfrm>
              <a:off x="2895" y="2329"/>
              <a:ext cx="96" cy="101"/>
            </a:xfrm>
            <a:custGeom>
              <a:avLst/>
              <a:gdLst>
                <a:gd name="T0" fmla="*/ 66 w 96"/>
                <a:gd name="T1" fmla="*/ 0 h 101"/>
                <a:gd name="T2" fmla="*/ 96 w 96"/>
                <a:gd name="T3" fmla="*/ 41 h 101"/>
                <a:gd name="T4" fmla="*/ 76 w 96"/>
                <a:gd name="T5" fmla="*/ 49 h 101"/>
                <a:gd name="T6" fmla="*/ 72 w 96"/>
                <a:gd name="T7" fmla="*/ 66 h 101"/>
                <a:gd name="T8" fmla="*/ 85 w 96"/>
                <a:gd name="T9" fmla="*/ 79 h 101"/>
                <a:gd name="T10" fmla="*/ 71 w 96"/>
                <a:gd name="T11" fmla="*/ 85 h 101"/>
                <a:gd name="T12" fmla="*/ 69 w 96"/>
                <a:gd name="T13" fmla="*/ 101 h 101"/>
                <a:gd name="T14" fmla="*/ 38 w 96"/>
                <a:gd name="T15" fmla="*/ 95 h 101"/>
                <a:gd name="T16" fmla="*/ 37 w 96"/>
                <a:gd name="T17" fmla="*/ 82 h 101"/>
                <a:gd name="T18" fmla="*/ 21 w 96"/>
                <a:gd name="T19" fmla="*/ 82 h 101"/>
                <a:gd name="T20" fmla="*/ 15 w 96"/>
                <a:gd name="T21" fmla="*/ 60 h 101"/>
                <a:gd name="T22" fmla="*/ 15 w 96"/>
                <a:gd name="T23" fmla="*/ 44 h 101"/>
                <a:gd name="T24" fmla="*/ 0 w 96"/>
                <a:gd name="T25" fmla="*/ 36 h 101"/>
                <a:gd name="T26" fmla="*/ 28 w 96"/>
                <a:gd name="T27" fmla="*/ 26 h 101"/>
                <a:gd name="T28" fmla="*/ 37 w 96"/>
                <a:gd name="T29" fmla="*/ 26 h 101"/>
                <a:gd name="T30" fmla="*/ 29 w 96"/>
                <a:gd name="T31" fmla="*/ 13 h 101"/>
                <a:gd name="T32" fmla="*/ 47 w 96"/>
                <a:gd name="T33" fmla="*/ 14 h 101"/>
                <a:gd name="T34" fmla="*/ 47 w 96"/>
                <a:gd name="T35" fmla="*/ 41 h 101"/>
                <a:gd name="T36" fmla="*/ 56 w 96"/>
                <a:gd name="T37" fmla="*/ 23 h 101"/>
                <a:gd name="T38" fmla="*/ 66 w 96"/>
                <a:gd name="T39" fmla="*/ 26 h 101"/>
                <a:gd name="T40" fmla="*/ 56 w 96"/>
                <a:gd name="T41" fmla="*/ 8 h 101"/>
                <a:gd name="T42" fmla="*/ 66 w 96"/>
                <a:gd name="T43" fmla="*/ 0 h 101"/>
                <a:gd name="T44" fmla="*/ 66 w 96"/>
                <a:gd name="T45" fmla="*/ 0 h 101"/>
                <a:gd name="T46" fmla="*/ 66 w 96"/>
                <a:gd name="T47" fmla="*/ 0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01"/>
                <a:gd name="T74" fmla="*/ 96 w 96"/>
                <a:gd name="T75" fmla="*/ 101 h 1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01">
                  <a:moveTo>
                    <a:pt x="66" y="0"/>
                  </a:moveTo>
                  <a:lnTo>
                    <a:pt x="96" y="41"/>
                  </a:lnTo>
                  <a:lnTo>
                    <a:pt x="76" y="49"/>
                  </a:lnTo>
                  <a:lnTo>
                    <a:pt x="72" y="66"/>
                  </a:lnTo>
                  <a:lnTo>
                    <a:pt x="85" y="79"/>
                  </a:lnTo>
                  <a:lnTo>
                    <a:pt x="71" y="85"/>
                  </a:lnTo>
                  <a:lnTo>
                    <a:pt x="69" y="101"/>
                  </a:lnTo>
                  <a:lnTo>
                    <a:pt x="38" y="95"/>
                  </a:lnTo>
                  <a:lnTo>
                    <a:pt x="37" y="82"/>
                  </a:lnTo>
                  <a:lnTo>
                    <a:pt x="21" y="82"/>
                  </a:lnTo>
                  <a:lnTo>
                    <a:pt x="15" y="60"/>
                  </a:lnTo>
                  <a:lnTo>
                    <a:pt x="15" y="44"/>
                  </a:lnTo>
                  <a:lnTo>
                    <a:pt x="0" y="36"/>
                  </a:lnTo>
                  <a:lnTo>
                    <a:pt x="28" y="26"/>
                  </a:lnTo>
                  <a:lnTo>
                    <a:pt x="37" y="26"/>
                  </a:lnTo>
                  <a:lnTo>
                    <a:pt x="29" y="13"/>
                  </a:lnTo>
                  <a:lnTo>
                    <a:pt x="47" y="14"/>
                  </a:lnTo>
                  <a:lnTo>
                    <a:pt x="47" y="41"/>
                  </a:lnTo>
                  <a:lnTo>
                    <a:pt x="56" y="23"/>
                  </a:lnTo>
                  <a:lnTo>
                    <a:pt x="66" y="26"/>
                  </a:lnTo>
                  <a:lnTo>
                    <a:pt x="56" y="8"/>
                  </a:lnTo>
                  <a:lnTo>
                    <a:pt x="66"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7" name="Freeform 7"/>
            <p:cNvSpPr>
              <a:spLocks/>
            </p:cNvSpPr>
            <p:nvPr/>
          </p:nvSpPr>
          <p:spPr bwMode="auto">
            <a:xfrm>
              <a:off x="2835" y="2374"/>
              <a:ext cx="60" cy="60"/>
            </a:xfrm>
            <a:custGeom>
              <a:avLst/>
              <a:gdLst>
                <a:gd name="T0" fmla="*/ 42 w 60"/>
                <a:gd name="T1" fmla="*/ 0 h 60"/>
                <a:gd name="T2" fmla="*/ 51 w 60"/>
                <a:gd name="T3" fmla="*/ 27 h 60"/>
                <a:gd name="T4" fmla="*/ 60 w 60"/>
                <a:gd name="T5" fmla="*/ 32 h 60"/>
                <a:gd name="T6" fmla="*/ 53 w 60"/>
                <a:gd name="T7" fmla="*/ 53 h 60"/>
                <a:gd name="T8" fmla="*/ 26 w 60"/>
                <a:gd name="T9" fmla="*/ 50 h 60"/>
                <a:gd name="T10" fmla="*/ 15 w 60"/>
                <a:gd name="T11" fmla="*/ 60 h 60"/>
                <a:gd name="T12" fmla="*/ 15 w 60"/>
                <a:gd name="T13" fmla="*/ 41 h 60"/>
                <a:gd name="T14" fmla="*/ 6 w 60"/>
                <a:gd name="T15" fmla="*/ 37 h 60"/>
                <a:gd name="T16" fmla="*/ 0 w 60"/>
                <a:gd name="T17" fmla="*/ 10 h 60"/>
                <a:gd name="T18" fmla="*/ 17 w 60"/>
                <a:gd name="T19" fmla="*/ 12 h 60"/>
                <a:gd name="T20" fmla="*/ 23 w 60"/>
                <a:gd name="T21" fmla="*/ 4 h 60"/>
                <a:gd name="T22" fmla="*/ 35 w 60"/>
                <a:gd name="T23" fmla="*/ 7 h 60"/>
                <a:gd name="T24" fmla="*/ 42 w 60"/>
                <a:gd name="T25" fmla="*/ 0 h 60"/>
                <a:gd name="T26" fmla="*/ 42 w 60"/>
                <a:gd name="T27" fmla="*/ 0 h 60"/>
                <a:gd name="T28" fmla="*/ 42 w 60"/>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60"/>
                <a:gd name="T47" fmla="*/ 60 w 6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60">
                  <a:moveTo>
                    <a:pt x="42" y="0"/>
                  </a:moveTo>
                  <a:lnTo>
                    <a:pt x="51" y="27"/>
                  </a:lnTo>
                  <a:lnTo>
                    <a:pt x="60" y="32"/>
                  </a:lnTo>
                  <a:lnTo>
                    <a:pt x="53" y="53"/>
                  </a:lnTo>
                  <a:lnTo>
                    <a:pt x="26" y="50"/>
                  </a:lnTo>
                  <a:lnTo>
                    <a:pt x="15" y="60"/>
                  </a:lnTo>
                  <a:lnTo>
                    <a:pt x="15" y="41"/>
                  </a:lnTo>
                  <a:lnTo>
                    <a:pt x="6" y="37"/>
                  </a:lnTo>
                  <a:lnTo>
                    <a:pt x="0" y="10"/>
                  </a:lnTo>
                  <a:lnTo>
                    <a:pt x="17" y="12"/>
                  </a:lnTo>
                  <a:lnTo>
                    <a:pt x="23" y="4"/>
                  </a:lnTo>
                  <a:lnTo>
                    <a:pt x="35" y="7"/>
                  </a:lnTo>
                  <a:lnTo>
                    <a:pt x="4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8" name="Freeform 8"/>
            <p:cNvSpPr>
              <a:spLocks/>
            </p:cNvSpPr>
            <p:nvPr/>
          </p:nvSpPr>
          <p:spPr bwMode="auto">
            <a:xfrm>
              <a:off x="2895" y="2436"/>
              <a:ext cx="46" cy="29"/>
            </a:xfrm>
            <a:custGeom>
              <a:avLst/>
              <a:gdLst>
                <a:gd name="T0" fmla="*/ 22 w 46"/>
                <a:gd name="T1" fmla="*/ 0 h 29"/>
                <a:gd name="T2" fmla="*/ 0 w 46"/>
                <a:gd name="T3" fmla="*/ 6 h 29"/>
                <a:gd name="T4" fmla="*/ 27 w 46"/>
                <a:gd name="T5" fmla="*/ 29 h 29"/>
                <a:gd name="T6" fmla="*/ 46 w 46"/>
                <a:gd name="T7" fmla="*/ 22 h 29"/>
                <a:gd name="T8" fmla="*/ 38 w 46"/>
                <a:gd name="T9" fmla="*/ 1 h 29"/>
                <a:gd name="T10" fmla="*/ 28 w 46"/>
                <a:gd name="T11" fmla="*/ 9 h 29"/>
                <a:gd name="T12" fmla="*/ 22 w 46"/>
                <a:gd name="T13" fmla="*/ 0 h 29"/>
                <a:gd name="T14" fmla="*/ 22 w 46"/>
                <a:gd name="T15" fmla="*/ 0 h 29"/>
                <a:gd name="T16" fmla="*/ 22 w 46"/>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9"/>
                <a:gd name="T29" fmla="*/ 46 w 4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9">
                  <a:moveTo>
                    <a:pt x="22" y="0"/>
                  </a:moveTo>
                  <a:lnTo>
                    <a:pt x="0" y="6"/>
                  </a:lnTo>
                  <a:lnTo>
                    <a:pt x="27" y="29"/>
                  </a:lnTo>
                  <a:lnTo>
                    <a:pt x="46" y="22"/>
                  </a:lnTo>
                  <a:lnTo>
                    <a:pt x="38" y="1"/>
                  </a:lnTo>
                  <a:lnTo>
                    <a:pt x="28" y="9"/>
                  </a:lnTo>
                  <a:lnTo>
                    <a:pt x="2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9" name="Freeform 9"/>
            <p:cNvSpPr>
              <a:spLocks/>
            </p:cNvSpPr>
            <p:nvPr/>
          </p:nvSpPr>
          <p:spPr bwMode="auto">
            <a:xfrm>
              <a:off x="1977" y="2092"/>
              <a:ext cx="425" cy="802"/>
            </a:xfrm>
            <a:custGeom>
              <a:avLst/>
              <a:gdLst>
                <a:gd name="T0" fmla="*/ 124 w 425"/>
                <a:gd name="T1" fmla="*/ 19 h 802"/>
                <a:gd name="T2" fmla="*/ 63 w 425"/>
                <a:gd name="T3" fmla="*/ 16 h 802"/>
                <a:gd name="T4" fmla="*/ 50 w 425"/>
                <a:gd name="T5" fmla="*/ 44 h 802"/>
                <a:gd name="T6" fmla="*/ 30 w 425"/>
                <a:gd name="T7" fmla="*/ 59 h 802"/>
                <a:gd name="T8" fmla="*/ 15 w 425"/>
                <a:gd name="T9" fmla="*/ 85 h 802"/>
                <a:gd name="T10" fmla="*/ 25 w 425"/>
                <a:gd name="T11" fmla="*/ 126 h 802"/>
                <a:gd name="T12" fmla="*/ 6 w 425"/>
                <a:gd name="T13" fmla="*/ 178 h 802"/>
                <a:gd name="T14" fmla="*/ 5 w 425"/>
                <a:gd name="T15" fmla="*/ 188 h 802"/>
                <a:gd name="T16" fmla="*/ 18 w 425"/>
                <a:gd name="T17" fmla="*/ 203 h 802"/>
                <a:gd name="T18" fmla="*/ 18 w 425"/>
                <a:gd name="T19" fmla="*/ 254 h 802"/>
                <a:gd name="T20" fmla="*/ 18 w 425"/>
                <a:gd name="T21" fmla="*/ 284 h 802"/>
                <a:gd name="T22" fmla="*/ 32 w 425"/>
                <a:gd name="T23" fmla="*/ 262 h 802"/>
                <a:gd name="T24" fmla="*/ 53 w 425"/>
                <a:gd name="T25" fmla="*/ 235 h 802"/>
                <a:gd name="T26" fmla="*/ 55 w 425"/>
                <a:gd name="T27" fmla="*/ 262 h 802"/>
                <a:gd name="T28" fmla="*/ 63 w 425"/>
                <a:gd name="T29" fmla="*/ 275 h 802"/>
                <a:gd name="T30" fmla="*/ 55 w 425"/>
                <a:gd name="T31" fmla="*/ 332 h 802"/>
                <a:gd name="T32" fmla="*/ 44 w 425"/>
                <a:gd name="T33" fmla="*/ 345 h 802"/>
                <a:gd name="T34" fmla="*/ 57 w 425"/>
                <a:gd name="T35" fmla="*/ 356 h 802"/>
                <a:gd name="T36" fmla="*/ 96 w 425"/>
                <a:gd name="T37" fmla="*/ 361 h 802"/>
                <a:gd name="T38" fmla="*/ 156 w 425"/>
                <a:gd name="T39" fmla="*/ 347 h 802"/>
                <a:gd name="T40" fmla="*/ 125 w 425"/>
                <a:gd name="T41" fmla="*/ 385 h 802"/>
                <a:gd name="T42" fmla="*/ 163 w 425"/>
                <a:gd name="T43" fmla="*/ 413 h 802"/>
                <a:gd name="T44" fmla="*/ 163 w 425"/>
                <a:gd name="T45" fmla="*/ 450 h 802"/>
                <a:gd name="T46" fmla="*/ 157 w 425"/>
                <a:gd name="T47" fmla="*/ 482 h 802"/>
                <a:gd name="T48" fmla="*/ 112 w 425"/>
                <a:gd name="T49" fmla="*/ 498 h 802"/>
                <a:gd name="T50" fmla="*/ 72 w 425"/>
                <a:gd name="T51" fmla="*/ 541 h 802"/>
                <a:gd name="T52" fmla="*/ 109 w 425"/>
                <a:gd name="T53" fmla="*/ 552 h 802"/>
                <a:gd name="T54" fmla="*/ 85 w 425"/>
                <a:gd name="T55" fmla="*/ 608 h 802"/>
                <a:gd name="T56" fmla="*/ 56 w 425"/>
                <a:gd name="T57" fmla="*/ 649 h 802"/>
                <a:gd name="T58" fmla="*/ 99 w 425"/>
                <a:gd name="T59" fmla="*/ 655 h 802"/>
                <a:gd name="T60" fmla="*/ 137 w 425"/>
                <a:gd name="T61" fmla="*/ 667 h 802"/>
                <a:gd name="T62" fmla="*/ 182 w 425"/>
                <a:gd name="T63" fmla="*/ 642 h 802"/>
                <a:gd name="T64" fmla="*/ 137 w 425"/>
                <a:gd name="T65" fmla="*/ 690 h 802"/>
                <a:gd name="T66" fmla="*/ 69 w 425"/>
                <a:gd name="T67" fmla="*/ 736 h 802"/>
                <a:gd name="T68" fmla="*/ 21 w 425"/>
                <a:gd name="T69" fmla="*/ 798 h 802"/>
                <a:gd name="T70" fmla="*/ 82 w 425"/>
                <a:gd name="T71" fmla="*/ 764 h 802"/>
                <a:gd name="T72" fmla="*/ 148 w 425"/>
                <a:gd name="T73" fmla="*/ 740 h 802"/>
                <a:gd name="T74" fmla="*/ 191 w 425"/>
                <a:gd name="T75" fmla="*/ 752 h 802"/>
                <a:gd name="T76" fmla="*/ 253 w 425"/>
                <a:gd name="T77" fmla="*/ 717 h 802"/>
                <a:gd name="T78" fmla="*/ 344 w 425"/>
                <a:gd name="T79" fmla="*/ 724 h 802"/>
                <a:gd name="T80" fmla="*/ 408 w 425"/>
                <a:gd name="T81" fmla="*/ 673 h 802"/>
                <a:gd name="T82" fmla="*/ 360 w 425"/>
                <a:gd name="T83" fmla="*/ 665 h 802"/>
                <a:gd name="T84" fmla="*/ 403 w 425"/>
                <a:gd name="T85" fmla="*/ 639 h 802"/>
                <a:gd name="T86" fmla="*/ 416 w 425"/>
                <a:gd name="T87" fmla="*/ 611 h 802"/>
                <a:gd name="T88" fmla="*/ 401 w 425"/>
                <a:gd name="T89" fmla="*/ 529 h 802"/>
                <a:gd name="T90" fmla="*/ 348 w 425"/>
                <a:gd name="T91" fmla="*/ 546 h 802"/>
                <a:gd name="T92" fmla="*/ 351 w 425"/>
                <a:gd name="T93" fmla="*/ 501 h 802"/>
                <a:gd name="T94" fmla="*/ 307 w 425"/>
                <a:gd name="T95" fmla="*/ 458 h 802"/>
                <a:gd name="T96" fmla="*/ 338 w 425"/>
                <a:gd name="T97" fmla="*/ 455 h 802"/>
                <a:gd name="T98" fmla="*/ 303 w 425"/>
                <a:gd name="T99" fmla="*/ 383 h 802"/>
                <a:gd name="T100" fmla="*/ 242 w 425"/>
                <a:gd name="T101" fmla="*/ 329 h 802"/>
                <a:gd name="T102" fmla="*/ 193 w 425"/>
                <a:gd name="T103" fmla="*/ 251 h 802"/>
                <a:gd name="T104" fmla="*/ 146 w 425"/>
                <a:gd name="T105" fmla="*/ 242 h 802"/>
                <a:gd name="T106" fmla="*/ 163 w 425"/>
                <a:gd name="T107" fmla="*/ 209 h 802"/>
                <a:gd name="T108" fmla="*/ 207 w 425"/>
                <a:gd name="T109" fmla="*/ 165 h 802"/>
                <a:gd name="T110" fmla="*/ 228 w 425"/>
                <a:gd name="T111" fmla="*/ 121 h 802"/>
                <a:gd name="T112" fmla="*/ 137 w 425"/>
                <a:gd name="T113" fmla="*/ 94 h 802"/>
                <a:gd name="T114" fmla="*/ 87 w 425"/>
                <a:gd name="T115" fmla="*/ 103 h 802"/>
                <a:gd name="T116" fmla="*/ 96 w 425"/>
                <a:gd name="T117" fmla="*/ 81 h 802"/>
                <a:gd name="T118" fmla="*/ 157 w 425"/>
                <a:gd name="T119" fmla="*/ 0 h 802"/>
                <a:gd name="T120" fmla="*/ 157 w 425"/>
                <a:gd name="T121" fmla="*/ 0 h 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5"/>
                <a:gd name="T184" fmla="*/ 0 h 802"/>
                <a:gd name="T185" fmla="*/ 425 w 425"/>
                <a:gd name="T186" fmla="*/ 802 h 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5" h="802">
                  <a:moveTo>
                    <a:pt x="157" y="0"/>
                  </a:moveTo>
                  <a:lnTo>
                    <a:pt x="124" y="19"/>
                  </a:lnTo>
                  <a:lnTo>
                    <a:pt x="91" y="25"/>
                  </a:lnTo>
                  <a:lnTo>
                    <a:pt x="63" y="16"/>
                  </a:lnTo>
                  <a:lnTo>
                    <a:pt x="44" y="31"/>
                  </a:lnTo>
                  <a:lnTo>
                    <a:pt x="50" y="44"/>
                  </a:lnTo>
                  <a:lnTo>
                    <a:pt x="34" y="49"/>
                  </a:lnTo>
                  <a:lnTo>
                    <a:pt x="30" y="59"/>
                  </a:lnTo>
                  <a:lnTo>
                    <a:pt x="41" y="71"/>
                  </a:lnTo>
                  <a:lnTo>
                    <a:pt x="15" y="85"/>
                  </a:lnTo>
                  <a:lnTo>
                    <a:pt x="10" y="119"/>
                  </a:lnTo>
                  <a:lnTo>
                    <a:pt x="25" y="126"/>
                  </a:lnTo>
                  <a:lnTo>
                    <a:pt x="18" y="144"/>
                  </a:lnTo>
                  <a:lnTo>
                    <a:pt x="6" y="178"/>
                  </a:lnTo>
                  <a:lnTo>
                    <a:pt x="0" y="184"/>
                  </a:lnTo>
                  <a:lnTo>
                    <a:pt x="5" y="188"/>
                  </a:lnTo>
                  <a:lnTo>
                    <a:pt x="5" y="194"/>
                  </a:lnTo>
                  <a:lnTo>
                    <a:pt x="18" y="203"/>
                  </a:lnTo>
                  <a:lnTo>
                    <a:pt x="37" y="191"/>
                  </a:lnTo>
                  <a:lnTo>
                    <a:pt x="18" y="254"/>
                  </a:lnTo>
                  <a:lnTo>
                    <a:pt x="22" y="264"/>
                  </a:lnTo>
                  <a:lnTo>
                    <a:pt x="18" y="284"/>
                  </a:lnTo>
                  <a:lnTo>
                    <a:pt x="30" y="286"/>
                  </a:lnTo>
                  <a:lnTo>
                    <a:pt x="32" y="262"/>
                  </a:lnTo>
                  <a:lnTo>
                    <a:pt x="32" y="248"/>
                  </a:lnTo>
                  <a:lnTo>
                    <a:pt x="53" y="235"/>
                  </a:lnTo>
                  <a:lnTo>
                    <a:pt x="49" y="256"/>
                  </a:lnTo>
                  <a:lnTo>
                    <a:pt x="55" y="262"/>
                  </a:lnTo>
                  <a:lnTo>
                    <a:pt x="66" y="248"/>
                  </a:lnTo>
                  <a:lnTo>
                    <a:pt x="63" y="275"/>
                  </a:lnTo>
                  <a:lnTo>
                    <a:pt x="72" y="294"/>
                  </a:lnTo>
                  <a:lnTo>
                    <a:pt x="55" y="332"/>
                  </a:lnTo>
                  <a:lnTo>
                    <a:pt x="53" y="350"/>
                  </a:lnTo>
                  <a:lnTo>
                    <a:pt x="44" y="345"/>
                  </a:lnTo>
                  <a:lnTo>
                    <a:pt x="50" y="375"/>
                  </a:lnTo>
                  <a:lnTo>
                    <a:pt x="57" y="356"/>
                  </a:lnTo>
                  <a:lnTo>
                    <a:pt x="77" y="372"/>
                  </a:lnTo>
                  <a:lnTo>
                    <a:pt x="96" y="361"/>
                  </a:lnTo>
                  <a:lnTo>
                    <a:pt x="140" y="342"/>
                  </a:lnTo>
                  <a:lnTo>
                    <a:pt x="156" y="347"/>
                  </a:lnTo>
                  <a:lnTo>
                    <a:pt x="135" y="361"/>
                  </a:lnTo>
                  <a:lnTo>
                    <a:pt x="125" y="385"/>
                  </a:lnTo>
                  <a:lnTo>
                    <a:pt x="150" y="429"/>
                  </a:lnTo>
                  <a:lnTo>
                    <a:pt x="163" y="413"/>
                  </a:lnTo>
                  <a:lnTo>
                    <a:pt x="168" y="445"/>
                  </a:lnTo>
                  <a:lnTo>
                    <a:pt x="163" y="450"/>
                  </a:lnTo>
                  <a:lnTo>
                    <a:pt x="173" y="458"/>
                  </a:lnTo>
                  <a:lnTo>
                    <a:pt x="157" y="482"/>
                  </a:lnTo>
                  <a:lnTo>
                    <a:pt x="168" y="491"/>
                  </a:lnTo>
                  <a:lnTo>
                    <a:pt x="112" y="498"/>
                  </a:lnTo>
                  <a:lnTo>
                    <a:pt x="87" y="516"/>
                  </a:lnTo>
                  <a:lnTo>
                    <a:pt x="72" y="541"/>
                  </a:lnTo>
                  <a:lnTo>
                    <a:pt x="101" y="530"/>
                  </a:lnTo>
                  <a:lnTo>
                    <a:pt x="109" y="552"/>
                  </a:lnTo>
                  <a:lnTo>
                    <a:pt x="106" y="582"/>
                  </a:lnTo>
                  <a:lnTo>
                    <a:pt x="85" y="608"/>
                  </a:lnTo>
                  <a:lnTo>
                    <a:pt x="25" y="636"/>
                  </a:lnTo>
                  <a:lnTo>
                    <a:pt x="56" y="649"/>
                  </a:lnTo>
                  <a:lnTo>
                    <a:pt x="87" y="643"/>
                  </a:lnTo>
                  <a:lnTo>
                    <a:pt x="99" y="655"/>
                  </a:lnTo>
                  <a:lnTo>
                    <a:pt x="121" y="646"/>
                  </a:lnTo>
                  <a:lnTo>
                    <a:pt x="137" y="667"/>
                  </a:lnTo>
                  <a:lnTo>
                    <a:pt x="157" y="660"/>
                  </a:lnTo>
                  <a:lnTo>
                    <a:pt x="182" y="642"/>
                  </a:lnTo>
                  <a:lnTo>
                    <a:pt x="165" y="682"/>
                  </a:lnTo>
                  <a:lnTo>
                    <a:pt x="137" y="690"/>
                  </a:lnTo>
                  <a:lnTo>
                    <a:pt x="90" y="690"/>
                  </a:lnTo>
                  <a:lnTo>
                    <a:pt x="69" y="736"/>
                  </a:lnTo>
                  <a:lnTo>
                    <a:pt x="3" y="802"/>
                  </a:lnTo>
                  <a:lnTo>
                    <a:pt x="21" y="798"/>
                  </a:lnTo>
                  <a:lnTo>
                    <a:pt x="50" y="798"/>
                  </a:lnTo>
                  <a:lnTo>
                    <a:pt x="82" y="764"/>
                  </a:lnTo>
                  <a:lnTo>
                    <a:pt x="128" y="770"/>
                  </a:lnTo>
                  <a:lnTo>
                    <a:pt x="148" y="740"/>
                  </a:lnTo>
                  <a:lnTo>
                    <a:pt x="173" y="727"/>
                  </a:lnTo>
                  <a:lnTo>
                    <a:pt x="191" y="752"/>
                  </a:lnTo>
                  <a:lnTo>
                    <a:pt x="241" y="733"/>
                  </a:lnTo>
                  <a:lnTo>
                    <a:pt x="253" y="717"/>
                  </a:lnTo>
                  <a:lnTo>
                    <a:pt x="287" y="730"/>
                  </a:lnTo>
                  <a:lnTo>
                    <a:pt x="344" y="724"/>
                  </a:lnTo>
                  <a:lnTo>
                    <a:pt x="398" y="698"/>
                  </a:lnTo>
                  <a:lnTo>
                    <a:pt x="408" y="673"/>
                  </a:lnTo>
                  <a:lnTo>
                    <a:pt x="364" y="677"/>
                  </a:lnTo>
                  <a:lnTo>
                    <a:pt x="360" y="665"/>
                  </a:lnTo>
                  <a:lnTo>
                    <a:pt x="376" y="642"/>
                  </a:lnTo>
                  <a:lnTo>
                    <a:pt x="403" y="639"/>
                  </a:lnTo>
                  <a:lnTo>
                    <a:pt x="398" y="620"/>
                  </a:lnTo>
                  <a:lnTo>
                    <a:pt x="416" y="611"/>
                  </a:lnTo>
                  <a:lnTo>
                    <a:pt x="425" y="566"/>
                  </a:lnTo>
                  <a:lnTo>
                    <a:pt x="401" y="529"/>
                  </a:lnTo>
                  <a:lnTo>
                    <a:pt x="364" y="524"/>
                  </a:lnTo>
                  <a:lnTo>
                    <a:pt x="348" y="546"/>
                  </a:lnTo>
                  <a:lnTo>
                    <a:pt x="326" y="536"/>
                  </a:lnTo>
                  <a:lnTo>
                    <a:pt x="351" y="501"/>
                  </a:lnTo>
                  <a:lnTo>
                    <a:pt x="325" y="479"/>
                  </a:lnTo>
                  <a:lnTo>
                    <a:pt x="307" y="458"/>
                  </a:lnTo>
                  <a:lnTo>
                    <a:pt x="344" y="472"/>
                  </a:lnTo>
                  <a:lnTo>
                    <a:pt x="338" y="455"/>
                  </a:lnTo>
                  <a:lnTo>
                    <a:pt x="307" y="413"/>
                  </a:lnTo>
                  <a:lnTo>
                    <a:pt x="303" y="383"/>
                  </a:lnTo>
                  <a:lnTo>
                    <a:pt x="262" y="372"/>
                  </a:lnTo>
                  <a:lnTo>
                    <a:pt x="242" y="329"/>
                  </a:lnTo>
                  <a:lnTo>
                    <a:pt x="240" y="289"/>
                  </a:lnTo>
                  <a:lnTo>
                    <a:pt x="193" y="251"/>
                  </a:lnTo>
                  <a:lnTo>
                    <a:pt x="156" y="251"/>
                  </a:lnTo>
                  <a:lnTo>
                    <a:pt x="146" y="242"/>
                  </a:lnTo>
                  <a:lnTo>
                    <a:pt x="181" y="229"/>
                  </a:lnTo>
                  <a:lnTo>
                    <a:pt x="163" y="209"/>
                  </a:lnTo>
                  <a:lnTo>
                    <a:pt x="175" y="206"/>
                  </a:lnTo>
                  <a:lnTo>
                    <a:pt x="207" y="165"/>
                  </a:lnTo>
                  <a:lnTo>
                    <a:pt x="209" y="140"/>
                  </a:lnTo>
                  <a:lnTo>
                    <a:pt x="228" y="121"/>
                  </a:lnTo>
                  <a:lnTo>
                    <a:pt x="222" y="97"/>
                  </a:lnTo>
                  <a:lnTo>
                    <a:pt x="137" y="94"/>
                  </a:lnTo>
                  <a:lnTo>
                    <a:pt x="100" y="116"/>
                  </a:lnTo>
                  <a:lnTo>
                    <a:pt x="87" y="103"/>
                  </a:lnTo>
                  <a:lnTo>
                    <a:pt x="116" y="84"/>
                  </a:lnTo>
                  <a:lnTo>
                    <a:pt x="96" y="81"/>
                  </a:lnTo>
                  <a:lnTo>
                    <a:pt x="156" y="31"/>
                  </a:lnTo>
                  <a:lnTo>
                    <a:pt x="15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0" name="Freeform 10"/>
            <p:cNvSpPr>
              <a:spLocks/>
            </p:cNvSpPr>
            <p:nvPr/>
          </p:nvSpPr>
          <p:spPr bwMode="auto">
            <a:xfrm>
              <a:off x="1913" y="2089"/>
              <a:ext cx="61" cy="106"/>
            </a:xfrm>
            <a:custGeom>
              <a:avLst/>
              <a:gdLst>
                <a:gd name="T0" fmla="*/ 61 w 61"/>
                <a:gd name="T1" fmla="*/ 0 h 106"/>
                <a:gd name="T2" fmla="*/ 54 w 61"/>
                <a:gd name="T3" fmla="*/ 31 h 106"/>
                <a:gd name="T4" fmla="*/ 60 w 61"/>
                <a:gd name="T5" fmla="*/ 43 h 106"/>
                <a:gd name="T6" fmla="*/ 35 w 61"/>
                <a:gd name="T7" fmla="*/ 52 h 106"/>
                <a:gd name="T8" fmla="*/ 38 w 61"/>
                <a:gd name="T9" fmla="*/ 69 h 106"/>
                <a:gd name="T10" fmla="*/ 1 w 61"/>
                <a:gd name="T11" fmla="*/ 106 h 106"/>
                <a:gd name="T12" fmla="*/ 5 w 61"/>
                <a:gd name="T13" fmla="*/ 84 h 106"/>
                <a:gd name="T14" fmla="*/ 13 w 61"/>
                <a:gd name="T15" fmla="*/ 62 h 106"/>
                <a:gd name="T16" fmla="*/ 0 w 61"/>
                <a:gd name="T17" fmla="*/ 54 h 106"/>
                <a:gd name="T18" fmla="*/ 10 w 61"/>
                <a:gd name="T19" fmla="*/ 37 h 106"/>
                <a:gd name="T20" fmla="*/ 30 w 61"/>
                <a:gd name="T21" fmla="*/ 47 h 106"/>
                <a:gd name="T22" fmla="*/ 42 w 61"/>
                <a:gd name="T23" fmla="*/ 19 h 106"/>
                <a:gd name="T24" fmla="*/ 61 w 61"/>
                <a:gd name="T25" fmla="*/ 0 h 106"/>
                <a:gd name="T26" fmla="*/ 61 w 61"/>
                <a:gd name="T27" fmla="*/ 0 h 106"/>
                <a:gd name="T28" fmla="*/ 61 w 61"/>
                <a:gd name="T29" fmla="*/ 0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106"/>
                <a:gd name="T47" fmla="*/ 61 w 61"/>
                <a:gd name="T48" fmla="*/ 106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106">
                  <a:moveTo>
                    <a:pt x="61" y="0"/>
                  </a:moveTo>
                  <a:lnTo>
                    <a:pt x="54" y="31"/>
                  </a:lnTo>
                  <a:lnTo>
                    <a:pt x="60" y="43"/>
                  </a:lnTo>
                  <a:lnTo>
                    <a:pt x="35" y="52"/>
                  </a:lnTo>
                  <a:lnTo>
                    <a:pt x="38" y="69"/>
                  </a:lnTo>
                  <a:lnTo>
                    <a:pt x="1" y="106"/>
                  </a:lnTo>
                  <a:lnTo>
                    <a:pt x="5" y="84"/>
                  </a:lnTo>
                  <a:lnTo>
                    <a:pt x="13" y="62"/>
                  </a:lnTo>
                  <a:lnTo>
                    <a:pt x="0" y="54"/>
                  </a:lnTo>
                  <a:lnTo>
                    <a:pt x="10" y="37"/>
                  </a:lnTo>
                  <a:lnTo>
                    <a:pt x="30" y="47"/>
                  </a:lnTo>
                  <a:lnTo>
                    <a:pt x="42" y="19"/>
                  </a:lnTo>
                  <a:lnTo>
                    <a:pt x="6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1" name="Freeform 11"/>
            <p:cNvSpPr>
              <a:spLocks/>
            </p:cNvSpPr>
            <p:nvPr/>
          </p:nvSpPr>
          <p:spPr bwMode="auto">
            <a:xfrm>
              <a:off x="1936" y="2177"/>
              <a:ext cx="46" cy="74"/>
            </a:xfrm>
            <a:custGeom>
              <a:avLst/>
              <a:gdLst>
                <a:gd name="T0" fmla="*/ 29 w 46"/>
                <a:gd name="T1" fmla="*/ 0 h 74"/>
                <a:gd name="T2" fmla="*/ 31 w 46"/>
                <a:gd name="T3" fmla="*/ 15 h 74"/>
                <a:gd name="T4" fmla="*/ 29 w 46"/>
                <a:gd name="T5" fmla="*/ 38 h 74"/>
                <a:gd name="T6" fmla="*/ 46 w 46"/>
                <a:gd name="T7" fmla="*/ 52 h 74"/>
                <a:gd name="T8" fmla="*/ 29 w 46"/>
                <a:gd name="T9" fmla="*/ 74 h 74"/>
                <a:gd name="T10" fmla="*/ 25 w 46"/>
                <a:gd name="T11" fmla="*/ 50 h 74"/>
                <a:gd name="T12" fmla="*/ 12 w 46"/>
                <a:gd name="T13" fmla="*/ 47 h 74"/>
                <a:gd name="T14" fmla="*/ 0 w 46"/>
                <a:gd name="T15" fmla="*/ 15 h 74"/>
                <a:gd name="T16" fmla="*/ 10 w 46"/>
                <a:gd name="T17" fmla="*/ 12 h 74"/>
                <a:gd name="T18" fmla="*/ 21 w 46"/>
                <a:gd name="T19" fmla="*/ 21 h 74"/>
                <a:gd name="T20" fmla="*/ 29 w 46"/>
                <a:gd name="T21" fmla="*/ 0 h 74"/>
                <a:gd name="T22" fmla="*/ 29 w 46"/>
                <a:gd name="T23" fmla="*/ 0 h 74"/>
                <a:gd name="T24" fmla="*/ 29 w 4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74"/>
                <a:gd name="T41" fmla="*/ 46 w 4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74">
                  <a:moveTo>
                    <a:pt x="29" y="0"/>
                  </a:moveTo>
                  <a:lnTo>
                    <a:pt x="31" y="15"/>
                  </a:lnTo>
                  <a:lnTo>
                    <a:pt x="29" y="38"/>
                  </a:lnTo>
                  <a:lnTo>
                    <a:pt x="46" y="52"/>
                  </a:lnTo>
                  <a:lnTo>
                    <a:pt x="29" y="74"/>
                  </a:lnTo>
                  <a:lnTo>
                    <a:pt x="25" y="50"/>
                  </a:lnTo>
                  <a:lnTo>
                    <a:pt x="12" y="47"/>
                  </a:lnTo>
                  <a:lnTo>
                    <a:pt x="0" y="15"/>
                  </a:lnTo>
                  <a:lnTo>
                    <a:pt x="10" y="12"/>
                  </a:lnTo>
                  <a:lnTo>
                    <a:pt x="21" y="21"/>
                  </a:lnTo>
                  <a:lnTo>
                    <a:pt x="29"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2" name="Freeform 12"/>
            <p:cNvSpPr>
              <a:spLocks/>
            </p:cNvSpPr>
            <p:nvPr/>
          </p:nvSpPr>
          <p:spPr bwMode="auto">
            <a:xfrm>
              <a:off x="1939" y="2286"/>
              <a:ext cx="46" cy="32"/>
            </a:xfrm>
            <a:custGeom>
              <a:avLst/>
              <a:gdLst>
                <a:gd name="T0" fmla="*/ 13 w 46"/>
                <a:gd name="T1" fmla="*/ 0 h 32"/>
                <a:gd name="T2" fmla="*/ 26 w 46"/>
                <a:gd name="T3" fmla="*/ 3 h 32"/>
                <a:gd name="T4" fmla="*/ 46 w 46"/>
                <a:gd name="T5" fmla="*/ 21 h 32"/>
                <a:gd name="T6" fmla="*/ 32 w 46"/>
                <a:gd name="T7" fmla="*/ 32 h 32"/>
                <a:gd name="T8" fmla="*/ 0 w 46"/>
                <a:gd name="T9" fmla="*/ 29 h 32"/>
                <a:gd name="T10" fmla="*/ 28 w 46"/>
                <a:gd name="T11" fmla="*/ 16 h 32"/>
                <a:gd name="T12" fmla="*/ 13 w 46"/>
                <a:gd name="T13" fmla="*/ 0 h 32"/>
                <a:gd name="T14" fmla="*/ 13 w 46"/>
                <a:gd name="T15" fmla="*/ 0 h 32"/>
                <a:gd name="T16" fmla="*/ 13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13" y="0"/>
                  </a:moveTo>
                  <a:lnTo>
                    <a:pt x="26" y="3"/>
                  </a:lnTo>
                  <a:lnTo>
                    <a:pt x="46" y="21"/>
                  </a:lnTo>
                  <a:lnTo>
                    <a:pt x="32" y="32"/>
                  </a:lnTo>
                  <a:lnTo>
                    <a:pt x="0" y="29"/>
                  </a:lnTo>
                  <a:lnTo>
                    <a:pt x="28" y="16"/>
                  </a:lnTo>
                  <a:lnTo>
                    <a:pt x="13"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3" name="Freeform 13"/>
            <p:cNvSpPr>
              <a:spLocks/>
            </p:cNvSpPr>
            <p:nvPr/>
          </p:nvSpPr>
          <p:spPr bwMode="auto">
            <a:xfrm>
              <a:off x="1965" y="2337"/>
              <a:ext cx="15" cy="25"/>
            </a:xfrm>
            <a:custGeom>
              <a:avLst/>
              <a:gdLst>
                <a:gd name="T0" fmla="*/ 15 w 15"/>
                <a:gd name="T1" fmla="*/ 0 h 25"/>
                <a:gd name="T2" fmla="*/ 0 w 15"/>
                <a:gd name="T3" fmla="*/ 9 h 25"/>
                <a:gd name="T4" fmla="*/ 6 w 15"/>
                <a:gd name="T5" fmla="*/ 25 h 25"/>
                <a:gd name="T6" fmla="*/ 15 w 15"/>
                <a:gd name="T7" fmla="*/ 0 h 25"/>
                <a:gd name="T8" fmla="*/ 15 w 15"/>
                <a:gd name="T9" fmla="*/ 0 h 25"/>
                <a:gd name="T10" fmla="*/ 15 w 15"/>
                <a:gd name="T11" fmla="*/ 0 h 25"/>
                <a:gd name="T12" fmla="*/ 0 60000 65536"/>
                <a:gd name="T13" fmla="*/ 0 60000 65536"/>
                <a:gd name="T14" fmla="*/ 0 60000 65536"/>
                <a:gd name="T15" fmla="*/ 0 60000 65536"/>
                <a:gd name="T16" fmla="*/ 0 60000 65536"/>
                <a:gd name="T17" fmla="*/ 0 60000 65536"/>
                <a:gd name="T18" fmla="*/ 0 w 15"/>
                <a:gd name="T19" fmla="*/ 0 h 25"/>
                <a:gd name="T20" fmla="*/ 15 w 1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5" h="25">
                  <a:moveTo>
                    <a:pt x="15" y="0"/>
                  </a:moveTo>
                  <a:lnTo>
                    <a:pt x="0" y="9"/>
                  </a:lnTo>
                  <a:lnTo>
                    <a:pt x="6" y="25"/>
                  </a:lnTo>
                  <a:lnTo>
                    <a:pt x="15"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4" name="Freeform 14"/>
            <p:cNvSpPr>
              <a:spLocks/>
            </p:cNvSpPr>
            <p:nvPr/>
          </p:nvSpPr>
          <p:spPr bwMode="auto">
            <a:xfrm>
              <a:off x="1942" y="2356"/>
              <a:ext cx="20" cy="30"/>
            </a:xfrm>
            <a:custGeom>
              <a:avLst/>
              <a:gdLst>
                <a:gd name="T0" fmla="*/ 9 w 20"/>
                <a:gd name="T1" fmla="*/ 0 h 30"/>
                <a:gd name="T2" fmla="*/ 19 w 20"/>
                <a:gd name="T3" fmla="*/ 6 h 30"/>
                <a:gd name="T4" fmla="*/ 20 w 20"/>
                <a:gd name="T5" fmla="*/ 22 h 30"/>
                <a:gd name="T6" fmla="*/ 0 w 20"/>
                <a:gd name="T7" fmla="*/ 30 h 30"/>
                <a:gd name="T8" fmla="*/ 10 w 20"/>
                <a:gd name="T9" fmla="*/ 14 h 30"/>
                <a:gd name="T10" fmla="*/ 9 w 20"/>
                <a:gd name="T11" fmla="*/ 0 h 30"/>
                <a:gd name="T12" fmla="*/ 9 w 20"/>
                <a:gd name="T13" fmla="*/ 0 h 30"/>
                <a:gd name="T14" fmla="*/ 9 w 2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9" y="0"/>
                  </a:moveTo>
                  <a:lnTo>
                    <a:pt x="19" y="6"/>
                  </a:lnTo>
                  <a:lnTo>
                    <a:pt x="20" y="22"/>
                  </a:lnTo>
                  <a:lnTo>
                    <a:pt x="0" y="30"/>
                  </a:lnTo>
                  <a:lnTo>
                    <a:pt x="10" y="14"/>
                  </a:lnTo>
                  <a:lnTo>
                    <a:pt x="9"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5" name="Freeform 15"/>
            <p:cNvSpPr>
              <a:spLocks/>
            </p:cNvSpPr>
            <p:nvPr/>
          </p:nvSpPr>
          <p:spPr bwMode="auto">
            <a:xfrm>
              <a:off x="1739" y="2408"/>
              <a:ext cx="235" cy="349"/>
            </a:xfrm>
            <a:custGeom>
              <a:avLst/>
              <a:gdLst>
                <a:gd name="T0" fmla="*/ 129 w 235"/>
                <a:gd name="T1" fmla="*/ 66 h 349"/>
                <a:gd name="T2" fmla="*/ 143 w 235"/>
                <a:gd name="T3" fmla="*/ 84 h 349"/>
                <a:gd name="T4" fmla="*/ 147 w 235"/>
                <a:gd name="T5" fmla="*/ 103 h 349"/>
                <a:gd name="T6" fmla="*/ 175 w 235"/>
                <a:gd name="T7" fmla="*/ 91 h 349"/>
                <a:gd name="T8" fmla="*/ 201 w 235"/>
                <a:gd name="T9" fmla="*/ 91 h 349"/>
                <a:gd name="T10" fmla="*/ 219 w 235"/>
                <a:gd name="T11" fmla="*/ 120 h 349"/>
                <a:gd name="T12" fmla="*/ 235 w 235"/>
                <a:gd name="T13" fmla="*/ 156 h 349"/>
                <a:gd name="T14" fmla="*/ 226 w 235"/>
                <a:gd name="T15" fmla="*/ 178 h 349"/>
                <a:gd name="T16" fmla="*/ 229 w 235"/>
                <a:gd name="T17" fmla="*/ 214 h 349"/>
                <a:gd name="T18" fmla="*/ 212 w 235"/>
                <a:gd name="T19" fmla="*/ 291 h 349"/>
                <a:gd name="T20" fmla="*/ 188 w 235"/>
                <a:gd name="T21" fmla="*/ 283 h 349"/>
                <a:gd name="T22" fmla="*/ 141 w 235"/>
                <a:gd name="T23" fmla="*/ 292 h 349"/>
                <a:gd name="T24" fmla="*/ 121 w 235"/>
                <a:gd name="T25" fmla="*/ 320 h 349"/>
                <a:gd name="T26" fmla="*/ 102 w 235"/>
                <a:gd name="T27" fmla="*/ 327 h 349"/>
                <a:gd name="T28" fmla="*/ 50 w 235"/>
                <a:gd name="T29" fmla="*/ 349 h 349"/>
                <a:gd name="T30" fmla="*/ 25 w 235"/>
                <a:gd name="T31" fmla="*/ 344 h 349"/>
                <a:gd name="T32" fmla="*/ 41 w 235"/>
                <a:gd name="T33" fmla="*/ 327 h 349"/>
                <a:gd name="T34" fmla="*/ 19 w 235"/>
                <a:gd name="T35" fmla="*/ 330 h 349"/>
                <a:gd name="T36" fmla="*/ 25 w 235"/>
                <a:gd name="T37" fmla="*/ 314 h 349"/>
                <a:gd name="T38" fmla="*/ 6 w 235"/>
                <a:gd name="T39" fmla="*/ 314 h 349"/>
                <a:gd name="T40" fmla="*/ 11 w 235"/>
                <a:gd name="T41" fmla="*/ 299 h 349"/>
                <a:gd name="T42" fmla="*/ 22 w 235"/>
                <a:gd name="T43" fmla="*/ 285 h 349"/>
                <a:gd name="T44" fmla="*/ 0 w 235"/>
                <a:gd name="T45" fmla="*/ 285 h 349"/>
                <a:gd name="T46" fmla="*/ 2 w 235"/>
                <a:gd name="T47" fmla="*/ 277 h 349"/>
                <a:gd name="T48" fmla="*/ 44 w 235"/>
                <a:gd name="T49" fmla="*/ 250 h 349"/>
                <a:gd name="T50" fmla="*/ 85 w 235"/>
                <a:gd name="T51" fmla="*/ 242 h 349"/>
                <a:gd name="T52" fmla="*/ 77 w 235"/>
                <a:gd name="T53" fmla="*/ 225 h 349"/>
                <a:gd name="T54" fmla="*/ 50 w 235"/>
                <a:gd name="T55" fmla="*/ 242 h 349"/>
                <a:gd name="T56" fmla="*/ 25 w 235"/>
                <a:gd name="T57" fmla="*/ 244 h 349"/>
                <a:gd name="T58" fmla="*/ 46 w 235"/>
                <a:gd name="T59" fmla="*/ 230 h 349"/>
                <a:gd name="T60" fmla="*/ 49 w 235"/>
                <a:gd name="T61" fmla="*/ 208 h 349"/>
                <a:gd name="T62" fmla="*/ 71 w 235"/>
                <a:gd name="T63" fmla="*/ 188 h 349"/>
                <a:gd name="T64" fmla="*/ 28 w 235"/>
                <a:gd name="T65" fmla="*/ 179 h 349"/>
                <a:gd name="T66" fmla="*/ 13 w 235"/>
                <a:gd name="T67" fmla="*/ 158 h 349"/>
                <a:gd name="T68" fmla="*/ 44 w 235"/>
                <a:gd name="T69" fmla="*/ 134 h 349"/>
                <a:gd name="T70" fmla="*/ 16 w 235"/>
                <a:gd name="T71" fmla="*/ 129 h 349"/>
                <a:gd name="T72" fmla="*/ 15 w 235"/>
                <a:gd name="T73" fmla="*/ 113 h 349"/>
                <a:gd name="T74" fmla="*/ 21 w 235"/>
                <a:gd name="T75" fmla="*/ 113 h 349"/>
                <a:gd name="T76" fmla="*/ 25 w 235"/>
                <a:gd name="T77" fmla="*/ 91 h 349"/>
                <a:gd name="T78" fmla="*/ 41 w 235"/>
                <a:gd name="T79" fmla="*/ 82 h 349"/>
                <a:gd name="T80" fmla="*/ 69 w 235"/>
                <a:gd name="T81" fmla="*/ 97 h 349"/>
                <a:gd name="T82" fmla="*/ 96 w 235"/>
                <a:gd name="T83" fmla="*/ 85 h 349"/>
                <a:gd name="T84" fmla="*/ 109 w 235"/>
                <a:gd name="T85" fmla="*/ 59 h 349"/>
                <a:gd name="T86" fmla="*/ 81 w 235"/>
                <a:gd name="T87" fmla="*/ 59 h 349"/>
                <a:gd name="T88" fmla="*/ 77 w 235"/>
                <a:gd name="T89" fmla="*/ 48 h 349"/>
                <a:gd name="T90" fmla="*/ 109 w 235"/>
                <a:gd name="T91" fmla="*/ 26 h 349"/>
                <a:gd name="T92" fmla="*/ 115 w 235"/>
                <a:gd name="T93" fmla="*/ 7 h 349"/>
                <a:gd name="T94" fmla="*/ 153 w 235"/>
                <a:gd name="T95" fmla="*/ 0 h 349"/>
                <a:gd name="T96" fmla="*/ 154 w 235"/>
                <a:gd name="T97" fmla="*/ 16 h 349"/>
                <a:gd name="T98" fmla="*/ 144 w 235"/>
                <a:gd name="T99" fmla="*/ 38 h 349"/>
                <a:gd name="T100" fmla="*/ 135 w 235"/>
                <a:gd name="T101" fmla="*/ 48 h 349"/>
                <a:gd name="T102" fmla="*/ 140 w 235"/>
                <a:gd name="T103" fmla="*/ 59 h 349"/>
                <a:gd name="T104" fmla="*/ 129 w 235"/>
                <a:gd name="T105" fmla="*/ 66 h 349"/>
                <a:gd name="T106" fmla="*/ 129 w 235"/>
                <a:gd name="T107" fmla="*/ 66 h 349"/>
                <a:gd name="T108" fmla="*/ 129 w 235"/>
                <a:gd name="T109" fmla="*/ 66 h 3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
                <a:gd name="T166" fmla="*/ 0 h 349"/>
                <a:gd name="T167" fmla="*/ 235 w 235"/>
                <a:gd name="T168" fmla="*/ 349 h 3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 h="349">
                  <a:moveTo>
                    <a:pt x="129" y="66"/>
                  </a:moveTo>
                  <a:lnTo>
                    <a:pt x="143" y="84"/>
                  </a:lnTo>
                  <a:lnTo>
                    <a:pt x="147" y="103"/>
                  </a:lnTo>
                  <a:lnTo>
                    <a:pt x="175" y="91"/>
                  </a:lnTo>
                  <a:lnTo>
                    <a:pt x="201" y="91"/>
                  </a:lnTo>
                  <a:lnTo>
                    <a:pt x="219" y="120"/>
                  </a:lnTo>
                  <a:lnTo>
                    <a:pt x="235" y="156"/>
                  </a:lnTo>
                  <a:lnTo>
                    <a:pt x="226" y="178"/>
                  </a:lnTo>
                  <a:lnTo>
                    <a:pt x="229" y="214"/>
                  </a:lnTo>
                  <a:lnTo>
                    <a:pt x="212" y="291"/>
                  </a:lnTo>
                  <a:lnTo>
                    <a:pt x="188" y="283"/>
                  </a:lnTo>
                  <a:lnTo>
                    <a:pt x="141" y="292"/>
                  </a:lnTo>
                  <a:lnTo>
                    <a:pt x="121" y="320"/>
                  </a:lnTo>
                  <a:lnTo>
                    <a:pt x="102" y="327"/>
                  </a:lnTo>
                  <a:lnTo>
                    <a:pt x="50" y="349"/>
                  </a:lnTo>
                  <a:lnTo>
                    <a:pt x="25" y="344"/>
                  </a:lnTo>
                  <a:lnTo>
                    <a:pt x="41" y="327"/>
                  </a:lnTo>
                  <a:lnTo>
                    <a:pt x="19" y="330"/>
                  </a:lnTo>
                  <a:lnTo>
                    <a:pt x="25" y="314"/>
                  </a:lnTo>
                  <a:lnTo>
                    <a:pt x="6" y="314"/>
                  </a:lnTo>
                  <a:lnTo>
                    <a:pt x="11" y="299"/>
                  </a:lnTo>
                  <a:lnTo>
                    <a:pt x="22" y="285"/>
                  </a:lnTo>
                  <a:lnTo>
                    <a:pt x="0" y="285"/>
                  </a:lnTo>
                  <a:lnTo>
                    <a:pt x="2" y="277"/>
                  </a:lnTo>
                  <a:lnTo>
                    <a:pt x="44" y="250"/>
                  </a:lnTo>
                  <a:lnTo>
                    <a:pt x="85" y="242"/>
                  </a:lnTo>
                  <a:lnTo>
                    <a:pt x="77" y="225"/>
                  </a:lnTo>
                  <a:lnTo>
                    <a:pt x="50" y="242"/>
                  </a:lnTo>
                  <a:lnTo>
                    <a:pt x="25" y="244"/>
                  </a:lnTo>
                  <a:lnTo>
                    <a:pt x="46" y="230"/>
                  </a:lnTo>
                  <a:lnTo>
                    <a:pt x="49" y="208"/>
                  </a:lnTo>
                  <a:lnTo>
                    <a:pt x="71" y="188"/>
                  </a:lnTo>
                  <a:lnTo>
                    <a:pt x="28" y="179"/>
                  </a:lnTo>
                  <a:lnTo>
                    <a:pt x="13" y="158"/>
                  </a:lnTo>
                  <a:lnTo>
                    <a:pt x="44" y="134"/>
                  </a:lnTo>
                  <a:lnTo>
                    <a:pt x="16" y="129"/>
                  </a:lnTo>
                  <a:lnTo>
                    <a:pt x="15" y="113"/>
                  </a:lnTo>
                  <a:lnTo>
                    <a:pt x="21" y="113"/>
                  </a:lnTo>
                  <a:lnTo>
                    <a:pt x="25" y="91"/>
                  </a:lnTo>
                  <a:lnTo>
                    <a:pt x="41" y="82"/>
                  </a:lnTo>
                  <a:lnTo>
                    <a:pt x="69" y="97"/>
                  </a:lnTo>
                  <a:lnTo>
                    <a:pt x="96" y="85"/>
                  </a:lnTo>
                  <a:lnTo>
                    <a:pt x="109" y="59"/>
                  </a:lnTo>
                  <a:lnTo>
                    <a:pt x="81" y="59"/>
                  </a:lnTo>
                  <a:lnTo>
                    <a:pt x="77" y="48"/>
                  </a:lnTo>
                  <a:lnTo>
                    <a:pt x="109" y="26"/>
                  </a:lnTo>
                  <a:lnTo>
                    <a:pt x="115" y="7"/>
                  </a:lnTo>
                  <a:lnTo>
                    <a:pt x="153" y="0"/>
                  </a:lnTo>
                  <a:lnTo>
                    <a:pt x="154" y="16"/>
                  </a:lnTo>
                  <a:lnTo>
                    <a:pt x="144" y="38"/>
                  </a:lnTo>
                  <a:lnTo>
                    <a:pt x="135" y="48"/>
                  </a:lnTo>
                  <a:lnTo>
                    <a:pt x="140" y="59"/>
                  </a:lnTo>
                  <a:lnTo>
                    <a:pt x="129" y="6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6" name="Freeform 16"/>
            <p:cNvSpPr>
              <a:spLocks/>
            </p:cNvSpPr>
            <p:nvPr/>
          </p:nvSpPr>
          <p:spPr bwMode="auto">
            <a:xfrm>
              <a:off x="1401" y="1531"/>
              <a:ext cx="592" cy="285"/>
            </a:xfrm>
            <a:custGeom>
              <a:avLst/>
              <a:gdLst>
                <a:gd name="T0" fmla="*/ 592 w 592"/>
                <a:gd name="T1" fmla="*/ 122 h 285"/>
                <a:gd name="T2" fmla="*/ 516 w 592"/>
                <a:gd name="T3" fmla="*/ 210 h 285"/>
                <a:gd name="T4" fmla="*/ 488 w 592"/>
                <a:gd name="T5" fmla="*/ 203 h 285"/>
                <a:gd name="T6" fmla="*/ 440 w 592"/>
                <a:gd name="T7" fmla="*/ 239 h 285"/>
                <a:gd name="T8" fmla="*/ 394 w 592"/>
                <a:gd name="T9" fmla="*/ 235 h 285"/>
                <a:gd name="T10" fmla="*/ 343 w 592"/>
                <a:gd name="T11" fmla="*/ 285 h 285"/>
                <a:gd name="T12" fmla="*/ 274 w 592"/>
                <a:gd name="T13" fmla="*/ 285 h 285"/>
                <a:gd name="T14" fmla="*/ 178 w 592"/>
                <a:gd name="T15" fmla="*/ 238 h 285"/>
                <a:gd name="T16" fmla="*/ 94 w 592"/>
                <a:gd name="T17" fmla="*/ 244 h 285"/>
                <a:gd name="T18" fmla="*/ 78 w 592"/>
                <a:gd name="T19" fmla="*/ 219 h 285"/>
                <a:gd name="T20" fmla="*/ 158 w 592"/>
                <a:gd name="T21" fmla="*/ 207 h 285"/>
                <a:gd name="T22" fmla="*/ 114 w 592"/>
                <a:gd name="T23" fmla="*/ 170 h 285"/>
                <a:gd name="T24" fmla="*/ 108 w 592"/>
                <a:gd name="T25" fmla="*/ 157 h 285"/>
                <a:gd name="T26" fmla="*/ 27 w 592"/>
                <a:gd name="T27" fmla="*/ 157 h 285"/>
                <a:gd name="T28" fmla="*/ 30 w 592"/>
                <a:gd name="T29" fmla="*/ 148 h 285"/>
                <a:gd name="T30" fmla="*/ 141 w 592"/>
                <a:gd name="T31" fmla="*/ 141 h 285"/>
                <a:gd name="T32" fmla="*/ 150 w 592"/>
                <a:gd name="T33" fmla="*/ 120 h 285"/>
                <a:gd name="T34" fmla="*/ 102 w 592"/>
                <a:gd name="T35" fmla="*/ 120 h 285"/>
                <a:gd name="T36" fmla="*/ 131 w 592"/>
                <a:gd name="T37" fmla="*/ 91 h 285"/>
                <a:gd name="T38" fmla="*/ 86 w 592"/>
                <a:gd name="T39" fmla="*/ 84 h 285"/>
                <a:gd name="T40" fmla="*/ 43 w 592"/>
                <a:gd name="T41" fmla="*/ 97 h 285"/>
                <a:gd name="T42" fmla="*/ 0 w 592"/>
                <a:gd name="T43" fmla="*/ 94 h 285"/>
                <a:gd name="T44" fmla="*/ 39 w 592"/>
                <a:gd name="T45" fmla="*/ 78 h 285"/>
                <a:gd name="T46" fmla="*/ 67 w 592"/>
                <a:gd name="T47" fmla="*/ 63 h 285"/>
                <a:gd name="T48" fmla="*/ 30 w 592"/>
                <a:gd name="T49" fmla="*/ 59 h 285"/>
                <a:gd name="T50" fmla="*/ 42 w 592"/>
                <a:gd name="T51" fmla="*/ 34 h 285"/>
                <a:gd name="T52" fmla="*/ 74 w 592"/>
                <a:gd name="T53" fmla="*/ 31 h 285"/>
                <a:gd name="T54" fmla="*/ 102 w 592"/>
                <a:gd name="T55" fmla="*/ 63 h 285"/>
                <a:gd name="T56" fmla="*/ 111 w 592"/>
                <a:gd name="T57" fmla="*/ 56 h 285"/>
                <a:gd name="T58" fmla="*/ 86 w 592"/>
                <a:gd name="T59" fmla="*/ 28 h 285"/>
                <a:gd name="T60" fmla="*/ 74 w 592"/>
                <a:gd name="T61" fmla="*/ 3 h 285"/>
                <a:gd name="T62" fmla="*/ 175 w 592"/>
                <a:gd name="T63" fmla="*/ 47 h 285"/>
                <a:gd name="T64" fmla="*/ 165 w 592"/>
                <a:gd name="T65" fmla="*/ 85 h 285"/>
                <a:gd name="T66" fmla="*/ 178 w 592"/>
                <a:gd name="T67" fmla="*/ 113 h 285"/>
                <a:gd name="T68" fmla="*/ 200 w 592"/>
                <a:gd name="T69" fmla="*/ 75 h 285"/>
                <a:gd name="T70" fmla="*/ 227 w 592"/>
                <a:gd name="T71" fmla="*/ 81 h 285"/>
                <a:gd name="T72" fmla="*/ 222 w 592"/>
                <a:gd name="T73" fmla="*/ 37 h 285"/>
                <a:gd name="T74" fmla="*/ 265 w 592"/>
                <a:gd name="T75" fmla="*/ 69 h 285"/>
                <a:gd name="T76" fmla="*/ 277 w 592"/>
                <a:gd name="T77" fmla="*/ 43 h 285"/>
                <a:gd name="T78" fmla="*/ 309 w 592"/>
                <a:gd name="T79" fmla="*/ 31 h 285"/>
                <a:gd name="T80" fmla="*/ 340 w 592"/>
                <a:gd name="T81" fmla="*/ 63 h 285"/>
                <a:gd name="T82" fmla="*/ 338 w 592"/>
                <a:gd name="T83" fmla="*/ 31 h 285"/>
                <a:gd name="T84" fmla="*/ 388 w 592"/>
                <a:gd name="T85" fmla="*/ 40 h 285"/>
                <a:gd name="T86" fmla="*/ 396 w 592"/>
                <a:gd name="T87" fmla="*/ 18 h 285"/>
                <a:gd name="T88" fmla="*/ 445 w 592"/>
                <a:gd name="T89" fmla="*/ 25 h 285"/>
                <a:gd name="T90" fmla="*/ 444 w 592"/>
                <a:gd name="T91" fmla="*/ 0 h 285"/>
                <a:gd name="T92" fmla="*/ 488 w 592"/>
                <a:gd name="T93" fmla="*/ 31 h 285"/>
                <a:gd name="T94" fmla="*/ 522 w 592"/>
                <a:gd name="T95" fmla="*/ 18 h 285"/>
                <a:gd name="T96" fmla="*/ 531 w 592"/>
                <a:gd name="T97" fmla="*/ 59 h 285"/>
                <a:gd name="T98" fmla="*/ 576 w 592"/>
                <a:gd name="T99" fmla="*/ 94 h 285"/>
                <a:gd name="T100" fmla="*/ 592 w 592"/>
                <a:gd name="T101" fmla="*/ 94 h 285"/>
                <a:gd name="T102" fmla="*/ 592 w 592"/>
                <a:gd name="T103" fmla="*/ 122 h 285"/>
                <a:gd name="T104" fmla="*/ 592 w 592"/>
                <a:gd name="T105" fmla="*/ 122 h 285"/>
                <a:gd name="T106" fmla="*/ 592 w 592"/>
                <a:gd name="T107" fmla="*/ 12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2"/>
                <a:gd name="T163" fmla="*/ 0 h 285"/>
                <a:gd name="T164" fmla="*/ 592 w 592"/>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2" h="285">
                  <a:moveTo>
                    <a:pt x="592" y="122"/>
                  </a:moveTo>
                  <a:lnTo>
                    <a:pt x="516" y="210"/>
                  </a:lnTo>
                  <a:lnTo>
                    <a:pt x="488" y="203"/>
                  </a:lnTo>
                  <a:lnTo>
                    <a:pt x="440" y="239"/>
                  </a:lnTo>
                  <a:lnTo>
                    <a:pt x="394" y="235"/>
                  </a:lnTo>
                  <a:lnTo>
                    <a:pt x="343" y="285"/>
                  </a:lnTo>
                  <a:lnTo>
                    <a:pt x="274" y="285"/>
                  </a:lnTo>
                  <a:lnTo>
                    <a:pt x="178" y="238"/>
                  </a:lnTo>
                  <a:lnTo>
                    <a:pt x="94" y="244"/>
                  </a:lnTo>
                  <a:lnTo>
                    <a:pt x="78" y="219"/>
                  </a:lnTo>
                  <a:lnTo>
                    <a:pt x="158" y="207"/>
                  </a:lnTo>
                  <a:lnTo>
                    <a:pt x="114" y="170"/>
                  </a:lnTo>
                  <a:lnTo>
                    <a:pt x="108" y="157"/>
                  </a:lnTo>
                  <a:lnTo>
                    <a:pt x="27" y="157"/>
                  </a:lnTo>
                  <a:lnTo>
                    <a:pt x="30" y="148"/>
                  </a:lnTo>
                  <a:lnTo>
                    <a:pt x="141" y="141"/>
                  </a:lnTo>
                  <a:lnTo>
                    <a:pt x="150" y="120"/>
                  </a:lnTo>
                  <a:lnTo>
                    <a:pt x="102" y="120"/>
                  </a:lnTo>
                  <a:lnTo>
                    <a:pt x="131" y="91"/>
                  </a:lnTo>
                  <a:lnTo>
                    <a:pt x="86" y="84"/>
                  </a:lnTo>
                  <a:lnTo>
                    <a:pt x="43" y="97"/>
                  </a:lnTo>
                  <a:lnTo>
                    <a:pt x="0" y="94"/>
                  </a:lnTo>
                  <a:lnTo>
                    <a:pt x="39" y="78"/>
                  </a:lnTo>
                  <a:lnTo>
                    <a:pt x="67" y="63"/>
                  </a:lnTo>
                  <a:lnTo>
                    <a:pt x="30" y="59"/>
                  </a:lnTo>
                  <a:lnTo>
                    <a:pt x="42" y="34"/>
                  </a:lnTo>
                  <a:lnTo>
                    <a:pt x="74" y="31"/>
                  </a:lnTo>
                  <a:lnTo>
                    <a:pt x="102" y="63"/>
                  </a:lnTo>
                  <a:lnTo>
                    <a:pt x="111" y="56"/>
                  </a:lnTo>
                  <a:lnTo>
                    <a:pt x="86" y="28"/>
                  </a:lnTo>
                  <a:lnTo>
                    <a:pt x="74" y="3"/>
                  </a:lnTo>
                  <a:lnTo>
                    <a:pt x="175" y="47"/>
                  </a:lnTo>
                  <a:lnTo>
                    <a:pt x="165" y="85"/>
                  </a:lnTo>
                  <a:lnTo>
                    <a:pt x="178" y="113"/>
                  </a:lnTo>
                  <a:lnTo>
                    <a:pt x="200" y="75"/>
                  </a:lnTo>
                  <a:lnTo>
                    <a:pt x="227" y="81"/>
                  </a:lnTo>
                  <a:lnTo>
                    <a:pt x="222" y="37"/>
                  </a:lnTo>
                  <a:lnTo>
                    <a:pt x="265" y="69"/>
                  </a:lnTo>
                  <a:lnTo>
                    <a:pt x="277" y="43"/>
                  </a:lnTo>
                  <a:lnTo>
                    <a:pt x="309" y="31"/>
                  </a:lnTo>
                  <a:lnTo>
                    <a:pt x="340" y="63"/>
                  </a:lnTo>
                  <a:lnTo>
                    <a:pt x="338" y="31"/>
                  </a:lnTo>
                  <a:lnTo>
                    <a:pt x="388" y="40"/>
                  </a:lnTo>
                  <a:lnTo>
                    <a:pt x="396" y="18"/>
                  </a:lnTo>
                  <a:lnTo>
                    <a:pt x="445" y="25"/>
                  </a:lnTo>
                  <a:lnTo>
                    <a:pt x="444" y="0"/>
                  </a:lnTo>
                  <a:lnTo>
                    <a:pt x="488" y="31"/>
                  </a:lnTo>
                  <a:lnTo>
                    <a:pt x="522" y="18"/>
                  </a:lnTo>
                  <a:lnTo>
                    <a:pt x="531" y="59"/>
                  </a:lnTo>
                  <a:lnTo>
                    <a:pt x="576" y="94"/>
                  </a:lnTo>
                  <a:lnTo>
                    <a:pt x="592" y="94"/>
                  </a:lnTo>
                  <a:lnTo>
                    <a:pt x="592" y="12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7" name="Freeform 17"/>
            <p:cNvSpPr>
              <a:spLocks/>
            </p:cNvSpPr>
            <p:nvPr/>
          </p:nvSpPr>
          <p:spPr bwMode="auto">
            <a:xfrm>
              <a:off x="1868" y="2408"/>
              <a:ext cx="141" cy="120"/>
            </a:xfrm>
            <a:custGeom>
              <a:avLst/>
              <a:gdLst>
                <a:gd name="T0" fmla="*/ 25 w 141"/>
                <a:gd name="T1" fmla="*/ 16 h 120"/>
                <a:gd name="T2" fmla="*/ 14 w 141"/>
                <a:gd name="T3" fmla="*/ 40 h 120"/>
                <a:gd name="T4" fmla="*/ 6 w 141"/>
                <a:gd name="T5" fmla="*/ 48 h 120"/>
                <a:gd name="T6" fmla="*/ 11 w 141"/>
                <a:gd name="T7" fmla="*/ 59 h 120"/>
                <a:gd name="T8" fmla="*/ 0 w 141"/>
                <a:gd name="T9" fmla="*/ 66 h 120"/>
                <a:gd name="T10" fmla="*/ 14 w 141"/>
                <a:gd name="T11" fmla="*/ 84 h 120"/>
                <a:gd name="T12" fmla="*/ 18 w 141"/>
                <a:gd name="T13" fmla="*/ 104 h 120"/>
                <a:gd name="T14" fmla="*/ 46 w 141"/>
                <a:gd name="T15" fmla="*/ 91 h 120"/>
                <a:gd name="T16" fmla="*/ 72 w 141"/>
                <a:gd name="T17" fmla="*/ 91 h 120"/>
                <a:gd name="T18" fmla="*/ 90 w 141"/>
                <a:gd name="T19" fmla="*/ 120 h 120"/>
                <a:gd name="T20" fmla="*/ 119 w 141"/>
                <a:gd name="T21" fmla="*/ 100 h 120"/>
                <a:gd name="T22" fmla="*/ 141 w 141"/>
                <a:gd name="T23" fmla="*/ 78 h 120"/>
                <a:gd name="T24" fmla="*/ 128 w 141"/>
                <a:gd name="T25" fmla="*/ 56 h 120"/>
                <a:gd name="T26" fmla="*/ 114 w 141"/>
                <a:gd name="T27" fmla="*/ 59 h 120"/>
                <a:gd name="T28" fmla="*/ 117 w 141"/>
                <a:gd name="T29" fmla="*/ 40 h 120"/>
                <a:gd name="T30" fmla="*/ 106 w 141"/>
                <a:gd name="T31" fmla="*/ 10 h 120"/>
                <a:gd name="T32" fmla="*/ 84 w 141"/>
                <a:gd name="T33" fmla="*/ 7 h 120"/>
                <a:gd name="T34" fmla="*/ 49 w 141"/>
                <a:gd name="T35" fmla="*/ 15 h 120"/>
                <a:gd name="T36" fmla="*/ 53 w 141"/>
                <a:gd name="T37" fmla="*/ 7 h 120"/>
                <a:gd name="T38" fmla="*/ 37 w 141"/>
                <a:gd name="T39" fmla="*/ 0 h 120"/>
                <a:gd name="T40" fmla="*/ 25 w 141"/>
                <a:gd name="T41" fmla="*/ 16 h 120"/>
                <a:gd name="T42" fmla="*/ 25 w 141"/>
                <a:gd name="T43" fmla="*/ 16 h 120"/>
                <a:gd name="T44" fmla="*/ 25 w 141"/>
                <a:gd name="T45" fmla="*/ 16 h 1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20"/>
                <a:gd name="T71" fmla="*/ 141 w 141"/>
                <a:gd name="T72" fmla="*/ 120 h 1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20">
                  <a:moveTo>
                    <a:pt x="25" y="16"/>
                  </a:moveTo>
                  <a:lnTo>
                    <a:pt x="14" y="40"/>
                  </a:lnTo>
                  <a:lnTo>
                    <a:pt x="6" y="48"/>
                  </a:lnTo>
                  <a:lnTo>
                    <a:pt x="11" y="59"/>
                  </a:lnTo>
                  <a:lnTo>
                    <a:pt x="0" y="66"/>
                  </a:lnTo>
                  <a:lnTo>
                    <a:pt x="14" y="84"/>
                  </a:lnTo>
                  <a:lnTo>
                    <a:pt x="18" y="104"/>
                  </a:lnTo>
                  <a:lnTo>
                    <a:pt x="46" y="91"/>
                  </a:lnTo>
                  <a:lnTo>
                    <a:pt x="72" y="91"/>
                  </a:lnTo>
                  <a:lnTo>
                    <a:pt x="90" y="120"/>
                  </a:lnTo>
                  <a:lnTo>
                    <a:pt x="119" y="100"/>
                  </a:lnTo>
                  <a:lnTo>
                    <a:pt x="141" y="78"/>
                  </a:lnTo>
                  <a:lnTo>
                    <a:pt x="128" y="56"/>
                  </a:lnTo>
                  <a:lnTo>
                    <a:pt x="114" y="59"/>
                  </a:lnTo>
                  <a:lnTo>
                    <a:pt x="117" y="40"/>
                  </a:lnTo>
                  <a:lnTo>
                    <a:pt x="106" y="10"/>
                  </a:lnTo>
                  <a:lnTo>
                    <a:pt x="84" y="7"/>
                  </a:lnTo>
                  <a:lnTo>
                    <a:pt x="49" y="15"/>
                  </a:lnTo>
                  <a:lnTo>
                    <a:pt x="53" y="7"/>
                  </a:lnTo>
                  <a:lnTo>
                    <a:pt x="37" y="0"/>
                  </a:lnTo>
                  <a:lnTo>
                    <a:pt x="25" y="1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8" name="Freeform 18"/>
            <p:cNvSpPr>
              <a:spLocks/>
            </p:cNvSpPr>
            <p:nvPr/>
          </p:nvSpPr>
          <p:spPr bwMode="auto">
            <a:xfrm>
              <a:off x="2734" y="2180"/>
              <a:ext cx="152" cy="260"/>
            </a:xfrm>
            <a:custGeom>
              <a:avLst/>
              <a:gdLst>
                <a:gd name="T0" fmla="*/ 127 w 152"/>
                <a:gd name="T1" fmla="*/ 0 h 260"/>
                <a:gd name="T2" fmla="*/ 73 w 152"/>
                <a:gd name="T3" fmla="*/ 47 h 260"/>
                <a:gd name="T4" fmla="*/ 24 w 152"/>
                <a:gd name="T5" fmla="*/ 62 h 260"/>
                <a:gd name="T6" fmla="*/ 0 w 152"/>
                <a:gd name="T7" fmla="*/ 124 h 260"/>
                <a:gd name="T8" fmla="*/ 4 w 152"/>
                <a:gd name="T9" fmla="*/ 201 h 260"/>
                <a:gd name="T10" fmla="*/ 36 w 152"/>
                <a:gd name="T11" fmla="*/ 221 h 260"/>
                <a:gd name="T12" fmla="*/ 33 w 152"/>
                <a:gd name="T13" fmla="*/ 260 h 260"/>
                <a:gd name="T14" fmla="*/ 99 w 152"/>
                <a:gd name="T15" fmla="*/ 260 h 260"/>
                <a:gd name="T16" fmla="*/ 77 w 152"/>
                <a:gd name="T17" fmla="*/ 235 h 260"/>
                <a:gd name="T18" fmla="*/ 88 w 152"/>
                <a:gd name="T19" fmla="*/ 190 h 260"/>
                <a:gd name="T20" fmla="*/ 152 w 152"/>
                <a:gd name="T21" fmla="*/ 138 h 260"/>
                <a:gd name="T22" fmla="*/ 149 w 152"/>
                <a:gd name="T23" fmla="*/ 116 h 260"/>
                <a:gd name="T24" fmla="*/ 118 w 152"/>
                <a:gd name="T25" fmla="*/ 107 h 260"/>
                <a:gd name="T26" fmla="*/ 133 w 152"/>
                <a:gd name="T27" fmla="*/ 37 h 260"/>
                <a:gd name="T28" fmla="*/ 127 w 152"/>
                <a:gd name="T29" fmla="*/ 0 h 260"/>
                <a:gd name="T30" fmla="*/ 127 w 152"/>
                <a:gd name="T31" fmla="*/ 0 h 260"/>
                <a:gd name="T32" fmla="*/ 127 w 152"/>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260"/>
                <a:gd name="T53" fmla="*/ 152 w 152"/>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260">
                  <a:moveTo>
                    <a:pt x="127" y="0"/>
                  </a:moveTo>
                  <a:lnTo>
                    <a:pt x="73" y="47"/>
                  </a:lnTo>
                  <a:lnTo>
                    <a:pt x="24" y="62"/>
                  </a:lnTo>
                  <a:lnTo>
                    <a:pt x="0" y="124"/>
                  </a:lnTo>
                  <a:lnTo>
                    <a:pt x="4" y="201"/>
                  </a:lnTo>
                  <a:lnTo>
                    <a:pt x="36" y="221"/>
                  </a:lnTo>
                  <a:lnTo>
                    <a:pt x="33" y="260"/>
                  </a:lnTo>
                  <a:lnTo>
                    <a:pt x="99" y="260"/>
                  </a:lnTo>
                  <a:lnTo>
                    <a:pt x="77" y="235"/>
                  </a:lnTo>
                  <a:lnTo>
                    <a:pt x="88" y="190"/>
                  </a:lnTo>
                  <a:lnTo>
                    <a:pt x="152" y="138"/>
                  </a:lnTo>
                  <a:lnTo>
                    <a:pt x="149" y="116"/>
                  </a:lnTo>
                  <a:lnTo>
                    <a:pt x="118" y="107"/>
                  </a:lnTo>
                  <a:lnTo>
                    <a:pt x="133" y="37"/>
                  </a:lnTo>
                  <a:lnTo>
                    <a:pt x="12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9" name="Freeform 19"/>
            <p:cNvSpPr>
              <a:spLocks/>
            </p:cNvSpPr>
            <p:nvPr/>
          </p:nvSpPr>
          <p:spPr bwMode="auto">
            <a:xfrm>
              <a:off x="2512" y="2566"/>
              <a:ext cx="179" cy="253"/>
            </a:xfrm>
            <a:custGeom>
              <a:avLst/>
              <a:gdLst>
                <a:gd name="T0" fmla="*/ 179 w 179"/>
                <a:gd name="T1" fmla="*/ 18 h 253"/>
                <a:gd name="T2" fmla="*/ 179 w 179"/>
                <a:gd name="T3" fmla="*/ 53 h 253"/>
                <a:gd name="T4" fmla="*/ 145 w 179"/>
                <a:gd name="T5" fmla="*/ 81 h 253"/>
                <a:gd name="T6" fmla="*/ 167 w 179"/>
                <a:gd name="T7" fmla="*/ 105 h 253"/>
                <a:gd name="T8" fmla="*/ 144 w 179"/>
                <a:gd name="T9" fmla="*/ 150 h 253"/>
                <a:gd name="T10" fmla="*/ 113 w 179"/>
                <a:gd name="T11" fmla="*/ 150 h 253"/>
                <a:gd name="T12" fmla="*/ 113 w 179"/>
                <a:gd name="T13" fmla="*/ 206 h 253"/>
                <a:gd name="T14" fmla="*/ 106 w 179"/>
                <a:gd name="T15" fmla="*/ 253 h 253"/>
                <a:gd name="T16" fmla="*/ 89 w 179"/>
                <a:gd name="T17" fmla="*/ 253 h 253"/>
                <a:gd name="T18" fmla="*/ 88 w 179"/>
                <a:gd name="T19" fmla="*/ 215 h 253"/>
                <a:gd name="T20" fmla="*/ 54 w 179"/>
                <a:gd name="T21" fmla="*/ 191 h 253"/>
                <a:gd name="T22" fmla="*/ 0 w 179"/>
                <a:gd name="T23" fmla="*/ 200 h 253"/>
                <a:gd name="T24" fmla="*/ 0 w 179"/>
                <a:gd name="T25" fmla="*/ 187 h 253"/>
                <a:gd name="T26" fmla="*/ 50 w 179"/>
                <a:gd name="T27" fmla="*/ 169 h 253"/>
                <a:gd name="T28" fmla="*/ 16 w 179"/>
                <a:gd name="T29" fmla="*/ 144 h 253"/>
                <a:gd name="T30" fmla="*/ 44 w 179"/>
                <a:gd name="T31" fmla="*/ 72 h 253"/>
                <a:gd name="T32" fmla="*/ 60 w 179"/>
                <a:gd name="T33" fmla="*/ 58 h 253"/>
                <a:gd name="T34" fmla="*/ 72 w 179"/>
                <a:gd name="T35" fmla="*/ 106 h 253"/>
                <a:gd name="T36" fmla="*/ 91 w 179"/>
                <a:gd name="T37" fmla="*/ 62 h 253"/>
                <a:gd name="T38" fmla="*/ 83 w 179"/>
                <a:gd name="T39" fmla="*/ 25 h 253"/>
                <a:gd name="T40" fmla="*/ 139 w 179"/>
                <a:gd name="T41" fmla="*/ 0 h 253"/>
                <a:gd name="T42" fmla="*/ 179 w 179"/>
                <a:gd name="T43" fmla="*/ 18 h 253"/>
                <a:gd name="T44" fmla="*/ 179 w 179"/>
                <a:gd name="T45" fmla="*/ 18 h 253"/>
                <a:gd name="T46" fmla="*/ 179 w 179"/>
                <a:gd name="T47" fmla="*/ 18 h 2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253"/>
                <a:gd name="T74" fmla="*/ 179 w 179"/>
                <a:gd name="T75" fmla="*/ 253 h 2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253">
                  <a:moveTo>
                    <a:pt x="179" y="18"/>
                  </a:moveTo>
                  <a:lnTo>
                    <a:pt x="179" y="53"/>
                  </a:lnTo>
                  <a:lnTo>
                    <a:pt x="145" y="81"/>
                  </a:lnTo>
                  <a:lnTo>
                    <a:pt x="167" y="105"/>
                  </a:lnTo>
                  <a:lnTo>
                    <a:pt x="144" y="150"/>
                  </a:lnTo>
                  <a:lnTo>
                    <a:pt x="113" y="150"/>
                  </a:lnTo>
                  <a:lnTo>
                    <a:pt x="113" y="206"/>
                  </a:lnTo>
                  <a:lnTo>
                    <a:pt x="106" y="253"/>
                  </a:lnTo>
                  <a:lnTo>
                    <a:pt x="89" y="253"/>
                  </a:lnTo>
                  <a:lnTo>
                    <a:pt x="88" y="215"/>
                  </a:lnTo>
                  <a:lnTo>
                    <a:pt x="54" y="191"/>
                  </a:lnTo>
                  <a:lnTo>
                    <a:pt x="0" y="200"/>
                  </a:lnTo>
                  <a:lnTo>
                    <a:pt x="0" y="187"/>
                  </a:lnTo>
                  <a:lnTo>
                    <a:pt x="50" y="169"/>
                  </a:lnTo>
                  <a:lnTo>
                    <a:pt x="16" y="144"/>
                  </a:lnTo>
                  <a:lnTo>
                    <a:pt x="44" y="72"/>
                  </a:lnTo>
                  <a:lnTo>
                    <a:pt x="60" y="58"/>
                  </a:lnTo>
                  <a:lnTo>
                    <a:pt x="72" y="106"/>
                  </a:lnTo>
                  <a:lnTo>
                    <a:pt x="91" y="62"/>
                  </a:lnTo>
                  <a:lnTo>
                    <a:pt x="83" y="25"/>
                  </a:lnTo>
                  <a:lnTo>
                    <a:pt x="139" y="0"/>
                  </a:lnTo>
                  <a:lnTo>
                    <a:pt x="179" y="1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0" name="Freeform 20"/>
            <p:cNvSpPr>
              <a:spLocks/>
            </p:cNvSpPr>
            <p:nvPr/>
          </p:nvSpPr>
          <p:spPr bwMode="auto">
            <a:xfrm>
              <a:off x="2444" y="2757"/>
              <a:ext cx="191" cy="171"/>
            </a:xfrm>
            <a:custGeom>
              <a:avLst/>
              <a:gdLst>
                <a:gd name="T0" fmla="*/ 69 w 191"/>
                <a:gd name="T1" fmla="*/ 9 h 171"/>
                <a:gd name="T2" fmla="*/ 33 w 191"/>
                <a:gd name="T3" fmla="*/ 15 h 171"/>
                <a:gd name="T4" fmla="*/ 0 w 191"/>
                <a:gd name="T5" fmla="*/ 30 h 171"/>
                <a:gd name="T6" fmla="*/ 5 w 191"/>
                <a:gd name="T7" fmla="*/ 59 h 171"/>
                <a:gd name="T8" fmla="*/ 27 w 191"/>
                <a:gd name="T9" fmla="*/ 64 h 171"/>
                <a:gd name="T10" fmla="*/ 38 w 191"/>
                <a:gd name="T11" fmla="*/ 86 h 171"/>
                <a:gd name="T12" fmla="*/ 71 w 191"/>
                <a:gd name="T13" fmla="*/ 97 h 171"/>
                <a:gd name="T14" fmla="*/ 82 w 191"/>
                <a:gd name="T15" fmla="*/ 131 h 171"/>
                <a:gd name="T16" fmla="*/ 104 w 191"/>
                <a:gd name="T17" fmla="*/ 136 h 171"/>
                <a:gd name="T18" fmla="*/ 119 w 191"/>
                <a:gd name="T19" fmla="*/ 119 h 171"/>
                <a:gd name="T20" fmla="*/ 134 w 191"/>
                <a:gd name="T21" fmla="*/ 162 h 171"/>
                <a:gd name="T22" fmla="*/ 163 w 191"/>
                <a:gd name="T23" fmla="*/ 171 h 171"/>
                <a:gd name="T24" fmla="*/ 154 w 191"/>
                <a:gd name="T25" fmla="*/ 137 h 171"/>
                <a:gd name="T26" fmla="*/ 178 w 191"/>
                <a:gd name="T27" fmla="*/ 116 h 171"/>
                <a:gd name="T28" fmla="*/ 191 w 191"/>
                <a:gd name="T29" fmla="*/ 93 h 171"/>
                <a:gd name="T30" fmla="*/ 174 w 191"/>
                <a:gd name="T31" fmla="*/ 62 h 171"/>
                <a:gd name="T32" fmla="*/ 157 w 191"/>
                <a:gd name="T33" fmla="*/ 62 h 171"/>
                <a:gd name="T34" fmla="*/ 156 w 191"/>
                <a:gd name="T35" fmla="*/ 24 h 171"/>
                <a:gd name="T36" fmla="*/ 122 w 191"/>
                <a:gd name="T37" fmla="*/ 0 h 171"/>
                <a:gd name="T38" fmla="*/ 69 w 191"/>
                <a:gd name="T39" fmla="*/ 9 h 171"/>
                <a:gd name="T40" fmla="*/ 69 w 191"/>
                <a:gd name="T41" fmla="*/ 9 h 171"/>
                <a:gd name="T42" fmla="*/ 69 w 191"/>
                <a:gd name="T43" fmla="*/ 9 h 1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171"/>
                <a:gd name="T68" fmla="*/ 191 w 191"/>
                <a:gd name="T69" fmla="*/ 171 h 1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171">
                  <a:moveTo>
                    <a:pt x="69" y="9"/>
                  </a:moveTo>
                  <a:lnTo>
                    <a:pt x="33" y="15"/>
                  </a:lnTo>
                  <a:lnTo>
                    <a:pt x="0" y="30"/>
                  </a:lnTo>
                  <a:lnTo>
                    <a:pt x="5" y="59"/>
                  </a:lnTo>
                  <a:lnTo>
                    <a:pt x="27" y="64"/>
                  </a:lnTo>
                  <a:lnTo>
                    <a:pt x="38" y="86"/>
                  </a:lnTo>
                  <a:lnTo>
                    <a:pt x="71" y="97"/>
                  </a:lnTo>
                  <a:lnTo>
                    <a:pt x="82" y="131"/>
                  </a:lnTo>
                  <a:lnTo>
                    <a:pt x="104" y="136"/>
                  </a:lnTo>
                  <a:lnTo>
                    <a:pt x="119" y="119"/>
                  </a:lnTo>
                  <a:lnTo>
                    <a:pt x="134" y="162"/>
                  </a:lnTo>
                  <a:lnTo>
                    <a:pt x="163" y="171"/>
                  </a:lnTo>
                  <a:lnTo>
                    <a:pt x="154" y="137"/>
                  </a:lnTo>
                  <a:lnTo>
                    <a:pt x="178" y="116"/>
                  </a:lnTo>
                  <a:lnTo>
                    <a:pt x="191" y="93"/>
                  </a:lnTo>
                  <a:lnTo>
                    <a:pt x="174" y="62"/>
                  </a:lnTo>
                  <a:lnTo>
                    <a:pt x="157" y="62"/>
                  </a:lnTo>
                  <a:lnTo>
                    <a:pt x="156" y="24"/>
                  </a:lnTo>
                  <a:lnTo>
                    <a:pt x="122" y="0"/>
                  </a:lnTo>
                  <a:lnTo>
                    <a:pt x="69" y="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1" name="Freeform 21"/>
            <p:cNvSpPr>
              <a:spLocks/>
            </p:cNvSpPr>
            <p:nvPr/>
          </p:nvSpPr>
          <p:spPr bwMode="auto">
            <a:xfrm>
              <a:off x="2598" y="2873"/>
              <a:ext cx="46" cy="62"/>
            </a:xfrm>
            <a:custGeom>
              <a:avLst/>
              <a:gdLst>
                <a:gd name="T0" fmla="*/ 24 w 46"/>
                <a:gd name="T1" fmla="*/ 0 h 62"/>
                <a:gd name="T2" fmla="*/ 46 w 46"/>
                <a:gd name="T3" fmla="*/ 62 h 62"/>
                <a:gd name="T4" fmla="*/ 9 w 46"/>
                <a:gd name="T5" fmla="*/ 56 h 62"/>
                <a:gd name="T6" fmla="*/ 0 w 46"/>
                <a:gd name="T7" fmla="*/ 21 h 62"/>
                <a:gd name="T8" fmla="*/ 24 w 46"/>
                <a:gd name="T9" fmla="*/ 0 h 62"/>
                <a:gd name="T10" fmla="*/ 24 w 46"/>
                <a:gd name="T11" fmla="*/ 0 h 62"/>
                <a:gd name="T12" fmla="*/ 24 w 46"/>
                <a:gd name="T13" fmla="*/ 0 h 62"/>
                <a:gd name="T14" fmla="*/ 0 60000 65536"/>
                <a:gd name="T15" fmla="*/ 0 60000 65536"/>
                <a:gd name="T16" fmla="*/ 0 60000 65536"/>
                <a:gd name="T17" fmla="*/ 0 60000 65536"/>
                <a:gd name="T18" fmla="*/ 0 60000 65536"/>
                <a:gd name="T19" fmla="*/ 0 60000 65536"/>
                <a:gd name="T20" fmla="*/ 0 60000 65536"/>
                <a:gd name="T21" fmla="*/ 0 w 46"/>
                <a:gd name="T22" fmla="*/ 0 h 62"/>
                <a:gd name="T23" fmla="*/ 46 w 4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62">
                  <a:moveTo>
                    <a:pt x="24" y="0"/>
                  </a:moveTo>
                  <a:lnTo>
                    <a:pt x="46" y="62"/>
                  </a:lnTo>
                  <a:lnTo>
                    <a:pt x="9" y="56"/>
                  </a:lnTo>
                  <a:lnTo>
                    <a:pt x="0" y="21"/>
                  </a:lnTo>
                  <a:lnTo>
                    <a:pt x="2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2" name="Freeform 22"/>
            <p:cNvSpPr>
              <a:spLocks/>
            </p:cNvSpPr>
            <p:nvPr/>
          </p:nvSpPr>
          <p:spPr bwMode="auto">
            <a:xfrm>
              <a:off x="3068" y="2446"/>
              <a:ext cx="547" cy="518"/>
            </a:xfrm>
            <a:custGeom>
              <a:avLst/>
              <a:gdLst>
                <a:gd name="T0" fmla="*/ 232 w 547"/>
                <a:gd name="T1" fmla="*/ 0 h 518"/>
                <a:gd name="T2" fmla="*/ 152 w 547"/>
                <a:gd name="T3" fmla="*/ 7 h 518"/>
                <a:gd name="T4" fmla="*/ 12 w 547"/>
                <a:gd name="T5" fmla="*/ 87 h 518"/>
                <a:gd name="T6" fmla="*/ 14 w 547"/>
                <a:gd name="T7" fmla="*/ 107 h 518"/>
                <a:gd name="T8" fmla="*/ 0 w 547"/>
                <a:gd name="T9" fmla="*/ 101 h 518"/>
                <a:gd name="T10" fmla="*/ 8 w 547"/>
                <a:gd name="T11" fmla="*/ 126 h 518"/>
                <a:gd name="T12" fmla="*/ 0 w 547"/>
                <a:gd name="T13" fmla="*/ 169 h 518"/>
                <a:gd name="T14" fmla="*/ 11 w 547"/>
                <a:gd name="T15" fmla="*/ 191 h 518"/>
                <a:gd name="T16" fmla="*/ 19 w 547"/>
                <a:gd name="T17" fmla="*/ 269 h 518"/>
                <a:gd name="T18" fmla="*/ 39 w 547"/>
                <a:gd name="T19" fmla="*/ 313 h 518"/>
                <a:gd name="T20" fmla="*/ 30 w 547"/>
                <a:gd name="T21" fmla="*/ 367 h 518"/>
                <a:gd name="T22" fmla="*/ 65 w 547"/>
                <a:gd name="T23" fmla="*/ 358 h 518"/>
                <a:gd name="T24" fmla="*/ 96 w 547"/>
                <a:gd name="T25" fmla="*/ 372 h 518"/>
                <a:gd name="T26" fmla="*/ 111 w 547"/>
                <a:gd name="T27" fmla="*/ 402 h 518"/>
                <a:gd name="T28" fmla="*/ 137 w 547"/>
                <a:gd name="T29" fmla="*/ 426 h 518"/>
                <a:gd name="T30" fmla="*/ 159 w 547"/>
                <a:gd name="T31" fmla="*/ 405 h 518"/>
                <a:gd name="T32" fmla="*/ 190 w 547"/>
                <a:gd name="T33" fmla="*/ 414 h 518"/>
                <a:gd name="T34" fmla="*/ 191 w 547"/>
                <a:gd name="T35" fmla="*/ 435 h 518"/>
                <a:gd name="T36" fmla="*/ 240 w 547"/>
                <a:gd name="T37" fmla="*/ 473 h 518"/>
                <a:gd name="T38" fmla="*/ 288 w 547"/>
                <a:gd name="T39" fmla="*/ 476 h 518"/>
                <a:gd name="T40" fmla="*/ 318 w 547"/>
                <a:gd name="T41" fmla="*/ 510 h 518"/>
                <a:gd name="T42" fmla="*/ 348 w 547"/>
                <a:gd name="T43" fmla="*/ 491 h 518"/>
                <a:gd name="T44" fmla="*/ 404 w 547"/>
                <a:gd name="T45" fmla="*/ 491 h 518"/>
                <a:gd name="T46" fmla="*/ 478 w 547"/>
                <a:gd name="T47" fmla="*/ 518 h 518"/>
                <a:gd name="T48" fmla="*/ 482 w 547"/>
                <a:gd name="T49" fmla="*/ 448 h 518"/>
                <a:gd name="T50" fmla="*/ 547 w 547"/>
                <a:gd name="T51" fmla="*/ 379 h 518"/>
                <a:gd name="T52" fmla="*/ 494 w 547"/>
                <a:gd name="T53" fmla="*/ 228 h 518"/>
                <a:gd name="T54" fmla="*/ 538 w 547"/>
                <a:gd name="T55" fmla="*/ 184 h 518"/>
                <a:gd name="T56" fmla="*/ 514 w 547"/>
                <a:gd name="T57" fmla="*/ 65 h 518"/>
                <a:gd name="T58" fmla="*/ 442 w 547"/>
                <a:gd name="T59" fmla="*/ 32 h 518"/>
                <a:gd name="T60" fmla="*/ 368 w 547"/>
                <a:gd name="T61" fmla="*/ 50 h 518"/>
                <a:gd name="T62" fmla="*/ 301 w 547"/>
                <a:gd name="T63" fmla="*/ 32 h 518"/>
                <a:gd name="T64" fmla="*/ 249 w 547"/>
                <a:gd name="T65" fmla="*/ 43 h 518"/>
                <a:gd name="T66" fmla="*/ 232 w 547"/>
                <a:gd name="T67" fmla="*/ 0 h 518"/>
                <a:gd name="T68" fmla="*/ 232 w 547"/>
                <a:gd name="T69" fmla="*/ 0 h 518"/>
                <a:gd name="T70" fmla="*/ 232 w 547"/>
                <a:gd name="T71" fmla="*/ 0 h 5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7"/>
                <a:gd name="T109" fmla="*/ 0 h 518"/>
                <a:gd name="T110" fmla="*/ 547 w 547"/>
                <a:gd name="T111" fmla="*/ 518 h 5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7" h="518">
                  <a:moveTo>
                    <a:pt x="232" y="0"/>
                  </a:moveTo>
                  <a:lnTo>
                    <a:pt x="152" y="7"/>
                  </a:lnTo>
                  <a:lnTo>
                    <a:pt x="12" y="87"/>
                  </a:lnTo>
                  <a:lnTo>
                    <a:pt x="14" y="107"/>
                  </a:lnTo>
                  <a:lnTo>
                    <a:pt x="0" y="101"/>
                  </a:lnTo>
                  <a:lnTo>
                    <a:pt x="8" y="126"/>
                  </a:lnTo>
                  <a:lnTo>
                    <a:pt x="0" y="169"/>
                  </a:lnTo>
                  <a:lnTo>
                    <a:pt x="11" y="191"/>
                  </a:lnTo>
                  <a:lnTo>
                    <a:pt x="19" y="269"/>
                  </a:lnTo>
                  <a:lnTo>
                    <a:pt x="39" y="313"/>
                  </a:lnTo>
                  <a:lnTo>
                    <a:pt x="30" y="367"/>
                  </a:lnTo>
                  <a:lnTo>
                    <a:pt x="65" y="358"/>
                  </a:lnTo>
                  <a:lnTo>
                    <a:pt x="96" y="372"/>
                  </a:lnTo>
                  <a:lnTo>
                    <a:pt x="111" y="402"/>
                  </a:lnTo>
                  <a:lnTo>
                    <a:pt x="137" y="426"/>
                  </a:lnTo>
                  <a:lnTo>
                    <a:pt x="159" y="405"/>
                  </a:lnTo>
                  <a:lnTo>
                    <a:pt x="190" y="414"/>
                  </a:lnTo>
                  <a:lnTo>
                    <a:pt x="191" y="435"/>
                  </a:lnTo>
                  <a:lnTo>
                    <a:pt x="240" y="473"/>
                  </a:lnTo>
                  <a:lnTo>
                    <a:pt x="288" y="476"/>
                  </a:lnTo>
                  <a:lnTo>
                    <a:pt x="318" y="510"/>
                  </a:lnTo>
                  <a:lnTo>
                    <a:pt x="348" y="491"/>
                  </a:lnTo>
                  <a:lnTo>
                    <a:pt x="404" y="491"/>
                  </a:lnTo>
                  <a:lnTo>
                    <a:pt x="478" y="518"/>
                  </a:lnTo>
                  <a:lnTo>
                    <a:pt x="482" y="448"/>
                  </a:lnTo>
                  <a:lnTo>
                    <a:pt x="547" y="379"/>
                  </a:lnTo>
                  <a:lnTo>
                    <a:pt x="494" y="228"/>
                  </a:lnTo>
                  <a:lnTo>
                    <a:pt x="538" y="184"/>
                  </a:lnTo>
                  <a:lnTo>
                    <a:pt x="514" y="65"/>
                  </a:lnTo>
                  <a:lnTo>
                    <a:pt x="442" y="32"/>
                  </a:lnTo>
                  <a:lnTo>
                    <a:pt x="368" y="50"/>
                  </a:lnTo>
                  <a:lnTo>
                    <a:pt x="301" y="32"/>
                  </a:lnTo>
                  <a:lnTo>
                    <a:pt x="249" y="43"/>
                  </a:lnTo>
                  <a:lnTo>
                    <a:pt x="23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3" name="Freeform 23"/>
            <p:cNvSpPr>
              <a:spLocks/>
            </p:cNvSpPr>
            <p:nvPr/>
          </p:nvSpPr>
          <p:spPr bwMode="auto">
            <a:xfrm>
              <a:off x="2942" y="2785"/>
              <a:ext cx="604" cy="306"/>
            </a:xfrm>
            <a:custGeom>
              <a:avLst/>
              <a:gdLst>
                <a:gd name="T0" fmla="*/ 121 w 604"/>
                <a:gd name="T1" fmla="*/ 0 h 306"/>
                <a:gd name="T2" fmla="*/ 121 w 604"/>
                <a:gd name="T3" fmla="*/ 25 h 306"/>
                <a:gd name="T4" fmla="*/ 81 w 604"/>
                <a:gd name="T5" fmla="*/ 37 h 306"/>
                <a:gd name="T6" fmla="*/ 79 w 604"/>
                <a:gd name="T7" fmla="*/ 50 h 306"/>
                <a:gd name="T8" fmla="*/ 24 w 604"/>
                <a:gd name="T9" fmla="*/ 72 h 306"/>
                <a:gd name="T10" fmla="*/ 24 w 604"/>
                <a:gd name="T11" fmla="*/ 85 h 306"/>
                <a:gd name="T12" fmla="*/ 2 w 604"/>
                <a:gd name="T13" fmla="*/ 72 h 306"/>
                <a:gd name="T14" fmla="*/ 0 w 604"/>
                <a:gd name="T15" fmla="*/ 90 h 306"/>
                <a:gd name="T16" fmla="*/ 22 w 604"/>
                <a:gd name="T17" fmla="*/ 103 h 306"/>
                <a:gd name="T18" fmla="*/ 28 w 604"/>
                <a:gd name="T19" fmla="*/ 150 h 306"/>
                <a:gd name="T20" fmla="*/ 121 w 604"/>
                <a:gd name="T21" fmla="*/ 228 h 306"/>
                <a:gd name="T22" fmla="*/ 151 w 604"/>
                <a:gd name="T23" fmla="*/ 228 h 306"/>
                <a:gd name="T24" fmla="*/ 175 w 604"/>
                <a:gd name="T25" fmla="*/ 193 h 306"/>
                <a:gd name="T26" fmla="*/ 207 w 604"/>
                <a:gd name="T27" fmla="*/ 196 h 306"/>
                <a:gd name="T28" fmla="*/ 231 w 604"/>
                <a:gd name="T29" fmla="*/ 215 h 306"/>
                <a:gd name="T30" fmla="*/ 270 w 604"/>
                <a:gd name="T31" fmla="*/ 215 h 306"/>
                <a:gd name="T32" fmla="*/ 284 w 604"/>
                <a:gd name="T33" fmla="*/ 282 h 306"/>
                <a:gd name="T34" fmla="*/ 323 w 604"/>
                <a:gd name="T35" fmla="*/ 306 h 306"/>
                <a:gd name="T36" fmla="*/ 363 w 604"/>
                <a:gd name="T37" fmla="*/ 306 h 306"/>
                <a:gd name="T38" fmla="*/ 375 w 604"/>
                <a:gd name="T39" fmla="*/ 279 h 306"/>
                <a:gd name="T40" fmla="*/ 422 w 604"/>
                <a:gd name="T41" fmla="*/ 265 h 306"/>
                <a:gd name="T42" fmla="*/ 452 w 604"/>
                <a:gd name="T43" fmla="*/ 271 h 306"/>
                <a:gd name="T44" fmla="*/ 467 w 604"/>
                <a:gd name="T45" fmla="*/ 243 h 306"/>
                <a:gd name="T46" fmla="*/ 505 w 604"/>
                <a:gd name="T47" fmla="*/ 235 h 306"/>
                <a:gd name="T48" fmla="*/ 560 w 604"/>
                <a:gd name="T49" fmla="*/ 243 h 306"/>
                <a:gd name="T50" fmla="*/ 604 w 604"/>
                <a:gd name="T51" fmla="*/ 178 h 306"/>
                <a:gd name="T52" fmla="*/ 529 w 604"/>
                <a:gd name="T53" fmla="*/ 152 h 306"/>
                <a:gd name="T54" fmla="*/ 472 w 604"/>
                <a:gd name="T55" fmla="*/ 150 h 306"/>
                <a:gd name="T56" fmla="*/ 444 w 604"/>
                <a:gd name="T57" fmla="*/ 171 h 306"/>
                <a:gd name="T58" fmla="*/ 414 w 604"/>
                <a:gd name="T59" fmla="*/ 137 h 306"/>
                <a:gd name="T60" fmla="*/ 366 w 604"/>
                <a:gd name="T61" fmla="*/ 132 h 306"/>
                <a:gd name="T62" fmla="*/ 317 w 604"/>
                <a:gd name="T63" fmla="*/ 94 h 306"/>
                <a:gd name="T64" fmla="*/ 316 w 604"/>
                <a:gd name="T65" fmla="*/ 75 h 306"/>
                <a:gd name="T66" fmla="*/ 285 w 604"/>
                <a:gd name="T67" fmla="*/ 66 h 306"/>
                <a:gd name="T68" fmla="*/ 263 w 604"/>
                <a:gd name="T69" fmla="*/ 85 h 306"/>
                <a:gd name="T70" fmla="*/ 238 w 604"/>
                <a:gd name="T71" fmla="*/ 63 h 306"/>
                <a:gd name="T72" fmla="*/ 222 w 604"/>
                <a:gd name="T73" fmla="*/ 33 h 306"/>
                <a:gd name="T74" fmla="*/ 191 w 604"/>
                <a:gd name="T75" fmla="*/ 19 h 306"/>
                <a:gd name="T76" fmla="*/ 156 w 604"/>
                <a:gd name="T77" fmla="*/ 28 h 306"/>
                <a:gd name="T78" fmla="*/ 135 w 604"/>
                <a:gd name="T79" fmla="*/ 3 h 306"/>
                <a:gd name="T80" fmla="*/ 121 w 604"/>
                <a:gd name="T81" fmla="*/ 0 h 306"/>
                <a:gd name="T82" fmla="*/ 121 w 604"/>
                <a:gd name="T83" fmla="*/ 0 h 306"/>
                <a:gd name="T84" fmla="*/ 121 w 604"/>
                <a:gd name="T85" fmla="*/ 0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4"/>
                <a:gd name="T130" fmla="*/ 0 h 306"/>
                <a:gd name="T131" fmla="*/ 604 w 604"/>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4" h="306">
                  <a:moveTo>
                    <a:pt x="121" y="0"/>
                  </a:moveTo>
                  <a:lnTo>
                    <a:pt x="121" y="25"/>
                  </a:lnTo>
                  <a:lnTo>
                    <a:pt x="81" y="37"/>
                  </a:lnTo>
                  <a:lnTo>
                    <a:pt x="79" y="50"/>
                  </a:lnTo>
                  <a:lnTo>
                    <a:pt x="24" y="72"/>
                  </a:lnTo>
                  <a:lnTo>
                    <a:pt x="24" y="85"/>
                  </a:lnTo>
                  <a:lnTo>
                    <a:pt x="2" y="72"/>
                  </a:lnTo>
                  <a:lnTo>
                    <a:pt x="0" y="90"/>
                  </a:lnTo>
                  <a:lnTo>
                    <a:pt x="22" y="103"/>
                  </a:lnTo>
                  <a:lnTo>
                    <a:pt x="28" y="150"/>
                  </a:lnTo>
                  <a:lnTo>
                    <a:pt x="121" y="228"/>
                  </a:lnTo>
                  <a:lnTo>
                    <a:pt x="151" y="228"/>
                  </a:lnTo>
                  <a:lnTo>
                    <a:pt x="175" y="193"/>
                  </a:lnTo>
                  <a:lnTo>
                    <a:pt x="207" y="196"/>
                  </a:lnTo>
                  <a:lnTo>
                    <a:pt x="231" y="215"/>
                  </a:lnTo>
                  <a:lnTo>
                    <a:pt x="270" y="215"/>
                  </a:lnTo>
                  <a:lnTo>
                    <a:pt x="284" y="282"/>
                  </a:lnTo>
                  <a:lnTo>
                    <a:pt x="323" y="306"/>
                  </a:lnTo>
                  <a:lnTo>
                    <a:pt x="363" y="306"/>
                  </a:lnTo>
                  <a:lnTo>
                    <a:pt x="375" y="279"/>
                  </a:lnTo>
                  <a:lnTo>
                    <a:pt x="422" y="265"/>
                  </a:lnTo>
                  <a:lnTo>
                    <a:pt x="452" y="271"/>
                  </a:lnTo>
                  <a:lnTo>
                    <a:pt x="467" y="243"/>
                  </a:lnTo>
                  <a:lnTo>
                    <a:pt x="505" y="235"/>
                  </a:lnTo>
                  <a:lnTo>
                    <a:pt x="560" y="243"/>
                  </a:lnTo>
                  <a:lnTo>
                    <a:pt x="604" y="178"/>
                  </a:lnTo>
                  <a:lnTo>
                    <a:pt x="529" y="152"/>
                  </a:lnTo>
                  <a:lnTo>
                    <a:pt x="472" y="150"/>
                  </a:lnTo>
                  <a:lnTo>
                    <a:pt x="444" y="171"/>
                  </a:lnTo>
                  <a:lnTo>
                    <a:pt x="414" y="137"/>
                  </a:lnTo>
                  <a:lnTo>
                    <a:pt x="366" y="132"/>
                  </a:lnTo>
                  <a:lnTo>
                    <a:pt x="317" y="94"/>
                  </a:lnTo>
                  <a:lnTo>
                    <a:pt x="316" y="75"/>
                  </a:lnTo>
                  <a:lnTo>
                    <a:pt x="285" y="66"/>
                  </a:lnTo>
                  <a:lnTo>
                    <a:pt x="263" y="85"/>
                  </a:lnTo>
                  <a:lnTo>
                    <a:pt x="238" y="63"/>
                  </a:lnTo>
                  <a:lnTo>
                    <a:pt x="222" y="33"/>
                  </a:lnTo>
                  <a:lnTo>
                    <a:pt x="191" y="19"/>
                  </a:lnTo>
                  <a:lnTo>
                    <a:pt x="156" y="28"/>
                  </a:lnTo>
                  <a:lnTo>
                    <a:pt x="135" y="3"/>
                  </a:lnTo>
                  <a:lnTo>
                    <a:pt x="12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4" name="Freeform 24"/>
            <p:cNvSpPr>
              <a:spLocks/>
            </p:cNvSpPr>
            <p:nvPr/>
          </p:nvSpPr>
          <p:spPr bwMode="auto">
            <a:xfrm>
              <a:off x="3171" y="3020"/>
              <a:ext cx="369" cy="254"/>
            </a:xfrm>
            <a:custGeom>
              <a:avLst/>
              <a:gdLst>
                <a:gd name="T0" fmla="*/ 332 w 369"/>
                <a:gd name="T1" fmla="*/ 8 h 254"/>
                <a:gd name="T2" fmla="*/ 278 w 369"/>
                <a:gd name="T3" fmla="*/ 0 h 254"/>
                <a:gd name="T4" fmla="*/ 238 w 369"/>
                <a:gd name="T5" fmla="*/ 8 h 254"/>
                <a:gd name="T6" fmla="*/ 223 w 369"/>
                <a:gd name="T7" fmla="*/ 36 h 254"/>
                <a:gd name="T8" fmla="*/ 193 w 369"/>
                <a:gd name="T9" fmla="*/ 30 h 254"/>
                <a:gd name="T10" fmla="*/ 144 w 369"/>
                <a:gd name="T11" fmla="*/ 44 h 254"/>
                <a:gd name="T12" fmla="*/ 134 w 369"/>
                <a:gd name="T13" fmla="*/ 71 h 254"/>
                <a:gd name="T14" fmla="*/ 94 w 369"/>
                <a:gd name="T15" fmla="*/ 71 h 254"/>
                <a:gd name="T16" fmla="*/ 55 w 369"/>
                <a:gd name="T17" fmla="*/ 47 h 254"/>
                <a:gd name="T18" fmla="*/ 55 w 369"/>
                <a:gd name="T19" fmla="*/ 74 h 254"/>
                <a:gd name="T20" fmla="*/ 27 w 369"/>
                <a:gd name="T21" fmla="*/ 74 h 254"/>
                <a:gd name="T22" fmla="*/ 18 w 369"/>
                <a:gd name="T23" fmla="*/ 91 h 254"/>
                <a:gd name="T24" fmla="*/ 24 w 369"/>
                <a:gd name="T25" fmla="*/ 99 h 254"/>
                <a:gd name="T26" fmla="*/ 0 w 369"/>
                <a:gd name="T27" fmla="*/ 155 h 254"/>
                <a:gd name="T28" fmla="*/ 18 w 369"/>
                <a:gd name="T29" fmla="*/ 160 h 254"/>
                <a:gd name="T30" fmla="*/ 65 w 369"/>
                <a:gd name="T31" fmla="*/ 225 h 254"/>
                <a:gd name="T32" fmla="*/ 103 w 369"/>
                <a:gd name="T33" fmla="*/ 254 h 254"/>
                <a:gd name="T34" fmla="*/ 188 w 369"/>
                <a:gd name="T35" fmla="*/ 228 h 254"/>
                <a:gd name="T36" fmla="*/ 193 w 369"/>
                <a:gd name="T37" fmla="*/ 215 h 254"/>
                <a:gd name="T38" fmla="*/ 220 w 369"/>
                <a:gd name="T39" fmla="*/ 215 h 254"/>
                <a:gd name="T40" fmla="*/ 232 w 369"/>
                <a:gd name="T41" fmla="*/ 219 h 254"/>
                <a:gd name="T42" fmla="*/ 279 w 369"/>
                <a:gd name="T43" fmla="*/ 200 h 254"/>
                <a:gd name="T44" fmla="*/ 326 w 369"/>
                <a:gd name="T45" fmla="*/ 81 h 254"/>
                <a:gd name="T46" fmla="*/ 357 w 369"/>
                <a:gd name="T47" fmla="*/ 66 h 254"/>
                <a:gd name="T48" fmla="*/ 369 w 369"/>
                <a:gd name="T49" fmla="*/ 56 h 254"/>
                <a:gd name="T50" fmla="*/ 332 w 369"/>
                <a:gd name="T51" fmla="*/ 8 h 254"/>
                <a:gd name="T52" fmla="*/ 332 w 369"/>
                <a:gd name="T53" fmla="*/ 8 h 254"/>
                <a:gd name="T54" fmla="*/ 332 w 369"/>
                <a:gd name="T55" fmla="*/ 8 h 2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9"/>
                <a:gd name="T85" fmla="*/ 0 h 254"/>
                <a:gd name="T86" fmla="*/ 369 w 369"/>
                <a:gd name="T87" fmla="*/ 254 h 2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9" h="254">
                  <a:moveTo>
                    <a:pt x="332" y="8"/>
                  </a:moveTo>
                  <a:lnTo>
                    <a:pt x="278" y="0"/>
                  </a:lnTo>
                  <a:lnTo>
                    <a:pt x="238" y="8"/>
                  </a:lnTo>
                  <a:lnTo>
                    <a:pt x="223" y="36"/>
                  </a:lnTo>
                  <a:lnTo>
                    <a:pt x="193" y="30"/>
                  </a:lnTo>
                  <a:lnTo>
                    <a:pt x="144" y="44"/>
                  </a:lnTo>
                  <a:lnTo>
                    <a:pt x="134" y="71"/>
                  </a:lnTo>
                  <a:lnTo>
                    <a:pt x="94" y="71"/>
                  </a:lnTo>
                  <a:lnTo>
                    <a:pt x="55" y="47"/>
                  </a:lnTo>
                  <a:lnTo>
                    <a:pt x="55" y="74"/>
                  </a:lnTo>
                  <a:lnTo>
                    <a:pt x="27" y="74"/>
                  </a:lnTo>
                  <a:lnTo>
                    <a:pt x="18" y="91"/>
                  </a:lnTo>
                  <a:lnTo>
                    <a:pt x="24" y="99"/>
                  </a:lnTo>
                  <a:lnTo>
                    <a:pt x="0" y="155"/>
                  </a:lnTo>
                  <a:lnTo>
                    <a:pt x="18" y="160"/>
                  </a:lnTo>
                  <a:lnTo>
                    <a:pt x="65" y="225"/>
                  </a:lnTo>
                  <a:lnTo>
                    <a:pt x="103" y="254"/>
                  </a:lnTo>
                  <a:lnTo>
                    <a:pt x="188" y="228"/>
                  </a:lnTo>
                  <a:lnTo>
                    <a:pt x="193" y="215"/>
                  </a:lnTo>
                  <a:lnTo>
                    <a:pt x="220" y="215"/>
                  </a:lnTo>
                  <a:lnTo>
                    <a:pt x="232" y="219"/>
                  </a:lnTo>
                  <a:lnTo>
                    <a:pt x="279" y="200"/>
                  </a:lnTo>
                  <a:lnTo>
                    <a:pt x="326" y="81"/>
                  </a:lnTo>
                  <a:lnTo>
                    <a:pt x="357" y="66"/>
                  </a:lnTo>
                  <a:lnTo>
                    <a:pt x="369" y="56"/>
                  </a:lnTo>
                  <a:lnTo>
                    <a:pt x="332" y="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5" name="Freeform 25"/>
            <p:cNvSpPr>
              <a:spLocks/>
            </p:cNvSpPr>
            <p:nvPr/>
          </p:nvSpPr>
          <p:spPr bwMode="auto">
            <a:xfrm>
              <a:off x="3405" y="3044"/>
              <a:ext cx="515" cy="423"/>
            </a:xfrm>
            <a:custGeom>
              <a:avLst/>
              <a:gdLst>
                <a:gd name="T0" fmla="*/ 348 w 515"/>
                <a:gd name="T1" fmla="*/ 0 h 423"/>
                <a:gd name="T2" fmla="*/ 304 w 515"/>
                <a:gd name="T3" fmla="*/ 26 h 423"/>
                <a:gd name="T4" fmla="*/ 254 w 515"/>
                <a:gd name="T5" fmla="*/ 42 h 423"/>
                <a:gd name="T6" fmla="*/ 210 w 515"/>
                <a:gd name="T7" fmla="*/ 20 h 423"/>
                <a:gd name="T8" fmla="*/ 132 w 515"/>
                <a:gd name="T9" fmla="*/ 32 h 423"/>
                <a:gd name="T10" fmla="*/ 125 w 515"/>
                <a:gd name="T11" fmla="*/ 42 h 423"/>
                <a:gd name="T12" fmla="*/ 92 w 515"/>
                <a:gd name="T13" fmla="*/ 56 h 423"/>
                <a:gd name="T14" fmla="*/ 45 w 515"/>
                <a:gd name="T15" fmla="*/ 176 h 423"/>
                <a:gd name="T16" fmla="*/ 0 w 515"/>
                <a:gd name="T17" fmla="*/ 195 h 423"/>
                <a:gd name="T18" fmla="*/ 41 w 515"/>
                <a:gd name="T19" fmla="*/ 274 h 423"/>
                <a:gd name="T20" fmla="*/ 54 w 515"/>
                <a:gd name="T21" fmla="*/ 277 h 423"/>
                <a:gd name="T22" fmla="*/ 61 w 515"/>
                <a:gd name="T23" fmla="*/ 313 h 423"/>
                <a:gd name="T24" fmla="*/ 101 w 515"/>
                <a:gd name="T25" fmla="*/ 339 h 423"/>
                <a:gd name="T26" fmla="*/ 119 w 515"/>
                <a:gd name="T27" fmla="*/ 333 h 423"/>
                <a:gd name="T28" fmla="*/ 120 w 515"/>
                <a:gd name="T29" fmla="*/ 380 h 423"/>
                <a:gd name="T30" fmla="*/ 141 w 515"/>
                <a:gd name="T31" fmla="*/ 380 h 423"/>
                <a:gd name="T32" fmla="*/ 142 w 515"/>
                <a:gd name="T33" fmla="*/ 410 h 423"/>
                <a:gd name="T34" fmla="*/ 277 w 515"/>
                <a:gd name="T35" fmla="*/ 423 h 423"/>
                <a:gd name="T36" fmla="*/ 368 w 515"/>
                <a:gd name="T37" fmla="*/ 385 h 423"/>
                <a:gd name="T38" fmla="*/ 458 w 515"/>
                <a:gd name="T39" fmla="*/ 411 h 423"/>
                <a:gd name="T40" fmla="*/ 456 w 515"/>
                <a:gd name="T41" fmla="*/ 354 h 423"/>
                <a:gd name="T42" fmla="*/ 468 w 515"/>
                <a:gd name="T43" fmla="*/ 310 h 423"/>
                <a:gd name="T44" fmla="*/ 474 w 515"/>
                <a:gd name="T45" fmla="*/ 346 h 423"/>
                <a:gd name="T46" fmla="*/ 512 w 515"/>
                <a:gd name="T47" fmla="*/ 305 h 423"/>
                <a:gd name="T48" fmla="*/ 515 w 515"/>
                <a:gd name="T49" fmla="*/ 260 h 423"/>
                <a:gd name="T50" fmla="*/ 446 w 515"/>
                <a:gd name="T51" fmla="*/ 260 h 423"/>
                <a:gd name="T52" fmla="*/ 420 w 515"/>
                <a:gd name="T53" fmla="*/ 95 h 423"/>
                <a:gd name="T54" fmla="*/ 348 w 515"/>
                <a:gd name="T55" fmla="*/ 0 h 423"/>
                <a:gd name="T56" fmla="*/ 348 w 515"/>
                <a:gd name="T57" fmla="*/ 0 h 423"/>
                <a:gd name="T58" fmla="*/ 348 w 515"/>
                <a:gd name="T59" fmla="*/ 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5"/>
                <a:gd name="T91" fmla="*/ 0 h 423"/>
                <a:gd name="T92" fmla="*/ 515 w 515"/>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5" h="423">
                  <a:moveTo>
                    <a:pt x="348" y="0"/>
                  </a:moveTo>
                  <a:lnTo>
                    <a:pt x="304" y="26"/>
                  </a:lnTo>
                  <a:lnTo>
                    <a:pt x="254" y="42"/>
                  </a:lnTo>
                  <a:lnTo>
                    <a:pt x="210" y="20"/>
                  </a:lnTo>
                  <a:lnTo>
                    <a:pt x="132" y="32"/>
                  </a:lnTo>
                  <a:lnTo>
                    <a:pt x="125" y="42"/>
                  </a:lnTo>
                  <a:lnTo>
                    <a:pt x="92" y="56"/>
                  </a:lnTo>
                  <a:lnTo>
                    <a:pt x="45" y="176"/>
                  </a:lnTo>
                  <a:lnTo>
                    <a:pt x="0" y="195"/>
                  </a:lnTo>
                  <a:lnTo>
                    <a:pt x="41" y="274"/>
                  </a:lnTo>
                  <a:lnTo>
                    <a:pt x="54" y="277"/>
                  </a:lnTo>
                  <a:lnTo>
                    <a:pt x="61" y="313"/>
                  </a:lnTo>
                  <a:lnTo>
                    <a:pt x="101" y="339"/>
                  </a:lnTo>
                  <a:lnTo>
                    <a:pt x="119" y="333"/>
                  </a:lnTo>
                  <a:lnTo>
                    <a:pt x="120" y="380"/>
                  </a:lnTo>
                  <a:lnTo>
                    <a:pt x="141" y="380"/>
                  </a:lnTo>
                  <a:lnTo>
                    <a:pt x="142" y="410"/>
                  </a:lnTo>
                  <a:lnTo>
                    <a:pt x="277" y="423"/>
                  </a:lnTo>
                  <a:lnTo>
                    <a:pt x="368" y="385"/>
                  </a:lnTo>
                  <a:lnTo>
                    <a:pt x="458" y="411"/>
                  </a:lnTo>
                  <a:lnTo>
                    <a:pt x="456" y="354"/>
                  </a:lnTo>
                  <a:lnTo>
                    <a:pt x="468" y="310"/>
                  </a:lnTo>
                  <a:lnTo>
                    <a:pt x="474" y="346"/>
                  </a:lnTo>
                  <a:lnTo>
                    <a:pt x="512" y="305"/>
                  </a:lnTo>
                  <a:lnTo>
                    <a:pt x="515" y="260"/>
                  </a:lnTo>
                  <a:lnTo>
                    <a:pt x="446" y="260"/>
                  </a:lnTo>
                  <a:lnTo>
                    <a:pt x="420" y="95"/>
                  </a:lnTo>
                  <a:lnTo>
                    <a:pt x="348"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6" name="Freeform 26"/>
            <p:cNvSpPr>
              <a:spLocks/>
            </p:cNvSpPr>
            <p:nvPr/>
          </p:nvSpPr>
          <p:spPr bwMode="auto">
            <a:xfrm>
              <a:off x="3513" y="3424"/>
              <a:ext cx="350" cy="260"/>
            </a:xfrm>
            <a:custGeom>
              <a:avLst/>
              <a:gdLst>
                <a:gd name="T0" fmla="*/ 350 w 350"/>
                <a:gd name="T1" fmla="*/ 31 h 260"/>
                <a:gd name="T2" fmla="*/ 260 w 350"/>
                <a:gd name="T3" fmla="*/ 5 h 260"/>
                <a:gd name="T4" fmla="*/ 169 w 350"/>
                <a:gd name="T5" fmla="*/ 43 h 260"/>
                <a:gd name="T6" fmla="*/ 34 w 350"/>
                <a:gd name="T7" fmla="*/ 30 h 260"/>
                <a:gd name="T8" fmla="*/ 31 w 350"/>
                <a:gd name="T9" fmla="*/ 0 h 260"/>
                <a:gd name="T10" fmla="*/ 12 w 350"/>
                <a:gd name="T11" fmla="*/ 0 h 260"/>
                <a:gd name="T12" fmla="*/ 0 w 350"/>
                <a:gd name="T13" fmla="*/ 31 h 260"/>
                <a:gd name="T14" fmla="*/ 30 w 350"/>
                <a:gd name="T15" fmla="*/ 94 h 260"/>
                <a:gd name="T16" fmla="*/ 3 w 350"/>
                <a:gd name="T17" fmla="*/ 172 h 260"/>
                <a:gd name="T18" fmla="*/ 25 w 350"/>
                <a:gd name="T19" fmla="*/ 193 h 260"/>
                <a:gd name="T20" fmla="*/ 33 w 350"/>
                <a:gd name="T21" fmla="*/ 256 h 260"/>
                <a:gd name="T22" fmla="*/ 121 w 350"/>
                <a:gd name="T23" fmla="*/ 235 h 260"/>
                <a:gd name="T24" fmla="*/ 177 w 350"/>
                <a:gd name="T25" fmla="*/ 260 h 260"/>
                <a:gd name="T26" fmla="*/ 206 w 350"/>
                <a:gd name="T27" fmla="*/ 247 h 260"/>
                <a:gd name="T28" fmla="*/ 206 w 350"/>
                <a:gd name="T29" fmla="*/ 219 h 260"/>
                <a:gd name="T30" fmla="*/ 231 w 350"/>
                <a:gd name="T31" fmla="*/ 215 h 260"/>
                <a:gd name="T32" fmla="*/ 271 w 350"/>
                <a:gd name="T33" fmla="*/ 188 h 260"/>
                <a:gd name="T34" fmla="*/ 318 w 350"/>
                <a:gd name="T35" fmla="*/ 201 h 260"/>
                <a:gd name="T36" fmla="*/ 304 w 350"/>
                <a:gd name="T37" fmla="*/ 147 h 260"/>
                <a:gd name="T38" fmla="*/ 315 w 350"/>
                <a:gd name="T39" fmla="*/ 75 h 260"/>
                <a:gd name="T40" fmla="*/ 350 w 350"/>
                <a:gd name="T41" fmla="*/ 57 h 260"/>
                <a:gd name="T42" fmla="*/ 350 w 350"/>
                <a:gd name="T43" fmla="*/ 31 h 260"/>
                <a:gd name="T44" fmla="*/ 350 w 350"/>
                <a:gd name="T45" fmla="*/ 31 h 260"/>
                <a:gd name="T46" fmla="*/ 350 w 350"/>
                <a:gd name="T47" fmla="*/ 31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0"/>
                <a:gd name="T73" fmla="*/ 0 h 260"/>
                <a:gd name="T74" fmla="*/ 350 w 350"/>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0" h="260">
                  <a:moveTo>
                    <a:pt x="350" y="31"/>
                  </a:moveTo>
                  <a:lnTo>
                    <a:pt x="260" y="5"/>
                  </a:lnTo>
                  <a:lnTo>
                    <a:pt x="169" y="43"/>
                  </a:lnTo>
                  <a:lnTo>
                    <a:pt x="34" y="30"/>
                  </a:lnTo>
                  <a:lnTo>
                    <a:pt x="31" y="0"/>
                  </a:lnTo>
                  <a:lnTo>
                    <a:pt x="12" y="0"/>
                  </a:lnTo>
                  <a:lnTo>
                    <a:pt x="0" y="31"/>
                  </a:lnTo>
                  <a:lnTo>
                    <a:pt x="30" y="94"/>
                  </a:lnTo>
                  <a:lnTo>
                    <a:pt x="3" y="172"/>
                  </a:lnTo>
                  <a:lnTo>
                    <a:pt x="25" y="193"/>
                  </a:lnTo>
                  <a:lnTo>
                    <a:pt x="33" y="256"/>
                  </a:lnTo>
                  <a:lnTo>
                    <a:pt x="121" y="235"/>
                  </a:lnTo>
                  <a:lnTo>
                    <a:pt x="177" y="260"/>
                  </a:lnTo>
                  <a:lnTo>
                    <a:pt x="206" y="247"/>
                  </a:lnTo>
                  <a:lnTo>
                    <a:pt x="206" y="219"/>
                  </a:lnTo>
                  <a:lnTo>
                    <a:pt x="231" y="215"/>
                  </a:lnTo>
                  <a:lnTo>
                    <a:pt x="271" y="188"/>
                  </a:lnTo>
                  <a:lnTo>
                    <a:pt x="318" y="201"/>
                  </a:lnTo>
                  <a:lnTo>
                    <a:pt x="304" y="147"/>
                  </a:lnTo>
                  <a:lnTo>
                    <a:pt x="315" y="75"/>
                  </a:lnTo>
                  <a:lnTo>
                    <a:pt x="350" y="57"/>
                  </a:lnTo>
                  <a:lnTo>
                    <a:pt x="350" y="31"/>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7" name="Freeform 27"/>
            <p:cNvSpPr>
              <a:spLocks/>
            </p:cNvSpPr>
            <p:nvPr/>
          </p:nvSpPr>
          <p:spPr bwMode="auto">
            <a:xfrm>
              <a:off x="3026" y="3175"/>
              <a:ext cx="521" cy="549"/>
            </a:xfrm>
            <a:custGeom>
              <a:avLst/>
              <a:gdLst>
                <a:gd name="T0" fmla="*/ 84 w 521"/>
                <a:gd name="T1" fmla="*/ 23 h 549"/>
                <a:gd name="T2" fmla="*/ 59 w 521"/>
                <a:gd name="T3" fmla="*/ 32 h 549"/>
                <a:gd name="T4" fmla="*/ 14 w 521"/>
                <a:gd name="T5" fmla="*/ 29 h 549"/>
                <a:gd name="T6" fmla="*/ 0 w 521"/>
                <a:gd name="T7" fmla="*/ 52 h 549"/>
                <a:gd name="T8" fmla="*/ 26 w 521"/>
                <a:gd name="T9" fmla="*/ 104 h 549"/>
                <a:gd name="T10" fmla="*/ 32 w 521"/>
                <a:gd name="T11" fmla="*/ 190 h 549"/>
                <a:gd name="T12" fmla="*/ 61 w 521"/>
                <a:gd name="T13" fmla="*/ 142 h 549"/>
                <a:gd name="T14" fmla="*/ 113 w 521"/>
                <a:gd name="T15" fmla="*/ 236 h 549"/>
                <a:gd name="T16" fmla="*/ 97 w 521"/>
                <a:gd name="T17" fmla="*/ 243 h 549"/>
                <a:gd name="T18" fmla="*/ 145 w 521"/>
                <a:gd name="T19" fmla="*/ 292 h 549"/>
                <a:gd name="T20" fmla="*/ 145 w 521"/>
                <a:gd name="T21" fmla="*/ 311 h 549"/>
                <a:gd name="T22" fmla="*/ 223 w 521"/>
                <a:gd name="T23" fmla="*/ 333 h 549"/>
                <a:gd name="T24" fmla="*/ 232 w 521"/>
                <a:gd name="T25" fmla="*/ 353 h 549"/>
                <a:gd name="T26" fmla="*/ 326 w 521"/>
                <a:gd name="T27" fmla="*/ 445 h 549"/>
                <a:gd name="T28" fmla="*/ 343 w 521"/>
                <a:gd name="T29" fmla="*/ 384 h 549"/>
                <a:gd name="T30" fmla="*/ 393 w 521"/>
                <a:gd name="T31" fmla="*/ 434 h 549"/>
                <a:gd name="T32" fmla="*/ 393 w 521"/>
                <a:gd name="T33" fmla="*/ 522 h 549"/>
                <a:gd name="T34" fmla="*/ 415 w 521"/>
                <a:gd name="T35" fmla="*/ 549 h 549"/>
                <a:gd name="T36" fmla="*/ 521 w 521"/>
                <a:gd name="T37" fmla="*/ 505 h 549"/>
                <a:gd name="T38" fmla="*/ 512 w 521"/>
                <a:gd name="T39" fmla="*/ 442 h 549"/>
                <a:gd name="T40" fmla="*/ 493 w 521"/>
                <a:gd name="T41" fmla="*/ 421 h 549"/>
                <a:gd name="T42" fmla="*/ 518 w 521"/>
                <a:gd name="T43" fmla="*/ 343 h 549"/>
                <a:gd name="T44" fmla="*/ 487 w 521"/>
                <a:gd name="T45" fmla="*/ 282 h 549"/>
                <a:gd name="T46" fmla="*/ 501 w 521"/>
                <a:gd name="T47" fmla="*/ 251 h 549"/>
                <a:gd name="T48" fmla="*/ 499 w 521"/>
                <a:gd name="T49" fmla="*/ 202 h 549"/>
                <a:gd name="T50" fmla="*/ 483 w 521"/>
                <a:gd name="T51" fmla="*/ 208 h 549"/>
                <a:gd name="T52" fmla="*/ 440 w 521"/>
                <a:gd name="T53" fmla="*/ 182 h 549"/>
                <a:gd name="T54" fmla="*/ 433 w 521"/>
                <a:gd name="T55" fmla="*/ 146 h 549"/>
                <a:gd name="T56" fmla="*/ 421 w 521"/>
                <a:gd name="T57" fmla="*/ 143 h 549"/>
                <a:gd name="T58" fmla="*/ 379 w 521"/>
                <a:gd name="T59" fmla="*/ 61 h 549"/>
                <a:gd name="T60" fmla="*/ 338 w 521"/>
                <a:gd name="T61" fmla="*/ 58 h 549"/>
                <a:gd name="T62" fmla="*/ 333 w 521"/>
                <a:gd name="T63" fmla="*/ 73 h 549"/>
                <a:gd name="T64" fmla="*/ 249 w 521"/>
                <a:gd name="T65" fmla="*/ 99 h 549"/>
                <a:gd name="T66" fmla="*/ 210 w 521"/>
                <a:gd name="T67" fmla="*/ 71 h 549"/>
                <a:gd name="T68" fmla="*/ 163 w 521"/>
                <a:gd name="T69" fmla="*/ 5 h 549"/>
                <a:gd name="T70" fmla="*/ 145 w 521"/>
                <a:gd name="T71" fmla="*/ 0 h 549"/>
                <a:gd name="T72" fmla="*/ 107 w 521"/>
                <a:gd name="T73" fmla="*/ 23 h 549"/>
                <a:gd name="T74" fmla="*/ 84 w 521"/>
                <a:gd name="T75" fmla="*/ 23 h 549"/>
                <a:gd name="T76" fmla="*/ 84 w 521"/>
                <a:gd name="T77" fmla="*/ 23 h 549"/>
                <a:gd name="T78" fmla="*/ 84 w 521"/>
                <a:gd name="T79" fmla="*/ 23 h 5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1"/>
                <a:gd name="T121" fmla="*/ 0 h 549"/>
                <a:gd name="T122" fmla="*/ 521 w 521"/>
                <a:gd name="T123" fmla="*/ 549 h 5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1" h="549">
                  <a:moveTo>
                    <a:pt x="84" y="23"/>
                  </a:moveTo>
                  <a:lnTo>
                    <a:pt x="59" y="32"/>
                  </a:lnTo>
                  <a:lnTo>
                    <a:pt x="14" y="29"/>
                  </a:lnTo>
                  <a:lnTo>
                    <a:pt x="0" y="52"/>
                  </a:lnTo>
                  <a:lnTo>
                    <a:pt x="26" y="104"/>
                  </a:lnTo>
                  <a:lnTo>
                    <a:pt x="32" y="190"/>
                  </a:lnTo>
                  <a:lnTo>
                    <a:pt x="61" y="142"/>
                  </a:lnTo>
                  <a:lnTo>
                    <a:pt x="113" y="236"/>
                  </a:lnTo>
                  <a:lnTo>
                    <a:pt x="97" y="243"/>
                  </a:lnTo>
                  <a:lnTo>
                    <a:pt x="145" y="292"/>
                  </a:lnTo>
                  <a:lnTo>
                    <a:pt x="145" y="311"/>
                  </a:lnTo>
                  <a:lnTo>
                    <a:pt x="223" y="333"/>
                  </a:lnTo>
                  <a:lnTo>
                    <a:pt x="232" y="353"/>
                  </a:lnTo>
                  <a:lnTo>
                    <a:pt x="326" y="445"/>
                  </a:lnTo>
                  <a:lnTo>
                    <a:pt x="343" y="384"/>
                  </a:lnTo>
                  <a:lnTo>
                    <a:pt x="393" y="434"/>
                  </a:lnTo>
                  <a:lnTo>
                    <a:pt x="393" y="522"/>
                  </a:lnTo>
                  <a:lnTo>
                    <a:pt x="415" y="549"/>
                  </a:lnTo>
                  <a:lnTo>
                    <a:pt x="521" y="505"/>
                  </a:lnTo>
                  <a:lnTo>
                    <a:pt x="512" y="442"/>
                  </a:lnTo>
                  <a:lnTo>
                    <a:pt x="493" y="421"/>
                  </a:lnTo>
                  <a:lnTo>
                    <a:pt x="518" y="343"/>
                  </a:lnTo>
                  <a:lnTo>
                    <a:pt x="487" y="282"/>
                  </a:lnTo>
                  <a:lnTo>
                    <a:pt x="501" y="251"/>
                  </a:lnTo>
                  <a:lnTo>
                    <a:pt x="499" y="202"/>
                  </a:lnTo>
                  <a:lnTo>
                    <a:pt x="483" y="208"/>
                  </a:lnTo>
                  <a:lnTo>
                    <a:pt x="440" y="182"/>
                  </a:lnTo>
                  <a:lnTo>
                    <a:pt x="433" y="146"/>
                  </a:lnTo>
                  <a:lnTo>
                    <a:pt x="421" y="143"/>
                  </a:lnTo>
                  <a:lnTo>
                    <a:pt x="379" y="61"/>
                  </a:lnTo>
                  <a:lnTo>
                    <a:pt x="338" y="58"/>
                  </a:lnTo>
                  <a:lnTo>
                    <a:pt x="333" y="73"/>
                  </a:lnTo>
                  <a:lnTo>
                    <a:pt x="249" y="99"/>
                  </a:lnTo>
                  <a:lnTo>
                    <a:pt x="210" y="71"/>
                  </a:lnTo>
                  <a:lnTo>
                    <a:pt x="163" y="5"/>
                  </a:lnTo>
                  <a:lnTo>
                    <a:pt x="145" y="0"/>
                  </a:lnTo>
                  <a:lnTo>
                    <a:pt x="107" y="23"/>
                  </a:lnTo>
                  <a:lnTo>
                    <a:pt x="84" y="2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8" name="Freeform 28"/>
            <p:cNvSpPr>
              <a:spLocks/>
            </p:cNvSpPr>
            <p:nvPr/>
          </p:nvSpPr>
          <p:spPr bwMode="auto">
            <a:xfrm>
              <a:off x="3352" y="3556"/>
              <a:ext cx="91" cy="265"/>
            </a:xfrm>
            <a:custGeom>
              <a:avLst/>
              <a:gdLst>
                <a:gd name="T0" fmla="*/ 17 w 91"/>
                <a:gd name="T1" fmla="*/ 0 h 265"/>
                <a:gd name="T2" fmla="*/ 0 w 91"/>
                <a:gd name="T3" fmla="*/ 64 h 265"/>
                <a:gd name="T4" fmla="*/ 12 w 91"/>
                <a:gd name="T5" fmla="*/ 77 h 265"/>
                <a:gd name="T6" fmla="*/ 4 w 91"/>
                <a:gd name="T7" fmla="*/ 205 h 265"/>
                <a:gd name="T8" fmla="*/ 48 w 91"/>
                <a:gd name="T9" fmla="*/ 265 h 265"/>
                <a:gd name="T10" fmla="*/ 91 w 91"/>
                <a:gd name="T11" fmla="*/ 197 h 265"/>
                <a:gd name="T12" fmla="*/ 91 w 91"/>
                <a:gd name="T13" fmla="*/ 169 h 265"/>
                <a:gd name="T14" fmla="*/ 67 w 91"/>
                <a:gd name="T15" fmla="*/ 141 h 265"/>
                <a:gd name="T16" fmla="*/ 67 w 91"/>
                <a:gd name="T17" fmla="*/ 53 h 265"/>
                <a:gd name="T18" fmla="*/ 17 w 91"/>
                <a:gd name="T19" fmla="*/ 0 h 265"/>
                <a:gd name="T20" fmla="*/ 17 w 91"/>
                <a:gd name="T21" fmla="*/ 0 h 265"/>
                <a:gd name="T22" fmla="*/ 17 w 91"/>
                <a:gd name="T23" fmla="*/ 0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265"/>
                <a:gd name="T38" fmla="*/ 91 w 91"/>
                <a:gd name="T39" fmla="*/ 265 h 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265">
                  <a:moveTo>
                    <a:pt x="17" y="0"/>
                  </a:moveTo>
                  <a:lnTo>
                    <a:pt x="0" y="64"/>
                  </a:lnTo>
                  <a:lnTo>
                    <a:pt x="12" y="77"/>
                  </a:lnTo>
                  <a:lnTo>
                    <a:pt x="4" y="205"/>
                  </a:lnTo>
                  <a:lnTo>
                    <a:pt x="48" y="265"/>
                  </a:lnTo>
                  <a:lnTo>
                    <a:pt x="91" y="197"/>
                  </a:lnTo>
                  <a:lnTo>
                    <a:pt x="91" y="169"/>
                  </a:lnTo>
                  <a:lnTo>
                    <a:pt x="67" y="141"/>
                  </a:lnTo>
                  <a:lnTo>
                    <a:pt x="67" y="53"/>
                  </a:lnTo>
                  <a:lnTo>
                    <a:pt x="1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9" name="Freeform 29"/>
            <p:cNvSpPr>
              <a:spLocks/>
            </p:cNvSpPr>
            <p:nvPr/>
          </p:nvSpPr>
          <p:spPr bwMode="auto">
            <a:xfrm>
              <a:off x="3400" y="3639"/>
              <a:ext cx="359" cy="483"/>
            </a:xfrm>
            <a:custGeom>
              <a:avLst/>
              <a:gdLst>
                <a:gd name="T0" fmla="*/ 344 w 359"/>
                <a:gd name="T1" fmla="*/ 0 h 483"/>
                <a:gd name="T2" fmla="*/ 319 w 359"/>
                <a:gd name="T3" fmla="*/ 4 h 483"/>
                <a:gd name="T4" fmla="*/ 319 w 359"/>
                <a:gd name="T5" fmla="*/ 32 h 483"/>
                <a:gd name="T6" fmla="*/ 290 w 359"/>
                <a:gd name="T7" fmla="*/ 44 h 483"/>
                <a:gd name="T8" fmla="*/ 234 w 359"/>
                <a:gd name="T9" fmla="*/ 20 h 483"/>
                <a:gd name="T10" fmla="*/ 146 w 359"/>
                <a:gd name="T11" fmla="*/ 41 h 483"/>
                <a:gd name="T12" fmla="*/ 43 w 359"/>
                <a:gd name="T13" fmla="*/ 85 h 483"/>
                <a:gd name="T14" fmla="*/ 43 w 359"/>
                <a:gd name="T15" fmla="*/ 117 h 483"/>
                <a:gd name="T16" fmla="*/ 0 w 359"/>
                <a:gd name="T17" fmla="*/ 182 h 483"/>
                <a:gd name="T18" fmla="*/ 27 w 359"/>
                <a:gd name="T19" fmla="*/ 255 h 483"/>
                <a:gd name="T20" fmla="*/ 50 w 359"/>
                <a:gd name="T21" fmla="*/ 264 h 483"/>
                <a:gd name="T22" fmla="*/ 34 w 359"/>
                <a:gd name="T23" fmla="*/ 276 h 483"/>
                <a:gd name="T24" fmla="*/ 55 w 359"/>
                <a:gd name="T25" fmla="*/ 315 h 483"/>
                <a:gd name="T26" fmla="*/ 146 w 359"/>
                <a:gd name="T27" fmla="*/ 320 h 483"/>
                <a:gd name="T28" fmla="*/ 159 w 359"/>
                <a:gd name="T29" fmla="*/ 343 h 483"/>
                <a:gd name="T30" fmla="*/ 97 w 359"/>
                <a:gd name="T31" fmla="*/ 329 h 483"/>
                <a:gd name="T32" fmla="*/ 58 w 359"/>
                <a:gd name="T33" fmla="*/ 340 h 483"/>
                <a:gd name="T34" fmla="*/ 46 w 359"/>
                <a:gd name="T35" fmla="*/ 374 h 483"/>
                <a:gd name="T36" fmla="*/ 75 w 359"/>
                <a:gd name="T37" fmla="*/ 392 h 483"/>
                <a:gd name="T38" fmla="*/ 75 w 359"/>
                <a:gd name="T39" fmla="*/ 424 h 483"/>
                <a:gd name="T40" fmla="*/ 87 w 359"/>
                <a:gd name="T41" fmla="*/ 465 h 483"/>
                <a:gd name="T42" fmla="*/ 109 w 359"/>
                <a:gd name="T43" fmla="*/ 448 h 483"/>
                <a:gd name="T44" fmla="*/ 113 w 359"/>
                <a:gd name="T45" fmla="*/ 480 h 483"/>
                <a:gd name="T46" fmla="*/ 121 w 359"/>
                <a:gd name="T47" fmla="*/ 477 h 483"/>
                <a:gd name="T48" fmla="*/ 134 w 359"/>
                <a:gd name="T49" fmla="*/ 455 h 483"/>
                <a:gd name="T50" fmla="*/ 141 w 359"/>
                <a:gd name="T51" fmla="*/ 483 h 483"/>
                <a:gd name="T52" fmla="*/ 157 w 359"/>
                <a:gd name="T53" fmla="*/ 474 h 483"/>
                <a:gd name="T54" fmla="*/ 157 w 359"/>
                <a:gd name="T55" fmla="*/ 428 h 483"/>
                <a:gd name="T56" fmla="*/ 141 w 359"/>
                <a:gd name="T57" fmla="*/ 386 h 483"/>
                <a:gd name="T58" fmla="*/ 172 w 359"/>
                <a:gd name="T59" fmla="*/ 409 h 483"/>
                <a:gd name="T60" fmla="*/ 181 w 359"/>
                <a:gd name="T61" fmla="*/ 404 h 483"/>
                <a:gd name="T62" fmla="*/ 162 w 359"/>
                <a:gd name="T63" fmla="*/ 355 h 483"/>
                <a:gd name="T64" fmla="*/ 190 w 359"/>
                <a:gd name="T65" fmla="*/ 358 h 483"/>
                <a:gd name="T66" fmla="*/ 216 w 359"/>
                <a:gd name="T67" fmla="*/ 384 h 483"/>
                <a:gd name="T68" fmla="*/ 213 w 359"/>
                <a:gd name="T69" fmla="*/ 337 h 483"/>
                <a:gd name="T70" fmla="*/ 134 w 359"/>
                <a:gd name="T71" fmla="*/ 261 h 483"/>
                <a:gd name="T72" fmla="*/ 150 w 359"/>
                <a:gd name="T73" fmla="*/ 252 h 483"/>
                <a:gd name="T74" fmla="*/ 159 w 359"/>
                <a:gd name="T75" fmla="*/ 224 h 483"/>
                <a:gd name="T76" fmla="*/ 138 w 359"/>
                <a:gd name="T77" fmla="*/ 166 h 483"/>
                <a:gd name="T78" fmla="*/ 137 w 359"/>
                <a:gd name="T79" fmla="*/ 107 h 483"/>
                <a:gd name="T80" fmla="*/ 155 w 359"/>
                <a:gd name="T81" fmla="*/ 104 h 483"/>
                <a:gd name="T82" fmla="*/ 181 w 359"/>
                <a:gd name="T83" fmla="*/ 169 h 483"/>
                <a:gd name="T84" fmla="*/ 188 w 359"/>
                <a:gd name="T85" fmla="*/ 144 h 483"/>
                <a:gd name="T86" fmla="*/ 197 w 359"/>
                <a:gd name="T87" fmla="*/ 130 h 483"/>
                <a:gd name="T88" fmla="*/ 226 w 359"/>
                <a:gd name="T89" fmla="*/ 133 h 483"/>
                <a:gd name="T90" fmla="*/ 219 w 359"/>
                <a:gd name="T91" fmla="*/ 116 h 483"/>
                <a:gd name="T92" fmla="*/ 190 w 359"/>
                <a:gd name="T93" fmla="*/ 107 h 483"/>
                <a:gd name="T94" fmla="*/ 241 w 359"/>
                <a:gd name="T95" fmla="*/ 82 h 483"/>
                <a:gd name="T96" fmla="*/ 331 w 359"/>
                <a:gd name="T97" fmla="*/ 92 h 483"/>
                <a:gd name="T98" fmla="*/ 359 w 359"/>
                <a:gd name="T99" fmla="*/ 17 h 483"/>
                <a:gd name="T100" fmla="*/ 344 w 359"/>
                <a:gd name="T101" fmla="*/ 0 h 483"/>
                <a:gd name="T102" fmla="*/ 344 w 359"/>
                <a:gd name="T103" fmla="*/ 0 h 483"/>
                <a:gd name="T104" fmla="*/ 344 w 359"/>
                <a:gd name="T105" fmla="*/ 0 h 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9"/>
                <a:gd name="T160" fmla="*/ 0 h 483"/>
                <a:gd name="T161" fmla="*/ 359 w 359"/>
                <a:gd name="T162" fmla="*/ 483 h 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9" h="483">
                  <a:moveTo>
                    <a:pt x="344" y="0"/>
                  </a:moveTo>
                  <a:lnTo>
                    <a:pt x="319" y="4"/>
                  </a:lnTo>
                  <a:lnTo>
                    <a:pt x="319" y="32"/>
                  </a:lnTo>
                  <a:lnTo>
                    <a:pt x="290" y="44"/>
                  </a:lnTo>
                  <a:lnTo>
                    <a:pt x="234" y="20"/>
                  </a:lnTo>
                  <a:lnTo>
                    <a:pt x="146" y="41"/>
                  </a:lnTo>
                  <a:lnTo>
                    <a:pt x="43" y="85"/>
                  </a:lnTo>
                  <a:lnTo>
                    <a:pt x="43" y="117"/>
                  </a:lnTo>
                  <a:lnTo>
                    <a:pt x="0" y="182"/>
                  </a:lnTo>
                  <a:lnTo>
                    <a:pt x="27" y="255"/>
                  </a:lnTo>
                  <a:lnTo>
                    <a:pt x="50" y="264"/>
                  </a:lnTo>
                  <a:lnTo>
                    <a:pt x="34" y="276"/>
                  </a:lnTo>
                  <a:lnTo>
                    <a:pt x="55" y="315"/>
                  </a:lnTo>
                  <a:lnTo>
                    <a:pt x="146" y="320"/>
                  </a:lnTo>
                  <a:lnTo>
                    <a:pt x="159" y="343"/>
                  </a:lnTo>
                  <a:lnTo>
                    <a:pt x="97" y="329"/>
                  </a:lnTo>
                  <a:lnTo>
                    <a:pt x="58" y="340"/>
                  </a:lnTo>
                  <a:lnTo>
                    <a:pt x="46" y="374"/>
                  </a:lnTo>
                  <a:lnTo>
                    <a:pt x="75" y="392"/>
                  </a:lnTo>
                  <a:lnTo>
                    <a:pt x="75" y="424"/>
                  </a:lnTo>
                  <a:lnTo>
                    <a:pt x="87" y="465"/>
                  </a:lnTo>
                  <a:lnTo>
                    <a:pt x="109" y="448"/>
                  </a:lnTo>
                  <a:lnTo>
                    <a:pt x="113" y="480"/>
                  </a:lnTo>
                  <a:lnTo>
                    <a:pt x="121" y="477"/>
                  </a:lnTo>
                  <a:lnTo>
                    <a:pt x="134" y="455"/>
                  </a:lnTo>
                  <a:lnTo>
                    <a:pt x="141" y="483"/>
                  </a:lnTo>
                  <a:lnTo>
                    <a:pt x="157" y="474"/>
                  </a:lnTo>
                  <a:lnTo>
                    <a:pt x="157" y="428"/>
                  </a:lnTo>
                  <a:lnTo>
                    <a:pt x="141" y="386"/>
                  </a:lnTo>
                  <a:lnTo>
                    <a:pt x="172" y="409"/>
                  </a:lnTo>
                  <a:lnTo>
                    <a:pt x="181" y="404"/>
                  </a:lnTo>
                  <a:lnTo>
                    <a:pt x="162" y="355"/>
                  </a:lnTo>
                  <a:lnTo>
                    <a:pt x="190" y="358"/>
                  </a:lnTo>
                  <a:lnTo>
                    <a:pt x="216" y="384"/>
                  </a:lnTo>
                  <a:lnTo>
                    <a:pt x="213" y="337"/>
                  </a:lnTo>
                  <a:lnTo>
                    <a:pt x="134" y="261"/>
                  </a:lnTo>
                  <a:lnTo>
                    <a:pt x="150" y="252"/>
                  </a:lnTo>
                  <a:lnTo>
                    <a:pt x="159" y="224"/>
                  </a:lnTo>
                  <a:lnTo>
                    <a:pt x="138" y="166"/>
                  </a:lnTo>
                  <a:lnTo>
                    <a:pt x="137" y="107"/>
                  </a:lnTo>
                  <a:lnTo>
                    <a:pt x="155" y="104"/>
                  </a:lnTo>
                  <a:lnTo>
                    <a:pt x="181" y="169"/>
                  </a:lnTo>
                  <a:lnTo>
                    <a:pt x="188" y="144"/>
                  </a:lnTo>
                  <a:lnTo>
                    <a:pt x="197" y="130"/>
                  </a:lnTo>
                  <a:lnTo>
                    <a:pt x="226" y="133"/>
                  </a:lnTo>
                  <a:lnTo>
                    <a:pt x="219" y="116"/>
                  </a:lnTo>
                  <a:lnTo>
                    <a:pt x="190" y="107"/>
                  </a:lnTo>
                  <a:lnTo>
                    <a:pt x="241" y="82"/>
                  </a:lnTo>
                  <a:lnTo>
                    <a:pt x="331" y="92"/>
                  </a:lnTo>
                  <a:lnTo>
                    <a:pt x="359" y="17"/>
                  </a:lnTo>
                  <a:lnTo>
                    <a:pt x="34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0" name="Freeform 30"/>
            <p:cNvSpPr>
              <a:spLocks/>
            </p:cNvSpPr>
            <p:nvPr/>
          </p:nvSpPr>
          <p:spPr bwMode="auto">
            <a:xfrm>
              <a:off x="2619" y="3105"/>
              <a:ext cx="242" cy="158"/>
            </a:xfrm>
            <a:custGeom>
              <a:avLst/>
              <a:gdLst>
                <a:gd name="T0" fmla="*/ 87 w 242"/>
                <a:gd name="T1" fmla="*/ 3 h 158"/>
                <a:gd name="T2" fmla="*/ 73 w 242"/>
                <a:gd name="T3" fmla="*/ 11 h 158"/>
                <a:gd name="T4" fmla="*/ 51 w 242"/>
                <a:gd name="T5" fmla="*/ 11 h 158"/>
                <a:gd name="T6" fmla="*/ 51 w 242"/>
                <a:gd name="T7" fmla="*/ 21 h 158"/>
                <a:gd name="T8" fmla="*/ 23 w 242"/>
                <a:gd name="T9" fmla="*/ 58 h 158"/>
                <a:gd name="T10" fmla="*/ 0 w 242"/>
                <a:gd name="T11" fmla="*/ 109 h 158"/>
                <a:gd name="T12" fmla="*/ 1 w 242"/>
                <a:gd name="T13" fmla="*/ 134 h 158"/>
                <a:gd name="T14" fmla="*/ 29 w 242"/>
                <a:gd name="T15" fmla="*/ 111 h 158"/>
                <a:gd name="T16" fmla="*/ 43 w 242"/>
                <a:gd name="T17" fmla="*/ 111 h 158"/>
                <a:gd name="T18" fmla="*/ 41 w 242"/>
                <a:gd name="T19" fmla="*/ 146 h 158"/>
                <a:gd name="T20" fmla="*/ 56 w 242"/>
                <a:gd name="T21" fmla="*/ 158 h 158"/>
                <a:gd name="T22" fmla="*/ 100 w 242"/>
                <a:gd name="T23" fmla="*/ 158 h 158"/>
                <a:gd name="T24" fmla="*/ 119 w 242"/>
                <a:gd name="T25" fmla="*/ 118 h 158"/>
                <a:gd name="T26" fmla="*/ 134 w 242"/>
                <a:gd name="T27" fmla="*/ 114 h 158"/>
                <a:gd name="T28" fmla="*/ 163 w 242"/>
                <a:gd name="T29" fmla="*/ 158 h 158"/>
                <a:gd name="T30" fmla="*/ 179 w 242"/>
                <a:gd name="T31" fmla="*/ 106 h 158"/>
                <a:gd name="T32" fmla="*/ 226 w 242"/>
                <a:gd name="T33" fmla="*/ 119 h 158"/>
                <a:gd name="T34" fmla="*/ 226 w 242"/>
                <a:gd name="T35" fmla="*/ 93 h 158"/>
                <a:gd name="T36" fmla="*/ 242 w 242"/>
                <a:gd name="T37" fmla="*/ 87 h 158"/>
                <a:gd name="T38" fmla="*/ 242 w 242"/>
                <a:gd name="T39" fmla="*/ 67 h 158"/>
                <a:gd name="T40" fmla="*/ 209 w 242"/>
                <a:gd name="T41" fmla="*/ 61 h 158"/>
                <a:gd name="T42" fmla="*/ 197 w 242"/>
                <a:gd name="T43" fmla="*/ 53 h 158"/>
                <a:gd name="T44" fmla="*/ 192 w 242"/>
                <a:gd name="T45" fmla="*/ 45 h 158"/>
                <a:gd name="T46" fmla="*/ 197 w 242"/>
                <a:gd name="T47" fmla="*/ 21 h 158"/>
                <a:gd name="T48" fmla="*/ 192 w 242"/>
                <a:gd name="T49" fmla="*/ 11 h 158"/>
                <a:gd name="T50" fmla="*/ 150 w 242"/>
                <a:gd name="T51" fmla="*/ 0 h 158"/>
                <a:gd name="T52" fmla="*/ 119 w 242"/>
                <a:gd name="T53" fmla="*/ 0 h 158"/>
                <a:gd name="T54" fmla="*/ 87 w 242"/>
                <a:gd name="T55" fmla="*/ 3 h 158"/>
                <a:gd name="T56" fmla="*/ 87 w 242"/>
                <a:gd name="T57" fmla="*/ 3 h 158"/>
                <a:gd name="T58" fmla="*/ 87 w 242"/>
                <a:gd name="T59" fmla="*/ 3 h 1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2"/>
                <a:gd name="T91" fmla="*/ 0 h 158"/>
                <a:gd name="T92" fmla="*/ 242 w 242"/>
                <a:gd name="T93" fmla="*/ 158 h 1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2" h="158">
                  <a:moveTo>
                    <a:pt x="87" y="3"/>
                  </a:moveTo>
                  <a:lnTo>
                    <a:pt x="73" y="11"/>
                  </a:lnTo>
                  <a:lnTo>
                    <a:pt x="51" y="11"/>
                  </a:lnTo>
                  <a:lnTo>
                    <a:pt x="51" y="21"/>
                  </a:lnTo>
                  <a:lnTo>
                    <a:pt x="23" y="58"/>
                  </a:lnTo>
                  <a:lnTo>
                    <a:pt x="0" y="109"/>
                  </a:lnTo>
                  <a:lnTo>
                    <a:pt x="1" y="134"/>
                  </a:lnTo>
                  <a:lnTo>
                    <a:pt x="29" y="111"/>
                  </a:lnTo>
                  <a:lnTo>
                    <a:pt x="43" y="111"/>
                  </a:lnTo>
                  <a:lnTo>
                    <a:pt x="41" y="146"/>
                  </a:lnTo>
                  <a:lnTo>
                    <a:pt x="56" y="158"/>
                  </a:lnTo>
                  <a:lnTo>
                    <a:pt x="100" y="158"/>
                  </a:lnTo>
                  <a:lnTo>
                    <a:pt x="119" y="118"/>
                  </a:lnTo>
                  <a:lnTo>
                    <a:pt x="134" y="114"/>
                  </a:lnTo>
                  <a:lnTo>
                    <a:pt x="163" y="158"/>
                  </a:lnTo>
                  <a:lnTo>
                    <a:pt x="179" y="106"/>
                  </a:lnTo>
                  <a:lnTo>
                    <a:pt x="226" y="119"/>
                  </a:lnTo>
                  <a:lnTo>
                    <a:pt x="226" y="93"/>
                  </a:lnTo>
                  <a:lnTo>
                    <a:pt x="242" y="87"/>
                  </a:lnTo>
                  <a:lnTo>
                    <a:pt x="242" y="67"/>
                  </a:lnTo>
                  <a:lnTo>
                    <a:pt x="209" y="61"/>
                  </a:lnTo>
                  <a:lnTo>
                    <a:pt x="197" y="53"/>
                  </a:lnTo>
                  <a:lnTo>
                    <a:pt x="192" y="45"/>
                  </a:lnTo>
                  <a:lnTo>
                    <a:pt x="197" y="21"/>
                  </a:lnTo>
                  <a:lnTo>
                    <a:pt x="192" y="11"/>
                  </a:lnTo>
                  <a:lnTo>
                    <a:pt x="150" y="0"/>
                  </a:lnTo>
                  <a:lnTo>
                    <a:pt x="119" y="0"/>
                  </a:lnTo>
                  <a:lnTo>
                    <a:pt x="87" y="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1" name="Freeform 31"/>
            <p:cNvSpPr>
              <a:spLocks/>
            </p:cNvSpPr>
            <p:nvPr/>
          </p:nvSpPr>
          <p:spPr bwMode="auto">
            <a:xfrm>
              <a:off x="2811" y="3126"/>
              <a:ext cx="15" cy="34"/>
            </a:xfrm>
            <a:custGeom>
              <a:avLst/>
              <a:gdLst>
                <a:gd name="T0" fmla="*/ 5 w 15"/>
                <a:gd name="T1" fmla="*/ 0 h 34"/>
                <a:gd name="T2" fmla="*/ 0 w 15"/>
                <a:gd name="T3" fmla="*/ 21 h 34"/>
                <a:gd name="T4" fmla="*/ 5 w 15"/>
                <a:gd name="T5" fmla="*/ 34 h 34"/>
                <a:gd name="T6" fmla="*/ 15 w 15"/>
                <a:gd name="T7" fmla="*/ 21 h 34"/>
                <a:gd name="T8" fmla="*/ 14 w 15"/>
                <a:gd name="T9" fmla="*/ 4 h 34"/>
                <a:gd name="T10" fmla="*/ 5 w 15"/>
                <a:gd name="T11" fmla="*/ 0 h 34"/>
                <a:gd name="T12" fmla="*/ 5 w 15"/>
                <a:gd name="T13" fmla="*/ 0 h 34"/>
                <a:gd name="T14" fmla="*/ 5 w 1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4"/>
                <a:gd name="T26" fmla="*/ 15 w 1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4">
                  <a:moveTo>
                    <a:pt x="5" y="0"/>
                  </a:moveTo>
                  <a:lnTo>
                    <a:pt x="0" y="21"/>
                  </a:lnTo>
                  <a:lnTo>
                    <a:pt x="5" y="34"/>
                  </a:lnTo>
                  <a:lnTo>
                    <a:pt x="15" y="21"/>
                  </a:lnTo>
                  <a:lnTo>
                    <a:pt x="14" y="4"/>
                  </a:lnTo>
                  <a:lnTo>
                    <a:pt x="5"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2" name="Freeform 32"/>
            <p:cNvSpPr>
              <a:spLocks/>
            </p:cNvSpPr>
            <p:nvPr/>
          </p:nvSpPr>
          <p:spPr bwMode="auto">
            <a:xfrm>
              <a:off x="2811" y="2976"/>
              <a:ext cx="416" cy="234"/>
            </a:xfrm>
            <a:custGeom>
              <a:avLst/>
              <a:gdLst>
                <a:gd name="T0" fmla="*/ 306 w 416"/>
                <a:gd name="T1" fmla="*/ 0 h 234"/>
                <a:gd name="T2" fmla="*/ 282 w 416"/>
                <a:gd name="T3" fmla="*/ 37 h 234"/>
                <a:gd name="T4" fmla="*/ 252 w 416"/>
                <a:gd name="T5" fmla="*/ 37 h 234"/>
                <a:gd name="T6" fmla="*/ 235 w 416"/>
                <a:gd name="T7" fmla="*/ 24 h 234"/>
                <a:gd name="T8" fmla="*/ 187 w 416"/>
                <a:gd name="T9" fmla="*/ 68 h 234"/>
                <a:gd name="T10" fmla="*/ 194 w 416"/>
                <a:gd name="T11" fmla="*/ 127 h 234"/>
                <a:gd name="T12" fmla="*/ 111 w 416"/>
                <a:gd name="T13" fmla="*/ 140 h 234"/>
                <a:gd name="T14" fmla="*/ 59 w 416"/>
                <a:gd name="T15" fmla="*/ 135 h 234"/>
                <a:gd name="T16" fmla="*/ 43 w 416"/>
                <a:gd name="T17" fmla="*/ 156 h 234"/>
                <a:gd name="T18" fmla="*/ 17 w 416"/>
                <a:gd name="T19" fmla="*/ 135 h 234"/>
                <a:gd name="T20" fmla="*/ 0 w 416"/>
                <a:gd name="T21" fmla="*/ 140 h 234"/>
                <a:gd name="T22" fmla="*/ 5 w 416"/>
                <a:gd name="T23" fmla="*/ 152 h 234"/>
                <a:gd name="T24" fmla="*/ 12 w 416"/>
                <a:gd name="T25" fmla="*/ 153 h 234"/>
                <a:gd name="T26" fmla="*/ 15 w 416"/>
                <a:gd name="T27" fmla="*/ 171 h 234"/>
                <a:gd name="T28" fmla="*/ 6 w 416"/>
                <a:gd name="T29" fmla="*/ 182 h 234"/>
                <a:gd name="T30" fmla="*/ 17 w 416"/>
                <a:gd name="T31" fmla="*/ 191 h 234"/>
                <a:gd name="T32" fmla="*/ 50 w 416"/>
                <a:gd name="T33" fmla="*/ 196 h 234"/>
                <a:gd name="T34" fmla="*/ 69 w 416"/>
                <a:gd name="T35" fmla="*/ 203 h 234"/>
                <a:gd name="T36" fmla="*/ 141 w 416"/>
                <a:gd name="T37" fmla="*/ 181 h 234"/>
                <a:gd name="T38" fmla="*/ 150 w 416"/>
                <a:gd name="T39" fmla="*/ 210 h 234"/>
                <a:gd name="T40" fmla="*/ 228 w 416"/>
                <a:gd name="T41" fmla="*/ 229 h 234"/>
                <a:gd name="T42" fmla="*/ 271 w 416"/>
                <a:gd name="T43" fmla="*/ 234 h 234"/>
                <a:gd name="T44" fmla="*/ 296 w 416"/>
                <a:gd name="T45" fmla="*/ 223 h 234"/>
                <a:gd name="T46" fmla="*/ 325 w 416"/>
                <a:gd name="T47" fmla="*/ 222 h 234"/>
                <a:gd name="T48" fmla="*/ 360 w 416"/>
                <a:gd name="T49" fmla="*/ 200 h 234"/>
                <a:gd name="T50" fmla="*/ 384 w 416"/>
                <a:gd name="T51" fmla="*/ 143 h 234"/>
                <a:gd name="T52" fmla="*/ 378 w 416"/>
                <a:gd name="T53" fmla="*/ 135 h 234"/>
                <a:gd name="T54" fmla="*/ 387 w 416"/>
                <a:gd name="T55" fmla="*/ 119 h 234"/>
                <a:gd name="T56" fmla="*/ 416 w 416"/>
                <a:gd name="T57" fmla="*/ 119 h 234"/>
                <a:gd name="T58" fmla="*/ 415 w 416"/>
                <a:gd name="T59" fmla="*/ 91 h 234"/>
                <a:gd name="T60" fmla="*/ 401 w 416"/>
                <a:gd name="T61" fmla="*/ 24 h 234"/>
                <a:gd name="T62" fmla="*/ 362 w 416"/>
                <a:gd name="T63" fmla="*/ 24 h 234"/>
                <a:gd name="T64" fmla="*/ 338 w 416"/>
                <a:gd name="T65" fmla="*/ 5 h 234"/>
                <a:gd name="T66" fmla="*/ 306 w 416"/>
                <a:gd name="T67" fmla="*/ 0 h 234"/>
                <a:gd name="T68" fmla="*/ 306 w 416"/>
                <a:gd name="T69" fmla="*/ 0 h 234"/>
                <a:gd name="T70" fmla="*/ 306 w 416"/>
                <a:gd name="T71" fmla="*/ 0 h 2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6"/>
                <a:gd name="T109" fmla="*/ 0 h 234"/>
                <a:gd name="T110" fmla="*/ 416 w 416"/>
                <a:gd name="T111" fmla="*/ 234 h 2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6" h="234">
                  <a:moveTo>
                    <a:pt x="306" y="0"/>
                  </a:moveTo>
                  <a:lnTo>
                    <a:pt x="282" y="37"/>
                  </a:lnTo>
                  <a:lnTo>
                    <a:pt x="252" y="37"/>
                  </a:lnTo>
                  <a:lnTo>
                    <a:pt x="235" y="24"/>
                  </a:lnTo>
                  <a:lnTo>
                    <a:pt x="187" y="68"/>
                  </a:lnTo>
                  <a:lnTo>
                    <a:pt x="194" y="127"/>
                  </a:lnTo>
                  <a:lnTo>
                    <a:pt x="111" y="140"/>
                  </a:lnTo>
                  <a:lnTo>
                    <a:pt x="59" y="135"/>
                  </a:lnTo>
                  <a:lnTo>
                    <a:pt x="43" y="156"/>
                  </a:lnTo>
                  <a:lnTo>
                    <a:pt x="17" y="135"/>
                  </a:lnTo>
                  <a:lnTo>
                    <a:pt x="0" y="140"/>
                  </a:lnTo>
                  <a:lnTo>
                    <a:pt x="5" y="152"/>
                  </a:lnTo>
                  <a:lnTo>
                    <a:pt x="12" y="153"/>
                  </a:lnTo>
                  <a:lnTo>
                    <a:pt x="15" y="171"/>
                  </a:lnTo>
                  <a:lnTo>
                    <a:pt x="6" y="182"/>
                  </a:lnTo>
                  <a:lnTo>
                    <a:pt x="17" y="191"/>
                  </a:lnTo>
                  <a:lnTo>
                    <a:pt x="50" y="196"/>
                  </a:lnTo>
                  <a:lnTo>
                    <a:pt x="69" y="203"/>
                  </a:lnTo>
                  <a:lnTo>
                    <a:pt x="141" y="181"/>
                  </a:lnTo>
                  <a:lnTo>
                    <a:pt x="150" y="210"/>
                  </a:lnTo>
                  <a:lnTo>
                    <a:pt x="228" y="229"/>
                  </a:lnTo>
                  <a:lnTo>
                    <a:pt x="271" y="234"/>
                  </a:lnTo>
                  <a:lnTo>
                    <a:pt x="296" y="223"/>
                  </a:lnTo>
                  <a:lnTo>
                    <a:pt x="325" y="222"/>
                  </a:lnTo>
                  <a:lnTo>
                    <a:pt x="360" y="200"/>
                  </a:lnTo>
                  <a:lnTo>
                    <a:pt x="384" y="143"/>
                  </a:lnTo>
                  <a:lnTo>
                    <a:pt x="378" y="135"/>
                  </a:lnTo>
                  <a:lnTo>
                    <a:pt x="387" y="119"/>
                  </a:lnTo>
                  <a:lnTo>
                    <a:pt x="416" y="119"/>
                  </a:lnTo>
                  <a:lnTo>
                    <a:pt x="415" y="91"/>
                  </a:lnTo>
                  <a:lnTo>
                    <a:pt x="401" y="24"/>
                  </a:lnTo>
                  <a:lnTo>
                    <a:pt x="362" y="24"/>
                  </a:lnTo>
                  <a:lnTo>
                    <a:pt x="338" y="5"/>
                  </a:lnTo>
                  <a:lnTo>
                    <a:pt x="306"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3" name="Freeform 33"/>
            <p:cNvSpPr>
              <a:spLocks/>
            </p:cNvSpPr>
            <p:nvPr/>
          </p:nvSpPr>
          <p:spPr bwMode="auto">
            <a:xfrm>
              <a:off x="2653" y="3157"/>
              <a:ext cx="655" cy="831"/>
            </a:xfrm>
            <a:custGeom>
              <a:avLst/>
              <a:gdLst>
                <a:gd name="T0" fmla="*/ 19 w 655"/>
                <a:gd name="T1" fmla="*/ 106 h 831"/>
                <a:gd name="T2" fmla="*/ 6 w 655"/>
                <a:gd name="T3" fmla="*/ 134 h 831"/>
                <a:gd name="T4" fmla="*/ 23 w 655"/>
                <a:gd name="T5" fmla="*/ 164 h 831"/>
                <a:gd name="T6" fmla="*/ 0 w 655"/>
                <a:gd name="T7" fmla="*/ 197 h 831"/>
                <a:gd name="T8" fmla="*/ 23 w 655"/>
                <a:gd name="T9" fmla="*/ 261 h 831"/>
                <a:gd name="T10" fmla="*/ 73 w 655"/>
                <a:gd name="T11" fmla="*/ 295 h 831"/>
                <a:gd name="T12" fmla="*/ 85 w 655"/>
                <a:gd name="T13" fmla="*/ 286 h 831"/>
                <a:gd name="T14" fmla="*/ 120 w 655"/>
                <a:gd name="T15" fmla="*/ 245 h 831"/>
                <a:gd name="T16" fmla="*/ 205 w 655"/>
                <a:gd name="T17" fmla="*/ 276 h 831"/>
                <a:gd name="T18" fmla="*/ 224 w 655"/>
                <a:gd name="T19" fmla="*/ 377 h 831"/>
                <a:gd name="T20" fmla="*/ 254 w 655"/>
                <a:gd name="T21" fmla="*/ 429 h 831"/>
                <a:gd name="T22" fmla="*/ 271 w 655"/>
                <a:gd name="T23" fmla="*/ 420 h 831"/>
                <a:gd name="T24" fmla="*/ 363 w 655"/>
                <a:gd name="T25" fmla="*/ 526 h 831"/>
                <a:gd name="T26" fmla="*/ 393 w 655"/>
                <a:gd name="T27" fmla="*/ 532 h 831"/>
                <a:gd name="T28" fmla="*/ 429 w 655"/>
                <a:gd name="T29" fmla="*/ 579 h 831"/>
                <a:gd name="T30" fmla="*/ 465 w 655"/>
                <a:gd name="T31" fmla="*/ 604 h 831"/>
                <a:gd name="T32" fmla="*/ 483 w 655"/>
                <a:gd name="T33" fmla="*/ 651 h 831"/>
                <a:gd name="T34" fmla="*/ 506 w 655"/>
                <a:gd name="T35" fmla="*/ 656 h 831"/>
                <a:gd name="T36" fmla="*/ 531 w 655"/>
                <a:gd name="T37" fmla="*/ 752 h 831"/>
                <a:gd name="T38" fmla="*/ 511 w 655"/>
                <a:gd name="T39" fmla="*/ 765 h 831"/>
                <a:gd name="T40" fmla="*/ 501 w 655"/>
                <a:gd name="T41" fmla="*/ 818 h 831"/>
                <a:gd name="T42" fmla="*/ 521 w 655"/>
                <a:gd name="T43" fmla="*/ 831 h 831"/>
                <a:gd name="T44" fmla="*/ 555 w 655"/>
                <a:gd name="T45" fmla="*/ 781 h 831"/>
                <a:gd name="T46" fmla="*/ 561 w 655"/>
                <a:gd name="T47" fmla="*/ 740 h 831"/>
                <a:gd name="T48" fmla="*/ 584 w 655"/>
                <a:gd name="T49" fmla="*/ 730 h 831"/>
                <a:gd name="T50" fmla="*/ 581 w 655"/>
                <a:gd name="T51" fmla="*/ 687 h 831"/>
                <a:gd name="T52" fmla="*/ 546 w 655"/>
                <a:gd name="T53" fmla="*/ 659 h 831"/>
                <a:gd name="T54" fmla="*/ 565 w 655"/>
                <a:gd name="T55" fmla="*/ 592 h 831"/>
                <a:gd name="T56" fmla="*/ 625 w 655"/>
                <a:gd name="T57" fmla="*/ 624 h 831"/>
                <a:gd name="T58" fmla="*/ 637 w 655"/>
                <a:gd name="T59" fmla="*/ 662 h 831"/>
                <a:gd name="T60" fmla="*/ 655 w 655"/>
                <a:gd name="T61" fmla="*/ 665 h 831"/>
                <a:gd name="T62" fmla="*/ 655 w 655"/>
                <a:gd name="T63" fmla="*/ 626 h 831"/>
                <a:gd name="T64" fmla="*/ 625 w 655"/>
                <a:gd name="T65" fmla="*/ 574 h 831"/>
                <a:gd name="T66" fmla="*/ 518 w 655"/>
                <a:gd name="T67" fmla="*/ 512 h 831"/>
                <a:gd name="T68" fmla="*/ 527 w 655"/>
                <a:gd name="T69" fmla="*/ 465 h 831"/>
                <a:gd name="T70" fmla="*/ 483 w 655"/>
                <a:gd name="T71" fmla="*/ 465 h 831"/>
                <a:gd name="T72" fmla="*/ 445 w 655"/>
                <a:gd name="T73" fmla="*/ 439 h 831"/>
                <a:gd name="T74" fmla="*/ 382 w 655"/>
                <a:gd name="T75" fmla="*/ 308 h 831"/>
                <a:gd name="T76" fmla="*/ 317 w 655"/>
                <a:gd name="T77" fmla="*/ 257 h 831"/>
                <a:gd name="T78" fmla="*/ 317 w 655"/>
                <a:gd name="T79" fmla="*/ 150 h 831"/>
                <a:gd name="T80" fmla="*/ 367 w 655"/>
                <a:gd name="T81" fmla="*/ 125 h 831"/>
                <a:gd name="T82" fmla="*/ 399 w 655"/>
                <a:gd name="T83" fmla="*/ 122 h 831"/>
                <a:gd name="T84" fmla="*/ 374 w 655"/>
                <a:gd name="T85" fmla="*/ 69 h 831"/>
                <a:gd name="T86" fmla="*/ 387 w 655"/>
                <a:gd name="T87" fmla="*/ 47 h 831"/>
                <a:gd name="T88" fmla="*/ 308 w 655"/>
                <a:gd name="T89" fmla="*/ 28 h 831"/>
                <a:gd name="T90" fmla="*/ 299 w 655"/>
                <a:gd name="T91" fmla="*/ 0 h 831"/>
                <a:gd name="T92" fmla="*/ 226 w 655"/>
                <a:gd name="T93" fmla="*/ 22 h 831"/>
                <a:gd name="T94" fmla="*/ 208 w 655"/>
                <a:gd name="T95" fmla="*/ 15 h 831"/>
                <a:gd name="T96" fmla="*/ 208 w 655"/>
                <a:gd name="T97" fmla="*/ 37 h 831"/>
                <a:gd name="T98" fmla="*/ 192 w 655"/>
                <a:gd name="T99" fmla="*/ 41 h 831"/>
                <a:gd name="T100" fmla="*/ 192 w 655"/>
                <a:gd name="T101" fmla="*/ 69 h 831"/>
                <a:gd name="T102" fmla="*/ 144 w 655"/>
                <a:gd name="T103" fmla="*/ 53 h 831"/>
                <a:gd name="T104" fmla="*/ 129 w 655"/>
                <a:gd name="T105" fmla="*/ 106 h 831"/>
                <a:gd name="T106" fmla="*/ 98 w 655"/>
                <a:gd name="T107" fmla="*/ 62 h 831"/>
                <a:gd name="T108" fmla="*/ 82 w 655"/>
                <a:gd name="T109" fmla="*/ 66 h 831"/>
                <a:gd name="T110" fmla="*/ 66 w 655"/>
                <a:gd name="T111" fmla="*/ 106 h 831"/>
                <a:gd name="T112" fmla="*/ 19 w 655"/>
                <a:gd name="T113" fmla="*/ 106 h 831"/>
                <a:gd name="T114" fmla="*/ 19 w 655"/>
                <a:gd name="T115" fmla="*/ 106 h 831"/>
                <a:gd name="T116" fmla="*/ 19 w 655"/>
                <a:gd name="T117" fmla="*/ 106 h 8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5"/>
                <a:gd name="T178" fmla="*/ 0 h 831"/>
                <a:gd name="T179" fmla="*/ 655 w 655"/>
                <a:gd name="T180" fmla="*/ 831 h 8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5" h="831">
                  <a:moveTo>
                    <a:pt x="19" y="106"/>
                  </a:moveTo>
                  <a:lnTo>
                    <a:pt x="6" y="134"/>
                  </a:lnTo>
                  <a:lnTo>
                    <a:pt x="23" y="164"/>
                  </a:lnTo>
                  <a:lnTo>
                    <a:pt x="0" y="197"/>
                  </a:lnTo>
                  <a:lnTo>
                    <a:pt x="23" y="261"/>
                  </a:lnTo>
                  <a:lnTo>
                    <a:pt x="73" y="295"/>
                  </a:lnTo>
                  <a:lnTo>
                    <a:pt x="85" y="286"/>
                  </a:lnTo>
                  <a:lnTo>
                    <a:pt x="120" y="245"/>
                  </a:lnTo>
                  <a:lnTo>
                    <a:pt x="205" y="276"/>
                  </a:lnTo>
                  <a:lnTo>
                    <a:pt x="224" y="377"/>
                  </a:lnTo>
                  <a:lnTo>
                    <a:pt x="254" y="429"/>
                  </a:lnTo>
                  <a:lnTo>
                    <a:pt x="271" y="420"/>
                  </a:lnTo>
                  <a:lnTo>
                    <a:pt x="363" y="526"/>
                  </a:lnTo>
                  <a:lnTo>
                    <a:pt x="393" y="532"/>
                  </a:lnTo>
                  <a:lnTo>
                    <a:pt x="429" y="579"/>
                  </a:lnTo>
                  <a:lnTo>
                    <a:pt x="465" y="604"/>
                  </a:lnTo>
                  <a:lnTo>
                    <a:pt x="483" y="651"/>
                  </a:lnTo>
                  <a:lnTo>
                    <a:pt x="506" y="656"/>
                  </a:lnTo>
                  <a:lnTo>
                    <a:pt x="531" y="752"/>
                  </a:lnTo>
                  <a:lnTo>
                    <a:pt x="511" y="765"/>
                  </a:lnTo>
                  <a:lnTo>
                    <a:pt x="501" y="818"/>
                  </a:lnTo>
                  <a:lnTo>
                    <a:pt x="521" y="831"/>
                  </a:lnTo>
                  <a:lnTo>
                    <a:pt x="555" y="781"/>
                  </a:lnTo>
                  <a:lnTo>
                    <a:pt x="561" y="740"/>
                  </a:lnTo>
                  <a:lnTo>
                    <a:pt x="584" y="730"/>
                  </a:lnTo>
                  <a:lnTo>
                    <a:pt x="581" y="687"/>
                  </a:lnTo>
                  <a:lnTo>
                    <a:pt x="546" y="659"/>
                  </a:lnTo>
                  <a:lnTo>
                    <a:pt x="565" y="592"/>
                  </a:lnTo>
                  <a:lnTo>
                    <a:pt x="625" y="624"/>
                  </a:lnTo>
                  <a:lnTo>
                    <a:pt x="637" y="662"/>
                  </a:lnTo>
                  <a:lnTo>
                    <a:pt x="655" y="665"/>
                  </a:lnTo>
                  <a:lnTo>
                    <a:pt x="655" y="626"/>
                  </a:lnTo>
                  <a:lnTo>
                    <a:pt x="625" y="574"/>
                  </a:lnTo>
                  <a:lnTo>
                    <a:pt x="518" y="512"/>
                  </a:lnTo>
                  <a:lnTo>
                    <a:pt x="527" y="465"/>
                  </a:lnTo>
                  <a:lnTo>
                    <a:pt x="483" y="465"/>
                  </a:lnTo>
                  <a:lnTo>
                    <a:pt x="445" y="439"/>
                  </a:lnTo>
                  <a:lnTo>
                    <a:pt x="382" y="308"/>
                  </a:lnTo>
                  <a:lnTo>
                    <a:pt x="317" y="257"/>
                  </a:lnTo>
                  <a:lnTo>
                    <a:pt x="317" y="150"/>
                  </a:lnTo>
                  <a:lnTo>
                    <a:pt x="367" y="125"/>
                  </a:lnTo>
                  <a:lnTo>
                    <a:pt x="399" y="122"/>
                  </a:lnTo>
                  <a:lnTo>
                    <a:pt x="374" y="69"/>
                  </a:lnTo>
                  <a:lnTo>
                    <a:pt x="387" y="47"/>
                  </a:lnTo>
                  <a:lnTo>
                    <a:pt x="308" y="28"/>
                  </a:lnTo>
                  <a:lnTo>
                    <a:pt x="299" y="0"/>
                  </a:lnTo>
                  <a:lnTo>
                    <a:pt x="226" y="22"/>
                  </a:lnTo>
                  <a:lnTo>
                    <a:pt x="208" y="15"/>
                  </a:lnTo>
                  <a:lnTo>
                    <a:pt x="208" y="37"/>
                  </a:lnTo>
                  <a:lnTo>
                    <a:pt x="192" y="41"/>
                  </a:lnTo>
                  <a:lnTo>
                    <a:pt x="192" y="69"/>
                  </a:lnTo>
                  <a:lnTo>
                    <a:pt x="144" y="53"/>
                  </a:lnTo>
                  <a:lnTo>
                    <a:pt x="129" y="106"/>
                  </a:lnTo>
                  <a:lnTo>
                    <a:pt x="98" y="62"/>
                  </a:lnTo>
                  <a:lnTo>
                    <a:pt x="82" y="66"/>
                  </a:lnTo>
                  <a:lnTo>
                    <a:pt x="66" y="106"/>
                  </a:lnTo>
                  <a:lnTo>
                    <a:pt x="19" y="10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4" name="Freeform 34"/>
            <p:cNvSpPr>
              <a:spLocks/>
            </p:cNvSpPr>
            <p:nvPr/>
          </p:nvSpPr>
          <p:spPr bwMode="auto">
            <a:xfrm>
              <a:off x="2032" y="2787"/>
              <a:ext cx="702" cy="805"/>
            </a:xfrm>
            <a:custGeom>
              <a:avLst/>
              <a:gdLst>
                <a:gd name="T0" fmla="*/ 345 w 702"/>
                <a:gd name="T1" fmla="*/ 101 h 805"/>
                <a:gd name="T2" fmla="*/ 279 w 702"/>
                <a:gd name="T3" fmla="*/ 151 h 805"/>
                <a:gd name="T4" fmla="*/ 229 w 702"/>
                <a:gd name="T5" fmla="*/ 164 h 805"/>
                <a:gd name="T6" fmla="*/ 196 w 702"/>
                <a:gd name="T7" fmla="*/ 135 h 805"/>
                <a:gd name="T8" fmla="*/ 193 w 702"/>
                <a:gd name="T9" fmla="*/ 227 h 805"/>
                <a:gd name="T10" fmla="*/ 124 w 702"/>
                <a:gd name="T11" fmla="*/ 226 h 805"/>
                <a:gd name="T12" fmla="*/ 2 w 702"/>
                <a:gd name="T13" fmla="*/ 236 h 805"/>
                <a:gd name="T14" fmla="*/ 33 w 702"/>
                <a:gd name="T15" fmla="*/ 266 h 805"/>
                <a:gd name="T16" fmla="*/ 55 w 702"/>
                <a:gd name="T17" fmla="*/ 323 h 805"/>
                <a:gd name="T18" fmla="*/ 139 w 702"/>
                <a:gd name="T19" fmla="*/ 355 h 805"/>
                <a:gd name="T20" fmla="*/ 212 w 702"/>
                <a:gd name="T21" fmla="*/ 436 h 805"/>
                <a:gd name="T22" fmla="*/ 227 w 702"/>
                <a:gd name="T23" fmla="*/ 592 h 805"/>
                <a:gd name="T24" fmla="*/ 232 w 702"/>
                <a:gd name="T25" fmla="*/ 761 h 805"/>
                <a:gd name="T26" fmla="*/ 315 w 702"/>
                <a:gd name="T27" fmla="*/ 762 h 805"/>
                <a:gd name="T28" fmla="*/ 447 w 702"/>
                <a:gd name="T29" fmla="*/ 800 h 805"/>
                <a:gd name="T30" fmla="*/ 481 w 702"/>
                <a:gd name="T31" fmla="*/ 694 h 805"/>
                <a:gd name="T32" fmla="*/ 602 w 702"/>
                <a:gd name="T33" fmla="*/ 737 h 805"/>
                <a:gd name="T34" fmla="*/ 644 w 702"/>
                <a:gd name="T35" fmla="*/ 634 h 805"/>
                <a:gd name="T36" fmla="*/ 644 w 702"/>
                <a:gd name="T37" fmla="*/ 534 h 805"/>
                <a:gd name="T38" fmla="*/ 641 w 702"/>
                <a:gd name="T39" fmla="*/ 474 h 805"/>
                <a:gd name="T40" fmla="*/ 630 w 702"/>
                <a:gd name="T41" fmla="*/ 430 h 805"/>
                <a:gd name="T42" fmla="*/ 590 w 702"/>
                <a:gd name="T43" fmla="*/ 449 h 805"/>
                <a:gd name="T44" fmla="*/ 609 w 702"/>
                <a:gd name="T45" fmla="*/ 377 h 805"/>
                <a:gd name="T46" fmla="*/ 638 w 702"/>
                <a:gd name="T47" fmla="*/ 329 h 805"/>
                <a:gd name="T48" fmla="*/ 674 w 702"/>
                <a:gd name="T49" fmla="*/ 321 h 805"/>
                <a:gd name="T50" fmla="*/ 702 w 702"/>
                <a:gd name="T51" fmla="*/ 198 h 805"/>
                <a:gd name="T52" fmla="*/ 613 w 702"/>
                <a:gd name="T53" fmla="*/ 148 h 805"/>
                <a:gd name="T54" fmla="*/ 546 w 702"/>
                <a:gd name="T55" fmla="*/ 132 h 805"/>
                <a:gd name="T56" fmla="*/ 516 w 702"/>
                <a:gd name="T57" fmla="*/ 106 h 805"/>
                <a:gd name="T58" fmla="*/ 483 w 702"/>
                <a:gd name="T59" fmla="*/ 67 h 805"/>
                <a:gd name="T60" fmla="*/ 440 w 702"/>
                <a:gd name="T61" fmla="*/ 34 h 805"/>
                <a:gd name="T62" fmla="*/ 411 w 702"/>
                <a:gd name="T63" fmla="*/ 0 h 805"/>
                <a:gd name="T64" fmla="*/ 364 w 702"/>
                <a:gd name="T65" fmla="*/ 23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805"/>
                <a:gd name="T101" fmla="*/ 702 w 702"/>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805">
                  <a:moveTo>
                    <a:pt x="364" y="23"/>
                  </a:moveTo>
                  <a:lnTo>
                    <a:pt x="345" y="101"/>
                  </a:lnTo>
                  <a:lnTo>
                    <a:pt x="280" y="130"/>
                  </a:lnTo>
                  <a:lnTo>
                    <a:pt x="279" y="151"/>
                  </a:lnTo>
                  <a:lnTo>
                    <a:pt x="249" y="164"/>
                  </a:lnTo>
                  <a:lnTo>
                    <a:pt x="229" y="164"/>
                  </a:lnTo>
                  <a:lnTo>
                    <a:pt x="202" y="155"/>
                  </a:lnTo>
                  <a:lnTo>
                    <a:pt x="196" y="135"/>
                  </a:lnTo>
                  <a:lnTo>
                    <a:pt x="168" y="130"/>
                  </a:lnTo>
                  <a:lnTo>
                    <a:pt x="193" y="227"/>
                  </a:lnTo>
                  <a:lnTo>
                    <a:pt x="165" y="211"/>
                  </a:lnTo>
                  <a:lnTo>
                    <a:pt x="124" y="226"/>
                  </a:lnTo>
                  <a:lnTo>
                    <a:pt x="85" y="207"/>
                  </a:lnTo>
                  <a:lnTo>
                    <a:pt x="2" y="236"/>
                  </a:lnTo>
                  <a:lnTo>
                    <a:pt x="0" y="260"/>
                  </a:lnTo>
                  <a:lnTo>
                    <a:pt x="33" y="266"/>
                  </a:lnTo>
                  <a:lnTo>
                    <a:pt x="14" y="294"/>
                  </a:lnTo>
                  <a:lnTo>
                    <a:pt x="55" y="323"/>
                  </a:lnTo>
                  <a:lnTo>
                    <a:pt x="133" y="327"/>
                  </a:lnTo>
                  <a:lnTo>
                    <a:pt x="139" y="355"/>
                  </a:lnTo>
                  <a:lnTo>
                    <a:pt x="163" y="411"/>
                  </a:lnTo>
                  <a:lnTo>
                    <a:pt x="212" y="436"/>
                  </a:lnTo>
                  <a:lnTo>
                    <a:pt x="211" y="562"/>
                  </a:lnTo>
                  <a:lnTo>
                    <a:pt x="227" y="592"/>
                  </a:lnTo>
                  <a:lnTo>
                    <a:pt x="187" y="694"/>
                  </a:lnTo>
                  <a:lnTo>
                    <a:pt x="232" y="761"/>
                  </a:lnTo>
                  <a:lnTo>
                    <a:pt x="293" y="777"/>
                  </a:lnTo>
                  <a:lnTo>
                    <a:pt x="315" y="762"/>
                  </a:lnTo>
                  <a:lnTo>
                    <a:pt x="378" y="805"/>
                  </a:lnTo>
                  <a:lnTo>
                    <a:pt x="447" y="800"/>
                  </a:lnTo>
                  <a:lnTo>
                    <a:pt x="440" y="761"/>
                  </a:lnTo>
                  <a:lnTo>
                    <a:pt x="481" y="694"/>
                  </a:lnTo>
                  <a:lnTo>
                    <a:pt x="553" y="709"/>
                  </a:lnTo>
                  <a:lnTo>
                    <a:pt x="602" y="737"/>
                  </a:lnTo>
                  <a:lnTo>
                    <a:pt x="694" y="665"/>
                  </a:lnTo>
                  <a:lnTo>
                    <a:pt x="644" y="634"/>
                  </a:lnTo>
                  <a:lnTo>
                    <a:pt x="621" y="567"/>
                  </a:lnTo>
                  <a:lnTo>
                    <a:pt x="644" y="534"/>
                  </a:lnTo>
                  <a:lnTo>
                    <a:pt x="627" y="504"/>
                  </a:lnTo>
                  <a:lnTo>
                    <a:pt x="641" y="474"/>
                  </a:lnTo>
                  <a:lnTo>
                    <a:pt x="630" y="464"/>
                  </a:lnTo>
                  <a:lnTo>
                    <a:pt x="630" y="430"/>
                  </a:lnTo>
                  <a:lnTo>
                    <a:pt x="616" y="430"/>
                  </a:lnTo>
                  <a:lnTo>
                    <a:pt x="590" y="449"/>
                  </a:lnTo>
                  <a:lnTo>
                    <a:pt x="587" y="427"/>
                  </a:lnTo>
                  <a:lnTo>
                    <a:pt x="609" y="377"/>
                  </a:lnTo>
                  <a:lnTo>
                    <a:pt x="638" y="338"/>
                  </a:lnTo>
                  <a:lnTo>
                    <a:pt x="638" y="329"/>
                  </a:lnTo>
                  <a:lnTo>
                    <a:pt x="662" y="329"/>
                  </a:lnTo>
                  <a:lnTo>
                    <a:pt x="674" y="321"/>
                  </a:lnTo>
                  <a:lnTo>
                    <a:pt x="674" y="236"/>
                  </a:lnTo>
                  <a:lnTo>
                    <a:pt x="702" y="198"/>
                  </a:lnTo>
                  <a:lnTo>
                    <a:pt x="627" y="182"/>
                  </a:lnTo>
                  <a:lnTo>
                    <a:pt x="613" y="148"/>
                  </a:lnTo>
                  <a:lnTo>
                    <a:pt x="574" y="141"/>
                  </a:lnTo>
                  <a:lnTo>
                    <a:pt x="546" y="132"/>
                  </a:lnTo>
                  <a:lnTo>
                    <a:pt x="533" y="89"/>
                  </a:lnTo>
                  <a:lnTo>
                    <a:pt x="516" y="106"/>
                  </a:lnTo>
                  <a:lnTo>
                    <a:pt x="494" y="101"/>
                  </a:lnTo>
                  <a:lnTo>
                    <a:pt x="483" y="67"/>
                  </a:lnTo>
                  <a:lnTo>
                    <a:pt x="450" y="56"/>
                  </a:lnTo>
                  <a:lnTo>
                    <a:pt x="440" y="34"/>
                  </a:lnTo>
                  <a:lnTo>
                    <a:pt x="415" y="28"/>
                  </a:lnTo>
                  <a:lnTo>
                    <a:pt x="411" y="0"/>
                  </a:lnTo>
                  <a:lnTo>
                    <a:pt x="364" y="2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5" name="Freeform 35"/>
            <p:cNvSpPr>
              <a:spLocks/>
            </p:cNvSpPr>
            <p:nvPr/>
          </p:nvSpPr>
          <p:spPr bwMode="auto">
            <a:xfrm>
              <a:off x="1797" y="3462"/>
              <a:ext cx="688" cy="702"/>
            </a:xfrm>
            <a:custGeom>
              <a:avLst/>
              <a:gdLst>
                <a:gd name="T0" fmla="*/ 688 w 688"/>
                <a:gd name="T1" fmla="*/ 169 h 702"/>
                <a:gd name="T2" fmla="*/ 571 w 688"/>
                <a:gd name="T3" fmla="*/ 253 h 702"/>
                <a:gd name="T4" fmla="*/ 489 w 688"/>
                <a:gd name="T5" fmla="*/ 382 h 702"/>
                <a:gd name="T6" fmla="*/ 521 w 688"/>
                <a:gd name="T7" fmla="*/ 454 h 702"/>
                <a:gd name="T8" fmla="*/ 472 w 688"/>
                <a:gd name="T9" fmla="*/ 561 h 702"/>
                <a:gd name="T10" fmla="*/ 415 w 688"/>
                <a:gd name="T11" fmla="*/ 570 h 702"/>
                <a:gd name="T12" fmla="*/ 406 w 688"/>
                <a:gd name="T13" fmla="*/ 633 h 702"/>
                <a:gd name="T14" fmla="*/ 276 w 688"/>
                <a:gd name="T15" fmla="*/ 644 h 702"/>
                <a:gd name="T16" fmla="*/ 208 w 688"/>
                <a:gd name="T17" fmla="*/ 702 h 702"/>
                <a:gd name="T18" fmla="*/ 165 w 688"/>
                <a:gd name="T19" fmla="*/ 626 h 702"/>
                <a:gd name="T20" fmla="*/ 116 w 688"/>
                <a:gd name="T21" fmla="*/ 589 h 702"/>
                <a:gd name="T22" fmla="*/ 107 w 688"/>
                <a:gd name="T23" fmla="*/ 595 h 702"/>
                <a:gd name="T24" fmla="*/ 94 w 688"/>
                <a:gd name="T25" fmla="*/ 566 h 702"/>
                <a:gd name="T26" fmla="*/ 124 w 688"/>
                <a:gd name="T27" fmla="*/ 526 h 702"/>
                <a:gd name="T28" fmla="*/ 107 w 688"/>
                <a:gd name="T29" fmla="*/ 481 h 702"/>
                <a:gd name="T30" fmla="*/ 120 w 688"/>
                <a:gd name="T31" fmla="*/ 432 h 702"/>
                <a:gd name="T32" fmla="*/ 104 w 688"/>
                <a:gd name="T33" fmla="*/ 375 h 702"/>
                <a:gd name="T34" fmla="*/ 133 w 688"/>
                <a:gd name="T35" fmla="*/ 346 h 702"/>
                <a:gd name="T36" fmla="*/ 135 w 688"/>
                <a:gd name="T37" fmla="*/ 260 h 702"/>
                <a:gd name="T38" fmla="*/ 168 w 688"/>
                <a:gd name="T39" fmla="*/ 187 h 702"/>
                <a:gd name="T40" fmla="*/ 135 w 688"/>
                <a:gd name="T41" fmla="*/ 168 h 702"/>
                <a:gd name="T42" fmla="*/ 76 w 688"/>
                <a:gd name="T43" fmla="*/ 172 h 702"/>
                <a:gd name="T44" fmla="*/ 61 w 688"/>
                <a:gd name="T45" fmla="*/ 150 h 702"/>
                <a:gd name="T46" fmla="*/ 29 w 688"/>
                <a:gd name="T47" fmla="*/ 163 h 702"/>
                <a:gd name="T48" fmla="*/ 29 w 688"/>
                <a:gd name="T49" fmla="*/ 159 h 702"/>
                <a:gd name="T50" fmla="*/ 29 w 688"/>
                <a:gd name="T51" fmla="*/ 113 h 702"/>
                <a:gd name="T52" fmla="*/ 0 w 688"/>
                <a:gd name="T53" fmla="*/ 43 h 702"/>
                <a:gd name="T54" fmla="*/ 41 w 688"/>
                <a:gd name="T55" fmla="*/ 28 h 702"/>
                <a:gd name="T56" fmla="*/ 79 w 688"/>
                <a:gd name="T57" fmla="*/ 0 h 702"/>
                <a:gd name="T58" fmla="*/ 158 w 688"/>
                <a:gd name="T59" fmla="*/ 11 h 702"/>
                <a:gd name="T60" fmla="*/ 235 w 688"/>
                <a:gd name="T61" fmla="*/ 17 h 702"/>
                <a:gd name="T62" fmla="*/ 315 w 688"/>
                <a:gd name="T63" fmla="*/ 21 h 702"/>
                <a:gd name="T64" fmla="*/ 389 w 688"/>
                <a:gd name="T65" fmla="*/ 21 h 702"/>
                <a:gd name="T66" fmla="*/ 422 w 688"/>
                <a:gd name="T67" fmla="*/ 19 h 702"/>
                <a:gd name="T68" fmla="*/ 467 w 688"/>
                <a:gd name="T69" fmla="*/ 86 h 702"/>
                <a:gd name="T70" fmla="*/ 528 w 688"/>
                <a:gd name="T71" fmla="*/ 102 h 702"/>
                <a:gd name="T72" fmla="*/ 550 w 688"/>
                <a:gd name="T73" fmla="*/ 87 h 702"/>
                <a:gd name="T74" fmla="*/ 613 w 688"/>
                <a:gd name="T75" fmla="*/ 130 h 702"/>
                <a:gd name="T76" fmla="*/ 682 w 688"/>
                <a:gd name="T77" fmla="*/ 125 h 702"/>
                <a:gd name="T78" fmla="*/ 688 w 688"/>
                <a:gd name="T79" fmla="*/ 169 h 702"/>
                <a:gd name="T80" fmla="*/ 688 w 688"/>
                <a:gd name="T81" fmla="*/ 169 h 702"/>
                <a:gd name="T82" fmla="*/ 688 w 688"/>
                <a:gd name="T83" fmla="*/ 169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8"/>
                <a:gd name="T127" fmla="*/ 0 h 702"/>
                <a:gd name="T128" fmla="*/ 688 w 68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8" h="702">
                  <a:moveTo>
                    <a:pt x="688" y="169"/>
                  </a:moveTo>
                  <a:lnTo>
                    <a:pt x="571" y="253"/>
                  </a:lnTo>
                  <a:lnTo>
                    <a:pt x="489" y="382"/>
                  </a:lnTo>
                  <a:lnTo>
                    <a:pt x="521" y="454"/>
                  </a:lnTo>
                  <a:lnTo>
                    <a:pt x="472" y="561"/>
                  </a:lnTo>
                  <a:lnTo>
                    <a:pt x="415" y="570"/>
                  </a:lnTo>
                  <a:lnTo>
                    <a:pt x="406" y="633"/>
                  </a:lnTo>
                  <a:lnTo>
                    <a:pt x="276" y="644"/>
                  </a:lnTo>
                  <a:lnTo>
                    <a:pt x="208" y="702"/>
                  </a:lnTo>
                  <a:lnTo>
                    <a:pt x="165" y="626"/>
                  </a:lnTo>
                  <a:lnTo>
                    <a:pt x="116" y="589"/>
                  </a:lnTo>
                  <a:lnTo>
                    <a:pt x="107" y="595"/>
                  </a:lnTo>
                  <a:lnTo>
                    <a:pt x="94" y="566"/>
                  </a:lnTo>
                  <a:lnTo>
                    <a:pt x="124" y="526"/>
                  </a:lnTo>
                  <a:lnTo>
                    <a:pt x="107" y="481"/>
                  </a:lnTo>
                  <a:lnTo>
                    <a:pt x="120" y="432"/>
                  </a:lnTo>
                  <a:lnTo>
                    <a:pt x="104" y="375"/>
                  </a:lnTo>
                  <a:lnTo>
                    <a:pt x="133" y="346"/>
                  </a:lnTo>
                  <a:lnTo>
                    <a:pt x="135" y="260"/>
                  </a:lnTo>
                  <a:lnTo>
                    <a:pt x="168" y="187"/>
                  </a:lnTo>
                  <a:lnTo>
                    <a:pt x="135" y="168"/>
                  </a:lnTo>
                  <a:lnTo>
                    <a:pt x="76" y="172"/>
                  </a:lnTo>
                  <a:lnTo>
                    <a:pt x="61" y="150"/>
                  </a:lnTo>
                  <a:lnTo>
                    <a:pt x="29" y="163"/>
                  </a:lnTo>
                  <a:lnTo>
                    <a:pt x="29" y="159"/>
                  </a:lnTo>
                  <a:lnTo>
                    <a:pt x="29" y="113"/>
                  </a:lnTo>
                  <a:lnTo>
                    <a:pt x="0" y="43"/>
                  </a:lnTo>
                  <a:lnTo>
                    <a:pt x="41" y="28"/>
                  </a:lnTo>
                  <a:lnTo>
                    <a:pt x="79" y="0"/>
                  </a:lnTo>
                  <a:lnTo>
                    <a:pt x="158" y="11"/>
                  </a:lnTo>
                  <a:lnTo>
                    <a:pt x="235" y="17"/>
                  </a:lnTo>
                  <a:lnTo>
                    <a:pt x="315" y="21"/>
                  </a:lnTo>
                  <a:lnTo>
                    <a:pt x="389" y="21"/>
                  </a:lnTo>
                  <a:lnTo>
                    <a:pt x="422" y="19"/>
                  </a:lnTo>
                  <a:lnTo>
                    <a:pt x="467" y="86"/>
                  </a:lnTo>
                  <a:lnTo>
                    <a:pt x="528" y="102"/>
                  </a:lnTo>
                  <a:lnTo>
                    <a:pt x="550" y="87"/>
                  </a:lnTo>
                  <a:lnTo>
                    <a:pt x="613" y="130"/>
                  </a:lnTo>
                  <a:lnTo>
                    <a:pt x="682" y="125"/>
                  </a:lnTo>
                  <a:lnTo>
                    <a:pt x="688" y="16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6" name="Freeform 36"/>
            <p:cNvSpPr>
              <a:spLocks/>
            </p:cNvSpPr>
            <p:nvPr/>
          </p:nvSpPr>
          <p:spPr bwMode="auto">
            <a:xfrm>
              <a:off x="1788" y="3612"/>
              <a:ext cx="177" cy="463"/>
            </a:xfrm>
            <a:custGeom>
              <a:avLst/>
              <a:gdLst>
                <a:gd name="T0" fmla="*/ 94 w 177"/>
                <a:gd name="T1" fmla="*/ 463 h 463"/>
                <a:gd name="T2" fmla="*/ 25 w 177"/>
                <a:gd name="T3" fmla="*/ 455 h 463"/>
                <a:gd name="T4" fmla="*/ 39 w 177"/>
                <a:gd name="T5" fmla="*/ 357 h 463"/>
                <a:gd name="T6" fmla="*/ 11 w 177"/>
                <a:gd name="T7" fmla="*/ 334 h 463"/>
                <a:gd name="T8" fmla="*/ 0 w 177"/>
                <a:gd name="T9" fmla="*/ 273 h 463"/>
                <a:gd name="T10" fmla="*/ 33 w 177"/>
                <a:gd name="T11" fmla="*/ 172 h 463"/>
                <a:gd name="T12" fmla="*/ 35 w 177"/>
                <a:gd name="T13" fmla="*/ 16 h 463"/>
                <a:gd name="T14" fmla="*/ 38 w 177"/>
                <a:gd name="T15" fmla="*/ 13 h 463"/>
                <a:gd name="T16" fmla="*/ 70 w 177"/>
                <a:gd name="T17" fmla="*/ 0 h 463"/>
                <a:gd name="T18" fmla="*/ 85 w 177"/>
                <a:gd name="T19" fmla="*/ 22 h 463"/>
                <a:gd name="T20" fmla="*/ 144 w 177"/>
                <a:gd name="T21" fmla="*/ 18 h 463"/>
                <a:gd name="T22" fmla="*/ 177 w 177"/>
                <a:gd name="T23" fmla="*/ 37 h 463"/>
                <a:gd name="T24" fmla="*/ 144 w 177"/>
                <a:gd name="T25" fmla="*/ 110 h 463"/>
                <a:gd name="T26" fmla="*/ 142 w 177"/>
                <a:gd name="T27" fmla="*/ 196 h 463"/>
                <a:gd name="T28" fmla="*/ 113 w 177"/>
                <a:gd name="T29" fmla="*/ 225 h 463"/>
                <a:gd name="T30" fmla="*/ 129 w 177"/>
                <a:gd name="T31" fmla="*/ 282 h 463"/>
                <a:gd name="T32" fmla="*/ 116 w 177"/>
                <a:gd name="T33" fmla="*/ 331 h 463"/>
                <a:gd name="T34" fmla="*/ 133 w 177"/>
                <a:gd name="T35" fmla="*/ 376 h 463"/>
                <a:gd name="T36" fmla="*/ 103 w 177"/>
                <a:gd name="T37" fmla="*/ 416 h 463"/>
                <a:gd name="T38" fmla="*/ 116 w 177"/>
                <a:gd name="T39" fmla="*/ 445 h 463"/>
                <a:gd name="T40" fmla="*/ 94 w 177"/>
                <a:gd name="T41" fmla="*/ 463 h 463"/>
                <a:gd name="T42" fmla="*/ 94 w 177"/>
                <a:gd name="T43" fmla="*/ 463 h 463"/>
                <a:gd name="T44" fmla="*/ 94 w 177"/>
                <a:gd name="T45" fmla="*/ 463 h 4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463"/>
                <a:gd name="T71" fmla="*/ 177 w 177"/>
                <a:gd name="T72" fmla="*/ 463 h 4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463">
                  <a:moveTo>
                    <a:pt x="94" y="463"/>
                  </a:moveTo>
                  <a:lnTo>
                    <a:pt x="25" y="455"/>
                  </a:lnTo>
                  <a:lnTo>
                    <a:pt x="39" y="357"/>
                  </a:lnTo>
                  <a:lnTo>
                    <a:pt x="11" y="334"/>
                  </a:lnTo>
                  <a:lnTo>
                    <a:pt x="0" y="273"/>
                  </a:lnTo>
                  <a:lnTo>
                    <a:pt x="33" y="172"/>
                  </a:lnTo>
                  <a:lnTo>
                    <a:pt x="35" y="16"/>
                  </a:lnTo>
                  <a:lnTo>
                    <a:pt x="38" y="13"/>
                  </a:lnTo>
                  <a:lnTo>
                    <a:pt x="70" y="0"/>
                  </a:lnTo>
                  <a:lnTo>
                    <a:pt x="85" y="22"/>
                  </a:lnTo>
                  <a:lnTo>
                    <a:pt x="144" y="18"/>
                  </a:lnTo>
                  <a:lnTo>
                    <a:pt x="177" y="37"/>
                  </a:lnTo>
                  <a:lnTo>
                    <a:pt x="144" y="110"/>
                  </a:lnTo>
                  <a:lnTo>
                    <a:pt x="142" y="196"/>
                  </a:lnTo>
                  <a:lnTo>
                    <a:pt x="113" y="225"/>
                  </a:lnTo>
                  <a:lnTo>
                    <a:pt x="129" y="282"/>
                  </a:lnTo>
                  <a:lnTo>
                    <a:pt x="116" y="331"/>
                  </a:lnTo>
                  <a:lnTo>
                    <a:pt x="133" y="376"/>
                  </a:lnTo>
                  <a:lnTo>
                    <a:pt x="103" y="416"/>
                  </a:lnTo>
                  <a:lnTo>
                    <a:pt x="116" y="445"/>
                  </a:lnTo>
                  <a:lnTo>
                    <a:pt x="94" y="46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7" name="Freeform 37"/>
            <p:cNvSpPr>
              <a:spLocks/>
            </p:cNvSpPr>
            <p:nvPr/>
          </p:nvSpPr>
          <p:spPr bwMode="auto">
            <a:xfrm>
              <a:off x="2770" y="3521"/>
              <a:ext cx="50" cy="150"/>
            </a:xfrm>
            <a:custGeom>
              <a:avLst/>
              <a:gdLst>
                <a:gd name="T0" fmla="*/ 34 w 50"/>
                <a:gd name="T1" fmla="*/ 0 h 150"/>
                <a:gd name="T2" fmla="*/ 50 w 50"/>
                <a:gd name="T3" fmla="*/ 76 h 150"/>
                <a:gd name="T4" fmla="*/ 34 w 50"/>
                <a:gd name="T5" fmla="*/ 150 h 150"/>
                <a:gd name="T6" fmla="*/ 0 w 50"/>
                <a:gd name="T7" fmla="*/ 99 h 150"/>
                <a:gd name="T8" fmla="*/ 0 w 50"/>
                <a:gd name="T9" fmla="*/ 43 h 150"/>
                <a:gd name="T10" fmla="*/ 34 w 50"/>
                <a:gd name="T11" fmla="*/ 34 h 150"/>
                <a:gd name="T12" fmla="*/ 34 w 50"/>
                <a:gd name="T13" fmla="*/ 0 h 150"/>
                <a:gd name="T14" fmla="*/ 34 w 50"/>
                <a:gd name="T15" fmla="*/ 0 h 150"/>
                <a:gd name="T16" fmla="*/ 34 w 50"/>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50"/>
                <a:gd name="T29" fmla="*/ 50 w 50"/>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50">
                  <a:moveTo>
                    <a:pt x="34" y="0"/>
                  </a:moveTo>
                  <a:lnTo>
                    <a:pt x="50" y="76"/>
                  </a:lnTo>
                  <a:lnTo>
                    <a:pt x="34" y="150"/>
                  </a:lnTo>
                  <a:lnTo>
                    <a:pt x="0" y="99"/>
                  </a:lnTo>
                  <a:lnTo>
                    <a:pt x="0" y="43"/>
                  </a:lnTo>
                  <a:lnTo>
                    <a:pt x="34" y="34"/>
                  </a:lnTo>
                  <a:lnTo>
                    <a:pt x="3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8" name="Freeform 38"/>
            <p:cNvSpPr>
              <a:spLocks/>
            </p:cNvSpPr>
            <p:nvPr/>
          </p:nvSpPr>
          <p:spPr bwMode="auto">
            <a:xfrm>
              <a:off x="2741" y="3687"/>
              <a:ext cx="89" cy="215"/>
            </a:xfrm>
            <a:custGeom>
              <a:avLst/>
              <a:gdLst>
                <a:gd name="T0" fmla="*/ 53 w 89"/>
                <a:gd name="T1" fmla="*/ 0 h 215"/>
                <a:gd name="T2" fmla="*/ 89 w 89"/>
                <a:gd name="T3" fmla="*/ 27 h 215"/>
                <a:gd name="T4" fmla="*/ 79 w 89"/>
                <a:gd name="T5" fmla="*/ 190 h 215"/>
                <a:gd name="T6" fmla="*/ 63 w 89"/>
                <a:gd name="T7" fmla="*/ 176 h 215"/>
                <a:gd name="T8" fmla="*/ 29 w 89"/>
                <a:gd name="T9" fmla="*/ 215 h 215"/>
                <a:gd name="T10" fmla="*/ 16 w 89"/>
                <a:gd name="T11" fmla="*/ 172 h 215"/>
                <a:gd name="T12" fmla="*/ 29 w 89"/>
                <a:gd name="T13" fmla="*/ 112 h 215"/>
                <a:gd name="T14" fmla="*/ 0 w 89"/>
                <a:gd name="T15" fmla="*/ 31 h 215"/>
                <a:gd name="T16" fmla="*/ 29 w 89"/>
                <a:gd name="T17" fmla="*/ 35 h 215"/>
                <a:gd name="T18" fmla="*/ 42 w 89"/>
                <a:gd name="T19" fmla="*/ 22 h 215"/>
                <a:gd name="T20" fmla="*/ 53 w 89"/>
                <a:gd name="T21" fmla="*/ 0 h 215"/>
                <a:gd name="T22" fmla="*/ 53 w 89"/>
                <a:gd name="T23" fmla="*/ 0 h 215"/>
                <a:gd name="T24" fmla="*/ 53 w 89"/>
                <a:gd name="T25" fmla="*/ 0 h 2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215"/>
                <a:gd name="T41" fmla="*/ 89 w 89"/>
                <a:gd name="T42" fmla="*/ 215 h 2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215">
                  <a:moveTo>
                    <a:pt x="53" y="0"/>
                  </a:moveTo>
                  <a:lnTo>
                    <a:pt x="89" y="27"/>
                  </a:lnTo>
                  <a:lnTo>
                    <a:pt x="79" y="190"/>
                  </a:lnTo>
                  <a:lnTo>
                    <a:pt x="63" y="176"/>
                  </a:lnTo>
                  <a:lnTo>
                    <a:pt x="29" y="215"/>
                  </a:lnTo>
                  <a:lnTo>
                    <a:pt x="16" y="172"/>
                  </a:lnTo>
                  <a:lnTo>
                    <a:pt x="29" y="112"/>
                  </a:lnTo>
                  <a:lnTo>
                    <a:pt x="0" y="31"/>
                  </a:lnTo>
                  <a:lnTo>
                    <a:pt x="29" y="35"/>
                  </a:lnTo>
                  <a:lnTo>
                    <a:pt x="42" y="22"/>
                  </a:lnTo>
                  <a:lnTo>
                    <a:pt x="53"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9" name="Freeform 39"/>
            <p:cNvSpPr>
              <a:spLocks/>
            </p:cNvSpPr>
            <p:nvPr/>
          </p:nvSpPr>
          <p:spPr bwMode="auto">
            <a:xfrm>
              <a:off x="2435" y="3799"/>
              <a:ext cx="61" cy="73"/>
            </a:xfrm>
            <a:custGeom>
              <a:avLst/>
              <a:gdLst>
                <a:gd name="T0" fmla="*/ 31 w 61"/>
                <a:gd name="T1" fmla="*/ 0 h 73"/>
                <a:gd name="T2" fmla="*/ 61 w 61"/>
                <a:gd name="T3" fmla="*/ 35 h 73"/>
                <a:gd name="T4" fmla="*/ 37 w 61"/>
                <a:gd name="T5" fmla="*/ 73 h 73"/>
                <a:gd name="T6" fmla="*/ 0 w 61"/>
                <a:gd name="T7" fmla="*/ 47 h 73"/>
                <a:gd name="T8" fmla="*/ 31 w 61"/>
                <a:gd name="T9" fmla="*/ 0 h 73"/>
                <a:gd name="T10" fmla="*/ 31 w 61"/>
                <a:gd name="T11" fmla="*/ 0 h 73"/>
                <a:gd name="T12" fmla="*/ 31 w 61"/>
                <a:gd name="T13" fmla="*/ 0 h 73"/>
                <a:gd name="T14" fmla="*/ 0 60000 65536"/>
                <a:gd name="T15" fmla="*/ 0 60000 65536"/>
                <a:gd name="T16" fmla="*/ 0 60000 65536"/>
                <a:gd name="T17" fmla="*/ 0 60000 65536"/>
                <a:gd name="T18" fmla="*/ 0 60000 65536"/>
                <a:gd name="T19" fmla="*/ 0 60000 65536"/>
                <a:gd name="T20" fmla="*/ 0 60000 65536"/>
                <a:gd name="T21" fmla="*/ 0 w 61"/>
                <a:gd name="T22" fmla="*/ 0 h 73"/>
                <a:gd name="T23" fmla="*/ 61 w 61"/>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3">
                  <a:moveTo>
                    <a:pt x="31" y="0"/>
                  </a:moveTo>
                  <a:lnTo>
                    <a:pt x="61" y="35"/>
                  </a:lnTo>
                  <a:lnTo>
                    <a:pt x="37" y="73"/>
                  </a:lnTo>
                  <a:lnTo>
                    <a:pt x="0" y="47"/>
                  </a:lnTo>
                  <a:lnTo>
                    <a:pt x="3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0" name="Freeform 40"/>
            <p:cNvSpPr>
              <a:spLocks/>
            </p:cNvSpPr>
            <p:nvPr/>
          </p:nvSpPr>
          <p:spPr bwMode="auto">
            <a:xfrm>
              <a:off x="2983" y="3962"/>
              <a:ext cx="157" cy="145"/>
            </a:xfrm>
            <a:custGeom>
              <a:avLst/>
              <a:gdLst>
                <a:gd name="T0" fmla="*/ 153 w 157"/>
                <a:gd name="T1" fmla="*/ 17 h 145"/>
                <a:gd name="T2" fmla="*/ 72 w 157"/>
                <a:gd name="T3" fmla="*/ 26 h 145"/>
                <a:gd name="T4" fmla="*/ 43 w 157"/>
                <a:gd name="T5" fmla="*/ 0 h 145"/>
                <a:gd name="T6" fmla="*/ 0 w 157"/>
                <a:gd name="T7" fmla="*/ 9 h 145"/>
                <a:gd name="T8" fmla="*/ 3 w 157"/>
                <a:gd name="T9" fmla="*/ 47 h 145"/>
                <a:gd name="T10" fmla="*/ 140 w 157"/>
                <a:gd name="T11" fmla="*/ 145 h 145"/>
                <a:gd name="T12" fmla="*/ 157 w 157"/>
                <a:gd name="T13" fmla="*/ 114 h 145"/>
                <a:gd name="T14" fmla="*/ 134 w 157"/>
                <a:gd name="T15" fmla="*/ 69 h 145"/>
                <a:gd name="T16" fmla="*/ 153 w 157"/>
                <a:gd name="T17" fmla="*/ 17 h 145"/>
                <a:gd name="T18" fmla="*/ 153 w 157"/>
                <a:gd name="T19" fmla="*/ 17 h 145"/>
                <a:gd name="T20" fmla="*/ 153 w 157"/>
                <a:gd name="T21" fmla="*/ 17 h 1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45"/>
                <a:gd name="T35" fmla="*/ 157 w 157"/>
                <a:gd name="T36" fmla="*/ 145 h 1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45">
                  <a:moveTo>
                    <a:pt x="153" y="17"/>
                  </a:moveTo>
                  <a:lnTo>
                    <a:pt x="72" y="26"/>
                  </a:lnTo>
                  <a:lnTo>
                    <a:pt x="43" y="0"/>
                  </a:lnTo>
                  <a:lnTo>
                    <a:pt x="0" y="9"/>
                  </a:lnTo>
                  <a:lnTo>
                    <a:pt x="3" y="47"/>
                  </a:lnTo>
                  <a:lnTo>
                    <a:pt x="140" y="145"/>
                  </a:lnTo>
                  <a:lnTo>
                    <a:pt x="157" y="114"/>
                  </a:lnTo>
                  <a:lnTo>
                    <a:pt x="134" y="69"/>
                  </a:lnTo>
                  <a:lnTo>
                    <a:pt x="153" y="1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1" name="Freeform 41"/>
            <p:cNvSpPr>
              <a:spLocks/>
            </p:cNvSpPr>
            <p:nvPr/>
          </p:nvSpPr>
          <p:spPr bwMode="auto">
            <a:xfrm>
              <a:off x="3359" y="3825"/>
              <a:ext cx="37" cy="38"/>
            </a:xfrm>
            <a:custGeom>
              <a:avLst/>
              <a:gdLst>
                <a:gd name="T0" fmla="*/ 0 w 37"/>
                <a:gd name="T1" fmla="*/ 0 h 38"/>
                <a:gd name="T2" fmla="*/ 16 w 37"/>
                <a:gd name="T3" fmla="*/ 5 h 38"/>
                <a:gd name="T4" fmla="*/ 37 w 37"/>
                <a:gd name="T5" fmla="*/ 38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0" y="0"/>
                  </a:moveTo>
                  <a:lnTo>
                    <a:pt x="16" y="5"/>
                  </a:lnTo>
                  <a:lnTo>
                    <a:pt x="37" y="38"/>
                  </a:lnTo>
                  <a:lnTo>
                    <a:pt x="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2" name="Freeform 42"/>
            <p:cNvSpPr>
              <a:spLocks/>
            </p:cNvSpPr>
            <p:nvPr/>
          </p:nvSpPr>
          <p:spPr bwMode="auto">
            <a:xfrm>
              <a:off x="3582" y="4201"/>
              <a:ext cx="159" cy="69"/>
            </a:xfrm>
            <a:custGeom>
              <a:avLst/>
              <a:gdLst>
                <a:gd name="T0" fmla="*/ 0 w 159"/>
                <a:gd name="T1" fmla="*/ 0 h 69"/>
                <a:gd name="T2" fmla="*/ 3 w 159"/>
                <a:gd name="T3" fmla="*/ 35 h 69"/>
                <a:gd name="T4" fmla="*/ 75 w 159"/>
                <a:gd name="T5" fmla="*/ 69 h 69"/>
                <a:gd name="T6" fmla="*/ 149 w 159"/>
                <a:gd name="T7" fmla="*/ 60 h 69"/>
                <a:gd name="T8" fmla="*/ 159 w 159"/>
                <a:gd name="T9" fmla="*/ 27 h 69"/>
                <a:gd name="T10" fmla="*/ 130 w 159"/>
                <a:gd name="T11" fmla="*/ 43 h 69"/>
                <a:gd name="T12" fmla="*/ 109 w 159"/>
                <a:gd name="T13" fmla="*/ 27 h 69"/>
                <a:gd name="T14" fmla="*/ 49 w 159"/>
                <a:gd name="T15" fmla="*/ 27 h 69"/>
                <a:gd name="T16" fmla="*/ 27 w 159"/>
                <a:gd name="T17" fmla="*/ 0 h 69"/>
                <a:gd name="T18" fmla="*/ 0 w 159"/>
                <a:gd name="T19" fmla="*/ 0 h 69"/>
                <a:gd name="T20" fmla="*/ 0 w 159"/>
                <a:gd name="T21" fmla="*/ 0 h 69"/>
                <a:gd name="T22" fmla="*/ 0 w 159"/>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69"/>
                <a:gd name="T38" fmla="*/ 159 w 159"/>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69">
                  <a:moveTo>
                    <a:pt x="0" y="0"/>
                  </a:moveTo>
                  <a:lnTo>
                    <a:pt x="3" y="35"/>
                  </a:lnTo>
                  <a:lnTo>
                    <a:pt x="75" y="69"/>
                  </a:lnTo>
                  <a:lnTo>
                    <a:pt x="149" y="60"/>
                  </a:lnTo>
                  <a:lnTo>
                    <a:pt x="159" y="27"/>
                  </a:lnTo>
                  <a:lnTo>
                    <a:pt x="130" y="43"/>
                  </a:lnTo>
                  <a:lnTo>
                    <a:pt x="109" y="27"/>
                  </a:lnTo>
                  <a:lnTo>
                    <a:pt x="49" y="27"/>
                  </a:lnTo>
                  <a:lnTo>
                    <a:pt x="27" y="0"/>
                  </a:lnTo>
                  <a:lnTo>
                    <a:pt x="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3" name="Freeform 43"/>
            <p:cNvSpPr>
              <a:spLocks/>
            </p:cNvSpPr>
            <p:nvPr/>
          </p:nvSpPr>
          <p:spPr bwMode="auto">
            <a:xfrm>
              <a:off x="3569" y="3885"/>
              <a:ext cx="91" cy="103"/>
            </a:xfrm>
            <a:custGeom>
              <a:avLst/>
              <a:gdLst>
                <a:gd name="T0" fmla="*/ 10 w 91"/>
                <a:gd name="T1" fmla="*/ 0 h 103"/>
                <a:gd name="T2" fmla="*/ 0 w 91"/>
                <a:gd name="T3" fmla="*/ 21 h 103"/>
                <a:gd name="T4" fmla="*/ 33 w 91"/>
                <a:gd name="T5" fmla="*/ 61 h 103"/>
                <a:gd name="T6" fmla="*/ 59 w 91"/>
                <a:gd name="T7" fmla="*/ 77 h 103"/>
                <a:gd name="T8" fmla="*/ 66 w 91"/>
                <a:gd name="T9" fmla="*/ 103 h 103"/>
                <a:gd name="T10" fmla="*/ 91 w 91"/>
                <a:gd name="T11" fmla="*/ 99 h 103"/>
                <a:gd name="T12" fmla="*/ 33 w 91"/>
                <a:gd name="T13" fmla="*/ 39 h 103"/>
                <a:gd name="T14" fmla="*/ 10 w 91"/>
                <a:gd name="T15" fmla="*/ 0 h 103"/>
                <a:gd name="T16" fmla="*/ 10 w 91"/>
                <a:gd name="T17" fmla="*/ 0 h 103"/>
                <a:gd name="T18" fmla="*/ 10 w 91"/>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03"/>
                <a:gd name="T32" fmla="*/ 91 w 91"/>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03">
                  <a:moveTo>
                    <a:pt x="10" y="0"/>
                  </a:moveTo>
                  <a:lnTo>
                    <a:pt x="0" y="21"/>
                  </a:lnTo>
                  <a:lnTo>
                    <a:pt x="33" y="61"/>
                  </a:lnTo>
                  <a:lnTo>
                    <a:pt x="59" y="77"/>
                  </a:lnTo>
                  <a:lnTo>
                    <a:pt x="66" y="103"/>
                  </a:lnTo>
                  <a:lnTo>
                    <a:pt x="91" y="99"/>
                  </a:lnTo>
                  <a:lnTo>
                    <a:pt x="33" y="39"/>
                  </a:lnTo>
                  <a:lnTo>
                    <a:pt x="1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4" name="Freeform 44"/>
            <p:cNvSpPr>
              <a:spLocks/>
            </p:cNvSpPr>
            <p:nvPr/>
          </p:nvSpPr>
          <p:spPr bwMode="auto">
            <a:xfrm>
              <a:off x="3701" y="3855"/>
              <a:ext cx="46" cy="42"/>
            </a:xfrm>
            <a:custGeom>
              <a:avLst/>
              <a:gdLst>
                <a:gd name="T0" fmla="*/ 37 w 46"/>
                <a:gd name="T1" fmla="*/ 0 h 42"/>
                <a:gd name="T2" fmla="*/ 8 w 46"/>
                <a:gd name="T3" fmla="*/ 13 h 42"/>
                <a:gd name="T4" fmla="*/ 0 w 46"/>
                <a:gd name="T5" fmla="*/ 30 h 42"/>
                <a:gd name="T6" fmla="*/ 34 w 46"/>
                <a:gd name="T7" fmla="*/ 24 h 42"/>
                <a:gd name="T8" fmla="*/ 27 w 46"/>
                <a:gd name="T9" fmla="*/ 39 h 42"/>
                <a:gd name="T10" fmla="*/ 46 w 46"/>
                <a:gd name="T11" fmla="*/ 42 h 42"/>
                <a:gd name="T12" fmla="*/ 37 w 46"/>
                <a:gd name="T13" fmla="*/ 0 h 42"/>
                <a:gd name="T14" fmla="*/ 37 w 46"/>
                <a:gd name="T15" fmla="*/ 0 h 42"/>
                <a:gd name="T16" fmla="*/ 37 w 46"/>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2"/>
                <a:gd name="T29" fmla="*/ 46 w 4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2">
                  <a:moveTo>
                    <a:pt x="37" y="0"/>
                  </a:moveTo>
                  <a:lnTo>
                    <a:pt x="8" y="13"/>
                  </a:lnTo>
                  <a:lnTo>
                    <a:pt x="0" y="30"/>
                  </a:lnTo>
                  <a:lnTo>
                    <a:pt x="34" y="24"/>
                  </a:lnTo>
                  <a:lnTo>
                    <a:pt x="27" y="39"/>
                  </a:lnTo>
                  <a:lnTo>
                    <a:pt x="46" y="42"/>
                  </a:lnTo>
                  <a:lnTo>
                    <a:pt x="3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5" name="Freeform 45"/>
            <p:cNvSpPr>
              <a:spLocks/>
            </p:cNvSpPr>
            <p:nvPr/>
          </p:nvSpPr>
          <p:spPr bwMode="auto">
            <a:xfrm>
              <a:off x="2618" y="2440"/>
              <a:ext cx="489" cy="692"/>
            </a:xfrm>
            <a:custGeom>
              <a:avLst/>
              <a:gdLst>
                <a:gd name="T0" fmla="*/ 406 w 489"/>
                <a:gd name="T1" fmla="*/ 88 h 692"/>
                <a:gd name="T2" fmla="*/ 450 w 489"/>
                <a:gd name="T3" fmla="*/ 107 h 692"/>
                <a:gd name="T4" fmla="*/ 458 w 489"/>
                <a:gd name="T5" fmla="*/ 132 h 692"/>
                <a:gd name="T6" fmla="*/ 450 w 489"/>
                <a:gd name="T7" fmla="*/ 176 h 692"/>
                <a:gd name="T8" fmla="*/ 461 w 489"/>
                <a:gd name="T9" fmla="*/ 197 h 692"/>
                <a:gd name="T10" fmla="*/ 469 w 489"/>
                <a:gd name="T11" fmla="*/ 276 h 692"/>
                <a:gd name="T12" fmla="*/ 489 w 489"/>
                <a:gd name="T13" fmla="*/ 319 h 692"/>
                <a:gd name="T14" fmla="*/ 480 w 489"/>
                <a:gd name="T15" fmla="*/ 373 h 692"/>
                <a:gd name="T16" fmla="*/ 458 w 489"/>
                <a:gd name="T17" fmla="*/ 348 h 692"/>
                <a:gd name="T18" fmla="*/ 445 w 489"/>
                <a:gd name="T19" fmla="*/ 345 h 692"/>
                <a:gd name="T20" fmla="*/ 445 w 489"/>
                <a:gd name="T21" fmla="*/ 372 h 692"/>
                <a:gd name="T22" fmla="*/ 405 w 489"/>
                <a:gd name="T23" fmla="*/ 383 h 692"/>
                <a:gd name="T24" fmla="*/ 403 w 489"/>
                <a:gd name="T25" fmla="*/ 395 h 692"/>
                <a:gd name="T26" fmla="*/ 348 w 489"/>
                <a:gd name="T27" fmla="*/ 417 h 692"/>
                <a:gd name="T28" fmla="*/ 348 w 489"/>
                <a:gd name="T29" fmla="*/ 430 h 692"/>
                <a:gd name="T30" fmla="*/ 326 w 489"/>
                <a:gd name="T31" fmla="*/ 417 h 692"/>
                <a:gd name="T32" fmla="*/ 326 w 489"/>
                <a:gd name="T33" fmla="*/ 417 h 692"/>
                <a:gd name="T34" fmla="*/ 324 w 489"/>
                <a:gd name="T35" fmla="*/ 435 h 692"/>
                <a:gd name="T36" fmla="*/ 346 w 489"/>
                <a:gd name="T37" fmla="*/ 445 h 692"/>
                <a:gd name="T38" fmla="*/ 352 w 489"/>
                <a:gd name="T39" fmla="*/ 495 h 692"/>
                <a:gd name="T40" fmla="*/ 428 w 489"/>
                <a:gd name="T41" fmla="*/ 560 h 692"/>
                <a:gd name="T42" fmla="*/ 380 w 489"/>
                <a:gd name="T43" fmla="*/ 604 h 692"/>
                <a:gd name="T44" fmla="*/ 387 w 489"/>
                <a:gd name="T45" fmla="*/ 663 h 692"/>
                <a:gd name="T46" fmla="*/ 302 w 489"/>
                <a:gd name="T47" fmla="*/ 676 h 692"/>
                <a:gd name="T48" fmla="*/ 254 w 489"/>
                <a:gd name="T49" fmla="*/ 671 h 692"/>
                <a:gd name="T50" fmla="*/ 236 w 489"/>
                <a:gd name="T51" fmla="*/ 692 h 692"/>
                <a:gd name="T52" fmla="*/ 210 w 489"/>
                <a:gd name="T53" fmla="*/ 671 h 692"/>
                <a:gd name="T54" fmla="*/ 193 w 489"/>
                <a:gd name="T55" fmla="*/ 676 h 692"/>
                <a:gd name="T56" fmla="*/ 151 w 489"/>
                <a:gd name="T57" fmla="*/ 665 h 692"/>
                <a:gd name="T58" fmla="*/ 118 w 489"/>
                <a:gd name="T59" fmla="*/ 665 h 692"/>
                <a:gd name="T60" fmla="*/ 88 w 489"/>
                <a:gd name="T61" fmla="*/ 668 h 692"/>
                <a:gd name="T62" fmla="*/ 88 w 489"/>
                <a:gd name="T63" fmla="*/ 583 h 692"/>
                <a:gd name="T64" fmla="*/ 116 w 489"/>
                <a:gd name="T65" fmla="*/ 545 h 692"/>
                <a:gd name="T66" fmla="*/ 41 w 489"/>
                <a:gd name="T67" fmla="*/ 527 h 692"/>
                <a:gd name="T68" fmla="*/ 4 w 489"/>
                <a:gd name="T69" fmla="*/ 435 h 692"/>
                <a:gd name="T70" fmla="*/ 17 w 489"/>
                <a:gd name="T71" fmla="*/ 410 h 692"/>
                <a:gd name="T72" fmla="*/ 0 w 489"/>
                <a:gd name="T73" fmla="*/ 379 h 692"/>
                <a:gd name="T74" fmla="*/ 7 w 489"/>
                <a:gd name="T75" fmla="*/ 332 h 692"/>
                <a:gd name="T76" fmla="*/ 7 w 489"/>
                <a:gd name="T77" fmla="*/ 276 h 692"/>
                <a:gd name="T78" fmla="*/ 38 w 489"/>
                <a:gd name="T79" fmla="*/ 276 h 692"/>
                <a:gd name="T80" fmla="*/ 61 w 489"/>
                <a:gd name="T81" fmla="*/ 232 h 692"/>
                <a:gd name="T82" fmla="*/ 39 w 489"/>
                <a:gd name="T83" fmla="*/ 207 h 692"/>
                <a:gd name="T84" fmla="*/ 73 w 489"/>
                <a:gd name="T85" fmla="*/ 179 h 692"/>
                <a:gd name="T86" fmla="*/ 73 w 489"/>
                <a:gd name="T87" fmla="*/ 138 h 692"/>
                <a:gd name="T88" fmla="*/ 73 w 489"/>
                <a:gd name="T89" fmla="*/ 113 h 692"/>
                <a:gd name="T90" fmla="*/ 104 w 489"/>
                <a:gd name="T91" fmla="*/ 109 h 692"/>
                <a:gd name="T92" fmla="*/ 152 w 489"/>
                <a:gd name="T93" fmla="*/ 134 h 692"/>
                <a:gd name="T94" fmla="*/ 146 w 489"/>
                <a:gd name="T95" fmla="*/ 106 h 692"/>
                <a:gd name="T96" fmla="*/ 165 w 489"/>
                <a:gd name="T97" fmla="*/ 90 h 692"/>
                <a:gd name="T98" fmla="*/ 168 w 489"/>
                <a:gd name="T99" fmla="*/ 40 h 692"/>
                <a:gd name="T100" fmla="*/ 149 w 489"/>
                <a:gd name="T101" fmla="*/ 9 h 692"/>
                <a:gd name="T102" fmla="*/ 151 w 489"/>
                <a:gd name="T103" fmla="*/ 0 h 692"/>
                <a:gd name="T104" fmla="*/ 214 w 489"/>
                <a:gd name="T105" fmla="*/ 2 h 692"/>
                <a:gd name="T106" fmla="*/ 210 w 489"/>
                <a:gd name="T107" fmla="*/ 37 h 692"/>
                <a:gd name="T108" fmla="*/ 274 w 489"/>
                <a:gd name="T109" fmla="*/ 47 h 692"/>
                <a:gd name="T110" fmla="*/ 259 w 489"/>
                <a:gd name="T111" fmla="*/ 88 h 692"/>
                <a:gd name="T112" fmla="*/ 286 w 489"/>
                <a:gd name="T113" fmla="*/ 84 h 692"/>
                <a:gd name="T114" fmla="*/ 305 w 489"/>
                <a:gd name="T115" fmla="*/ 69 h 692"/>
                <a:gd name="T116" fmla="*/ 378 w 489"/>
                <a:gd name="T117" fmla="*/ 40 h 692"/>
                <a:gd name="T118" fmla="*/ 400 w 489"/>
                <a:gd name="T119" fmla="*/ 88 h 692"/>
                <a:gd name="T120" fmla="*/ 406 w 489"/>
                <a:gd name="T121" fmla="*/ 88 h 692"/>
                <a:gd name="T122" fmla="*/ 406 w 489"/>
                <a:gd name="T123" fmla="*/ 88 h 692"/>
                <a:gd name="T124" fmla="*/ 406 w 489"/>
                <a:gd name="T125" fmla="*/ 88 h 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9"/>
                <a:gd name="T190" fmla="*/ 0 h 692"/>
                <a:gd name="T191" fmla="*/ 489 w 489"/>
                <a:gd name="T192" fmla="*/ 692 h 6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9" h="692">
                  <a:moveTo>
                    <a:pt x="406" y="88"/>
                  </a:moveTo>
                  <a:lnTo>
                    <a:pt x="450" y="107"/>
                  </a:lnTo>
                  <a:lnTo>
                    <a:pt x="458" y="132"/>
                  </a:lnTo>
                  <a:lnTo>
                    <a:pt x="450" y="176"/>
                  </a:lnTo>
                  <a:lnTo>
                    <a:pt x="461" y="197"/>
                  </a:lnTo>
                  <a:lnTo>
                    <a:pt x="469" y="276"/>
                  </a:lnTo>
                  <a:lnTo>
                    <a:pt x="489" y="319"/>
                  </a:lnTo>
                  <a:lnTo>
                    <a:pt x="480" y="373"/>
                  </a:lnTo>
                  <a:lnTo>
                    <a:pt x="458" y="348"/>
                  </a:lnTo>
                  <a:lnTo>
                    <a:pt x="445" y="345"/>
                  </a:lnTo>
                  <a:lnTo>
                    <a:pt x="445" y="372"/>
                  </a:lnTo>
                  <a:lnTo>
                    <a:pt x="405" y="383"/>
                  </a:lnTo>
                  <a:lnTo>
                    <a:pt x="403" y="395"/>
                  </a:lnTo>
                  <a:lnTo>
                    <a:pt x="348" y="417"/>
                  </a:lnTo>
                  <a:lnTo>
                    <a:pt x="348" y="430"/>
                  </a:lnTo>
                  <a:lnTo>
                    <a:pt x="326" y="417"/>
                  </a:lnTo>
                  <a:lnTo>
                    <a:pt x="324" y="435"/>
                  </a:lnTo>
                  <a:lnTo>
                    <a:pt x="346" y="445"/>
                  </a:lnTo>
                  <a:lnTo>
                    <a:pt x="352" y="495"/>
                  </a:lnTo>
                  <a:lnTo>
                    <a:pt x="428" y="560"/>
                  </a:lnTo>
                  <a:lnTo>
                    <a:pt x="380" y="604"/>
                  </a:lnTo>
                  <a:lnTo>
                    <a:pt x="387" y="663"/>
                  </a:lnTo>
                  <a:lnTo>
                    <a:pt x="302" y="676"/>
                  </a:lnTo>
                  <a:lnTo>
                    <a:pt x="254" y="671"/>
                  </a:lnTo>
                  <a:lnTo>
                    <a:pt x="236" y="692"/>
                  </a:lnTo>
                  <a:lnTo>
                    <a:pt x="210" y="671"/>
                  </a:lnTo>
                  <a:lnTo>
                    <a:pt x="193" y="676"/>
                  </a:lnTo>
                  <a:lnTo>
                    <a:pt x="151" y="665"/>
                  </a:lnTo>
                  <a:lnTo>
                    <a:pt x="118" y="665"/>
                  </a:lnTo>
                  <a:lnTo>
                    <a:pt x="88" y="668"/>
                  </a:lnTo>
                  <a:lnTo>
                    <a:pt x="88" y="583"/>
                  </a:lnTo>
                  <a:lnTo>
                    <a:pt x="116" y="545"/>
                  </a:lnTo>
                  <a:lnTo>
                    <a:pt x="41" y="527"/>
                  </a:lnTo>
                  <a:lnTo>
                    <a:pt x="4" y="435"/>
                  </a:lnTo>
                  <a:lnTo>
                    <a:pt x="17" y="410"/>
                  </a:lnTo>
                  <a:lnTo>
                    <a:pt x="0" y="379"/>
                  </a:lnTo>
                  <a:lnTo>
                    <a:pt x="7" y="332"/>
                  </a:lnTo>
                  <a:lnTo>
                    <a:pt x="7" y="276"/>
                  </a:lnTo>
                  <a:lnTo>
                    <a:pt x="38" y="276"/>
                  </a:lnTo>
                  <a:lnTo>
                    <a:pt x="61" y="232"/>
                  </a:lnTo>
                  <a:lnTo>
                    <a:pt x="39" y="207"/>
                  </a:lnTo>
                  <a:lnTo>
                    <a:pt x="73" y="179"/>
                  </a:lnTo>
                  <a:lnTo>
                    <a:pt x="73" y="138"/>
                  </a:lnTo>
                  <a:lnTo>
                    <a:pt x="73" y="113"/>
                  </a:lnTo>
                  <a:lnTo>
                    <a:pt x="104" y="109"/>
                  </a:lnTo>
                  <a:lnTo>
                    <a:pt x="152" y="134"/>
                  </a:lnTo>
                  <a:lnTo>
                    <a:pt x="146" y="106"/>
                  </a:lnTo>
                  <a:lnTo>
                    <a:pt x="165" y="90"/>
                  </a:lnTo>
                  <a:lnTo>
                    <a:pt x="168" y="40"/>
                  </a:lnTo>
                  <a:lnTo>
                    <a:pt x="149" y="9"/>
                  </a:lnTo>
                  <a:lnTo>
                    <a:pt x="151" y="0"/>
                  </a:lnTo>
                  <a:lnTo>
                    <a:pt x="214" y="2"/>
                  </a:lnTo>
                  <a:lnTo>
                    <a:pt x="210" y="37"/>
                  </a:lnTo>
                  <a:lnTo>
                    <a:pt x="274" y="47"/>
                  </a:lnTo>
                  <a:lnTo>
                    <a:pt x="259" y="88"/>
                  </a:lnTo>
                  <a:lnTo>
                    <a:pt x="286" y="84"/>
                  </a:lnTo>
                  <a:lnTo>
                    <a:pt x="305" y="69"/>
                  </a:lnTo>
                  <a:lnTo>
                    <a:pt x="378" y="40"/>
                  </a:lnTo>
                  <a:lnTo>
                    <a:pt x="400" y="88"/>
                  </a:lnTo>
                  <a:lnTo>
                    <a:pt x="406" y="8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6" name="Freeform 46"/>
            <p:cNvSpPr>
              <a:spLocks/>
            </p:cNvSpPr>
            <p:nvPr/>
          </p:nvSpPr>
          <p:spPr bwMode="auto">
            <a:xfrm>
              <a:off x="2543" y="948"/>
              <a:ext cx="1429" cy="1193"/>
            </a:xfrm>
            <a:custGeom>
              <a:avLst/>
              <a:gdLst>
                <a:gd name="T0" fmla="*/ 285 w 1429"/>
                <a:gd name="T1" fmla="*/ 1094 h 1193"/>
                <a:gd name="T2" fmla="*/ 102 w 1429"/>
                <a:gd name="T3" fmla="*/ 1193 h 1193"/>
                <a:gd name="T4" fmla="*/ 22 w 1429"/>
                <a:gd name="T5" fmla="*/ 1109 h 1193"/>
                <a:gd name="T6" fmla="*/ 57 w 1429"/>
                <a:gd name="T7" fmla="*/ 1065 h 1193"/>
                <a:gd name="T8" fmla="*/ 61 w 1429"/>
                <a:gd name="T9" fmla="*/ 1030 h 1193"/>
                <a:gd name="T10" fmla="*/ 69 w 1429"/>
                <a:gd name="T11" fmla="*/ 966 h 1193"/>
                <a:gd name="T12" fmla="*/ 14 w 1429"/>
                <a:gd name="T13" fmla="*/ 981 h 1193"/>
                <a:gd name="T14" fmla="*/ 7 w 1429"/>
                <a:gd name="T15" fmla="*/ 941 h 1193"/>
                <a:gd name="T16" fmla="*/ 86 w 1429"/>
                <a:gd name="T17" fmla="*/ 922 h 1193"/>
                <a:gd name="T18" fmla="*/ 64 w 1429"/>
                <a:gd name="T19" fmla="*/ 897 h 1193"/>
                <a:gd name="T20" fmla="*/ 10 w 1429"/>
                <a:gd name="T21" fmla="*/ 818 h 1193"/>
                <a:gd name="T22" fmla="*/ 76 w 1429"/>
                <a:gd name="T23" fmla="*/ 784 h 1193"/>
                <a:gd name="T24" fmla="*/ 102 w 1429"/>
                <a:gd name="T25" fmla="*/ 749 h 1193"/>
                <a:gd name="T26" fmla="*/ 191 w 1429"/>
                <a:gd name="T27" fmla="*/ 701 h 1193"/>
                <a:gd name="T28" fmla="*/ 265 w 1429"/>
                <a:gd name="T29" fmla="*/ 690 h 1193"/>
                <a:gd name="T30" fmla="*/ 324 w 1429"/>
                <a:gd name="T31" fmla="*/ 671 h 1193"/>
                <a:gd name="T32" fmla="*/ 260 w 1429"/>
                <a:gd name="T33" fmla="*/ 656 h 1193"/>
                <a:gd name="T34" fmla="*/ 346 w 1429"/>
                <a:gd name="T35" fmla="*/ 592 h 1193"/>
                <a:gd name="T36" fmla="*/ 445 w 1429"/>
                <a:gd name="T37" fmla="*/ 449 h 1193"/>
                <a:gd name="T38" fmla="*/ 499 w 1429"/>
                <a:gd name="T39" fmla="*/ 336 h 1193"/>
                <a:gd name="T40" fmla="*/ 556 w 1429"/>
                <a:gd name="T41" fmla="*/ 291 h 1193"/>
                <a:gd name="T42" fmla="*/ 616 w 1429"/>
                <a:gd name="T43" fmla="*/ 276 h 1193"/>
                <a:gd name="T44" fmla="*/ 688 w 1429"/>
                <a:gd name="T45" fmla="*/ 213 h 1193"/>
                <a:gd name="T46" fmla="*/ 719 w 1429"/>
                <a:gd name="T47" fmla="*/ 148 h 1193"/>
                <a:gd name="T48" fmla="*/ 772 w 1429"/>
                <a:gd name="T49" fmla="*/ 119 h 1193"/>
                <a:gd name="T50" fmla="*/ 825 w 1429"/>
                <a:gd name="T51" fmla="*/ 153 h 1193"/>
                <a:gd name="T52" fmla="*/ 928 w 1429"/>
                <a:gd name="T53" fmla="*/ 125 h 1193"/>
                <a:gd name="T54" fmla="*/ 959 w 1429"/>
                <a:gd name="T55" fmla="*/ 85 h 1193"/>
                <a:gd name="T56" fmla="*/ 1001 w 1429"/>
                <a:gd name="T57" fmla="*/ 66 h 1193"/>
                <a:gd name="T58" fmla="*/ 1054 w 1429"/>
                <a:gd name="T59" fmla="*/ 26 h 1193"/>
                <a:gd name="T60" fmla="*/ 1135 w 1429"/>
                <a:gd name="T61" fmla="*/ 15 h 1193"/>
                <a:gd name="T62" fmla="*/ 1173 w 1429"/>
                <a:gd name="T63" fmla="*/ 21 h 1193"/>
                <a:gd name="T64" fmla="*/ 1229 w 1429"/>
                <a:gd name="T65" fmla="*/ 0 h 1193"/>
                <a:gd name="T66" fmla="*/ 1260 w 1429"/>
                <a:gd name="T67" fmla="*/ 45 h 1193"/>
                <a:gd name="T68" fmla="*/ 1317 w 1429"/>
                <a:gd name="T69" fmla="*/ 31 h 1193"/>
                <a:gd name="T70" fmla="*/ 1429 w 1429"/>
                <a:gd name="T71" fmla="*/ 70 h 1193"/>
                <a:gd name="T72" fmla="*/ 1352 w 1429"/>
                <a:gd name="T73" fmla="*/ 115 h 1193"/>
                <a:gd name="T74" fmla="*/ 1420 w 1429"/>
                <a:gd name="T75" fmla="*/ 129 h 1193"/>
                <a:gd name="T76" fmla="*/ 1291 w 1429"/>
                <a:gd name="T77" fmla="*/ 184 h 1193"/>
                <a:gd name="T78" fmla="*/ 1222 w 1429"/>
                <a:gd name="T79" fmla="*/ 94 h 1193"/>
                <a:gd name="T80" fmla="*/ 1123 w 1429"/>
                <a:gd name="T81" fmla="*/ 198 h 1193"/>
                <a:gd name="T82" fmla="*/ 1031 w 1429"/>
                <a:gd name="T83" fmla="*/ 198 h 1193"/>
                <a:gd name="T84" fmla="*/ 956 w 1429"/>
                <a:gd name="T85" fmla="*/ 213 h 1193"/>
                <a:gd name="T86" fmla="*/ 818 w 1429"/>
                <a:gd name="T87" fmla="*/ 184 h 1193"/>
                <a:gd name="T88" fmla="*/ 730 w 1429"/>
                <a:gd name="T89" fmla="*/ 232 h 1193"/>
                <a:gd name="T90" fmla="*/ 638 w 1429"/>
                <a:gd name="T91" fmla="*/ 286 h 1193"/>
                <a:gd name="T92" fmla="*/ 624 w 1429"/>
                <a:gd name="T93" fmla="*/ 360 h 1193"/>
                <a:gd name="T94" fmla="*/ 518 w 1429"/>
                <a:gd name="T95" fmla="*/ 454 h 1193"/>
                <a:gd name="T96" fmla="*/ 475 w 1429"/>
                <a:gd name="T97" fmla="*/ 577 h 1193"/>
                <a:gd name="T98" fmla="*/ 483 w 1429"/>
                <a:gd name="T99" fmla="*/ 642 h 1193"/>
                <a:gd name="T100" fmla="*/ 384 w 1429"/>
                <a:gd name="T101" fmla="*/ 734 h 1193"/>
                <a:gd name="T102" fmla="*/ 423 w 1429"/>
                <a:gd name="T103" fmla="*/ 872 h 1193"/>
                <a:gd name="T104" fmla="*/ 403 w 1429"/>
                <a:gd name="T105" fmla="*/ 971 h 1193"/>
                <a:gd name="T106" fmla="*/ 312 w 1429"/>
                <a:gd name="T107" fmla="*/ 1084 h 1193"/>
                <a:gd name="T108" fmla="*/ 307 w 1429"/>
                <a:gd name="T109" fmla="*/ 1010 h 11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9"/>
                <a:gd name="T166" fmla="*/ 0 h 1193"/>
                <a:gd name="T167" fmla="*/ 1429 w 1429"/>
                <a:gd name="T168" fmla="*/ 1193 h 11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9" h="1193">
                  <a:moveTo>
                    <a:pt x="307" y="1010"/>
                  </a:moveTo>
                  <a:lnTo>
                    <a:pt x="285" y="1094"/>
                  </a:lnTo>
                  <a:lnTo>
                    <a:pt x="191" y="1173"/>
                  </a:lnTo>
                  <a:lnTo>
                    <a:pt x="102" y="1193"/>
                  </a:lnTo>
                  <a:lnTo>
                    <a:pt x="29" y="1138"/>
                  </a:lnTo>
                  <a:lnTo>
                    <a:pt x="22" y="1109"/>
                  </a:lnTo>
                  <a:lnTo>
                    <a:pt x="42" y="1104"/>
                  </a:lnTo>
                  <a:lnTo>
                    <a:pt x="57" y="1065"/>
                  </a:lnTo>
                  <a:lnTo>
                    <a:pt x="10" y="1059"/>
                  </a:lnTo>
                  <a:lnTo>
                    <a:pt x="61" y="1030"/>
                  </a:lnTo>
                  <a:lnTo>
                    <a:pt x="45" y="1030"/>
                  </a:lnTo>
                  <a:lnTo>
                    <a:pt x="69" y="966"/>
                  </a:lnTo>
                  <a:lnTo>
                    <a:pt x="25" y="1000"/>
                  </a:lnTo>
                  <a:lnTo>
                    <a:pt x="14" y="981"/>
                  </a:lnTo>
                  <a:lnTo>
                    <a:pt x="36" y="956"/>
                  </a:lnTo>
                  <a:lnTo>
                    <a:pt x="7" y="941"/>
                  </a:lnTo>
                  <a:lnTo>
                    <a:pt x="0" y="918"/>
                  </a:lnTo>
                  <a:lnTo>
                    <a:pt x="86" y="922"/>
                  </a:lnTo>
                  <a:lnTo>
                    <a:pt x="72" y="887"/>
                  </a:lnTo>
                  <a:lnTo>
                    <a:pt x="64" y="897"/>
                  </a:lnTo>
                  <a:lnTo>
                    <a:pt x="3" y="887"/>
                  </a:lnTo>
                  <a:lnTo>
                    <a:pt x="10" y="818"/>
                  </a:lnTo>
                  <a:lnTo>
                    <a:pt x="64" y="808"/>
                  </a:lnTo>
                  <a:lnTo>
                    <a:pt x="76" y="784"/>
                  </a:lnTo>
                  <a:lnTo>
                    <a:pt x="122" y="770"/>
                  </a:lnTo>
                  <a:lnTo>
                    <a:pt x="102" y="749"/>
                  </a:lnTo>
                  <a:lnTo>
                    <a:pt x="179" y="721"/>
                  </a:lnTo>
                  <a:lnTo>
                    <a:pt x="191" y="701"/>
                  </a:lnTo>
                  <a:lnTo>
                    <a:pt x="240" y="676"/>
                  </a:lnTo>
                  <a:lnTo>
                    <a:pt x="265" y="690"/>
                  </a:lnTo>
                  <a:lnTo>
                    <a:pt x="307" y="690"/>
                  </a:lnTo>
                  <a:lnTo>
                    <a:pt x="324" y="671"/>
                  </a:lnTo>
                  <a:lnTo>
                    <a:pt x="282" y="671"/>
                  </a:lnTo>
                  <a:lnTo>
                    <a:pt x="260" y="656"/>
                  </a:lnTo>
                  <a:lnTo>
                    <a:pt x="324" y="592"/>
                  </a:lnTo>
                  <a:lnTo>
                    <a:pt x="346" y="592"/>
                  </a:lnTo>
                  <a:lnTo>
                    <a:pt x="351" y="567"/>
                  </a:lnTo>
                  <a:lnTo>
                    <a:pt x="445" y="449"/>
                  </a:lnTo>
                  <a:lnTo>
                    <a:pt x="449" y="419"/>
                  </a:lnTo>
                  <a:lnTo>
                    <a:pt x="499" y="336"/>
                  </a:lnTo>
                  <a:lnTo>
                    <a:pt x="544" y="332"/>
                  </a:lnTo>
                  <a:lnTo>
                    <a:pt x="556" y="291"/>
                  </a:lnTo>
                  <a:lnTo>
                    <a:pt x="596" y="261"/>
                  </a:lnTo>
                  <a:lnTo>
                    <a:pt x="616" y="276"/>
                  </a:lnTo>
                  <a:lnTo>
                    <a:pt x="638" y="222"/>
                  </a:lnTo>
                  <a:lnTo>
                    <a:pt x="688" y="213"/>
                  </a:lnTo>
                  <a:lnTo>
                    <a:pt x="684" y="194"/>
                  </a:lnTo>
                  <a:lnTo>
                    <a:pt x="719" y="148"/>
                  </a:lnTo>
                  <a:lnTo>
                    <a:pt x="781" y="163"/>
                  </a:lnTo>
                  <a:lnTo>
                    <a:pt x="772" y="119"/>
                  </a:lnTo>
                  <a:lnTo>
                    <a:pt x="825" y="104"/>
                  </a:lnTo>
                  <a:lnTo>
                    <a:pt x="825" y="153"/>
                  </a:lnTo>
                  <a:lnTo>
                    <a:pt x="868" y="100"/>
                  </a:lnTo>
                  <a:lnTo>
                    <a:pt x="928" y="125"/>
                  </a:lnTo>
                  <a:lnTo>
                    <a:pt x="903" y="75"/>
                  </a:lnTo>
                  <a:lnTo>
                    <a:pt x="959" y="85"/>
                  </a:lnTo>
                  <a:lnTo>
                    <a:pt x="985" y="104"/>
                  </a:lnTo>
                  <a:lnTo>
                    <a:pt x="1001" y="66"/>
                  </a:lnTo>
                  <a:lnTo>
                    <a:pt x="1066" y="41"/>
                  </a:lnTo>
                  <a:lnTo>
                    <a:pt x="1054" y="26"/>
                  </a:lnTo>
                  <a:lnTo>
                    <a:pt x="1089" y="10"/>
                  </a:lnTo>
                  <a:lnTo>
                    <a:pt x="1135" y="15"/>
                  </a:lnTo>
                  <a:lnTo>
                    <a:pt x="1092" y="85"/>
                  </a:lnTo>
                  <a:lnTo>
                    <a:pt x="1173" y="21"/>
                  </a:lnTo>
                  <a:lnTo>
                    <a:pt x="1173" y="75"/>
                  </a:lnTo>
                  <a:lnTo>
                    <a:pt x="1229" y="0"/>
                  </a:lnTo>
                  <a:lnTo>
                    <a:pt x="1264" y="0"/>
                  </a:lnTo>
                  <a:lnTo>
                    <a:pt x="1260" y="45"/>
                  </a:lnTo>
                  <a:lnTo>
                    <a:pt x="1298" y="15"/>
                  </a:lnTo>
                  <a:lnTo>
                    <a:pt x="1317" y="31"/>
                  </a:lnTo>
                  <a:lnTo>
                    <a:pt x="1379" y="31"/>
                  </a:lnTo>
                  <a:lnTo>
                    <a:pt x="1429" y="70"/>
                  </a:lnTo>
                  <a:lnTo>
                    <a:pt x="1302" y="75"/>
                  </a:lnTo>
                  <a:lnTo>
                    <a:pt x="1352" y="115"/>
                  </a:lnTo>
                  <a:lnTo>
                    <a:pt x="1389" y="119"/>
                  </a:lnTo>
                  <a:lnTo>
                    <a:pt x="1420" y="129"/>
                  </a:lnTo>
                  <a:lnTo>
                    <a:pt x="1341" y="163"/>
                  </a:lnTo>
                  <a:lnTo>
                    <a:pt x="1291" y="184"/>
                  </a:lnTo>
                  <a:lnTo>
                    <a:pt x="1302" y="115"/>
                  </a:lnTo>
                  <a:lnTo>
                    <a:pt x="1222" y="94"/>
                  </a:lnTo>
                  <a:lnTo>
                    <a:pt x="1126" y="129"/>
                  </a:lnTo>
                  <a:lnTo>
                    <a:pt x="1123" y="198"/>
                  </a:lnTo>
                  <a:lnTo>
                    <a:pt x="1069" y="222"/>
                  </a:lnTo>
                  <a:lnTo>
                    <a:pt x="1031" y="198"/>
                  </a:lnTo>
                  <a:lnTo>
                    <a:pt x="1009" y="213"/>
                  </a:lnTo>
                  <a:lnTo>
                    <a:pt x="956" y="213"/>
                  </a:lnTo>
                  <a:lnTo>
                    <a:pt x="891" y="163"/>
                  </a:lnTo>
                  <a:lnTo>
                    <a:pt x="818" y="184"/>
                  </a:lnTo>
                  <a:lnTo>
                    <a:pt x="807" y="232"/>
                  </a:lnTo>
                  <a:lnTo>
                    <a:pt x="730" y="232"/>
                  </a:lnTo>
                  <a:lnTo>
                    <a:pt x="700" y="282"/>
                  </a:lnTo>
                  <a:lnTo>
                    <a:pt x="638" y="286"/>
                  </a:lnTo>
                  <a:lnTo>
                    <a:pt x="605" y="332"/>
                  </a:lnTo>
                  <a:lnTo>
                    <a:pt x="624" y="360"/>
                  </a:lnTo>
                  <a:lnTo>
                    <a:pt x="564" y="435"/>
                  </a:lnTo>
                  <a:lnTo>
                    <a:pt x="518" y="454"/>
                  </a:lnTo>
                  <a:lnTo>
                    <a:pt x="518" y="508"/>
                  </a:lnTo>
                  <a:lnTo>
                    <a:pt x="475" y="577"/>
                  </a:lnTo>
                  <a:lnTo>
                    <a:pt x="495" y="617"/>
                  </a:lnTo>
                  <a:lnTo>
                    <a:pt x="483" y="642"/>
                  </a:lnTo>
                  <a:lnTo>
                    <a:pt x="430" y="642"/>
                  </a:lnTo>
                  <a:lnTo>
                    <a:pt x="384" y="734"/>
                  </a:lnTo>
                  <a:lnTo>
                    <a:pt x="384" y="839"/>
                  </a:lnTo>
                  <a:lnTo>
                    <a:pt x="423" y="872"/>
                  </a:lnTo>
                  <a:lnTo>
                    <a:pt x="384" y="918"/>
                  </a:lnTo>
                  <a:lnTo>
                    <a:pt x="403" y="971"/>
                  </a:lnTo>
                  <a:lnTo>
                    <a:pt x="361" y="1034"/>
                  </a:lnTo>
                  <a:lnTo>
                    <a:pt x="312" y="1084"/>
                  </a:lnTo>
                  <a:lnTo>
                    <a:pt x="307" y="1010"/>
                  </a:lnTo>
                  <a:close/>
                </a:path>
              </a:pathLst>
            </a:custGeom>
            <a:solidFill>
              <a:srgbClr val="BF7F7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7" name="Freeform 47"/>
            <p:cNvSpPr>
              <a:spLocks/>
            </p:cNvSpPr>
            <p:nvPr/>
          </p:nvSpPr>
          <p:spPr bwMode="auto">
            <a:xfrm>
              <a:off x="3387" y="1042"/>
              <a:ext cx="604" cy="927"/>
            </a:xfrm>
            <a:custGeom>
              <a:avLst/>
              <a:gdLst>
                <a:gd name="T0" fmla="*/ 0 w 604"/>
                <a:gd name="T1" fmla="*/ 84 h 927"/>
                <a:gd name="T2" fmla="*/ 69 w 604"/>
                <a:gd name="T3" fmla="*/ 138 h 927"/>
                <a:gd name="T4" fmla="*/ 112 w 604"/>
                <a:gd name="T5" fmla="*/ 138 h 927"/>
                <a:gd name="T6" fmla="*/ 165 w 604"/>
                <a:gd name="T7" fmla="*/ 182 h 927"/>
                <a:gd name="T8" fmla="*/ 179 w 604"/>
                <a:gd name="T9" fmla="*/ 261 h 927"/>
                <a:gd name="T10" fmla="*/ 168 w 604"/>
                <a:gd name="T11" fmla="*/ 316 h 927"/>
                <a:gd name="T12" fmla="*/ 184 w 604"/>
                <a:gd name="T13" fmla="*/ 374 h 927"/>
                <a:gd name="T14" fmla="*/ 187 w 604"/>
                <a:gd name="T15" fmla="*/ 374 h 927"/>
                <a:gd name="T16" fmla="*/ 219 w 604"/>
                <a:gd name="T17" fmla="*/ 379 h 927"/>
                <a:gd name="T18" fmla="*/ 263 w 604"/>
                <a:gd name="T19" fmla="*/ 424 h 927"/>
                <a:gd name="T20" fmla="*/ 263 w 604"/>
                <a:gd name="T21" fmla="*/ 479 h 927"/>
                <a:gd name="T22" fmla="*/ 229 w 604"/>
                <a:gd name="T23" fmla="*/ 468 h 927"/>
                <a:gd name="T24" fmla="*/ 112 w 604"/>
                <a:gd name="T25" fmla="*/ 607 h 927"/>
                <a:gd name="T26" fmla="*/ 65 w 604"/>
                <a:gd name="T27" fmla="*/ 615 h 927"/>
                <a:gd name="T28" fmla="*/ 65 w 604"/>
                <a:gd name="T29" fmla="*/ 645 h 927"/>
                <a:gd name="T30" fmla="*/ 24 w 604"/>
                <a:gd name="T31" fmla="*/ 665 h 927"/>
                <a:gd name="T32" fmla="*/ 59 w 604"/>
                <a:gd name="T33" fmla="*/ 774 h 927"/>
                <a:gd name="T34" fmla="*/ 40 w 604"/>
                <a:gd name="T35" fmla="*/ 778 h 927"/>
                <a:gd name="T36" fmla="*/ 35 w 604"/>
                <a:gd name="T37" fmla="*/ 847 h 927"/>
                <a:gd name="T38" fmla="*/ 131 w 604"/>
                <a:gd name="T39" fmla="*/ 896 h 927"/>
                <a:gd name="T40" fmla="*/ 138 w 604"/>
                <a:gd name="T41" fmla="*/ 927 h 927"/>
                <a:gd name="T42" fmla="*/ 356 w 604"/>
                <a:gd name="T43" fmla="*/ 858 h 927"/>
                <a:gd name="T44" fmla="*/ 375 w 604"/>
                <a:gd name="T45" fmla="*/ 872 h 927"/>
                <a:gd name="T46" fmla="*/ 604 w 604"/>
                <a:gd name="T47" fmla="*/ 670 h 927"/>
                <a:gd name="T48" fmla="*/ 545 w 604"/>
                <a:gd name="T49" fmla="*/ 577 h 927"/>
                <a:gd name="T50" fmla="*/ 571 w 604"/>
                <a:gd name="T51" fmla="*/ 517 h 927"/>
                <a:gd name="T52" fmla="*/ 516 w 604"/>
                <a:gd name="T53" fmla="*/ 479 h 927"/>
                <a:gd name="T54" fmla="*/ 523 w 604"/>
                <a:gd name="T55" fmla="*/ 379 h 927"/>
                <a:gd name="T56" fmla="*/ 473 w 604"/>
                <a:gd name="T57" fmla="*/ 291 h 927"/>
                <a:gd name="T58" fmla="*/ 519 w 604"/>
                <a:gd name="T59" fmla="*/ 228 h 927"/>
                <a:gd name="T60" fmla="*/ 501 w 604"/>
                <a:gd name="T61" fmla="*/ 163 h 927"/>
                <a:gd name="T62" fmla="*/ 444 w 604"/>
                <a:gd name="T63" fmla="*/ 148 h 927"/>
                <a:gd name="T64" fmla="*/ 450 w 604"/>
                <a:gd name="T65" fmla="*/ 94 h 927"/>
                <a:gd name="T66" fmla="*/ 463 w 604"/>
                <a:gd name="T67" fmla="*/ 21 h 927"/>
                <a:gd name="T68" fmla="*/ 382 w 604"/>
                <a:gd name="T69" fmla="*/ 0 h 927"/>
                <a:gd name="T70" fmla="*/ 282 w 604"/>
                <a:gd name="T71" fmla="*/ 34 h 927"/>
                <a:gd name="T72" fmla="*/ 279 w 604"/>
                <a:gd name="T73" fmla="*/ 104 h 927"/>
                <a:gd name="T74" fmla="*/ 228 w 604"/>
                <a:gd name="T75" fmla="*/ 125 h 927"/>
                <a:gd name="T76" fmla="*/ 187 w 604"/>
                <a:gd name="T77" fmla="*/ 104 h 927"/>
                <a:gd name="T78" fmla="*/ 165 w 604"/>
                <a:gd name="T79" fmla="*/ 119 h 927"/>
                <a:gd name="T80" fmla="*/ 115 w 604"/>
                <a:gd name="T81" fmla="*/ 119 h 927"/>
                <a:gd name="T82" fmla="*/ 50 w 604"/>
                <a:gd name="T83" fmla="*/ 69 h 927"/>
                <a:gd name="T84" fmla="*/ 4 w 604"/>
                <a:gd name="T85" fmla="*/ 79 h 927"/>
                <a:gd name="T86" fmla="*/ 0 w 604"/>
                <a:gd name="T87" fmla="*/ 84 h 927"/>
                <a:gd name="T88" fmla="*/ 0 w 604"/>
                <a:gd name="T89" fmla="*/ 84 h 927"/>
                <a:gd name="T90" fmla="*/ 0 w 604"/>
                <a:gd name="T91" fmla="*/ 84 h 9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4"/>
                <a:gd name="T139" fmla="*/ 0 h 927"/>
                <a:gd name="T140" fmla="*/ 604 w 604"/>
                <a:gd name="T141" fmla="*/ 927 h 9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4" h="927">
                  <a:moveTo>
                    <a:pt x="0" y="84"/>
                  </a:moveTo>
                  <a:lnTo>
                    <a:pt x="69" y="138"/>
                  </a:lnTo>
                  <a:lnTo>
                    <a:pt x="112" y="138"/>
                  </a:lnTo>
                  <a:lnTo>
                    <a:pt x="165" y="182"/>
                  </a:lnTo>
                  <a:lnTo>
                    <a:pt x="179" y="261"/>
                  </a:lnTo>
                  <a:lnTo>
                    <a:pt x="168" y="316"/>
                  </a:lnTo>
                  <a:lnTo>
                    <a:pt x="184" y="374"/>
                  </a:lnTo>
                  <a:lnTo>
                    <a:pt x="187" y="374"/>
                  </a:lnTo>
                  <a:lnTo>
                    <a:pt x="219" y="379"/>
                  </a:lnTo>
                  <a:lnTo>
                    <a:pt x="263" y="424"/>
                  </a:lnTo>
                  <a:lnTo>
                    <a:pt x="263" y="479"/>
                  </a:lnTo>
                  <a:lnTo>
                    <a:pt x="229" y="468"/>
                  </a:lnTo>
                  <a:lnTo>
                    <a:pt x="112" y="607"/>
                  </a:lnTo>
                  <a:lnTo>
                    <a:pt x="65" y="615"/>
                  </a:lnTo>
                  <a:lnTo>
                    <a:pt x="65" y="645"/>
                  </a:lnTo>
                  <a:lnTo>
                    <a:pt x="24" y="665"/>
                  </a:lnTo>
                  <a:lnTo>
                    <a:pt x="59" y="774"/>
                  </a:lnTo>
                  <a:lnTo>
                    <a:pt x="40" y="778"/>
                  </a:lnTo>
                  <a:lnTo>
                    <a:pt x="35" y="847"/>
                  </a:lnTo>
                  <a:lnTo>
                    <a:pt x="131" y="896"/>
                  </a:lnTo>
                  <a:lnTo>
                    <a:pt x="138" y="927"/>
                  </a:lnTo>
                  <a:lnTo>
                    <a:pt x="356" y="858"/>
                  </a:lnTo>
                  <a:lnTo>
                    <a:pt x="375" y="872"/>
                  </a:lnTo>
                  <a:lnTo>
                    <a:pt x="604" y="670"/>
                  </a:lnTo>
                  <a:lnTo>
                    <a:pt x="545" y="577"/>
                  </a:lnTo>
                  <a:lnTo>
                    <a:pt x="571" y="517"/>
                  </a:lnTo>
                  <a:lnTo>
                    <a:pt x="516" y="479"/>
                  </a:lnTo>
                  <a:lnTo>
                    <a:pt x="523" y="379"/>
                  </a:lnTo>
                  <a:lnTo>
                    <a:pt x="473" y="291"/>
                  </a:lnTo>
                  <a:lnTo>
                    <a:pt x="519" y="228"/>
                  </a:lnTo>
                  <a:lnTo>
                    <a:pt x="501" y="163"/>
                  </a:lnTo>
                  <a:lnTo>
                    <a:pt x="444" y="148"/>
                  </a:lnTo>
                  <a:lnTo>
                    <a:pt x="450" y="94"/>
                  </a:lnTo>
                  <a:lnTo>
                    <a:pt x="463" y="21"/>
                  </a:lnTo>
                  <a:lnTo>
                    <a:pt x="382" y="0"/>
                  </a:lnTo>
                  <a:lnTo>
                    <a:pt x="282" y="34"/>
                  </a:lnTo>
                  <a:lnTo>
                    <a:pt x="279" y="104"/>
                  </a:lnTo>
                  <a:lnTo>
                    <a:pt x="228" y="125"/>
                  </a:lnTo>
                  <a:lnTo>
                    <a:pt x="187" y="104"/>
                  </a:lnTo>
                  <a:lnTo>
                    <a:pt x="165" y="119"/>
                  </a:lnTo>
                  <a:lnTo>
                    <a:pt x="115" y="119"/>
                  </a:lnTo>
                  <a:lnTo>
                    <a:pt x="50" y="69"/>
                  </a:lnTo>
                  <a:lnTo>
                    <a:pt x="4" y="79"/>
                  </a:lnTo>
                  <a:lnTo>
                    <a:pt x="0" y="84"/>
                  </a:lnTo>
                  <a:close/>
                </a:path>
              </a:pathLst>
            </a:custGeom>
            <a:solidFill>
              <a:srgbClr val="D6D1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8" name="Freeform 48"/>
            <p:cNvSpPr>
              <a:spLocks/>
            </p:cNvSpPr>
            <p:nvPr/>
          </p:nvSpPr>
          <p:spPr bwMode="auto">
            <a:xfrm>
              <a:off x="2855" y="1126"/>
              <a:ext cx="716" cy="1251"/>
            </a:xfrm>
            <a:custGeom>
              <a:avLst/>
              <a:gdLst>
                <a:gd name="T0" fmla="*/ 27 w 716"/>
                <a:gd name="T1" fmla="*/ 956 h 1251"/>
                <a:gd name="T2" fmla="*/ 49 w 716"/>
                <a:gd name="T3" fmla="*/ 990 h 1251"/>
                <a:gd name="T4" fmla="*/ 68 w 716"/>
                <a:gd name="T5" fmla="*/ 1109 h 1251"/>
                <a:gd name="T6" fmla="*/ 118 w 716"/>
                <a:gd name="T7" fmla="*/ 1136 h 1251"/>
                <a:gd name="T8" fmla="*/ 99 w 716"/>
                <a:gd name="T9" fmla="*/ 1167 h 1251"/>
                <a:gd name="T10" fmla="*/ 122 w 716"/>
                <a:gd name="T11" fmla="*/ 1222 h 1251"/>
                <a:gd name="T12" fmla="*/ 111 w 716"/>
                <a:gd name="T13" fmla="*/ 1247 h 1251"/>
                <a:gd name="T14" fmla="*/ 194 w 716"/>
                <a:gd name="T15" fmla="*/ 1251 h 1251"/>
                <a:gd name="T16" fmla="*/ 190 w 716"/>
                <a:gd name="T17" fmla="*/ 1186 h 1251"/>
                <a:gd name="T18" fmla="*/ 274 w 716"/>
                <a:gd name="T19" fmla="*/ 1186 h 1251"/>
                <a:gd name="T20" fmla="*/ 322 w 716"/>
                <a:gd name="T21" fmla="*/ 1034 h 1251"/>
                <a:gd name="T22" fmla="*/ 316 w 716"/>
                <a:gd name="T23" fmla="*/ 951 h 1251"/>
                <a:gd name="T24" fmla="*/ 365 w 716"/>
                <a:gd name="T25" fmla="*/ 926 h 1251"/>
                <a:gd name="T26" fmla="*/ 388 w 716"/>
                <a:gd name="T27" fmla="*/ 941 h 1251"/>
                <a:gd name="T28" fmla="*/ 418 w 716"/>
                <a:gd name="T29" fmla="*/ 887 h 1251"/>
                <a:gd name="T30" fmla="*/ 379 w 716"/>
                <a:gd name="T31" fmla="*/ 901 h 1251"/>
                <a:gd name="T32" fmla="*/ 319 w 716"/>
                <a:gd name="T33" fmla="*/ 856 h 1251"/>
                <a:gd name="T34" fmla="*/ 391 w 716"/>
                <a:gd name="T35" fmla="*/ 876 h 1251"/>
                <a:gd name="T36" fmla="*/ 437 w 716"/>
                <a:gd name="T37" fmla="*/ 852 h 1251"/>
                <a:gd name="T38" fmla="*/ 407 w 716"/>
                <a:gd name="T39" fmla="*/ 788 h 1251"/>
                <a:gd name="T40" fmla="*/ 350 w 716"/>
                <a:gd name="T41" fmla="*/ 774 h 1251"/>
                <a:gd name="T42" fmla="*/ 332 w 716"/>
                <a:gd name="T43" fmla="*/ 793 h 1251"/>
                <a:gd name="T44" fmla="*/ 341 w 716"/>
                <a:gd name="T45" fmla="*/ 671 h 1251"/>
                <a:gd name="T46" fmla="*/ 372 w 716"/>
                <a:gd name="T47" fmla="*/ 680 h 1251"/>
                <a:gd name="T48" fmla="*/ 384 w 716"/>
                <a:gd name="T49" fmla="*/ 592 h 1251"/>
                <a:gd name="T50" fmla="*/ 456 w 716"/>
                <a:gd name="T51" fmla="*/ 531 h 1251"/>
                <a:gd name="T52" fmla="*/ 479 w 716"/>
                <a:gd name="T53" fmla="*/ 498 h 1251"/>
                <a:gd name="T54" fmla="*/ 586 w 716"/>
                <a:gd name="T55" fmla="*/ 448 h 1251"/>
                <a:gd name="T56" fmla="*/ 575 w 716"/>
                <a:gd name="T57" fmla="*/ 405 h 1251"/>
                <a:gd name="T58" fmla="*/ 613 w 716"/>
                <a:gd name="T59" fmla="*/ 326 h 1251"/>
                <a:gd name="T60" fmla="*/ 716 w 716"/>
                <a:gd name="T61" fmla="*/ 290 h 1251"/>
                <a:gd name="T62" fmla="*/ 716 w 716"/>
                <a:gd name="T63" fmla="*/ 290 h 1251"/>
                <a:gd name="T64" fmla="*/ 700 w 716"/>
                <a:gd name="T65" fmla="*/ 232 h 1251"/>
                <a:gd name="T66" fmla="*/ 711 w 716"/>
                <a:gd name="T67" fmla="*/ 177 h 1251"/>
                <a:gd name="T68" fmla="*/ 697 w 716"/>
                <a:gd name="T69" fmla="*/ 98 h 1251"/>
                <a:gd name="T70" fmla="*/ 644 w 716"/>
                <a:gd name="T71" fmla="*/ 54 h 1251"/>
                <a:gd name="T72" fmla="*/ 601 w 716"/>
                <a:gd name="T73" fmla="*/ 54 h 1251"/>
                <a:gd name="T74" fmla="*/ 532 w 716"/>
                <a:gd name="T75" fmla="*/ 0 h 1251"/>
                <a:gd name="T76" fmla="*/ 506 w 716"/>
                <a:gd name="T77" fmla="*/ 6 h 1251"/>
                <a:gd name="T78" fmla="*/ 495 w 716"/>
                <a:gd name="T79" fmla="*/ 54 h 1251"/>
                <a:gd name="T80" fmla="*/ 418 w 716"/>
                <a:gd name="T81" fmla="*/ 54 h 1251"/>
                <a:gd name="T82" fmla="*/ 388 w 716"/>
                <a:gd name="T83" fmla="*/ 104 h 1251"/>
                <a:gd name="T84" fmla="*/ 326 w 716"/>
                <a:gd name="T85" fmla="*/ 108 h 1251"/>
                <a:gd name="T86" fmla="*/ 293 w 716"/>
                <a:gd name="T87" fmla="*/ 154 h 1251"/>
                <a:gd name="T88" fmla="*/ 312 w 716"/>
                <a:gd name="T89" fmla="*/ 182 h 1251"/>
                <a:gd name="T90" fmla="*/ 252 w 716"/>
                <a:gd name="T91" fmla="*/ 257 h 1251"/>
                <a:gd name="T92" fmla="*/ 206 w 716"/>
                <a:gd name="T93" fmla="*/ 276 h 1251"/>
                <a:gd name="T94" fmla="*/ 206 w 716"/>
                <a:gd name="T95" fmla="*/ 330 h 1251"/>
                <a:gd name="T96" fmla="*/ 163 w 716"/>
                <a:gd name="T97" fmla="*/ 399 h 1251"/>
                <a:gd name="T98" fmla="*/ 183 w 716"/>
                <a:gd name="T99" fmla="*/ 439 h 1251"/>
                <a:gd name="T100" fmla="*/ 171 w 716"/>
                <a:gd name="T101" fmla="*/ 464 h 1251"/>
                <a:gd name="T102" fmla="*/ 118 w 716"/>
                <a:gd name="T103" fmla="*/ 464 h 1251"/>
                <a:gd name="T104" fmla="*/ 72 w 716"/>
                <a:gd name="T105" fmla="*/ 556 h 1251"/>
                <a:gd name="T106" fmla="*/ 72 w 716"/>
                <a:gd name="T107" fmla="*/ 661 h 1251"/>
                <a:gd name="T108" fmla="*/ 111 w 716"/>
                <a:gd name="T109" fmla="*/ 694 h 1251"/>
                <a:gd name="T110" fmla="*/ 72 w 716"/>
                <a:gd name="T111" fmla="*/ 740 h 1251"/>
                <a:gd name="T112" fmla="*/ 91 w 716"/>
                <a:gd name="T113" fmla="*/ 793 h 1251"/>
                <a:gd name="T114" fmla="*/ 49 w 716"/>
                <a:gd name="T115" fmla="*/ 856 h 1251"/>
                <a:gd name="T116" fmla="*/ 0 w 716"/>
                <a:gd name="T117" fmla="*/ 906 h 1251"/>
                <a:gd name="T118" fmla="*/ 27 w 716"/>
                <a:gd name="T119" fmla="*/ 956 h 1251"/>
                <a:gd name="T120" fmla="*/ 27 w 716"/>
                <a:gd name="T121" fmla="*/ 956 h 1251"/>
                <a:gd name="T122" fmla="*/ 27 w 716"/>
                <a:gd name="T123" fmla="*/ 956 h 1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6"/>
                <a:gd name="T187" fmla="*/ 0 h 1251"/>
                <a:gd name="T188" fmla="*/ 716 w 716"/>
                <a:gd name="T189" fmla="*/ 1251 h 12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6" h="1251">
                  <a:moveTo>
                    <a:pt x="27" y="956"/>
                  </a:moveTo>
                  <a:lnTo>
                    <a:pt x="49" y="990"/>
                  </a:lnTo>
                  <a:lnTo>
                    <a:pt x="68" y="1109"/>
                  </a:lnTo>
                  <a:lnTo>
                    <a:pt x="118" y="1136"/>
                  </a:lnTo>
                  <a:lnTo>
                    <a:pt x="99" y="1167"/>
                  </a:lnTo>
                  <a:lnTo>
                    <a:pt x="122" y="1222"/>
                  </a:lnTo>
                  <a:lnTo>
                    <a:pt x="111" y="1247"/>
                  </a:lnTo>
                  <a:lnTo>
                    <a:pt x="194" y="1251"/>
                  </a:lnTo>
                  <a:lnTo>
                    <a:pt x="190" y="1186"/>
                  </a:lnTo>
                  <a:lnTo>
                    <a:pt x="274" y="1186"/>
                  </a:lnTo>
                  <a:lnTo>
                    <a:pt x="322" y="1034"/>
                  </a:lnTo>
                  <a:lnTo>
                    <a:pt x="316" y="951"/>
                  </a:lnTo>
                  <a:lnTo>
                    <a:pt x="365" y="926"/>
                  </a:lnTo>
                  <a:lnTo>
                    <a:pt x="388" y="941"/>
                  </a:lnTo>
                  <a:lnTo>
                    <a:pt x="418" y="887"/>
                  </a:lnTo>
                  <a:lnTo>
                    <a:pt x="379" y="901"/>
                  </a:lnTo>
                  <a:lnTo>
                    <a:pt x="319" y="856"/>
                  </a:lnTo>
                  <a:lnTo>
                    <a:pt x="391" y="876"/>
                  </a:lnTo>
                  <a:lnTo>
                    <a:pt x="437" y="852"/>
                  </a:lnTo>
                  <a:lnTo>
                    <a:pt x="407" y="788"/>
                  </a:lnTo>
                  <a:lnTo>
                    <a:pt x="350" y="774"/>
                  </a:lnTo>
                  <a:lnTo>
                    <a:pt x="332" y="793"/>
                  </a:lnTo>
                  <a:lnTo>
                    <a:pt x="341" y="671"/>
                  </a:lnTo>
                  <a:lnTo>
                    <a:pt x="372" y="680"/>
                  </a:lnTo>
                  <a:lnTo>
                    <a:pt x="384" y="592"/>
                  </a:lnTo>
                  <a:lnTo>
                    <a:pt x="456" y="531"/>
                  </a:lnTo>
                  <a:lnTo>
                    <a:pt x="479" y="498"/>
                  </a:lnTo>
                  <a:lnTo>
                    <a:pt x="586" y="448"/>
                  </a:lnTo>
                  <a:lnTo>
                    <a:pt x="575" y="405"/>
                  </a:lnTo>
                  <a:lnTo>
                    <a:pt x="613" y="326"/>
                  </a:lnTo>
                  <a:lnTo>
                    <a:pt x="716" y="290"/>
                  </a:lnTo>
                  <a:lnTo>
                    <a:pt x="700" y="232"/>
                  </a:lnTo>
                  <a:lnTo>
                    <a:pt x="711" y="177"/>
                  </a:lnTo>
                  <a:lnTo>
                    <a:pt x="697" y="98"/>
                  </a:lnTo>
                  <a:lnTo>
                    <a:pt x="644" y="54"/>
                  </a:lnTo>
                  <a:lnTo>
                    <a:pt x="601" y="54"/>
                  </a:lnTo>
                  <a:lnTo>
                    <a:pt x="532" y="0"/>
                  </a:lnTo>
                  <a:lnTo>
                    <a:pt x="506" y="6"/>
                  </a:lnTo>
                  <a:lnTo>
                    <a:pt x="495" y="54"/>
                  </a:lnTo>
                  <a:lnTo>
                    <a:pt x="418" y="54"/>
                  </a:lnTo>
                  <a:lnTo>
                    <a:pt x="388" y="104"/>
                  </a:lnTo>
                  <a:lnTo>
                    <a:pt x="326" y="108"/>
                  </a:lnTo>
                  <a:lnTo>
                    <a:pt x="293" y="154"/>
                  </a:lnTo>
                  <a:lnTo>
                    <a:pt x="312" y="182"/>
                  </a:lnTo>
                  <a:lnTo>
                    <a:pt x="252" y="257"/>
                  </a:lnTo>
                  <a:lnTo>
                    <a:pt x="206" y="276"/>
                  </a:lnTo>
                  <a:lnTo>
                    <a:pt x="206" y="330"/>
                  </a:lnTo>
                  <a:lnTo>
                    <a:pt x="163" y="399"/>
                  </a:lnTo>
                  <a:lnTo>
                    <a:pt x="183" y="439"/>
                  </a:lnTo>
                  <a:lnTo>
                    <a:pt x="171" y="464"/>
                  </a:lnTo>
                  <a:lnTo>
                    <a:pt x="118" y="464"/>
                  </a:lnTo>
                  <a:lnTo>
                    <a:pt x="72" y="556"/>
                  </a:lnTo>
                  <a:lnTo>
                    <a:pt x="72" y="661"/>
                  </a:lnTo>
                  <a:lnTo>
                    <a:pt x="111" y="694"/>
                  </a:lnTo>
                  <a:lnTo>
                    <a:pt x="72" y="740"/>
                  </a:lnTo>
                  <a:lnTo>
                    <a:pt x="91" y="793"/>
                  </a:lnTo>
                  <a:lnTo>
                    <a:pt x="49" y="856"/>
                  </a:lnTo>
                  <a:lnTo>
                    <a:pt x="0" y="906"/>
                  </a:lnTo>
                  <a:lnTo>
                    <a:pt x="27" y="956"/>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9" name="Freeform 49"/>
            <p:cNvSpPr>
              <a:spLocks/>
            </p:cNvSpPr>
            <p:nvPr/>
          </p:nvSpPr>
          <p:spPr bwMode="auto">
            <a:xfrm>
              <a:off x="2867" y="2312"/>
              <a:ext cx="96" cy="100"/>
            </a:xfrm>
            <a:custGeom>
              <a:avLst/>
              <a:gdLst>
                <a:gd name="T0" fmla="*/ 66 w 96"/>
                <a:gd name="T1" fmla="*/ 0 h 100"/>
                <a:gd name="T2" fmla="*/ 96 w 96"/>
                <a:gd name="T3" fmla="*/ 40 h 100"/>
                <a:gd name="T4" fmla="*/ 77 w 96"/>
                <a:gd name="T5" fmla="*/ 49 h 100"/>
                <a:gd name="T6" fmla="*/ 72 w 96"/>
                <a:gd name="T7" fmla="*/ 66 h 100"/>
                <a:gd name="T8" fmla="*/ 85 w 96"/>
                <a:gd name="T9" fmla="*/ 78 h 100"/>
                <a:gd name="T10" fmla="*/ 71 w 96"/>
                <a:gd name="T11" fmla="*/ 86 h 100"/>
                <a:gd name="T12" fmla="*/ 69 w 96"/>
                <a:gd name="T13" fmla="*/ 100 h 100"/>
                <a:gd name="T14" fmla="*/ 38 w 96"/>
                <a:gd name="T15" fmla="*/ 94 h 100"/>
                <a:gd name="T16" fmla="*/ 35 w 96"/>
                <a:gd name="T17" fmla="*/ 83 h 100"/>
                <a:gd name="T18" fmla="*/ 19 w 96"/>
                <a:gd name="T19" fmla="*/ 81 h 100"/>
                <a:gd name="T20" fmla="*/ 15 w 96"/>
                <a:gd name="T21" fmla="*/ 61 h 100"/>
                <a:gd name="T22" fmla="*/ 15 w 96"/>
                <a:gd name="T23" fmla="*/ 44 h 100"/>
                <a:gd name="T24" fmla="*/ 0 w 96"/>
                <a:gd name="T25" fmla="*/ 36 h 100"/>
                <a:gd name="T26" fmla="*/ 27 w 96"/>
                <a:gd name="T27" fmla="*/ 27 h 100"/>
                <a:gd name="T28" fmla="*/ 35 w 96"/>
                <a:gd name="T29" fmla="*/ 27 h 100"/>
                <a:gd name="T30" fmla="*/ 30 w 96"/>
                <a:gd name="T31" fmla="*/ 12 h 100"/>
                <a:gd name="T32" fmla="*/ 46 w 96"/>
                <a:gd name="T33" fmla="*/ 14 h 100"/>
                <a:gd name="T34" fmla="*/ 47 w 96"/>
                <a:gd name="T35" fmla="*/ 42 h 100"/>
                <a:gd name="T36" fmla="*/ 56 w 96"/>
                <a:gd name="T37" fmla="*/ 24 h 100"/>
                <a:gd name="T38" fmla="*/ 65 w 96"/>
                <a:gd name="T39" fmla="*/ 27 h 100"/>
                <a:gd name="T40" fmla="*/ 56 w 96"/>
                <a:gd name="T41" fmla="*/ 8 h 100"/>
                <a:gd name="T42" fmla="*/ 66 w 96"/>
                <a:gd name="T43" fmla="*/ 0 h 100"/>
                <a:gd name="T44" fmla="*/ 66 w 96"/>
                <a:gd name="T45" fmla="*/ 0 h 100"/>
                <a:gd name="T46" fmla="*/ 66 w 96"/>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00"/>
                <a:gd name="T74" fmla="*/ 96 w 96"/>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00">
                  <a:moveTo>
                    <a:pt x="66" y="0"/>
                  </a:moveTo>
                  <a:lnTo>
                    <a:pt x="96" y="40"/>
                  </a:lnTo>
                  <a:lnTo>
                    <a:pt x="77" y="49"/>
                  </a:lnTo>
                  <a:lnTo>
                    <a:pt x="72" y="66"/>
                  </a:lnTo>
                  <a:lnTo>
                    <a:pt x="85" y="78"/>
                  </a:lnTo>
                  <a:lnTo>
                    <a:pt x="71" y="86"/>
                  </a:lnTo>
                  <a:lnTo>
                    <a:pt x="69" y="100"/>
                  </a:lnTo>
                  <a:lnTo>
                    <a:pt x="38" y="94"/>
                  </a:lnTo>
                  <a:lnTo>
                    <a:pt x="35" y="83"/>
                  </a:lnTo>
                  <a:lnTo>
                    <a:pt x="19" y="81"/>
                  </a:lnTo>
                  <a:lnTo>
                    <a:pt x="15" y="61"/>
                  </a:lnTo>
                  <a:lnTo>
                    <a:pt x="15" y="44"/>
                  </a:lnTo>
                  <a:lnTo>
                    <a:pt x="0" y="36"/>
                  </a:lnTo>
                  <a:lnTo>
                    <a:pt x="27" y="27"/>
                  </a:lnTo>
                  <a:lnTo>
                    <a:pt x="35" y="27"/>
                  </a:lnTo>
                  <a:lnTo>
                    <a:pt x="30" y="12"/>
                  </a:lnTo>
                  <a:lnTo>
                    <a:pt x="46" y="14"/>
                  </a:lnTo>
                  <a:lnTo>
                    <a:pt x="47" y="42"/>
                  </a:lnTo>
                  <a:lnTo>
                    <a:pt x="56" y="24"/>
                  </a:lnTo>
                  <a:lnTo>
                    <a:pt x="65" y="27"/>
                  </a:lnTo>
                  <a:lnTo>
                    <a:pt x="56" y="8"/>
                  </a:lnTo>
                  <a:lnTo>
                    <a:pt x="66"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0" name="Freeform 50"/>
            <p:cNvSpPr>
              <a:spLocks/>
            </p:cNvSpPr>
            <p:nvPr/>
          </p:nvSpPr>
          <p:spPr bwMode="auto">
            <a:xfrm>
              <a:off x="2807" y="2358"/>
              <a:ext cx="60" cy="59"/>
            </a:xfrm>
            <a:custGeom>
              <a:avLst/>
              <a:gdLst>
                <a:gd name="T0" fmla="*/ 43 w 60"/>
                <a:gd name="T1" fmla="*/ 0 h 59"/>
                <a:gd name="T2" fmla="*/ 51 w 60"/>
                <a:gd name="T3" fmla="*/ 26 h 59"/>
                <a:gd name="T4" fmla="*/ 60 w 60"/>
                <a:gd name="T5" fmla="*/ 31 h 59"/>
                <a:gd name="T6" fmla="*/ 53 w 60"/>
                <a:gd name="T7" fmla="*/ 51 h 59"/>
                <a:gd name="T8" fmla="*/ 25 w 60"/>
                <a:gd name="T9" fmla="*/ 48 h 59"/>
                <a:gd name="T10" fmla="*/ 15 w 60"/>
                <a:gd name="T11" fmla="*/ 59 h 59"/>
                <a:gd name="T12" fmla="*/ 15 w 60"/>
                <a:gd name="T13" fmla="*/ 41 h 59"/>
                <a:gd name="T14" fmla="*/ 4 w 60"/>
                <a:gd name="T15" fmla="*/ 35 h 59"/>
                <a:gd name="T16" fmla="*/ 0 w 60"/>
                <a:gd name="T17" fmla="*/ 9 h 59"/>
                <a:gd name="T18" fmla="*/ 18 w 60"/>
                <a:gd name="T19" fmla="*/ 10 h 59"/>
                <a:gd name="T20" fmla="*/ 22 w 60"/>
                <a:gd name="T21" fmla="*/ 3 h 59"/>
                <a:gd name="T22" fmla="*/ 34 w 60"/>
                <a:gd name="T23" fmla="*/ 6 h 59"/>
                <a:gd name="T24" fmla="*/ 43 w 60"/>
                <a:gd name="T25" fmla="*/ 0 h 59"/>
                <a:gd name="T26" fmla="*/ 43 w 60"/>
                <a:gd name="T27" fmla="*/ 0 h 59"/>
                <a:gd name="T28" fmla="*/ 43 w 60"/>
                <a:gd name="T29" fmla="*/ 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59"/>
                <a:gd name="T47" fmla="*/ 60 w 60"/>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59">
                  <a:moveTo>
                    <a:pt x="43" y="0"/>
                  </a:moveTo>
                  <a:lnTo>
                    <a:pt x="51" y="26"/>
                  </a:lnTo>
                  <a:lnTo>
                    <a:pt x="60" y="31"/>
                  </a:lnTo>
                  <a:lnTo>
                    <a:pt x="53" y="51"/>
                  </a:lnTo>
                  <a:lnTo>
                    <a:pt x="25" y="48"/>
                  </a:lnTo>
                  <a:lnTo>
                    <a:pt x="15" y="59"/>
                  </a:lnTo>
                  <a:lnTo>
                    <a:pt x="15" y="41"/>
                  </a:lnTo>
                  <a:lnTo>
                    <a:pt x="4" y="35"/>
                  </a:lnTo>
                  <a:lnTo>
                    <a:pt x="0" y="9"/>
                  </a:lnTo>
                  <a:lnTo>
                    <a:pt x="18" y="10"/>
                  </a:lnTo>
                  <a:lnTo>
                    <a:pt x="22" y="3"/>
                  </a:lnTo>
                  <a:lnTo>
                    <a:pt x="34" y="6"/>
                  </a:lnTo>
                  <a:lnTo>
                    <a:pt x="43"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1" name="Freeform 51"/>
            <p:cNvSpPr>
              <a:spLocks/>
            </p:cNvSpPr>
            <p:nvPr/>
          </p:nvSpPr>
          <p:spPr bwMode="auto">
            <a:xfrm>
              <a:off x="2867" y="2418"/>
              <a:ext cx="46" cy="30"/>
            </a:xfrm>
            <a:custGeom>
              <a:avLst/>
              <a:gdLst>
                <a:gd name="T0" fmla="*/ 21 w 46"/>
                <a:gd name="T1" fmla="*/ 0 h 30"/>
                <a:gd name="T2" fmla="*/ 0 w 46"/>
                <a:gd name="T3" fmla="*/ 6 h 30"/>
                <a:gd name="T4" fmla="*/ 25 w 46"/>
                <a:gd name="T5" fmla="*/ 30 h 30"/>
                <a:gd name="T6" fmla="*/ 46 w 46"/>
                <a:gd name="T7" fmla="*/ 22 h 30"/>
                <a:gd name="T8" fmla="*/ 37 w 46"/>
                <a:gd name="T9" fmla="*/ 3 h 30"/>
                <a:gd name="T10" fmla="*/ 28 w 46"/>
                <a:gd name="T11" fmla="*/ 9 h 30"/>
                <a:gd name="T12" fmla="*/ 21 w 46"/>
                <a:gd name="T13" fmla="*/ 0 h 30"/>
                <a:gd name="T14" fmla="*/ 21 w 46"/>
                <a:gd name="T15" fmla="*/ 0 h 30"/>
                <a:gd name="T16" fmla="*/ 21 w 4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0"/>
                <a:gd name="T29" fmla="*/ 46 w 4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0">
                  <a:moveTo>
                    <a:pt x="21" y="0"/>
                  </a:moveTo>
                  <a:lnTo>
                    <a:pt x="0" y="6"/>
                  </a:lnTo>
                  <a:lnTo>
                    <a:pt x="25" y="30"/>
                  </a:lnTo>
                  <a:lnTo>
                    <a:pt x="46" y="22"/>
                  </a:lnTo>
                  <a:lnTo>
                    <a:pt x="37" y="3"/>
                  </a:lnTo>
                  <a:lnTo>
                    <a:pt x="28" y="9"/>
                  </a:lnTo>
                  <a:lnTo>
                    <a:pt x="21"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2" name="Freeform 52"/>
            <p:cNvSpPr>
              <a:spLocks/>
            </p:cNvSpPr>
            <p:nvPr/>
          </p:nvSpPr>
          <p:spPr bwMode="auto">
            <a:xfrm>
              <a:off x="1949" y="2076"/>
              <a:ext cx="425" cy="802"/>
            </a:xfrm>
            <a:custGeom>
              <a:avLst/>
              <a:gdLst>
                <a:gd name="T0" fmla="*/ 122 w 425"/>
                <a:gd name="T1" fmla="*/ 19 h 802"/>
                <a:gd name="T2" fmla="*/ 62 w 425"/>
                <a:gd name="T3" fmla="*/ 16 h 802"/>
                <a:gd name="T4" fmla="*/ 49 w 425"/>
                <a:gd name="T5" fmla="*/ 43 h 802"/>
                <a:gd name="T6" fmla="*/ 28 w 425"/>
                <a:gd name="T7" fmla="*/ 59 h 802"/>
                <a:gd name="T8" fmla="*/ 13 w 425"/>
                <a:gd name="T9" fmla="*/ 85 h 802"/>
                <a:gd name="T10" fmla="*/ 24 w 425"/>
                <a:gd name="T11" fmla="*/ 125 h 802"/>
                <a:gd name="T12" fmla="*/ 5 w 425"/>
                <a:gd name="T13" fmla="*/ 176 h 802"/>
                <a:gd name="T14" fmla="*/ 5 w 425"/>
                <a:gd name="T15" fmla="*/ 186 h 802"/>
                <a:gd name="T16" fmla="*/ 18 w 425"/>
                <a:gd name="T17" fmla="*/ 203 h 802"/>
                <a:gd name="T18" fmla="*/ 16 w 425"/>
                <a:gd name="T19" fmla="*/ 253 h 802"/>
                <a:gd name="T20" fmla="*/ 18 w 425"/>
                <a:gd name="T21" fmla="*/ 282 h 802"/>
                <a:gd name="T22" fmla="*/ 31 w 425"/>
                <a:gd name="T23" fmla="*/ 261 h 802"/>
                <a:gd name="T24" fmla="*/ 52 w 425"/>
                <a:gd name="T25" fmla="*/ 233 h 802"/>
                <a:gd name="T26" fmla="*/ 55 w 425"/>
                <a:gd name="T27" fmla="*/ 261 h 802"/>
                <a:gd name="T28" fmla="*/ 62 w 425"/>
                <a:gd name="T29" fmla="*/ 273 h 802"/>
                <a:gd name="T30" fmla="*/ 55 w 425"/>
                <a:gd name="T31" fmla="*/ 330 h 802"/>
                <a:gd name="T32" fmla="*/ 43 w 425"/>
                <a:gd name="T33" fmla="*/ 344 h 802"/>
                <a:gd name="T34" fmla="*/ 58 w 425"/>
                <a:gd name="T35" fmla="*/ 354 h 802"/>
                <a:gd name="T36" fmla="*/ 96 w 425"/>
                <a:gd name="T37" fmla="*/ 360 h 802"/>
                <a:gd name="T38" fmla="*/ 156 w 425"/>
                <a:gd name="T39" fmla="*/ 347 h 802"/>
                <a:gd name="T40" fmla="*/ 125 w 425"/>
                <a:gd name="T41" fmla="*/ 385 h 802"/>
                <a:gd name="T42" fmla="*/ 163 w 425"/>
                <a:gd name="T43" fmla="*/ 411 h 802"/>
                <a:gd name="T44" fmla="*/ 163 w 425"/>
                <a:gd name="T45" fmla="*/ 448 h 802"/>
                <a:gd name="T46" fmla="*/ 159 w 425"/>
                <a:gd name="T47" fmla="*/ 482 h 802"/>
                <a:gd name="T48" fmla="*/ 112 w 425"/>
                <a:gd name="T49" fmla="*/ 498 h 802"/>
                <a:gd name="T50" fmla="*/ 72 w 425"/>
                <a:gd name="T51" fmla="*/ 540 h 802"/>
                <a:gd name="T52" fmla="*/ 107 w 425"/>
                <a:gd name="T53" fmla="*/ 551 h 802"/>
                <a:gd name="T54" fmla="*/ 84 w 425"/>
                <a:gd name="T55" fmla="*/ 608 h 802"/>
                <a:gd name="T56" fmla="*/ 56 w 425"/>
                <a:gd name="T57" fmla="*/ 649 h 802"/>
                <a:gd name="T58" fmla="*/ 97 w 425"/>
                <a:gd name="T59" fmla="*/ 653 h 802"/>
                <a:gd name="T60" fmla="*/ 137 w 425"/>
                <a:gd name="T61" fmla="*/ 667 h 802"/>
                <a:gd name="T62" fmla="*/ 182 w 425"/>
                <a:gd name="T63" fmla="*/ 640 h 802"/>
                <a:gd name="T64" fmla="*/ 137 w 425"/>
                <a:gd name="T65" fmla="*/ 689 h 802"/>
                <a:gd name="T66" fmla="*/ 69 w 425"/>
                <a:gd name="T67" fmla="*/ 734 h 802"/>
                <a:gd name="T68" fmla="*/ 21 w 425"/>
                <a:gd name="T69" fmla="*/ 796 h 802"/>
                <a:gd name="T70" fmla="*/ 81 w 425"/>
                <a:gd name="T71" fmla="*/ 764 h 802"/>
                <a:gd name="T72" fmla="*/ 147 w 425"/>
                <a:gd name="T73" fmla="*/ 739 h 802"/>
                <a:gd name="T74" fmla="*/ 191 w 425"/>
                <a:gd name="T75" fmla="*/ 752 h 802"/>
                <a:gd name="T76" fmla="*/ 254 w 425"/>
                <a:gd name="T77" fmla="*/ 715 h 802"/>
                <a:gd name="T78" fmla="*/ 342 w 425"/>
                <a:gd name="T79" fmla="*/ 724 h 802"/>
                <a:gd name="T80" fmla="*/ 409 w 425"/>
                <a:gd name="T81" fmla="*/ 673 h 802"/>
                <a:gd name="T82" fmla="*/ 359 w 425"/>
                <a:gd name="T83" fmla="*/ 664 h 802"/>
                <a:gd name="T84" fmla="*/ 403 w 425"/>
                <a:gd name="T85" fmla="*/ 637 h 802"/>
                <a:gd name="T86" fmla="*/ 414 w 425"/>
                <a:gd name="T87" fmla="*/ 611 h 802"/>
                <a:gd name="T88" fmla="*/ 401 w 425"/>
                <a:gd name="T89" fmla="*/ 527 h 802"/>
                <a:gd name="T90" fmla="*/ 348 w 425"/>
                <a:gd name="T91" fmla="*/ 546 h 802"/>
                <a:gd name="T92" fmla="*/ 350 w 425"/>
                <a:gd name="T93" fmla="*/ 499 h 802"/>
                <a:gd name="T94" fmla="*/ 307 w 425"/>
                <a:gd name="T95" fmla="*/ 457 h 802"/>
                <a:gd name="T96" fmla="*/ 338 w 425"/>
                <a:gd name="T97" fmla="*/ 454 h 802"/>
                <a:gd name="T98" fmla="*/ 303 w 425"/>
                <a:gd name="T99" fmla="*/ 382 h 802"/>
                <a:gd name="T100" fmla="*/ 243 w 425"/>
                <a:gd name="T101" fmla="*/ 327 h 802"/>
                <a:gd name="T102" fmla="*/ 194 w 425"/>
                <a:gd name="T103" fmla="*/ 250 h 802"/>
                <a:gd name="T104" fmla="*/ 146 w 425"/>
                <a:gd name="T105" fmla="*/ 242 h 802"/>
                <a:gd name="T106" fmla="*/ 163 w 425"/>
                <a:gd name="T107" fmla="*/ 207 h 802"/>
                <a:gd name="T108" fmla="*/ 206 w 425"/>
                <a:gd name="T109" fmla="*/ 164 h 802"/>
                <a:gd name="T110" fmla="*/ 225 w 425"/>
                <a:gd name="T111" fmla="*/ 120 h 802"/>
                <a:gd name="T112" fmla="*/ 137 w 425"/>
                <a:gd name="T113" fmla="*/ 94 h 802"/>
                <a:gd name="T114" fmla="*/ 87 w 425"/>
                <a:gd name="T115" fmla="*/ 101 h 802"/>
                <a:gd name="T116" fmla="*/ 96 w 425"/>
                <a:gd name="T117" fmla="*/ 81 h 802"/>
                <a:gd name="T118" fmla="*/ 159 w 425"/>
                <a:gd name="T119" fmla="*/ 0 h 802"/>
                <a:gd name="T120" fmla="*/ 159 w 425"/>
                <a:gd name="T121" fmla="*/ 0 h 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5"/>
                <a:gd name="T184" fmla="*/ 0 h 802"/>
                <a:gd name="T185" fmla="*/ 425 w 425"/>
                <a:gd name="T186" fmla="*/ 802 h 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5" h="802">
                  <a:moveTo>
                    <a:pt x="159" y="0"/>
                  </a:moveTo>
                  <a:lnTo>
                    <a:pt x="122" y="19"/>
                  </a:lnTo>
                  <a:lnTo>
                    <a:pt x="91" y="23"/>
                  </a:lnTo>
                  <a:lnTo>
                    <a:pt x="62" y="16"/>
                  </a:lnTo>
                  <a:lnTo>
                    <a:pt x="43" y="29"/>
                  </a:lnTo>
                  <a:lnTo>
                    <a:pt x="49" y="43"/>
                  </a:lnTo>
                  <a:lnTo>
                    <a:pt x="33" y="47"/>
                  </a:lnTo>
                  <a:lnTo>
                    <a:pt x="28" y="59"/>
                  </a:lnTo>
                  <a:lnTo>
                    <a:pt x="41" y="69"/>
                  </a:lnTo>
                  <a:lnTo>
                    <a:pt x="13" y="85"/>
                  </a:lnTo>
                  <a:lnTo>
                    <a:pt x="11" y="117"/>
                  </a:lnTo>
                  <a:lnTo>
                    <a:pt x="24" y="125"/>
                  </a:lnTo>
                  <a:lnTo>
                    <a:pt x="16" y="142"/>
                  </a:lnTo>
                  <a:lnTo>
                    <a:pt x="5" y="176"/>
                  </a:lnTo>
                  <a:lnTo>
                    <a:pt x="0" y="184"/>
                  </a:lnTo>
                  <a:lnTo>
                    <a:pt x="5" y="186"/>
                  </a:lnTo>
                  <a:lnTo>
                    <a:pt x="5" y="194"/>
                  </a:lnTo>
                  <a:lnTo>
                    <a:pt x="18" y="203"/>
                  </a:lnTo>
                  <a:lnTo>
                    <a:pt x="37" y="191"/>
                  </a:lnTo>
                  <a:lnTo>
                    <a:pt x="16" y="253"/>
                  </a:lnTo>
                  <a:lnTo>
                    <a:pt x="22" y="263"/>
                  </a:lnTo>
                  <a:lnTo>
                    <a:pt x="18" y="282"/>
                  </a:lnTo>
                  <a:lnTo>
                    <a:pt x="28" y="285"/>
                  </a:lnTo>
                  <a:lnTo>
                    <a:pt x="31" y="261"/>
                  </a:lnTo>
                  <a:lnTo>
                    <a:pt x="31" y="247"/>
                  </a:lnTo>
                  <a:lnTo>
                    <a:pt x="52" y="233"/>
                  </a:lnTo>
                  <a:lnTo>
                    <a:pt x="47" y="254"/>
                  </a:lnTo>
                  <a:lnTo>
                    <a:pt x="55" y="261"/>
                  </a:lnTo>
                  <a:lnTo>
                    <a:pt x="66" y="247"/>
                  </a:lnTo>
                  <a:lnTo>
                    <a:pt x="62" y="273"/>
                  </a:lnTo>
                  <a:lnTo>
                    <a:pt x="72" y="292"/>
                  </a:lnTo>
                  <a:lnTo>
                    <a:pt x="55" y="330"/>
                  </a:lnTo>
                  <a:lnTo>
                    <a:pt x="52" y="348"/>
                  </a:lnTo>
                  <a:lnTo>
                    <a:pt x="43" y="344"/>
                  </a:lnTo>
                  <a:lnTo>
                    <a:pt x="49" y="373"/>
                  </a:lnTo>
                  <a:lnTo>
                    <a:pt x="58" y="354"/>
                  </a:lnTo>
                  <a:lnTo>
                    <a:pt x="77" y="370"/>
                  </a:lnTo>
                  <a:lnTo>
                    <a:pt x="96" y="360"/>
                  </a:lnTo>
                  <a:lnTo>
                    <a:pt x="140" y="341"/>
                  </a:lnTo>
                  <a:lnTo>
                    <a:pt x="156" y="347"/>
                  </a:lnTo>
                  <a:lnTo>
                    <a:pt x="135" y="360"/>
                  </a:lnTo>
                  <a:lnTo>
                    <a:pt x="125" y="385"/>
                  </a:lnTo>
                  <a:lnTo>
                    <a:pt x="149" y="427"/>
                  </a:lnTo>
                  <a:lnTo>
                    <a:pt x="163" y="411"/>
                  </a:lnTo>
                  <a:lnTo>
                    <a:pt x="168" y="443"/>
                  </a:lnTo>
                  <a:lnTo>
                    <a:pt x="163" y="448"/>
                  </a:lnTo>
                  <a:lnTo>
                    <a:pt x="172" y="457"/>
                  </a:lnTo>
                  <a:lnTo>
                    <a:pt x="159" y="482"/>
                  </a:lnTo>
                  <a:lnTo>
                    <a:pt x="168" y="489"/>
                  </a:lnTo>
                  <a:lnTo>
                    <a:pt x="112" y="498"/>
                  </a:lnTo>
                  <a:lnTo>
                    <a:pt x="87" y="514"/>
                  </a:lnTo>
                  <a:lnTo>
                    <a:pt x="72" y="540"/>
                  </a:lnTo>
                  <a:lnTo>
                    <a:pt x="102" y="529"/>
                  </a:lnTo>
                  <a:lnTo>
                    <a:pt x="107" y="551"/>
                  </a:lnTo>
                  <a:lnTo>
                    <a:pt x="106" y="580"/>
                  </a:lnTo>
                  <a:lnTo>
                    <a:pt x="84" y="608"/>
                  </a:lnTo>
                  <a:lnTo>
                    <a:pt x="24" y="634"/>
                  </a:lnTo>
                  <a:lnTo>
                    <a:pt x="56" y="649"/>
                  </a:lnTo>
                  <a:lnTo>
                    <a:pt x="87" y="643"/>
                  </a:lnTo>
                  <a:lnTo>
                    <a:pt x="97" y="653"/>
                  </a:lnTo>
                  <a:lnTo>
                    <a:pt x="121" y="646"/>
                  </a:lnTo>
                  <a:lnTo>
                    <a:pt x="137" y="667"/>
                  </a:lnTo>
                  <a:lnTo>
                    <a:pt x="159" y="658"/>
                  </a:lnTo>
                  <a:lnTo>
                    <a:pt x="182" y="640"/>
                  </a:lnTo>
                  <a:lnTo>
                    <a:pt x="163" y="680"/>
                  </a:lnTo>
                  <a:lnTo>
                    <a:pt x="137" y="689"/>
                  </a:lnTo>
                  <a:lnTo>
                    <a:pt x="88" y="689"/>
                  </a:lnTo>
                  <a:lnTo>
                    <a:pt x="69" y="734"/>
                  </a:lnTo>
                  <a:lnTo>
                    <a:pt x="2" y="802"/>
                  </a:lnTo>
                  <a:lnTo>
                    <a:pt x="21" y="796"/>
                  </a:lnTo>
                  <a:lnTo>
                    <a:pt x="49" y="796"/>
                  </a:lnTo>
                  <a:lnTo>
                    <a:pt x="81" y="764"/>
                  </a:lnTo>
                  <a:lnTo>
                    <a:pt x="127" y="770"/>
                  </a:lnTo>
                  <a:lnTo>
                    <a:pt x="147" y="739"/>
                  </a:lnTo>
                  <a:lnTo>
                    <a:pt x="172" y="727"/>
                  </a:lnTo>
                  <a:lnTo>
                    <a:pt x="191" y="752"/>
                  </a:lnTo>
                  <a:lnTo>
                    <a:pt x="243" y="733"/>
                  </a:lnTo>
                  <a:lnTo>
                    <a:pt x="254" y="715"/>
                  </a:lnTo>
                  <a:lnTo>
                    <a:pt x="285" y="728"/>
                  </a:lnTo>
                  <a:lnTo>
                    <a:pt x="342" y="724"/>
                  </a:lnTo>
                  <a:lnTo>
                    <a:pt x="397" y="696"/>
                  </a:lnTo>
                  <a:lnTo>
                    <a:pt x="409" y="673"/>
                  </a:lnTo>
                  <a:lnTo>
                    <a:pt x="364" y="676"/>
                  </a:lnTo>
                  <a:lnTo>
                    <a:pt x="359" y="664"/>
                  </a:lnTo>
                  <a:lnTo>
                    <a:pt x="375" y="640"/>
                  </a:lnTo>
                  <a:lnTo>
                    <a:pt x="403" y="637"/>
                  </a:lnTo>
                  <a:lnTo>
                    <a:pt x="397" y="618"/>
                  </a:lnTo>
                  <a:lnTo>
                    <a:pt x="414" y="611"/>
                  </a:lnTo>
                  <a:lnTo>
                    <a:pt x="425" y="565"/>
                  </a:lnTo>
                  <a:lnTo>
                    <a:pt x="401" y="527"/>
                  </a:lnTo>
                  <a:lnTo>
                    <a:pt x="363" y="524"/>
                  </a:lnTo>
                  <a:lnTo>
                    <a:pt x="348" y="546"/>
                  </a:lnTo>
                  <a:lnTo>
                    <a:pt x="326" y="535"/>
                  </a:lnTo>
                  <a:lnTo>
                    <a:pt x="350" y="499"/>
                  </a:lnTo>
                  <a:lnTo>
                    <a:pt x="323" y="479"/>
                  </a:lnTo>
                  <a:lnTo>
                    <a:pt x="307" y="457"/>
                  </a:lnTo>
                  <a:lnTo>
                    <a:pt x="342" y="470"/>
                  </a:lnTo>
                  <a:lnTo>
                    <a:pt x="338" y="454"/>
                  </a:lnTo>
                  <a:lnTo>
                    <a:pt x="307" y="411"/>
                  </a:lnTo>
                  <a:lnTo>
                    <a:pt x="303" y="382"/>
                  </a:lnTo>
                  <a:lnTo>
                    <a:pt x="260" y="370"/>
                  </a:lnTo>
                  <a:lnTo>
                    <a:pt x="243" y="327"/>
                  </a:lnTo>
                  <a:lnTo>
                    <a:pt x="238" y="288"/>
                  </a:lnTo>
                  <a:lnTo>
                    <a:pt x="194" y="250"/>
                  </a:lnTo>
                  <a:lnTo>
                    <a:pt x="156" y="250"/>
                  </a:lnTo>
                  <a:lnTo>
                    <a:pt x="146" y="242"/>
                  </a:lnTo>
                  <a:lnTo>
                    <a:pt x="181" y="228"/>
                  </a:lnTo>
                  <a:lnTo>
                    <a:pt x="163" y="207"/>
                  </a:lnTo>
                  <a:lnTo>
                    <a:pt x="176" y="204"/>
                  </a:lnTo>
                  <a:lnTo>
                    <a:pt x="206" y="164"/>
                  </a:lnTo>
                  <a:lnTo>
                    <a:pt x="207" y="139"/>
                  </a:lnTo>
                  <a:lnTo>
                    <a:pt x="225" y="120"/>
                  </a:lnTo>
                  <a:lnTo>
                    <a:pt x="221" y="97"/>
                  </a:lnTo>
                  <a:lnTo>
                    <a:pt x="137" y="94"/>
                  </a:lnTo>
                  <a:lnTo>
                    <a:pt x="100" y="116"/>
                  </a:lnTo>
                  <a:lnTo>
                    <a:pt x="87" y="101"/>
                  </a:lnTo>
                  <a:lnTo>
                    <a:pt x="116" y="82"/>
                  </a:lnTo>
                  <a:lnTo>
                    <a:pt x="96" y="81"/>
                  </a:lnTo>
                  <a:lnTo>
                    <a:pt x="156" y="29"/>
                  </a:lnTo>
                  <a:lnTo>
                    <a:pt x="159"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3" name="Freeform 53"/>
            <p:cNvSpPr>
              <a:spLocks/>
            </p:cNvSpPr>
            <p:nvPr/>
          </p:nvSpPr>
          <p:spPr bwMode="auto">
            <a:xfrm>
              <a:off x="1883" y="2073"/>
              <a:ext cx="63" cy="104"/>
            </a:xfrm>
            <a:custGeom>
              <a:avLst/>
              <a:gdLst>
                <a:gd name="T0" fmla="*/ 63 w 63"/>
                <a:gd name="T1" fmla="*/ 0 h 104"/>
                <a:gd name="T2" fmla="*/ 55 w 63"/>
                <a:gd name="T3" fmla="*/ 29 h 104"/>
                <a:gd name="T4" fmla="*/ 62 w 63"/>
                <a:gd name="T5" fmla="*/ 43 h 104"/>
                <a:gd name="T6" fmla="*/ 35 w 63"/>
                <a:gd name="T7" fmla="*/ 50 h 104"/>
                <a:gd name="T8" fmla="*/ 38 w 63"/>
                <a:gd name="T9" fmla="*/ 68 h 104"/>
                <a:gd name="T10" fmla="*/ 3 w 63"/>
                <a:gd name="T11" fmla="*/ 104 h 104"/>
                <a:gd name="T12" fmla="*/ 8 w 63"/>
                <a:gd name="T13" fmla="*/ 84 h 104"/>
                <a:gd name="T14" fmla="*/ 13 w 63"/>
                <a:gd name="T15" fmla="*/ 62 h 104"/>
                <a:gd name="T16" fmla="*/ 0 w 63"/>
                <a:gd name="T17" fmla="*/ 53 h 104"/>
                <a:gd name="T18" fmla="*/ 10 w 63"/>
                <a:gd name="T19" fmla="*/ 37 h 104"/>
                <a:gd name="T20" fmla="*/ 31 w 63"/>
                <a:gd name="T21" fmla="*/ 46 h 104"/>
                <a:gd name="T22" fmla="*/ 43 w 63"/>
                <a:gd name="T23" fmla="*/ 19 h 104"/>
                <a:gd name="T24" fmla="*/ 63 w 63"/>
                <a:gd name="T25" fmla="*/ 0 h 104"/>
                <a:gd name="T26" fmla="*/ 63 w 63"/>
                <a:gd name="T27" fmla="*/ 0 h 104"/>
                <a:gd name="T28" fmla="*/ 63 w 63"/>
                <a:gd name="T29" fmla="*/ 0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104"/>
                <a:gd name="T47" fmla="*/ 63 w 63"/>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104">
                  <a:moveTo>
                    <a:pt x="63" y="0"/>
                  </a:moveTo>
                  <a:lnTo>
                    <a:pt x="55" y="29"/>
                  </a:lnTo>
                  <a:lnTo>
                    <a:pt x="62" y="43"/>
                  </a:lnTo>
                  <a:lnTo>
                    <a:pt x="35" y="50"/>
                  </a:lnTo>
                  <a:lnTo>
                    <a:pt x="38" y="68"/>
                  </a:lnTo>
                  <a:lnTo>
                    <a:pt x="3" y="104"/>
                  </a:lnTo>
                  <a:lnTo>
                    <a:pt x="8" y="84"/>
                  </a:lnTo>
                  <a:lnTo>
                    <a:pt x="13" y="62"/>
                  </a:lnTo>
                  <a:lnTo>
                    <a:pt x="0" y="53"/>
                  </a:lnTo>
                  <a:lnTo>
                    <a:pt x="10" y="37"/>
                  </a:lnTo>
                  <a:lnTo>
                    <a:pt x="31" y="46"/>
                  </a:lnTo>
                  <a:lnTo>
                    <a:pt x="43" y="19"/>
                  </a:lnTo>
                  <a:lnTo>
                    <a:pt x="63"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4" name="Freeform 54"/>
            <p:cNvSpPr>
              <a:spLocks/>
            </p:cNvSpPr>
            <p:nvPr/>
          </p:nvSpPr>
          <p:spPr bwMode="auto">
            <a:xfrm>
              <a:off x="1908" y="2161"/>
              <a:ext cx="46" cy="74"/>
            </a:xfrm>
            <a:custGeom>
              <a:avLst/>
              <a:gdLst>
                <a:gd name="T0" fmla="*/ 28 w 46"/>
                <a:gd name="T1" fmla="*/ 0 h 74"/>
                <a:gd name="T2" fmla="*/ 30 w 46"/>
                <a:gd name="T3" fmla="*/ 15 h 74"/>
                <a:gd name="T4" fmla="*/ 28 w 46"/>
                <a:gd name="T5" fmla="*/ 38 h 74"/>
                <a:gd name="T6" fmla="*/ 46 w 46"/>
                <a:gd name="T7" fmla="*/ 52 h 74"/>
                <a:gd name="T8" fmla="*/ 28 w 46"/>
                <a:gd name="T9" fmla="*/ 74 h 74"/>
                <a:gd name="T10" fmla="*/ 24 w 46"/>
                <a:gd name="T11" fmla="*/ 49 h 74"/>
                <a:gd name="T12" fmla="*/ 10 w 46"/>
                <a:gd name="T13" fmla="*/ 46 h 74"/>
                <a:gd name="T14" fmla="*/ 0 w 46"/>
                <a:gd name="T15" fmla="*/ 15 h 74"/>
                <a:gd name="T16" fmla="*/ 10 w 46"/>
                <a:gd name="T17" fmla="*/ 12 h 74"/>
                <a:gd name="T18" fmla="*/ 19 w 46"/>
                <a:gd name="T19" fmla="*/ 19 h 74"/>
                <a:gd name="T20" fmla="*/ 28 w 46"/>
                <a:gd name="T21" fmla="*/ 0 h 74"/>
                <a:gd name="T22" fmla="*/ 28 w 46"/>
                <a:gd name="T23" fmla="*/ 0 h 74"/>
                <a:gd name="T24" fmla="*/ 28 w 4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74"/>
                <a:gd name="T41" fmla="*/ 46 w 4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74">
                  <a:moveTo>
                    <a:pt x="28" y="0"/>
                  </a:moveTo>
                  <a:lnTo>
                    <a:pt x="30" y="15"/>
                  </a:lnTo>
                  <a:lnTo>
                    <a:pt x="28" y="38"/>
                  </a:lnTo>
                  <a:lnTo>
                    <a:pt x="46" y="52"/>
                  </a:lnTo>
                  <a:lnTo>
                    <a:pt x="28" y="74"/>
                  </a:lnTo>
                  <a:lnTo>
                    <a:pt x="24" y="49"/>
                  </a:lnTo>
                  <a:lnTo>
                    <a:pt x="10" y="46"/>
                  </a:lnTo>
                  <a:lnTo>
                    <a:pt x="0" y="15"/>
                  </a:lnTo>
                  <a:lnTo>
                    <a:pt x="10" y="12"/>
                  </a:lnTo>
                  <a:lnTo>
                    <a:pt x="19" y="19"/>
                  </a:lnTo>
                  <a:lnTo>
                    <a:pt x="28"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5" name="Freeform 55"/>
            <p:cNvSpPr>
              <a:spLocks/>
            </p:cNvSpPr>
            <p:nvPr/>
          </p:nvSpPr>
          <p:spPr bwMode="auto">
            <a:xfrm>
              <a:off x="1911" y="2270"/>
              <a:ext cx="46" cy="32"/>
            </a:xfrm>
            <a:custGeom>
              <a:avLst/>
              <a:gdLst>
                <a:gd name="T0" fmla="*/ 13 w 46"/>
                <a:gd name="T1" fmla="*/ 0 h 32"/>
                <a:gd name="T2" fmla="*/ 25 w 46"/>
                <a:gd name="T3" fmla="*/ 1 h 32"/>
                <a:gd name="T4" fmla="*/ 46 w 46"/>
                <a:gd name="T5" fmla="*/ 20 h 32"/>
                <a:gd name="T6" fmla="*/ 31 w 46"/>
                <a:gd name="T7" fmla="*/ 32 h 32"/>
                <a:gd name="T8" fmla="*/ 0 w 46"/>
                <a:gd name="T9" fmla="*/ 29 h 32"/>
                <a:gd name="T10" fmla="*/ 27 w 46"/>
                <a:gd name="T11" fmla="*/ 16 h 32"/>
                <a:gd name="T12" fmla="*/ 13 w 46"/>
                <a:gd name="T13" fmla="*/ 0 h 32"/>
                <a:gd name="T14" fmla="*/ 13 w 46"/>
                <a:gd name="T15" fmla="*/ 0 h 32"/>
                <a:gd name="T16" fmla="*/ 13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13" y="0"/>
                  </a:moveTo>
                  <a:lnTo>
                    <a:pt x="25" y="1"/>
                  </a:lnTo>
                  <a:lnTo>
                    <a:pt x="46" y="20"/>
                  </a:lnTo>
                  <a:lnTo>
                    <a:pt x="31" y="32"/>
                  </a:lnTo>
                  <a:lnTo>
                    <a:pt x="0" y="29"/>
                  </a:lnTo>
                  <a:lnTo>
                    <a:pt x="27" y="16"/>
                  </a:lnTo>
                  <a:lnTo>
                    <a:pt x="13"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6" name="Freeform 56"/>
            <p:cNvSpPr>
              <a:spLocks/>
            </p:cNvSpPr>
            <p:nvPr/>
          </p:nvSpPr>
          <p:spPr bwMode="auto">
            <a:xfrm>
              <a:off x="1936" y="2321"/>
              <a:ext cx="15" cy="24"/>
            </a:xfrm>
            <a:custGeom>
              <a:avLst/>
              <a:gdLst>
                <a:gd name="T0" fmla="*/ 15 w 15"/>
                <a:gd name="T1" fmla="*/ 0 h 24"/>
                <a:gd name="T2" fmla="*/ 0 w 15"/>
                <a:gd name="T3" fmla="*/ 8 h 24"/>
                <a:gd name="T4" fmla="*/ 6 w 15"/>
                <a:gd name="T5" fmla="*/ 24 h 24"/>
                <a:gd name="T6" fmla="*/ 15 w 15"/>
                <a:gd name="T7" fmla="*/ 0 h 24"/>
                <a:gd name="T8" fmla="*/ 15 w 15"/>
                <a:gd name="T9" fmla="*/ 0 h 24"/>
                <a:gd name="T10" fmla="*/ 15 w 15"/>
                <a:gd name="T11" fmla="*/ 0 h 24"/>
                <a:gd name="T12" fmla="*/ 0 60000 65536"/>
                <a:gd name="T13" fmla="*/ 0 60000 65536"/>
                <a:gd name="T14" fmla="*/ 0 60000 65536"/>
                <a:gd name="T15" fmla="*/ 0 60000 65536"/>
                <a:gd name="T16" fmla="*/ 0 60000 65536"/>
                <a:gd name="T17" fmla="*/ 0 60000 65536"/>
                <a:gd name="T18" fmla="*/ 0 w 15"/>
                <a:gd name="T19" fmla="*/ 0 h 24"/>
                <a:gd name="T20" fmla="*/ 15 w 1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5" h="24">
                  <a:moveTo>
                    <a:pt x="15" y="0"/>
                  </a:moveTo>
                  <a:lnTo>
                    <a:pt x="0" y="8"/>
                  </a:lnTo>
                  <a:lnTo>
                    <a:pt x="6" y="24"/>
                  </a:lnTo>
                  <a:lnTo>
                    <a:pt x="15"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7" name="Freeform 57"/>
            <p:cNvSpPr>
              <a:spLocks/>
            </p:cNvSpPr>
            <p:nvPr/>
          </p:nvSpPr>
          <p:spPr bwMode="auto">
            <a:xfrm>
              <a:off x="1913" y="2339"/>
              <a:ext cx="22" cy="29"/>
            </a:xfrm>
            <a:custGeom>
              <a:avLst/>
              <a:gdLst>
                <a:gd name="T0" fmla="*/ 8 w 22"/>
                <a:gd name="T1" fmla="*/ 0 h 29"/>
                <a:gd name="T2" fmla="*/ 19 w 22"/>
                <a:gd name="T3" fmla="*/ 6 h 29"/>
                <a:gd name="T4" fmla="*/ 22 w 22"/>
                <a:gd name="T5" fmla="*/ 22 h 29"/>
                <a:gd name="T6" fmla="*/ 0 w 22"/>
                <a:gd name="T7" fmla="*/ 29 h 29"/>
                <a:gd name="T8" fmla="*/ 11 w 22"/>
                <a:gd name="T9" fmla="*/ 13 h 29"/>
                <a:gd name="T10" fmla="*/ 8 w 22"/>
                <a:gd name="T11" fmla="*/ 0 h 29"/>
                <a:gd name="T12" fmla="*/ 8 w 22"/>
                <a:gd name="T13" fmla="*/ 0 h 29"/>
                <a:gd name="T14" fmla="*/ 8 w 22"/>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9"/>
                <a:gd name="T26" fmla="*/ 22 w 22"/>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9">
                  <a:moveTo>
                    <a:pt x="8" y="0"/>
                  </a:moveTo>
                  <a:lnTo>
                    <a:pt x="19" y="6"/>
                  </a:lnTo>
                  <a:lnTo>
                    <a:pt x="22" y="22"/>
                  </a:lnTo>
                  <a:lnTo>
                    <a:pt x="0" y="29"/>
                  </a:lnTo>
                  <a:lnTo>
                    <a:pt x="11" y="13"/>
                  </a:lnTo>
                  <a:lnTo>
                    <a:pt x="8"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8" name="Freeform 58"/>
            <p:cNvSpPr>
              <a:spLocks/>
            </p:cNvSpPr>
            <p:nvPr/>
          </p:nvSpPr>
          <p:spPr bwMode="auto">
            <a:xfrm>
              <a:off x="1710" y="2390"/>
              <a:ext cx="236" cy="350"/>
            </a:xfrm>
            <a:custGeom>
              <a:avLst/>
              <a:gdLst>
                <a:gd name="T0" fmla="*/ 129 w 236"/>
                <a:gd name="T1" fmla="*/ 66 h 350"/>
                <a:gd name="T2" fmla="*/ 144 w 236"/>
                <a:gd name="T3" fmla="*/ 85 h 350"/>
                <a:gd name="T4" fmla="*/ 147 w 236"/>
                <a:gd name="T5" fmla="*/ 103 h 350"/>
                <a:gd name="T6" fmla="*/ 175 w 236"/>
                <a:gd name="T7" fmla="*/ 91 h 350"/>
                <a:gd name="T8" fmla="*/ 203 w 236"/>
                <a:gd name="T9" fmla="*/ 91 h 350"/>
                <a:gd name="T10" fmla="*/ 219 w 236"/>
                <a:gd name="T11" fmla="*/ 122 h 350"/>
                <a:gd name="T12" fmla="*/ 236 w 236"/>
                <a:gd name="T13" fmla="*/ 156 h 350"/>
                <a:gd name="T14" fmla="*/ 226 w 236"/>
                <a:gd name="T15" fmla="*/ 178 h 350"/>
                <a:gd name="T16" fmla="*/ 230 w 236"/>
                <a:gd name="T17" fmla="*/ 215 h 350"/>
                <a:gd name="T18" fmla="*/ 211 w 236"/>
                <a:gd name="T19" fmla="*/ 291 h 350"/>
                <a:gd name="T20" fmla="*/ 188 w 236"/>
                <a:gd name="T21" fmla="*/ 284 h 350"/>
                <a:gd name="T22" fmla="*/ 142 w 236"/>
                <a:gd name="T23" fmla="*/ 294 h 350"/>
                <a:gd name="T24" fmla="*/ 122 w 236"/>
                <a:gd name="T25" fmla="*/ 320 h 350"/>
                <a:gd name="T26" fmla="*/ 103 w 236"/>
                <a:gd name="T27" fmla="*/ 329 h 350"/>
                <a:gd name="T28" fmla="*/ 51 w 236"/>
                <a:gd name="T29" fmla="*/ 350 h 350"/>
                <a:gd name="T30" fmla="*/ 26 w 236"/>
                <a:gd name="T31" fmla="*/ 344 h 350"/>
                <a:gd name="T32" fmla="*/ 42 w 236"/>
                <a:gd name="T33" fmla="*/ 329 h 350"/>
                <a:gd name="T34" fmla="*/ 20 w 236"/>
                <a:gd name="T35" fmla="*/ 332 h 350"/>
                <a:gd name="T36" fmla="*/ 26 w 236"/>
                <a:gd name="T37" fmla="*/ 315 h 350"/>
                <a:gd name="T38" fmla="*/ 7 w 236"/>
                <a:gd name="T39" fmla="*/ 315 h 350"/>
                <a:gd name="T40" fmla="*/ 12 w 236"/>
                <a:gd name="T41" fmla="*/ 300 h 350"/>
                <a:gd name="T42" fmla="*/ 23 w 236"/>
                <a:gd name="T43" fmla="*/ 285 h 350"/>
                <a:gd name="T44" fmla="*/ 0 w 236"/>
                <a:gd name="T45" fmla="*/ 285 h 350"/>
                <a:gd name="T46" fmla="*/ 3 w 236"/>
                <a:gd name="T47" fmla="*/ 278 h 350"/>
                <a:gd name="T48" fmla="*/ 45 w 236"/>
                <a:gd name="T49" fmla="*/ 251 h 350"/>
                <a:gd name="T50" fmla="*/ 87 w 236"/>
                <a:gd name="T51" fmla="*/ 243 h 350"/>
                <a:gd name="T52" fmla="*/ 78 w 236"/>
                <a:gd name="T53" fmla="*/ 226 h 350"/>
                <a:gd name="T54" fmla="*/ 51 w 236"/>
                <a:gd name="T55" fmla="*/ 243 h 350"/>
                <a:gd name="T56" fmla="*/ 26 w 236"/>
                <a:gd name="T57" fmla="*/ 245 h 350"/>
                <a:gd name="T58" fmla="*/ 47 w 236"/>
                <a:gd name="T59" fmla="*/ 232 h 350"/>
                <a:gd name="T60" fmla="*/ 48 w 236"/>
                <a:gd name="T61" fmla="*/ 210 h 350"/>
                <a:gd name="T62" fmla="*/ 72 w 236"/>
                <a:gd name="T63" fmla="*/ 188 h 350"/>
                <a:gd name="T64" fmla="*/ 28 w 236"/>
                <a:gd name="T65" fmla="*/ 181 h 350"/>
                <a:gd name="T66" fmla="*/ 13 w 236"/>
                <a:gd name="T67" fmla="*/ 159 h 350"/>
                <a:gd name="T68" fmla="*/ 45 w 236"/>
                <a:gd name="T69" fmla="*/ 134 h 350"/>
                <a:gd name="T70" fmla="*/ 17 w 236"/>
                <a:gd name="T71" fmla="*/ 129 h 350"/>
                <a:gd name="T72" fmla="*/ 15 w 236"/>
                <a:gd name="T73" fmla="*/ 113 h 350"/>
                <a:gd name="T74" fmla="*/ 22 w 236"/>
                <a:gd name="T75" fmla="*/ 113 h 350"/>
                <a:gd name="T76" fmla="*/ 26 w 236"/>
                <a:gd name="T77" fmla="*/ 91 h 350"/>
                <a:gd name="T78" fmla="*/ 42 w 236"/>
                <a:gd name="T79" fmla="*/ 84 h 350"/>
                <a:gd name="T80" fmla="*/ 70 w 236"/>
                <a:gd name="T81" fmla="*/ 97 h 350"/>
                <a:gd name="T82" fmla="*/ 97 w 236"/>
                <a:gd name="T83" fmla="*/ 85 h 350"/>
                <a:gd name="T84" fmla="*/ 110 w 236"/>
                <a:gd name="T85" fmla="*/ 59 h 350"/>
                <a:gd name="T86" fmla="*/ 82 w 236"/>
                <a:gd name="T87" fmla="*/ 59 h 350"/>
                <a:gd name="T88" fmla="*/ 78 w 236"/>
                <a:gd name="T89" fmla="*/ 49 h 350"/>
                <a:gd name="T90" fmla="*/ 110 w 236"/>
                <a:gd name="T91" fmla="*/ 27 h 350"/>
                <a:gd name="T92" fmla="*/ 116 w 236"/>
                <a:gd name="T93" fmla="*/ 9 h 350"/>
                <a:gd name="T94" fmla="*/ 153 w 236"/>
                <a:gd name="T95" fmla="*/ 0 h 350"/>
                <a:gd name="T96" fmla="*/ 156 w 236"/>
                <a:gd name="T97" fmla="*/ 16 h 350"/>
                <a:gd name="T98" fmla="*/ 145 w 236"/>
                <a:gd name="T99" fmla="*/ 38 h 350"/>
                <a:gd name="T100" fmla="*/ 135 w 236"/>
                <a:gd name="T101" fmla="*/ 49 h 350"/>
                <a:gd name="T102" fmla="*/ 141 w 236"/>
                <a:gd name="T103" fmla="*/ 59 h 350"/>
                <a:gd name="T104" fmla="*/ 129 w 236"/>
                <a:gd name="T105" fmla="*/ 66 h 350"/>
                <a:gd name="T106" fmla="*/ 129 w 236"/>
                <a:gd name="T107" fmla="*/ 66 h 350"/>
                <a:gd name="T108" fmla="*/ 129 w 236"/>
                <a:gd name="T109" fmla="*/ 66 h 3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6"/>
                <a:gd name="T166" fmla="*/ 0 h 350"/>
                <a:gd name="T167" fmla="*/ 236 w 236"/>
                <a:gd name="T168" fmla="*/ 350 h 3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6" h="350">
                  <a:moveTo>
                    <a:pt x="129" y="66"/>
                  </a:moveTo>
                  <a:lnTo>
                    <a:pt x="144" y="85"/>
                  </a:lnTo>
                  <a:lnTo>
                    <a:pt x="147" y="103"/>
                  </a:lnTo>
                  <a:lnTo>
                    <a:pt x="175" y="91"/>
                  </a:lnTo>
                  <a:lnTo>
                    <a:pt x="203" y="91"/>
                  </a:lnTo>
                  <a:lnTo>
                    <a:pt x="219" y="122"/>
                  </a:lnTo>
                  <a:lnTo>
                    <a:pt x="236" y="156"/>
                  </a:lnTo>
                  <a:lnTo>
                    <a:pt x="226" y="178"/>
                  </a:lnTo>
                  <a:lnTo>
                    <a:pt x="230" y="215"/>
                  </a:lnTo>
                  <a:lnTo>
                    <a:pt x="211" y="291"/>
                  </a:lnTo>
                  <a:lnTo>
                    <a:pt x="188" y="284"/>
                  </a:lnTo>
                  <a:lnTo>
                    <a:pt x="142" y="294"/>
                  </a:lnTo>
                  <a:lnTo>
                    <a:pt x="122" y="320"/>
                  </a:lnTo>
                  <a:lnTo>
                    <a:pt x="103" y="329"/>
                  </a:lnTo>
                  <a:lnTo>
                    <a:pt x="51" y="350"/>
                  </a:lnTo>
                  <a:lnTo>
                    <a:pt x="26" y="344"/>
                  </a:lnTo>
                  <a:lnTo>
                    <a:pt x="42" y="329"/>
                  </a:lnTo>
                  <a:lnTo>
                    <a:pt x="20" y="332"/>
                  </a:lnTo>
                  <a:lnTo>
                    <a:pt x="26" y="315"/>
                  </a:lnTo>
                  <a:lnTo>
                    <a:pt x="7" y="315"/>
                  </a:lnTo>
                  <a:lnTo>
                    <a:pt x="12" y="300"/>
                  </a:lnTo>
                  <a:lnTo>
                    <a:pt x="23" y="285"/>
                  </a:lnTo>
                  <a:lnTo>
                    <a:pt x="0" y="285"/>
                  </a:lnTo>
                  <a:lnTo>
                    <a:pt x="3" y="278"/>
                  </a:lnTo>
                  <a:lnTo>
                    <a:pt x="45" y="251"/>
                  </a:lnTo>
                  <a:lnTo>
                    <a:pt x="87" y="243"/>
                  </a:lnTo>
                  <a:lnTo>
                    <a:pt x="78" y="226"/>
                  </a:lnTo>
                  <a:lnTo>
                    <a:pt x="51" y="243"/>
                  </a:lnTo>
                  <a:lnTo>
                    <a:pt x="26" y="245"/>
                  </a:lnTo>
                  <a:lnTo>
                    <a:pt x="47" y="232"/>
                  </a:lnTo>
                  <a:lnTo>
                    <a:pt x="48" y="210"/>
                  </a:lnTo>
                  <a:lnTo>
                    <a:pt x="72" y="188"/>
                  </a:lnTo>
                  <a:lnTo>
                    <a:pt x="28" y="181"/>
                  </a:lnTo>
                  <a:lnTo>
                    <a:pt x="13" y="159"/>
                  </a:lnTo>
                  <a:lnTo>
                    <a:pt x="45" y="134"/>
                  </a:lnTo>
                  <a:lnTo>
                    <a:pt x="17" y="129"/>
                  </a:lnTo>
                  <a:lnTo>
                    <a:pt x="15" y="113"/>
                  </a:lnTo>
                  <a:lnTo>
                    <a:pt x="22" y="113"/>
                  </a:lnTo>
                  <a:lnTo>
                    <a:pt x="26" y="91"/>
                  </a:lnTo>
                  <a:lnTo>
                    <a:pt x="42" y="84"/>
                  </a:lnTo>
                  <a:lnTo>
                    <a:pt x="70" y="97"/>
                  </a:lnTo>
                  <a:lnTo>
                    <a:pt x="97" y="85"/>
                  </a:lnTo>
                  <a:lnTo>
                    <a:pt x="110" y="59"/>
                  </a:lnTo>
                  <a:lnTo>
                    <a:pt x="82" y="59"/>
                  </a:lnTo>
                  <a:lnTo>
                    <a:pt x="78" y="49"/>
                  </a:lnTo>
                  <a:lnTo>
                    <a:pt x="110" y="27"/>
                  </a:lnTo>
                  <a:lnTo>
                    <a:pt x="116" y="9"/>
                  </a:lnTo>
                  <a:lnTo>
                    <a:pt x="153" y="0"/>
                  </a:lnTo>
                  <a:lnTo>
                    <a:pt x="156" y="16"/>
                  </a:lnTo>
                  <a:lnTo>
                    <a:pt x="145" y="38"/>
                  </a:lnTo>
                  <a:lnTo>
                    <a:pt x="135" y="49"/>
                  </a:lnTo>
                  <a:lnTo>
                    <a:pt x="141" y="59"/>
                  </a:lnTo>
                  <a:lnTo>
                    <a:pt x="129" y="66"/>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9" name="Freeform 59"/>
            <p:cNvSpPr>
              <a:spLocks/>
            </p:cNvSpPr>
            <p:nvPr/>
          </p:nvSpPr>
          <p:spPr bwMode="auto">
            <a:xfrm>
              <a:off x="1375" y="1513"/>
              <a:ext cx="590" cy="285"/>
            </a:xfrm>
            <a:custGeom>
              <a:avLst/>
              <a:gdLst>
                <a:gd name="T0" fmla="*/ 590 w 590"/>
                <a:gd name="T1" fmla="*/ 122 h 285"/>
                <a:gd name="T2" fmla="*/ 514 w 590"/>
                <a:gd name="T3" fmla="*/ 210 h 285"/>
                <a:gd name="T4" fmla="*/ 485 w 590"/>
                <a:gd name="T5" fmla="*/ 203 h 285"/>
                <a:gd name="T6" fmla="*/ 438 w 590"/>
                <a:gd name="T7" fmla="*/ 241 h 285"/>
                <a:gd name="T8" fmla="*/ 391 w 590"/>
                <a:gd name="T9" fmla="*/ 235 h 285"/>
                <a:gd name="T10" fmla="*/ 341 w 590"/>
                <a:gd name="T11" fmla="*/ 285 h 285"/>
                <a:gd name="T12" fmla="*/ 272 w 590"/>
                <a:gd name="T13" fmla="*/ 285 h 285"/>
                <a:gd name="T14" fmla="*/ 175 w 590"/>
                <a:gd name="T15" fmla="*/ 238 h 285"/>
                <a:gd name="T16" fmla="*/ 93 w 590"/>
                <a:gd name="T17" fmla="*/ 244 h 285"/>
                <a:gd name="T18" fmla="*/ 75 w 590"/>
                <a:gd name="T19" fmla="*/ 219 h 285"/>
                <a:gd name="T20" fmla="*/ 154 w 590"/>
                <a:gd name="T21" fmla="*/ 208 h 285"/>
                <a:gd name="T22" fmla="*/ 112 w 590"/>
                <a:gd name="T23" fmla="*/ 172 h 285"/>
                <a:gd name="T24" fmla="*/ 106 w 590"/>
                <a:gd name="T25" fmla="*/ 159 h 285"/>
                <a:gd name="T26" fmla="*/ 23 w 590"/>
                <a:gd name="T27" fmla="*/ 159 h 285"/>
                <a:gd name="T28" fmla="*/ 28 w 590"/>
                <a:gd name="T29" fmla="*/ 150 h 285"/>
                <a:gd name="T30" fmla="*/ 140 w 590"/>
                <a:gd name="T31" fmla="*/ 141 h 285"/>
                <a:gd name="T32" fmla="*/ 148 w 590"/>
                <a:gd name="T33" fmla="*/ 121 h 285"/>
                <a:gd name="T34" fmla="*/ 98 w 590"/>
                <a:gd name="T35" fmla="*/ 121 h 285"/>
                <a:gd name="T36" fmla="*/ 129 w 590"/>
                <a:gd name="T37" fmla="*/ 93 h 285"/>
                <a:gd name="T38" fmla="*/ 84 w 590"/>
                <a:gd name="T39" fmla="*/ 84 h 285"/>
                <a:gd name="T40" fmla="*/ 41 w 590"/>
                <a:gd name="T41" fmla="*/ 97 h 285"/>
                <a:gd name="T42" fmla="*/ 0 w 590"/>
                <a:gd name="T43" fmla="*/ 94 h 285"/>
                <a:gd name="T44" fmla="*/ 37 w 590"/>
                <a:gd name="T45" fmla="*/ 78 h 285"/>
                <a:gd name="T46" fmla="*/ 65 w 590"/>
                <a:gd name="T47" fmla="*/ 64 h 285"/>
                <a:gd name="T48" fmla="*/ 28 w 590"/>
                <a:gd name="T49" fmla="*/ 59 h 285"/>
                <a:gd name="T50" fmla="*/ 38 w 590"/>
                <a:gd name="T51" fmla="*/ 34 h 285"/>
                <a:gd name="T52" fmla="*/ 70 w 590"/>
                <a:gd name="T53" fmla="*/ 33 h 285"/>
                <a:gd name="T54" fmla="*/ 98 w 590"/>
                <a:gd name="T55" fmla="*/ 64 h 285"/>
                <a:gd name="T56" fmla="*/ 109 w 590"/>
                <a:gd name="T57" fmla="*/ 56 h 285"/>
                <a:gd name="T58" fmla="*/ 84 w 590"/>
                <a:gd name="T59" fmla="*/ 28 h 285"/>
                <a:gd name="T60" fmla="*/ 70 w 590"/>
                <a:gd name="T61" fmla="*/ 3 h 285"/>
                <a:gd name="T62" fmla="*/ 172 w 590"/>
                <a:gd name="T63" fmla="*/ 49 h 285"/>
                <a:gd name="T64" fmla="*/ 163 w 590"/>
                <a:gd name="T65" fmla="*/ 86 h 285"/>
                <a:gd name="T66" fmla="*/ 175 w 590"/>
                <a:gd name="T67" fmla="*/ 115 h 285"/>
                <a:gd name="T68" fmla="*/ 197 w 590"/>
                <a:gd name="T69" fmla="*/ 77 h 285"/>
                <a:gd name="T70" fmla="*/ 225 w 590"/>
                <a:gd name="T71" fmla="*/ 81 h 285"/>
                <a:gd name="T72" fmla="*/ 220 w 590"/>
                <a:gd name="T73" fmla="*/ 37 h 285"/>
                <a:gd name="T74" fmla="*/ 263 w 590"/>
                <a:gd name="T75" fmla="*/ 69 h 285"/>
                <a:gd name="T76" fmla="*/ 275 w 590"/>
                <a:gd name="T77" fmla="*/ 43 h 285"/>
                <a:gd name="T78" fmla="*/ 305 w 590"/>
                <a:gd name="T79" fmla="*/ 33 h 285"/>
                <a:gd name="T80" fmla="*/ 338 w 590"/>
                <a:gd name="T81" fmla="*/ 64 h 285"/>
                <a:gd name="T82" fmla="*/ 335 w 590"/>
                <a:gd name="T83" fmla="*/ 33 h 285"/>
                <a:gd name="T84" fmla="*/ 385 w 590"/>
                <a:gd name="T85" fmla="*/ 40 h 285"/>
                <a:gd name="T86" fmla="*/ 394 w 590"/>
                <a:gd name="T87" fmla="*/ 18 h 285"/>
                <a:gd name="T88" fmla="*/ 444 w 590"/>
                <a:gd name="T89" fmla="*/ 25 h 285"/>
                <a:gd name="T90" fmla="*/ 441 w 590"/>
                <a:gd name="T91" fmla="*/ 0 h 285"/>
                <a:gd name="T92" fmla="*/ 485 w 590"/>
                <a:gd name="T93" fmla="*/ 33 h 285"/>
                <a:gd name="T94" fmla="*/ 518 w 590"/>
                <a:gd name="T95" fmla="*/ 18 h 285"/>
                <a:gd name="T96" fmla="*/ 527 w 590"/>
                <a:gd name="T97" fmla="*/ 59 h 285"/>
                <a:gd name="T98" fmla="*/ 573 w 590"/>
                <a:gd name="T99" fmla="*/ 94 h 285"/>
                <a:gd name="T100" fmla="*/ 590 w 590"/>
                <a:gd name="T101" fmla="*/ 94 h 285"/>
                <a:gd name="T102" fmla="*/ 590 w 590"/>
                <a:gd name="T103" fmla="*/ 122 h 285"/>
                <a:gd name="T104" fmla="*/ 590 w 590"/>
                <a:gd name="T105" fmla="*/ 122 h 285"/>
                <a:gd name="T106" fmla="*/ 590 w 590"/>
                <a:gd name="T107" fmla="*/ 12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0"/>
                <a:gd name="T163" fmla="*/ 0 h 285"/>
                <a:gd name="T164" fmla="*/ 590 w 590"/>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0" h="285">
                  <a:moveTo>
                    <a:pt x="590" y="122"/>
                  </a:moveTo>
                  <a:lnTo>
                    <a:pt x="514" y="210"/>
                  </a:lnTo>
                  <a:lnTo>
                    <a:pt x="485" y="203"/>
                  </a:lnTo>
                  <a:lnTo>
                    <a:pt x="438" y="241"/>
                  </a:lnTo>
                  <a:lnTo>
                    <a:pt x="391" y="235"/>
                  </a:lnTo>
                  <a:lnTo>
                    <a:pt x="341" y="285"/>
                  </a:lnTo>
                  <a:lnTo>
                    <a:pt x="272" y="285"/>
                  </a:lnTo>
                  <a:lnTo>
                    <a:pt x="175" y="238"/>
                  </a:lnTo>
                  <a:lnTo>
                    <a:pt x="93" y="244"/>
                  </a:lnTo>
                  <a:lnTo>
                    <a:pt x="75" y="219"/>
                  </a:lnTo>
                  <a:lnTo>
                    <a:pt x="154" y="208"/>
                  </a:lnTo>
                  <a:lnTo>
                    <a:pt x="112" y="172"/>
                  </a:lnTo>
                  <a:lnTo>
                    <a:pt x="106" y="159"/>
                  </a:lnTo>
                  <a:lnTo>
                    <a:pt x="23" y="159"/>
                  </a:lnTo>
                  <a:lnTo>
                    <a:pt x="28" y="150"/>
                  </a:lnTo>
                  <a:lnTo>
                    <a:pt x="140" y="141"/>
                  </a:lnTo>
                  <a:lnTo>
                    <a:pt x="148" y="121"/>
                  </a:lnTo>
                  <a:lnTo>
                    <a:pt x="98" y="121"/>
                  </a:lnTo>
                  <a:lnTo>
                    <a:pt x="129" y="93"/>
                  </a:lnTo>
                  <a:lnTo>
                    <a:pt x="84" y="84"/>
                  </a:lnTo>
                  <a:lnTo>
                    <a:pt x="41" y="97"/>
                  </a:lnTo>
                  <a:lnTo>
                    <a:pt x="0" y="94"/>
                  </a:lnTo>
                  <a:lnTo>
                    <a:pt x="37" y="78"/>
                  </a:lnTo>
                  <a:lnTo>
                    <a:pt x="65" y="64"/>
                  </a:lnTo>
                  <a:lnTo>
                    <a:pt x="28" y="59"/>
                  </a:lnTo>
                  <a:lnTo>
                    <a:pt x="38" y="34"/>
                  </a:lnTo>
                  <a:lnTo>
                    <a:pt x="70" y="33"/>
                  </a:lnTo>
                  <a:lnTo>
                    <a:pt x="98" y="64"/>
                  </a:lnTo>
                  <a:lnTo>
                    <a:pt x="109" y="56"/>
                  </a:lnTo>
                  <a:lnTo>
                    <a:pt x="84" y="28"/>
                  </a:lnTo>
                  <a:lnTo>
                    <a:pt x="70" y="3"/>
                  </a:lnTo>
                  <a:lnTo>
                    <a:pt x="172" y="49"/>
                  </a:lnTo>
                  <a:lnTo>
                    <a:pt x="163" y="86"/>
                  </a:lnTo>
                  <a:lnTo>
                    <a:pt x="175" y="115"/>
                  </a:lnTo>
                  <a:lnTo>
                    <a:pt x="197" y="77"/>
                  </a:lnTo>
                  <a:lnTo>
                    <a:pt x="225" y="81"/>
                  </a:lnTo>
                  <a:lnTo>
                    <a:pt x="220" y="37"/>
                  </a:lnTo>
                  <a:lnTo>
                    <a:pt x="263" y="69"/>
                  </a:lnTo>
                  <a:lnTo>
                    <a:pt x="275" y="43"/>
                  </a:lnTo>
                  <a:lnTo>
                    <a:pt x="305" y="33"/>
                  </a:lnTo>
                  <a:lnTo>
                    <a:pt x="338" y="64"/>
                  </a:lnTo>
                  <a:lnTo>
                    <a:pt x="335" y="33"/>
                  </a:lnTo>
                  <a:lnTo>
                    <a:pt x="385" y="40"/>
                  </a:lnTo>
                  <a:lnTo>
                    <a:pt x="394" y="18"/>
                  </a:lnTo>
                  <a:lnTo>
                    <a:pt x="444" y="25"/>
                  </a:lnTo>
                  <a:lnTo>
                    <a:pt x="441" y="0"/>
                  </a:lnTo>
                  <a:lnTo>
                    <a:pt x="485" y="33"/>
                  </a:lnTo>
                  <a:lnTo>
                    <a:pt x="518" y="18"/>
                  </a:lnTo>
                  <a:lnTo>
                    <a:pt x="527" y="59"/>
                  </a:lnTo>
                  <a:lnTo>
                    <a:pt x="573" y="94"/>
                  </a:lnTo>
                  <a:lnTo>
                    <a:pt x="590" y="94"/>
                  </a:lnTo>
                  <a:lnTo>
                    <a:pt x="590" y="122"/>
                  </a:lnTo>
                  <a:close/>
                </a:path>
              </a:pathLst>
            </a:custGeom>
            <a:solidFill>
              <a:srgbClr val="97B697"/>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0" name="Freeform 60"/>
            <p:cNvSpPr>
              <a:spLocks/>
            </p:cNvSpPr>
            <p:nvPr/>
          </p:nvSpPr>
          <p:spPr bwMode="auto">
            <a:xfrm>
              <a:off x="1839" y="2390"/>
              <a:ext cx="141" cy="121"/>
            </a:xfrm>
            <a:custGeom>
              <a:avLst/>
              <a:gdLst>
                <a:gd name="T0" fmla="*/ 25 w 141"/>
                <a:gd name="T1" fmla="*/ 16 h 121"/>
                <a:gd name="T2" fmla="*/ 15 w 141"/>
                <a:gd name="T3" fmla="*/ 40 h 121"/>
                <a:gd name="T4" fmla="*/ 6 w 141"/>
                <a:gd name="T5" fmla="*/ 49 h 121"/>
                <a:gd name="T6" fmla="*/ 12 w 141"/>
                <a:gd name="T7" fmla="*/ 59 h 121"/>
                <a:gd name="T8" fmla="*/ 0 w 141"/>
                <a:gd name="T9" fmla="*/ 66 h 121"/>
                <a:gd name="T10" fmla="*/ 15 w 141"/>
                <a:gd name="T11" fmla="*/ 85 h 121"/>
                <a:gd name="T12" fmla="*/ 18 w 141"/>
                <a:gd name="T13" fmla="*/ 106 h 121"/>
                <a:gd name="T14" fmla="*/ 46 w 141"/>
                <a:gd name="T15" fmla="*/ 91 h 121"/>
                <a:gd name="T16" fmla="*/ 72 w 141"/>
                <a:gd name="T17" fmla="*/ 91 h 121"/>
                <a:gd name="T18" fmla="*/ 90 w 141"/>
                <a:gd name="T19" fmla="*/ 121 h 121"/>
                <a:gd name="T20" fmla="*/ 119 w 141"/>
                <a:gd name="T21" fmla="*/ 100 h 121"/>
                <a:gd name="T22" fmla="*/ 141 w 141"/>
                <a:gd name="T23" fmla="*/ 78 h 121"/>
                <a:gd name="T24" fmla="*/ 129 w 141"/>
                <a:gd name="T25" fmla="*/ 56 h 121"/>
                <a:gd name="T26" fmla="*/ 113 w 141"/>
                <a:gd name="T27" fmla="*/ 59 h 121"/>
                <a:gd name="T28" fmla="*/ 118 w 141"/>
                <a:gd name="T29" fmla="*/ 40 h 121"/>
                <a:gd name="T30" fmla="*/ 107 w 141"/>
                <a:gd name="T31" fmla="*/ 12 h 121"/>
                <a:gd name="T32" fmla="*/ 85 w 141"/>
                <a:gd name="T33" fmla="*/ 9 h 121"/>
                <a:gd name="T34" fmla="*/ 50 w 141"/>
                <a:gd name="T35" fmla="*/ 15 h 121"/>
                <a:gd name="T36" fmla="*/ 53 w 141"/>
                <a:gd name="T37" fmla="*/ 8 h 121"/>
                <a:gd name="T38" fmla="*/ 37 w 141"/>
                <a:gd name="T39" fmla="*/ 0 h 121"/>
                <a:gd name="T40" fmla="*/ 25 w 141"/>
                <a:gd name="T41" fmla="*/ 16 h 121"/>
                <a:gd name="T42" fmla="*/ 25 w 141"/>
                <a:gd name="T43" fmla="*/ 16 h 121"/>
                <a:gd name="T44" fmla="*/ 25 w 141"/>
                <a:gd name="T45" fmla="*/ 16 h 1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21"/>
                <a:gd name="T71" fmla="*/ 141 w 141"/>
                <a:gd name="T72" fmla="*/ 121 h 1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21">
                  <a:moveTo>
                    <a:pt x="25" y="16"/>
                  </a:moveTo>
                  <a:lnTo>
                    <a:pt x="15" y="40"/>
                  </a:lnTo>
                  <a:lnTo>
                    <a:pt x="6" y="49"/>
                  </a:lnTo>
                  <a:lnTo>
                    <a:pt x="12" y="59"/>
                  </a:lnTo>
                  <a:lnTo>
                    <a:pt x="0" y="66"/>
                  </a:lnTo>
                  <a:lnTo>
                    <a:pt x="15" y="85"/>
                  </a:lnTo>
                  <a:lnTo>
                    <a:pt x="18" y="106"/>
                  </a:lnTo>
                  <a:lnTo>
                    <a:pt x="46" y="91"/>
                  </a:lnTo>
                  <a:lnTo>
                    <a:pt x="72" y="91"/>
                  </a:lnTo>
                  <a:lnTo>
                    <a:pt x="90" y="121"/>
                  </a:lnTo>
                  <a:lnTo>
                    <a:pt x="119" y="100"/>
                  </a:lnTo>
                  <a:lnTo>
                    <a:pt x="141" y="78"/>
                  </a:lnTo>
                  <a:lnTo>
                    <a:pt x="129" y="56"/>
                  </a:lnTo>
                  <a:lnTo>
                    <a:pt x="113" y="59"/>
                  </a:lnTo>
                  <a:lnTo>
                    <a:pt x="118" y="40"/>
                  </a:lnTo>
                  <a:lnTo>
                    <a:pt x="107" y="12"/>
                  </a:lnTo>
                  <a:lnTo>
                    <a:pt x="85" y="9"/>
                  </a:lnTo>
                  <a:lnTo>
                    <a:pt x="50" y="15"/>
                  </a:lnTo>
                  <a:lnTo>
                    <a:pt x="53" y="8"/>
                  </a:lnTo>
                  <a:lnTo>
                    <a:pt x="37" y="0"/>
                  </a:lnTo>
                  <a:lnTo>
                    <a:pt x="25" y="16"/>
                  </a:lnTo>
                  <a:close/>
                </a:path>
              </a:pathLst>
            </a:custGeom>
            <a:solidFill>
              <a:srgbClr val="FFFF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1" name="Freeform 61"/>
            <p:cNvSpPr>
              <a:spLocks/>
            </p:cNvSpPr>
            <p:nvPr/>
          </p:nvSpPr>
          <p:spPr bwMode="auto">
            <a:xfrm>
              <a:off x="2706" y="2163"/>
              <a:ext cx="151" cy="260"/>
            </a:xfrm>
            <a:custGeom>
              <a:avLst/>
              <a:gdLst>
                <a:gd name="T0" fmla="*/ 127 w 151"/>
                <a:gd name="T1" fmla="*/ 0 h 260"/>
                <a:gd name="T2" fmla="*/ 72 w 151"/>
                <a:gd name="T3" fmla="*/ 47 h 260"/>
                <a:gd name="T4" fmla="*/ 25 w 151"/>
                <a:gd name="T5" fmla="*/ 63 h 260"/>
                <a:gd name="T6" fmla="*/ 0 w 151"/>
                <a:gd name="T7" fmla="*/ 124 h 260"/>
                <a:gd name="T8" fmla="*/ 4 w 151"/>
                <a:gd name="T9" fmla="*/ 202 h 260"/>
                <a:gd name="T10" fmla="*/ 36 w 151"/>
                <a:gd name="T11" fmla="*/ 221 h 260"/>
                <a:gd name="T12" fmla="*/ 33 w 151"/>
                <a:gd name="T13" fmla="*/ 260 h 260"/>
                <a:gd name="T14" fmla="*/ 99 w 151"/>
                <a:gd name="T15" fmla="*/ 260 h 260"/>
                <a:gd name="T16" fmla="*/ 77 w 151"/>
                <a:gd name="T17" fmla="*/ 236 h 260"/>
                <a:gd name="T18" fmla="*/ 88 w 151"/>
                <a:gd name="T19" fmla="*/ 191 h 260"/>
                <a:gd name="T20" fmla="*/ 151 w 151"/>
                <a:gd name="T21" fmla="*/ 138 h 260"/>
                <a:gd name="T22" fmla="*/ 149 w 151"/>
                <a:gd name="T23" fmla="*/ 116 h 260"/>
                <a:gd name="T24" fmla="*/ 119 w 151"/>
                <a:gd name="T25" fmla="*/ 108 h 260"/>
                <a:gd name="T26" fmla="*/ 132 w 151"/>
                <a:gd name="T27" fmla="*/ 36 h 260"/>
                <a:gd name="T28" fmla="*/ 127 w 151"/>
                <a:gd name="T29" fmla="*/ 0 h 260"/>
                <a:gd name="T30" fmla="*/ 127 w 151"/>
                <a:gd name="T31" fmla="*/ 0 h 260"/>
                <a:gd name="T32" fmla="*/ 127 w 151"/>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260"/>
                <a:gd name="T53" fmla="*/ 151 w 151"/>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260">
                  <a:moveTo>
                    <a:pt x="127" y="0"/>
                  </a:moveTo>
                  <a:lnTo>
                    <a:pt x="72" y="47"/>
                  </a:lnTo>
                  <a:lnTo>
                    <a:pt x="25" y="63"/>
                  </a:lnTo>
                  <a:lnTo>
                    <a:pt x="0" y="124"/>
                  </a:lnTo>
                  <a:lnTo>
                    <a:pt x="4" y="202"/>
                  </a:lnTo>
                  <a:lnTo>
                    <a:pt x="36" y="221"/>
                  </a:lnTo>
                  <a:lnTo>
                    <a:pt x="33" y="260"/>
                  </a:lnTo>
                  <a:lnTo>
                    <a:pt x="99" y="260"/>
                  </a:lnTo>
                  <a:lnTo>
                    <a:pt x="77" y="236"/>
                  </a:lnTo>
                  <a:lnTo>
                    <a:pt x="88" y="191"/>
                  </a:lnTo>
                  <a:lnTo>
                    <a:pt x="151" y="138"/>
                  </a:lnTo>
                  <a:lnTo>
                    <a:pt x="149" y="116"/>
                  </a:lnTo>
                  <a:lnTo>
                    <a:pt x="119" y="108"/>
                  </a:lnTo>
                  <a:lnTo>
                    <a:pt x="132" y="36"/>
                  </a:lnTo>
                  <a:lnTo>
                    <a:pt x="127" y="0"/>
                  </a:lnTo>
                  <a:close/>
                </a:path>
              </a:pathLst>
            </a:custGeom>
            <a:solidFill>
              <a:srgbClr val="FFC7B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2" name="Freeform 62"/>
            <p:cNvSpPr>
              <a:spLocks/>
            </p:cNvSpPr>
            <p:nvPr/>
          </p:nvSpPr>
          <p:spPr bwMode="auto">
            <a:xfrm>
              <a:off x="2482" y="2549"/>
              <a:ext cx="181" cy="252"/>
            </a:xfrm>
            <a:custGeom>
              <a:avLst/>
              <a:gdLst>
                <a:gd name="T0" fmla="*/ 181 w 181"/>
                <a:gd name="T1" fmla="*/ 17 h 252"/>
                <a:gd name="T2" fmla="*/ 181 w 181"/>
                <a:gd name="T3" fmla="*/ 54 h 252"/>
                <a:gd name="T4" fmla="*/ 147 w 181"/>
                <a:gd name="T5" fmla="*/ 81 h 252"/>
                <a:gd name="T6" fmla="*/ 169 w 181"/>
                <a:gd name="T7" fmla="*/ 104 h 252"/>
                <a:gd name="T8" fmla="*/ 146 w 181"/>
                <a:gd name="T9" fmla="*/ 151 h 252"/>
                <a:gd name="T10" fmla="*/ 113 w 181"/>
                <a:gd name="T11" fmla="*/ 151 h 252"/>
                <a:gd name="T12" fmla="*/ 113 w 181"/>
                <a:gd name="T13" fmla="*/ 205 h 252"/>
                <a:gd name="T14" fmla="*/ 108 w 181"/>
                <a:gd name="T15" fmla="*/ 252 h 252"/>
                <a:gd name="T16" fmla="*/ 91 w 181"/>
                <a:gd name="T17" fmla="*/ 252 h 252"/>
                <a:gd name="T18" fmla="*/ 89 w 181"/>
                <a:gd name="T19" fmla="*/ 214 h 252"/>
                <a:gd name="T20" fmla="*/ 55 w 181"/>
                <a:gd name="T21" fmla="*/ 191 h 252"/>
                <a:gd name="T22" fmla="*/ 0 w 181"/>
                <a:gd name="T23" fmla="*/ 200 h 252"/>
                <a:gd name="T24" fmla="*/ 0 w 181"/>
                <a:gd name="T25" fmla="*/ 186 h 252"/>
                <a:gd name="T26" fmla="*/ 52 w 181"/>
                <a:gd name="T27" fmla="*/ 170 h 252"/>
                <a:gd name="T28" fmla="*/ 18 w 181"/>
                <a:gd name="T29" fmla="*/ 144 h 252"/>
                <a:gd name="T30" fmla="*/ 46 w 181"/>
                <a:gd name="T31" fmla="*/ 73 h 252"/>
                <a:gd name="T32" fmla="*/ 62 w 181"/>
                <a:gd name="T33" fmla="*/ 59 h 252"/>
                <a:gd name="T34" fmla="*/ 72 w 181"/>
                <a:gd name="T35" fmla="*/ 107 h 252"/>
                <a:gd name="T36" fmla="*/ 93 w 181"/>
                <a:gd name="T37" fmla="*/ 62 h 252"/>
                <a:gd name="T38" fmla="*/ 84 w 181"/>
                <a:gd name="T39" fmla="*/ 26 h 252"/>
                <a:gd name="T40" fmla="*/ 140 w 181"/>
                <a:gd name="T41" fmla="*/ 0 h 252"/>
                <a:gd name="T42" fmla="*/ 181 w 181"/>
                <a:gd name="T43" fmla="*/ 17 h 252"/>
                <a:gd name="T44" fmla="*/ 181 w 181"/>
                <a:gd name="T45" fmla="*/ 17 h 252"/>
                <a:gd name="T46" fmla="*/ 181 w 181"/>
                <a:gd name="T47" fmla="*/ 1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1"/>
                <a:gd name="T73" fmla="*/ 0 h 252"/>
                <a:gd name="T74" fmla="*/ 181 w 181"/>
                <a:gd name="T75" fmla="*/ 252 h 2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1" h="252">
                  <a:moveTo>
                    <a:pt x="181" y="17"/>
                  </a:moveTo>
                  <a:lnTo>
                    <a:pt x="181" y="54"/>
                  </a:lnTo>
                  <a:lnTo>
                    <a:pt x="147" y="81"/>
                  </a:lnTo>
                  <a:lnTo>
                    <a:pt x="169" y="104"/>
                  </a:lnTo>
                  <a:lnTo>
                    <a:pt x="146" y="151"/>
                  </a:lnTo>
                  <a:lnTo>
                    <a:pt x="113" y="151"/>
                  </a:lnTo>
                  <a:lnTo>
                    <a:pt x="113" y="205"/>
                  </a:lnTo>
                  <a:lnTo>
                    <a:pt x="108" y="252"/>
                  </a:lnTo>
                  <a:lnTo>
                    <a:pt x="91" y="252"/>
                  </a:lnTo>
                  <a:lnTo>
                    <a:pt x="89" y="214"/>
                  </a:lnTo>
                  <a:lnTo>
                    <a:pt x="55" y="191"/>
                  </a:lnTo>
                  <a:lnTo>
                    <a:pt x="0" y="200"/>
                  </a:lnTo>
                  <a:lnTo>
                    <a:pt x="0" y="186"/>
                  </a:lnTo>
                  <a:lnTo>
                    <a:pt x="52" y="170"/>
                  </a:lnTo>
                  <a:lnTo>
                    <a:pt x="18" y="144"/>
                  </a:lnTo>
                  <a:lnTo>
                    <a:pt x="46" y="73"/>
                  </a:lnTo>
                  <a:lnTo>
                    <a:pt x="62" y="59"/>
                  </a:lnTo>
                  <a:lnTo>
                    <a:pt x="72" y="107"/>
                  </a:lnTo>
                  <a:lnTo>
                    <a:pt x="93" y="62"/>
                  </a:lnTo>
                  <a:lnTo>
                    <a:pt x="84" y="26"/>
                  </a:lnTo>
                  <a:lnTo>
                    <a:pt x="140" y="0"/>
                  </a:lnTo>
                  <a:lnTo>
                    <a:pt x="181" y="17"/>
                  </a:lnTo>
                  <a:close/>
                </a:path>
              </a:pathLst>
            </a:custGeom>
            <a:solidFill>
              <a:srgbClr val="BFBFF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3" name="Freeform 63"/>
            <p:cNvSpPr>
              <a:spLocks/>
            </p:cNvSpPr>
            <p:nvPr/>
          </p:nvSpPr>
          <p:spPr bwMode="auto">
            <a:xfrm>
              <a:off x="2413" y="2740"/>
              <a:ext cx="193" cy="172"/>
            </a:xfrm>
            <a:custGeom>
              <a:avLst/>
              <a:gdLst>
                <a:gd name="T0" fmla="*/ 71 w 193"/>
                <a:gd name="T1" fmla="*/ 9 h 172"/>
                <a:gd name="T2" fmla="*/ 36 w 193"/>
                <a:gd name="T3" fmla="*/ 14 h 172"/>
                <a:gd name="T4" fmla="*/ 0 w 193"/>
                <a:gd name="T5" fmla="*/ 31 h 172"/>
                <a:gd name="T6" fmla="*/ 6 w 193"/>
                <a:gd name="T7" fmla="*/ 59 h 172"/>
                <a:gd name="T8" fmla="*/ 30 w 193"/>
                <a:gd name="T9" fmla="*/ 63 h 172"/>
                <a:gd name="T10" fmla="*/ 41 w 193"/>
                <a:gd name="T11" fmla="*/ 85 h 172"/>
                <a:gd name="T12" fmla="*/ 74 w 193"/>
                <a:gd name="T13" fmla="*/ 97 h 172"/>
                <a:gd name="T14" fmla="*/ 84 w 193"/>
                <a:gd name="T15" fmla="*/ 132 h 172"/>
                <a:gd name="T16" fmla="*/ 106 w 193"/>
                <a:gd name="T17" fmla="*/ 136 h 172"/>
                <a:gd name="T18" fmla="*/ 124 w 193"/>
                <a:gd name="T19" fmla="*/ 120 h 172"/>
                <a:gd name="T20" fmla="*/ 135 w 193"/>
                <a:gd name="T21" fmla="*/ 163 h 172"/>
                <a:gd name="T22" fmla="*/ 165 w 193"/>
                <a:gd name="T23" fmla="*/ 172 h 172"/>
                <a:gd name="T24" fmla="*/ 158 w 193"/>
                <a:gd name="T25" fmla="*/ 138 h 172"/>
                <a:gd name="T26" fmla="*/ 180 w 193"/>
                <a:gd name="T27" fmla="*/ 116 h 172"/>
                <a:gd name="T28" fmla="*/ 193 w 193"/>
                <a:gd name="T29" fmla="*/ 92 h 172"/>
                <a:gd name="T30" fmla="*/ 177 w 193"/>
                <a:gd name="T31" fmla="*/ 61 h 172"/>
                <a:gd name="T32" fmla="*/ 160 w 193"/>
                <a:gd name="T33" fmla="*/ 61 h 172"/>
                <a:gd name="T34" fmla="*/ 158 w 193"/>
                <a:gd name="T35" fmla="*/ 23 h 172"/>
                <a:gd name="T36" fmla="*/ 124 w 193"/>
                <a:gd name="T37" fmla="*/ 0 h 172"/>
                <a:gd name="T38" fmla="*/ 71 w 193"/>
                <a:gd name="T39" fmla="*/ 9 h 172"/>
                <a:gd name="T40" fmla="*/ 71 w 193"/>
                <a:gd name="T41" fmla="*/ 9 h 172"/>
                <a:gd name="T42" fmla="*/ 71 w 193"/>
                <a:gd name="T43" fmla="*/ 9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3"/>
                <a:gd name="T67" fmla="*/ 0 h 172"/>
                <a:gd name="T68" fmla="*/ 193 w 193"/>
                <a:gd name="T69" fmla="*/ 172 h 1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3" h="172">
                  <a:moveTo>
                    <a:pt x="71" y="9"/>
                  </a:moveTo>
                  <a:lnTo>
                    <a:pt x="36" y="14"/>
                  </a:lnTo>
                  <a:lnTo>
                    <a:pt x="0" y="31"/>
                  </a:lnTo>
                  <a:lnTo>
                    <a:pt x="6" y="59"/>
                  </a:lnTo>
                  <a:lnTo>
                    <a:pt x="30" y="63"/>
                  </a:lnTo>
                  <a:lnTo>
                    <a:pt x="41" y="85"/>
                  </a:lnTo>
                  <a:lnTo>
                    <a:pt x="74" y="97"/>
                  </a:lnTo>
                  <a:lnTo>
                    <a:pt x="84" y="132"/>
                  </a:lnTo>
                  <a:lnTo>
                    <a:pt x="106" y="136"/>
                  </a:lnTo>
                  <a:lnTo>
                    <a:pt x="124" y="120"/>
                  </a:lnTo>
                  <a:lnTo>
                    <a:pt x="135" y="163"/>
                  </a:lnTo>
                  <a:lnTo>
                    <a:pt x="165" y="172"/>
                  </a:lnTo>
                  <a:lnTo>
                    <a:pt x="158" y="138"/>
                  </a:lnTo>
                  <a:lnTo>
                    <a:pt x="180" y="116"/>
                  </a:lnTo>
                  <a:lnTo>
                    <a:pt x="193" y="92"/>
                  </a:lnTo>
                  <a:lnTo>
                    <a:pt x="177" y="61"/>
                  </a:lnTo>
                  <a:lnTo>
                    <a:pt x="160" y="61"/>
                  </a:lnTo>
                  <a:lnTo>
                    <a:pt x="158" y="23"/>
                  </a:lnTo>
                  <a:lnTo>
                    <a:pt x="124" y="0"/>
                  </a:lnTo>
                  <a:lnTo>
                    <a:pt x="71" y="9"/>
                  </a:lnTo>
                  <a:close/>
                </a:path>
              </a:pathLst>
            </a:custGeom>
            <a:solidFill>
              <a:srgbClr val="FFD6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4" name="Freeform 64"/>
            <p:cNvSpPr>
              <a:spLocks/>
            </p:cNvSpPr>
            <p:nvPr/>
          </p:nvSpPr>
          <p:spPr bwMode="auto">
            <a:xfrm>
              <a:off x="2571" y="2856"/>
              <a:ext cx="45" cy="61"/>
            </a:xfrm>
            <a:custGeom>
              <a:avLst/>
              <a:gdLst>
                <a:gd name="T0" fmla="*/ 22 w 45"/>
                <a:gd name="T1" fmla="*/ 0 h 61"/>
                <a:gd name="T2" fmla="*/ 45 w 45"/>
                <a:gd name="T3" fmla="*/ 61 h 61"/>
                <a:gd name="T4" fmla="*/ 7 w 45"/>
                <a:gd name="T5" fmla="*/ 56 h 61"/>
                <a:gd name="T6" fmla="*/ 0 w 45"/>
                <a:gd name="T7" fmla="*/ 22 h 61"/>
                <a:gd name="T8" fmla="*/ 22 w 45"/>
                <a:gd name="T9" fmla="*/ 0 h 61"/>
                <a:gd name="T10" fmla="*/ 22 w 45"/>
                <a:gd name="T11" fmla="*/ 0 h 61"/>
                <a:gd name="T12" fmla="*/ 22 w 45"/>
                <a:gd name="T13" fmla="*/ 0 h 61"/>
                <a:gd name="T14" fmla="*/ 0 60000 65536"/>
                <a:gd name="T15" fmla="*/ 0 60000 65536"/>
                <a:gd name="T16" fmla="*/ 0 60000 65536"/>
                <a:gd name="T17" fmla="*/ 0 60000 65536"/>
                <a:gd name="T18" fmla="*/ 0 60000 65536"/>
                <a:gd name="T19" fmla="*/ 0 60000 65536"/>
                <a:gd name="T20" fmla="*/ 0 60000 65536"/>
                <a:gd name="T21" fmla="*/ 0 w 45"/>
                <a:gd name="T22" fmla="*/ 0 h 61"/>
                <a:gd name="T23" fmla="*/ 45 w 45"/>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1">
                  <a:moveTo>
                    <a:pt x="22" y="0"/>
                  </a:moveTo>
                  <a:lnTo>
                    <a:pt x="45" y="61"/>
                  </a:lnTo>
                  <a:lnTo>
                    <a:pt x="7" y="56"/>
                  </a:lnTo>
                  <a:lnTo>
                    <a:pt x="0" y="22"/>
                  </a:lnTo>
                  <a:lnTo>
                    <a:pt x="22" y="0"/>
                  </a:lnTo>
                  <a:close/>
                </a:path>
              </a:pathLst>
            </a:custGeom>
            <a:solidFill>
              <a:srgbClr val="B2E4F4"/>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5" name="Freeform 65"/>
            <p:cNvSpPr>
              <a:spLocks/>
            </p:cNvSpPr>
            <p:nvPr/>
          </p:nvSpPr>
          <p:spPr bwMode="auto">
            <a:xfrm>
              <a:off x="3039" y="2428"/>
              <a:ext cx="546" cy="519"/>
            </a:xfrm>
            <a:custGeom>
              <a:avLst/>
              <a:gdLst>
                <a:gd name="T0" fmla="*/ 232 w 546"/>
                <a:gd name="T1" fmla="*/ 0 h 519"/>
                <a:gd name="T2" fmla="*/ 154 w 546"/>
                <a:gd name="T3" fmla="*/ 9 h 519"/>
                <a:gd name="T4" fmla="*/ 12 w 546"/>
                <a:gd name="T5" fmla="*/ 87 h 519"/>
                <a:gd name="T6" fmla="*/ 13 w 546"/>
                <a:gd name="T7" fmla="*/ 108 h 519"/>
                <a:gd name="T8" fmla="*/ 1 w 546"/>
                <a:gd name="T9" fmla="*/ 103 h 519"/>
                <a:gd name="T10" fmla="*/ 7 w 546"/>
                <a:gd name="T11" fmla="*/ 128 h 519"/>
                <a:gd name="T12" fmla="*/ 0 w 546"/>
                <a:gd name="T13" fmla="*/ 169 h 519"/>
                <a:gd name="T14" fmla="*/ 10 w 546"/>
                <a:gd name="T15" fmla="*/ 191 h 519"/>
                <a:gd name="T16" fmla="*/ 19 w 546"/>
                <a:gd name="T17" fmla="*/ 271 h 519"/>
                <a:gd name="T18" fmla="*/ 40 w 546"/>
                <a:gd name="T19" fmla="*/ 315 h 519"/>
                <a:gd name="T20" fmla="*/ 29 w 546"/>
                <a:gd name="T21" fmla="*/ 368 h 519"/>
                <a:gd name="T22" fmla="*/ 65 w 546"/>
                <a:gd name="T23" fmla="*/ 360 h 519"/>
                <a:gd name="T24" fmla="*/ 97 w 546"/>
                <a:gd name="T25" fmla="*/ 372 h 519"/>
                <a:gd name="T26" fmla="*/ 113 w 546"/>
                <a:gd name="T27" fmla="*/ 403 h 519"/>
                <a:gd name="T28" fmla="*/ 137 w 546"/>
                <a:gd name="T29" fmla="*/ 426 h 519"/>
                <a:gd name="T30" fmla="*/ 159 w 546"/>
                <a:gd name="T31" fmla="*/ 407 h 519"/>
                <a:gd name="T32" fmla="*/ 191 w 546"/>
                <a:gd name="T33" fmla="*/ 416 h 519"/>
                <a:gd name="T34" fmla="*/ 191 w 546"/>
                <a:gd name="T35" fmla="*/ 437 h 519"/>
                <a:gd name="T36" fmla="*/ 239 w 546"/>
                <a:gd name="T37" fmla="*/ 475 h 519"/>
                <a:gd name="T38" fmla="*/ 289 w 546"/>
                <a:gd name="T39" fmla="*/ 476 h 519"/>
                <a:gd name="T40" fmla="*/ 317 w 546"/>
                <a:gd name="T41" fmla="*/ 510 h 519"/>
                <a:gd name="T42" fmla="*/ 350 w 546"/>
                <a:gd name="T43" fmla="*/ 491 h 519"/>
                <a:gd name="T44" fmla="*/ 405 w 546"/>
                <a:gd name="T45" fmla="*/ 491 h 519"/>
                <a:gd name="T46" fmla="*/ 479 w 546"/>
                <a:gd name="T47" fmla="*/ 519 h 519"/>
                <a:gd name="T48" fmla="*/ 483 w 546"/>
                <a:gd name="T49" fmla="*/ 450 h 519"/>
                <a:gd name="T50" fmla="*/ 546 w 546"/>
                <a:gd name="T51" fmla="*/ 381 h 519"/>
                <a:gd name="T52" fmla="*/ 493 w 546"/>
                <a:gd name="T53" fmla="*/ 228 h 519"/>
                <a:gd name="T54" fmla="*/ 538 w 546"/>
                <a:gd name="T55" fmla="*/ 184 h 519"/>
                <a:gd name="T56" fmla="*/ 516 w 546"/>
                <a:gd name="T57" fmla="*/ 65 h 519"/>
                <a:gd name="T58" fmla="*/ 444 w 546"/>
                <a:gd name="T59" fmla="*/ 33 h 519"/>
                <a:gd name="T60" fmla="*/ 369 w 546"/>
                <a:gd name="T61" fmla="*/ 50 h 519"/>
                <a:gd name="T62" fmla="*/ 303 w 546"/>
                <a:gd name="T63" fmla="*/ 33 h 519"/>
                <a:gd name="T64" fmla="*/ 250 w 546"/>
                <a:gd name="T65" fmla="*/ 43 h 519"/>
                <a:gd name="T66" fmla="*/ 232 w 546"/>
                <a:gd name="T67" fmla="*/ 0 h 519"/>
                <a:gd name="T68" fmla="*/ 232 w 546"/>
                <a:gd name="T69" fmla="*/ 0 h 519"/>
                <a:gd name="T70" fmla="*/ 232 w 546"/>
                <a:gd name="T71" fmla="*/ 0 h 5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6"/>
                <a:gd name="T109" fmla="*/ 0 h 519"/>
                <a:gd name="T110" fmla="*/ 546 w 546"/>
                <a:gd name="T111" fmla="*/ 519 h 5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6" h="519">
                  <a:moveTo>
                    <a:pt x="232" y="0"/>
                  </a:moveTo>
                  <a:lnTo>
                    <a:pt x="154" y="9"/>
                  </a:lnTo>
                  <a:lnTo>
                    <a:pt x="12" y="87"/>
                  </a:lnTo>
                  <a:lnTo>
                    <a:pt x="13" y="108"/>
                  </a:lnTo>
                  <a:lnTo>
                    <a:pt x="1" y="103"/>
                  </a:lnTo>
                  <a:lnTo>
                    <a:pt x="7" y="128"/>
                  </a:lnTo>
                  <a:lnTo>
                    <a:pt x="0" y="169"/>
                  </a:lnTo>
                  <a:lnTo>
                    <a:pt x="10" y="191"/>
                  </a:lnTo>
                  <a:lnTo>
                    <a:pt x="19" y="271"/>
                  </a:lnTo>
                  <a:lnTo>
                    <a:pt x="40" y="315"/>
                  </a:lnTo>
                  <a:lnTo>
                    <a:pt x="29" y="368"/>
                  </a:lnTo>
                  <a:lnTo>
                    <a:pt x="65" y="360"/>
                  </a:lnTo>
                  <a:lnTo>
                    <a:pt x="97" y="372"/>
                  </a:lnTo>
                  <a:lnTo>
                    <a:pt x="113" y="403"/>
                  </a:lnTo>
                  <a:lnTo>
                    <a:pt x="137" y="426"/>
                  </a:lnTo>
                  <a:lnTo>
                    <a:pt x="159" y="407"/>
                  </a:lnTo>
                  <a:lnTo>
                    <a:pt x="191" y="416"/>
                  </a:lnTo>
                  <a:lnTo>
                    <a:pt x="191" y="437"/>
                  </a:lnTo>
                  <a:lnTo>
                    <a:pt x="239" y="475"/>
                  </a:lnTo>
                  <a:lnTo>
                    <a:pt x="289" y="476"/>
                  </a:lnTo>
                  <a:lnTo>
                    <a:pt x="317" y="510"/>
                  </a:lnTo>
                  <a:lnTo>
                    <a:pt x="350" y="491"/>
                  </a:lnTo>
                  <a:lnTo>
                    <a:pt x="405" y="491"/>
                  </a:lnTo>
                  <a:lnTo>
                    <a:pt x="479" y="519"/>
                  </a:lnTo>
                  <a:lnTo>
                    <a:pt x="483" y="450"/>
                  </a:lnTo>
                  <a:lnTo>
                    <a:pt x="546" y="381"/>
                  </a:lnTo>
                  <a:lnTo>
                    <a:pt x="493" y="228"/>
                  </a:lnTo>
                  <a:lnTo>
                    <a:pt x="538" y="184"/>
                  </a:lnTo>
                  <a:lnTo>
                    <a:pt x="516" y="65"/>
                  </a:lnTo>
                  <a:lnTo>
                    <a:pt x="444" y="33"/>
                  </a:lnTo>
                  <a:lnTo>
                    <a:pt x="369" y="50"/>
                  </a:lnTo>
                  <a:lnTo>
                    <a:pt x="303" y="33"/>
                  </a:lnTo>
                  <a:lnTo>
                    <a:pt x="250" y="43"/>
                  </a:lnTo>
                  <a:lnTo>
                    <a:pt x="232" y="0"/>
                  </a:lnTo>
                  <a:close/>
                </a:path>
              </a:pathLst>
            </a:custGeom>
            <a:solidFill>
              <a:srgbClr val="FFB2B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6" name="Freeform 66"/>
            <p:cNvSpPr>
              <a:spLocks/>
            </p:cNvSpPr>
            <p:nvPr/>
          </p:nvSpPr>
          <p:spPr bwMode="auto">
            <a:xfrm>
              <a:off x="2913" y="2768"/>
              <a:ext cx="605" cy="305"/>
            </a:xfrm>
            <a:custGeom>
              <a:avLst/>
              <a:gdLst>
                <a:gd name="T0" fmla="*/ 122 w 605"/>
                <a:gd name="T1" fmla="*/ 0 h 305"/>
                <a:gd name="T2" fmla="*/ 122 w 605"/>
                <a:gd name="T3" fmla="*/ 25 h 305"/>
                <a:gd name="T4" fmla="*/ 82 w 605"/>
                <a:gd name="T5" fmla="*/ 36 h 305"/>
                <a:gd name="T6" fmla="*/ 79 w 605"/>
                <a:gd name="T7" fmla="*/ 50 h 305"/>
                <a:gd name="T8" fmla="*/ 23 w 605"/>
                <a:gd name="T9" fmla="*/ 72 h 305"/>
                <a:gd name="T10" fmla="*/ 23 w 605"/>
                <a:gd name="T11" fmla="*/ 85 h 305"/>
                <a:gd name="T12" fmla="*/ 3 w 605"/>
                <a:gd name="T13" fmla="*/ 72 h 305"/>
                <a:gd name="T14" fmla="*/ 0 w 605"/>
                <a:gd name="T15" fmla="*/ 89 h 305"/>
                <a:gd name="T16" fmla="*/ 22 w 605"/>
                <a:gd name="T17" fmla="*/ 102 h 305"/>
                <a:gd name="T18" fmla="*/ 29 w 605"/>
                <a:gd name="T19" fmla="*/ 149 h 305"/>
                <a:gd name="T20" fmla="*/ 120 w 605"/>
                <a:gd name="T21" fmla="*/ 227 h 305"/>
                <a:gd name="T22" fmla="*/ 152 w 605"/>
                <a:gd name="T23" fmla="*/ 227 h 305"/>
                <a:gd name="T24" fmla="*/ 174 w 605"/>
                <a:gd name="T25" fmla="*/ 192 h 305"/>
                <a:gd name="T26" fmla="*/ 210 w 605"/>
                <a:gd name="T27" fmla="*/ 196 h 305"/>
                <a:gd name="T28" fmla="*/ 232 w 605"/>
                <a:gd name="T29" fmla="*/ 216 h 305"/>
                <a:gd name="T30" fmla="*/ 270 w 605"/>
                <a:gd name="T31" fmla="*/ 216 h 305"/>
                <a:gd name="T32" fmla="*/ 283 w 605"/>
                <a:gd name="T33" fmla="*/ 282 h 305"/>
                <a:gd name="T34" fmla="*/ 323 w 605"/>
                <a:gd name="T35" fmla="*/ 305 h 305"/>
                <a:gd name="T36" fmla="*/ 364 w 605"/>
                <a:gd name="T37" fmla="*/ 305 h 305"/>
                <a:gd name="T38" fmla="*/ 376 w 605"/>
                <a:gd name="T39" fmla="*/ 279 h 305"/>
                <a:gd name="T40" fmla="*/ 423 w 605"/>
                <a:gd name="T41" fmla="*/ 264 h 305"/>
                <a:gd name="T42" fmla="*/ 454 w 605"/>
                <a:gd name="T43" fmla="*/ 270 h 305"/>
                <a:gd name="T44" fmla="*/ 468 w 605"/>
                <a:gd name="T45" fmla="*/ 243 h 305"/>
                <a:gd name="T46" fmla="*/ 506 w 605"/>
                <a:gd name="T47" fmla="*/ 236 h 305"/>
                <a:gd name="T48" fmla="*/ 559 w 605"/>
                <a:gd name="T49" fmla="*/ 243 h 305"/>
                <a:gd name="T50" fmla="*/ 605 w 605"/>
                <a:gd name="T51" fmla="*/ 177 h 305"/>
                <a:gd name="T52" fmla="*/ 531 w 605"/>
                <a:gd name="T53" fmla="*/ 151 h 305"/>
                <a:gd name="T54" fmla="*/ 473 w 605"/>
                <a:gd name="T55" fmla="*/ 151 h 305"/>
                <a:gd name="T56" fmla="*/ 443 w 605"/>
                <a:gd name="T57" fmla="*/ 170 h 305"/>
                <a:gd name="T58" fmla="*/ 415 w 605"/>
                <a:gd name="T59" fmla="*/ 136 h 305"/>
                <a:gd name="T60" fmla="*/ 365 w 605"/>
                <a:gd name="T61" fmla="*/ 133 h 305"/>
                <a:gd name="T62" fmla="*/ 318 w 605"/>
                <a:gd name="T63" fmla="*/ 95 h 305"/>
                <a:gd name="T64" fmla="*/ 317 w 605"/>
                <a:gd name="T65" fmla="*/ 75 h 305"/>
                <a:gd name="T66" fmla="*/ 285 w 605"/>
                <a:gd name="T67" fmla="*/ 67 h 305"/>
                <a:gd name="T68" fmla="*/ 263 w 605"/>
                <a:gd name="T69" fmla="*/ 85 h 305"/>
                <a:gd name="T70" fmla="*/ 239 w 605"/>
                <a:gd name="T71" fmla="*/ 63 h 305"/>
                <a:gd name="T72" fmla="*/ 223 w 605"/>
                <a:gd name="T73" fmla="*/ 32 h 305"/>
                <a:gd name="T74" fmla="*/ 191 w 605"/>
                <a:gd name="T75" fmla="*/ 19 h 305"/>
                <a:gd name="T76" fmla="*/ 155 w 605"/>
                <a:gd name="T77" fmla="*/ 26 h 305"/>
                <a:gd name="T78" fmla="*/ 133 w 605"/>
                <a:gd name="T79" fmla="*/ 3 h 305"/>
                <a:gd name="T80" fmla="*/ 122 w 605"/>
                <a:gd name="T81" fmla="*/ 0 h 305"/>
                <a:gd name="T82" fmla="*/ 122 w 605"/>
                <a:gd name="T83" fmla="*/ 0 h 305"/>
                <a:gd name="T84" fmla="*/ 122 w 605"/>
                <a:gd name="T85" fmla="*/ 0 h 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5"/>
                <a:gd name="T130" fmla="*/ 0 h 305"/>
                <a:gd name="T131" fmla="*/ 605 w 605"/>
                <a:gd name="T132" fmla="*/ 305 h 3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5" h="305">
                  <a:moveTo>
                    <a:pt x="122" y="0"/>
                  </a:moveTo>
                  <a:lnTo>
                    <a:pt x="122" y="25"/>
                  </a:lnTo>
                  <a:lnTo>
                    <a:pt x="82" y="36"/>
                  </a:lnTo>
                  <a:lnTo>
                    <a:pt x="79" y="50"/>
                  </a:lnTo>
                  <a:lnTo>
                    <a:pt x="23" y="72"/>
                  </a:lnTo>
                  <a:lnTo>
                    <a:pt x="23" y="85"/>
                  </a:lnTo>
                  <a:lnTo>
                    <a:pt x="3" y="72"/>
                  </a:lnTo>
                  <a:lnTo>
                    <a:pt x="0" y="89"/>
                  </a:lnTo>
                  <a:lnTo>
                    <a:pt x="22" y="102"/>
                  </a:lnTo>
                  <a:lnTo>
                    <a:pt x="29" y="149"/>
                  </a:lnTo>
                  <a:lnTo>
                    <a:pt x="120" y="227"/>
                  </a:lnTo>
                  <a:lnTo>
                    <a:pt x="152" y="227"/>
                  </a:lnTo>
                  <a:lnTo>
                    <a:pt x="174" y="192"/>
                  </a:lnTo>
                  <a:lnTo>
                    <a:pt x="210" y="196"/>
                  </a:lnTo>
                  <a:lnTo>
                    <a:pt x="232" y="216"/>
                  </a:lnTo>
                  <a:lnTo>
                    <a:pt x="270" y="216"/>
                  </a:lnTo>
                  <a:lnTo>
                    <a:pt x="283" y="282"/>
                  </a:lnTo>
                  <a:lnTo>
                    <a:pt x="323" y="305"/>
                  </a:lnTo>
                  <a:lnTo>
                    <a:pt x="364" y="305"/>
                  </a:lnTo>
                  <a:lnTo>
                    <a:pt x="376" y="279"/>
                  </a:lnTo>
                  <a:lnTo>
                    <a:pt x="423" y="264"/>
                  </a:lnTo>
                  <a:lnTo>
                    <a:pt x="454" y="270"/>
                  </a:lnTo>
                  <a:lnTo>
                    <a:pt x="468" y="243"/>
                  </a:lnTo>
                  <a:lnTo>
                    <a:pt x="506" y="236"/>
                  </a:lnTo>
                  <a:lnTo>
                    <a:pt x="559" y="243"/>
                  </a:lnTo>
                  <a:lnTo>
                    <a:pt x="605" y="177"/>
                  </a:lnTo>
                  <a:lnTo>
                    <a:pt x="531" y="151"/>
                  </a:lnTo>
                  <a:lnTo>
                    <a:pt x="473" y="151"/>
                  </a:lnTo>
                  <a:lnTo>
                    <a:pt x="443" y="170"/>
                  </a:lnTo>
                  <a:lnTo>
                    <a:pt x="415" y="136"/>
                  </a:lnTo>
                  <a:lnTo>
                    <a:pt x="365" y="133"/>
                  </a:lnTo>
                  <a:lnTo>
                    <a:pt x="318" y="95"/>
                  </a:lnTo>
                  <a:lnTo>
                    <a:pt x="317" y="75"/>
                  </a:lnTo>
                  <a:lnTo>
                    <a:pt x="285" y="67"/>
                  </a:lnTo>
                  <a:lnTo>
                    <a:pt x="263" y="85"/>
                  </a:lnTo>
                  <a:lnTo>
                    <a:pt x="239" y="63"/>
                  </a:lnTo>
                  <a:lnTo>
                    <a:pt x="223" y="32"/>
                  </a:lnTo>
                  <a:lnTo>
                    <a:pt x="191" y="19"/>
                  </a:lnTo>
                  <a:lnTo>
                    <a:pt x="155" y="26"/>
                  </a:lnTo>
                  <a:lnTo>
                    <a:pt x="133" y="3"/>
                  </a:lnTo>
                  <a:lnTo>
                    <a:pt x="122" y="0"/>
                  </a:lnTo>
                  <a:close/>
                </a:path>
              </a:pathLst>
            </a:custGeom>
            <a:solidFill>
              <a:srgbClr val="99FF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7" name="Freeform 67"/>
            <p:cNvSpPr>
              <a:spLocks/>
            </p:cNvSpPr>
            <p:nvPr/>
          </p:nvSpPr>
          <p:spPr bwMode="auto">
            <a:xfrm>
              <a:off x="3140" y="3003"/>
              <a:ext cx="370" cy="255"/>
            </a:xfrm>
            <a:custGeom>
              <a:avLst/>
              <a:gdLst>
                <a:gd name="T0" fmla="*/ 335 w 370"/>
                <a:gd name="T1" fmla="*/ 8 h 255"/>
                <a:gd name="T2" fmla="*/ 279 w 370"/>
                <a:gd name="T3" fmla="*/ 0 h 255"/>
                <a:gd name="T4" fmla="*/ 241 w 370"/>
                <a:gd name="T5" fmla="*/ 8 h 255"/>
                <a:gd name="T6" fmla="*/ 227 w 370"/>
                <a:gd name="T7" fmla="*/ 35 h 255"/>
                <a:gd name="T8" fmla="*/ 196 w 370"/>
                <a:gd name="T9" fmla="*/ 29 h 255"/>
                <a:gd name="T10" fmla="*/ 147 w 370"/>
                <a:gd name="T11" fmla="*/ 44 h 255"/>
                <a:gd name="T12" fmla="*/ 137 w 370"/>
                <a:gd name="T13" fmla="*/ 70 h 255"/>
                <a:gd name="T14" fmla="*/ 96 w 370"/>
                <a:gd name="T15" fmla="*/ 70 h 255"/>
                <a:gd name="T16" fmla="*/ 56 w 370"/>
                <a:gd name="T17" fmla="*/ 47 h 255"/>
                <a:gd name="T18" fmla="*/ 56 w 370"/>
                <a:gd name="T19" fmla="*/ 73 h 255"/>
                <a:gd name="T20" fmla="*/ 31 w 370"/>
                <a:gd name="T21" fmla="*/ 73 h 255"/>
                <a:gd name="T22" fmla="*/ 19 w 370"/>
                <a:gd name="T23" fmla="*/ 91 h 255"/>
                <a:gd name="T24" fmla="*/ 27 w 370"/>
                <a:gd name="T25" fmla="*/ 98 h 255"/>
                <a:gd name="T26" fmla="*/ 0 w 370"/>
                <a:gd name="T27" fmla="*/ 154 h 255"/>
                <a:gd name="T28" fmla="*/ 19 w 370"/>
                <a:gd name="T29" fmla="*/ 161 h 255"/>
                <a:gd name="T30" fmla="*/ 66 w 370"/>
                <a:gd name="T31" fmla="*/ 226 h 255"/>
                <a:gd name="T32" fmla="*/ 105 w 370"/>
                <a:gd name="T33" fmla="*/ 255 h 255"/>
                <a:gd name="T34" fmla="*/ 190 w 370"/>
                <a:gd name="T35" fmla="*/ 227 h 255"/>
                <a:gd name="T36" fmla="*/ 196 w 370"/>
                <a:gd name="T37" fmla="*/ 214 h 255"/>
                <a:gd name="T38" fmla="*/ 222 w 370"/>
                <a:gd name="T39" fmla="*/ 216 h 255"/>
                <a:gd name="T40" fmla="*/ 235 w 370"/>
                <a:gd name="T41" fmla="*/ 219 h 255"/>
                <a:gd name="T42" fmla="*/ 282 w 370"/>
                <a:gd name="T43" fmla="*/ 199 h 255"/>
                <a:gd name="T44" fmla="*/ 329 w 370"/>
                <a:gd name="T45" fmla="*/ 80 h 255"/>
                <a:gd name="T46" fmla="*/ 360 w 370"/>
                <a:gd name="T47" fmla="*/ 66 h 255"/>
                <a:gd name="T48" fmla="*/ 370 w 370"/>
                <a:gd name="T49" fmla="*/ 55 h 255"/>
                <a:gd name="T50" fmla="*/ 335 w 370"/>
                <a:gd name="T51" fmla="*/ 8 h 255"/>
                <a:gd name="T52" fmla="*/ 335 w 370"/>
                <a:gd name="T53" fmla="*/ 8 h 255"/>
                <a:gd name="T54" fmla="*/ 335 w 370"/>
                <a:gd name="T55" fmla="*/ 8 h 2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0"/>
                <a:gd name="T85" fmla="*/ 0 h 255"/>
                <a:gd name="T86" fmla="*/ 370 w 370"/>
                <a:gd name="T87" fmla="*/ 255 h 2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0" h="255">
                  <a:moveTo>
                    <a:pt x="335" y="8"/>
                  </a:moveTo>
                  <a:lnTo>
                    <a:pt x="279" y="0"/>
                  </a:lnTo>
                  <a:lnTo>
                    <a:pt x="241" y="8"/>
                  </a:lnTo>
                  <a:lnTo>
                    <a:pt x="227" y="35"/>
                  </a:lnTo>
                  <a:lnTo>
                    <a:pt x="196" y="29"/>
                  </a:lnTo>
                  <a:lnTo>
                    <a:pt x="147" y="44"/>
                  </a:lnTo>
                  <a:lnTo>
                    <a:pt x="137" y="70"/>
                  </a:lnTo>
                  <a:lnTo>
                    <a:pt x="96" y="70"/>
                  </a:lnTo>
                  <a:lnTo>
                    <a:pt x="56" y="47"/>
                  </a:lnTo>
                  <a:lnTo>
                    <a:pt x="56" y="73"/>
                  </a:lnTo>
                  <a:lnTo>
                    <a:pt x="31" y="73"/>
                  </a:lnTo>
                  <a:lnTo>
                    <a:pt x="19" y="91"/>
                  </a:lnTo>
                  <a:lnTo>
                    <a:pt x="27" y="98"/>
                  </a:lnTo>
                  <a:lnTo>
                    <a:pt x="0" y="154"/>
                  </a:lnTo>
                  <a:lnTo>
                    <a:pt x="19" y="161"/>
                  </a:lnTo>
                  <a:lnTo>
                    <a:pt x="66" y="226"/>
                  </a:lnTo>
                  <a:lnTo>
                    <a:pt x="105" y="255"/>
                  </a:lnTo>
                  <a:lnTo>
                    <a:pt x="190" y="227"/>
                  </a:lnTo>
                  <a:lnTo>
                    <a:pt x="196" y="214"/>
                  </a:lnTo>
                  <a:lnTo>
                    <a:pt x="222" y="216"/>
                  </a:lnTo>
                  <a:lnTo>
                    <a:pt x="235" y="219"/>
                  </a:lnTo>
                  <a:lnTo>
                    <a:pt x="282" y="199"/>
                  </a:lnTo>
                  <a:lnTo>
                    <a:pt x="329" y="80"/>
                  </a:lnTo>
                  <a:lnTo>
                    <a:pt x="360" y="66"/>
                  </a:lnTo>
                  <a:lnTo>
                    <a:pt x="370" y="55"/>
                  </a:lnTo>
                  <a:lnTo>
                    <a:pt x="335" y="8"/>
                  </a:lnTo>
                  <a:close/>
                </a:path>
              </a:pathLst>
            </a:custGeom>
            <a:solidFill>
              <a:srgbClr val="DCB6B1"/>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8" name="Freeform 68"/>
            <p:cNvSpPr>
              <a:spLocks/>
            </p:cNvSpPr>
            <p:nvPr/>
          </p:nvSpPr>
          <p:spPr bwMode="auto">
            <a:xfrm>
              <a:off x="3377" y="3026"/>
              <a:ext cx="515" cy="423"/>
            </a:xfrm>
            <a:custGeom>
              <a:avLst/>
              <a:gdLst>
                <a:gd name="T0" fmla="*/ 346 w 515"/>
                <a:gd name="T1" fmla="*/ 0 h 423"/>
                <a:gd name="T2" fmla="*/ 304 w 515"/>
                <a:gd name="T3" fmla="*/ 27 h 423"/>
                <a:gd name="T4" fmla="*/ 254 w 515"/>
                <a:gd name="T5" fmla="*/ 43 h 423"/>
                <a:gd name="T6" fmla="*/ 208 w 515"/>
                <a:gd name="T7" fmla="*/ 21 h 423"/>
                <a:gd name="T8" fmla="*/ 131 w 515"/>
                <a:gd name="T9" fmla="*/ 32 h 423"/>
                <a:gd name="T10" fmla="*/ 122 w 515"/>
                <a:gd name="T11" fmla="*/ 44 h 423"/>
                <a:gd name="T12" fmla="*/ 92 w 515"/>
                <a:gd name="T13" fmla="*/ 56 h 423"/>
                <a:gd name="T14" fmla="*/ 45 w 515"/>
                <a:gd name="T15" fmla="*/ 176 h 423"/>
                <a:gd name="T16" fmla="*/ 0 w 515"/>
                <a:gd name="T17" fmla="*/ 196 h 423"/>
                <a:gd name="T18" fmla="*/ 39 w 515"/>
                <a:gd name="T19" fmla="*/ 275 h 423"/>
                <a:gd name="T20" fmla="*/ 54 w 515"/>
                <a:gd name="T21" fmla="*/ 278 h 423"/>
                <a:gd name="T22" fmla="*/ 60 w 515"/>
                <a:gd name="T23" fmla="*/ 313 h 423"/>
                <a:gd name="T24" fmla="*/ 103 w 515"/>
                <a:gd name="T25" fmla="*/ 341 h 423"/>
                <a:gd name="T26" fmla="*/ 117 w 515"/>
                <a:gd name="T27" fmla="*/ 335 h 423"/>
                <a:gd name="T28" fmla="*/ 120 w 515"/>
                <a:gd name="T29" fmla="*/ 381 h 423"/>
                <a:gd name="T30" fmla="*/ 139 w 515"/>
                <a:gd name="T31" fmla="*/ 382 h 423"/>
                <a:gd name="T32" fmla="*/ 142 w 515"/>
                <a:gd name="T33" fmla="*/ 410 h 423"/>
                <a:gd name="T34" fmla="*/ 276 w 515"/>
                <a:gd name="T35" fmla="*/ 423 h 423"/>
                <a:gd name="T36" fmla="*/ 368 w 515"/>
                <a:gd name="T37" fmla="*/ 385 h 423"/>
                <a:gd name="T38" fmla="*/ 457 w 515"/>
                <a:gd name="T39" fmla="*/ 413 h 423"/>
                <a:gd name="T40" fmla="*/ 457 w 515"/>
                <a:gd name="T41" fmla="*/ 354 h 423"/>
                <a:gd name="T42" fmla="*/ 468 w 515"/>
                <a:gd name="T43" fmla="*/ 312 h 423"/>
                <a:gd name="T44" fmla="*/ 474 w 515"/>
                <a:gd name="T45" fmla="*/ 347 h 423"/>
                <a:gd name="T46" fmla="*/ 511 w 515"/>
                <a:gd name="T47" fmla="*/ 307 h 423"/>
                <a:gd name="T48" fmla="*/ 515 w 515"/>
                <a:gd name="T49" fmla="*/ 260 h 423"/>
                <a:gd name="T50" fmla="*/ 446 w 515"/>
                <a:gd name="T51" fmla="*/ 260 h 423"/>
                <a:gd name="T52" fmla="*/ 420 w 515"/>
                <a:gd name="T53" fmla="*/ 97 h 423"/>
                <a:gd name="T54" fmla="*/ 346 w 515"/>
                <a:gd name="T55" fmla="*/ 0 h 423"/>
                <a:gd name="T56" fmla="*/ 346 w 515"/>
                <a:gd name="T57" fmla="*/ 0 h 423"/>
                <a:gd name="T58" fmla="*/ 346 w 515"/>
                <a:gd name="T59" fmla="*/ 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5"/>
                <a:gd name="T91" fmla="*/ 0 h 423"/>
                <a:gd name="T92" fmla="*/ 515 w 515"/>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5" h="423">
                  <a:moveTo>
                    <a:pt x="346" y="0"/>
                  </a:moveTo>
                  <a:lnTo>
                    <a:pt x="304" y="27"/>
                  </a:lnTo>
                  <a:lnTo>
                    <a:pt x="254" y="43"/>
                  </a:lnTo>
                  <a:lnTo>
                    <a:pt x="208" y="21"/>
                  </a:lnTo>
                  <a:lnTo>
                    <a:pt x="131" y="32"/>
                  </a:lnTo>
                  <a:lnTo>
                    <a:pt x="122" y="44"/>
                  </a:lnTo>
                  <a:lnTo>
                    <a:pt x="92" y="56"/>
                  </a:lnTo>
                  <a:lnTo>
                    <a:pt x="45" y="176"/>
                  </a:lnTo>
                  <a:lnTo>
                    <a:pt x="0" y="196"/>
                  </a:lnTo>
                  <a:lnTo>
                    <a:pt x="39" y="275"/>
                  </a:lnTo>
                  <a:lnTo>
                    <a:pt x="54" y="278"/>
                  </a:lnTo>
                  <a:lnTo>
                    <a:pt x="60" y="313"/>
                  </a:lnTo>
                  <a:lnTo>
                    <a:pt x="103" y="341"/>
                  </a:lnTo>
                  <a:lnTo>
                    <a:pt x="117" y="335"/>
                  </a:lnTo>
                  <a:lnTo>
                    <a:pt x="120" y="381"/>
                  </a:lnTo>
                  <a:lnTo>
                    <a:pt x="139" y="382"/>
                  </a:lnTo>
                  <a:lnTo>
                    <a:pt x="142" y="410"/>
                  </a:lnTo>
                  <a:lnTo>
                    <a:pt x="276" y="423"/>
                  </a:lnTo>
                  <a:lnTo>
                    <a:pt x="368" y="385"/>
                  </a:lnTo>
                  <a:lnTo>
                    <a:pt x="457" y="413"/>
                  </a:lnTo>
                  <a:lnTo>
                    <a:pt x="457" y="354"/>
                  </a:lnTo>
                  <a:lnTo>
                    <a:pt x="468" y="312"/>
                  </a:lnTo>
                  <a:lnTo>
                    <a:pt x="474" y="347"/>
                  </a:lnTo>
                  <a:lnTo>
                    <a:pt x="511" y="307"/>
                  </a:lnTo>
                  <a:lnTo>
                    <a:pt x="515" y="260"/>
                  </a:lnTo>
                  <a:lnTo>
                    <a:pt x="446" y="260"/>
                  </a:lnTo>
                  <a:lnTo>
                    <a:pt x="420" y="97"/>
                  </a:lnTo>
                  <a:lnTo>
                    <a:pt x="346" y="0"/>
                  </a:lnTo>
                  <a:close/>
                </a:path>
              </a:pathLst>
            </a:custGeom>
            <a:solidFill>
              <a:srgbClr val="FFC633"/>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9" name="Freeform 69"/>
            <p:cNvSpPr>
              <a:spLocks/>
            </p:cNvSpPr>
            <p:nvPr/>
          </p:nvSpPr>
          <p:spPr bwMode="auto">
            <a:xfrm>
              <a:off x="3485" y="3407"/>
              <a:ext cx="349" cy="260"/>
            </a:xfrm>
            <a:custGeom>
              <a:avLst/>
              <a:gdLst>
                <a:gd name="T0" fmla="*/ 349 w 349"/>
                <a:gd name="T1" fmla="*/ 32 h 260"/>
                <a:gd name="T2" fmla="*/ 260 w 349"/>
                <a:gd name="T3" fmla="*/ 4 h 260"/>
                <a:gd name="T4" fmla="*/ 168 w 349"/>
                <a:gd name="T5" fmla="*/ 42 h 260"/>
                <a:gd name="T6" fmla="*/ 34 w 349"/>
                <a:gd name="T7" fmla="*/ 29 h 260"/>
                <a:gd name="T8" fmla="*/ 31 w 349"/>
                <a:gd name="T9" fmla="*/ 0 h 260"/>
                <a:gd name="T10" fmla="*/ 12 w 349"/>
                <a:gd name="T11" fmla="*/ 0 h 260"/>
                <a:gd name="T12" fmla="*/ 0 w 349"/>
                <a:gd name="T13" fmla="*/ 32 h 260"/>
                <a:gd name="T14" fmla="*/ 30 w 349"/>
                <a:gd name="T15" fmla="*/ 94 h 260"/>
                <a:gd name="T16" fmla="*/ 3 w 349"/>
                <a:gd name="T17" fmla="*/ 171 h 260"/>
                <a:gd name="T18" fmla="*/ 24 w 349"/>
                <a:gd name="T19" fmla="*/ 193 h 260"/>
                <a:gd name="T20" fmla="*/ 33 w 349"/>
                <a:gd name="T21" fmla="*/ 255 h 260"/>
                <a:gd name="T22" fmla="*/ 119 w 349"/>
                <a:gd name="T23" fmla="*/ 235 h 260"/>
                <a:gd name="T24" fmla="*/ 177 w 349"/>
                <a:gd name="T25" fmla="*/ 260 h 260"/>
                <a:gd name="T26" fmla="*/ 206 w 349"/>
                <a:gd name="T27" fmla="*/ 248 h 260"/>
                <a:gd name="T28" fmla="*/ 206 w 349"/>
                <a:gd name="T29" fmla="*/ 218 h 260"/>
                <a:gd name="T30" fmla="*/ 231 w 349"/>
                <a:gd name="T31" fmla="*/ 214 h 260"/>
                <a:gd name="T32" fmla="*/ 271 w 349"/>
                <a:gd name="T33" fmla="*/ 188 h 260"/>
                <a:gd name="T34" fmla="*/ 316 w 349"/>
                <a:gd name="T35" fmla="*/ 201 h 260"/>
                <a:gd name="T36" fmla="*/ 303 w 349"/>
                <a:gd name="T37" fmla="*/ 148 h 260"/>
                <a:gd name="T38" fmla="*/ 315 w 349"/>
                <a:gd name="T39" fmla="*/ 76 h 260"/>
                <a:gd name="T40" fmla="*/ 349 w 349"/>
                <a:gd name="T41" fmla="*/ 58 h 260"/>
                <a:gd name="T42" fmla="*/ 349 w 349"/>
                <a:gd name="T43" fmla="*/ 32 h 260"/>
                <a:gd name="T44" fmla="*/ 349 w 349"/>
                <a:gd name="T45" fmla="*/ 32 h 260"/>
                <a:gd name="T46" fmla="*/ 349 w 349"/>
                <a:gd name="T47" fmla="*/ 32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9"/>
                <a:gd name="T73" fmla="*/ 0 h 260"/>
                <a:gd name="T74" fmla="*/ 349 w 349"/>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9" h="260">
                  <a:moveTo>
                    <a:pt x="349" y="32"/>
                  </a:moveTo>
                  <a:lnTo>
                    <a:pt x="260" y="4"/>
                  </a:lnTo>
                  <a:lnTo>
                    <a:pt x="168" y="42"/>
                  </a:lnTo>
                  <a:lnTo>
                    <a:pt x="34" y="29"/>
                  </a:lnTo>
                  <a:lnTo>
                    <a:pt x="31" y="0"/>
                  </a:lnTo>
                  <a:lnTo>
                    <a:pt x="12" y="0"/>
                  </a:lnTo>
                  <a:lnTo>
                    <a:pt x="0" y="32"/>
                  </a:lnTo>
                  <a:lnTo>
                    <a:pt x="30" y="94"/>
                  </a:lnTo>
                  <a:lnTo>
                    <a:pt x="3" y="171"/>
                  </a:lnTo>
                  <a:lnTo>
                    <a:pt x="24" y="193"/>
                  </a:lnTo>
                  <a:lnTo>
                    <a:pt x="33" y="255"/>
                  </a:lnTo>
                  <a:lnTo>
                    <a:pt x="119" y="235"/>
                  </a:lnTo>
                  <a:lnTo>
                    <a:pt x="177" y="260"/>
                  </a:lnTo>
                  <a:lnTo>
                    <a:pt x="206" y="248"/>
                  </a:lnTo>
                  <a:lnTo>
                    <a:pt x="206" y="218"/>
                  </a:lnTo>
                  <a:lnTo>
                    <a:pt x="231" y="214"/>
                  </a:lnTo>
                  <a:lnTo>
                    <a:pt x="271" y="188"/>
                  </a:lnTo>
                  <a:lnTo>
                    <a:pt x="316" y="201"/>
                  </a:lnTo>
                  <a:lnTo>
                    <a:pt x="303" y="148"/>
                  </a:lnTo>
                  <a:lnTo>
                    <a:pt x="315" y="76"/>
                  </a:lnTo>
                  <a:lnTo>
                    <a:pt x="349" y="58"/>
                  </a:lnTo>
                  <a:lnTo>
                    <a:pt x="349" y="32"/>
                  </a:lnTo>
                  <a:close/>
                </a:path>
              </a:pathLst>
            </a:custGeom>
            <a:solidFill>
              <a:srgbClr val="D19ED1"/>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0" name="Freeform 70"/>
            <p:cNvSpPr>
              <a:spLocks/>
            </p:cNvSpPr>
            <p:nvPr/>
          </p:nvSpPr>
          <p:spPr bwMode="auto">
            <a:xfrm>
              <a:off x="2998" y="3157"/>
              <a:ext cx="520" cy="551"/>
            </a:xfrm>
            <a:custGeom>
              <a:avLst/>
              <a:gdLst>
                <a:gd name="T0" fmla="*/ 84 w 520"/>
                <a:gd name="T1" fmla="*/ 23 h 551"/>
                <a:gd name="T2" fmla="*/ 59 w 520"/>
                <a:gd name="T3" fmla="*/ 32 h 551"/>
                <a:gd name="T4" fmla="*/ 13 w 520"/>
                <a:gd name="T5" fmla="*/ 31 h 551"/>
                <a:gd name="T6" fmla="*/ 0 w 520"/>
                <a:gd name="T7" fmla="*/ 54 h 551"/>
                <a:gd name="T8" fmla="*/ 25 w 520"/>
                <a:gd name="T9" fmla="*/ 104 h 551"/>
                <a:gd name="T10" fmla="*/ 34 w 520"/>
                <a:gd name="T11" fmla="*/ 192 h 551"/>
                <a:gd name="T12" fmla="*/ 60 w 520"/>
                <a:gd name="T13" fmla="*/ 142 h 551"/>
                <a:gd name="T14" fmla="*/ 113 w 520"/>
                <a:gd name="T15" fmla="*/ 236 h 551"/>
                <a:gd name="T16" fmla="*/ 97 w 520"/>
                <a:gd name="T17" fmla="*/ 244 h 551"/>
                <a:gd name="T18" fmla="*/ 147 w 520"/>
                <a:gd name="T19" fmla="*/ 292 h 551"/>
                <a:gd name="T20" fmla="*/ 147 w 520"/>
                <a:gd name="T21" fmla="*/ 313 h 551"/>
                <a:gd name="T22" fmla="*/ 223 w 520"/>
                <a:gd name="T23" fmla="*/ 335 h 551"/>
                <a:gd name="T24" fmla="*/ 230 w 520"/>
                <a:gd name="T25" fmla="*/ 355 h 551"/>
                <a:gd name="T26" fmla="*/ 326 w 520"/>
                <a:gd name="T27" fmla="*/ 445 h 551"/>
                <a:gd name="T28" fmla="*/ 342 w 520"/>
                <a:gd name="T29" fmla="*/ 385 h 551"/>
                <a:gd name="T30" fmla="*/ 393 w 520"/>
                <a:gd name="T31" fmla="*/ 436 h 551"/>
                <a:gd name="T32" fmla="*/ 393 w 520"/>
                <a:gd name="T33" fmla="*/ 526 h 551"/>
                <a:gd name="T34" fmla="*/ 416 w 520"/>
                <a:gd name="T35" fmla="*/ 551 h 551"/>
                <a:gd name="T36" fmla="*/ 520 w 520"/>
                <a:gd name="T37" fmla="*/ 505 h 551"/>
                <a:gd name="T38" fmla="*/ 511 w 520"/>
                <a:gd name="T39" fmla="*/ 442 h 551"/>
                <a:gd name="T40" fmla="*/ 492 w 520"/>
                <a:gd name="T41" fmla="*/ 421 h 551"/>
                <a:gd name="T42" fmla="*/ 517 w 520"/>
                <a:gd name="T43" fmla="*/ 344 h 551"/>
                <a:gd name="T44" fmla="*/ 489 w 520"/>
                <a:gd name="T45" fmla="*/ 283 h 551"/>
                <a:gd name="T46" fmla="*/ 499 w 520"/>
                <a:gd name="T47" fmla="*/ 253 h 551"/>
                <a:gd name="T48" fmla="*/ 498 w 520"/>
                <a:gd name="T49" fmla="*/ 203 h 551"/>
                <a:gd name="T50" fmla="*/ 483 w 520"/>
                <a:gd name="T51" fmla="*/ 210 h 551"/>
                <a:gd name="T52" fmla="*/ 439 w 520"/>
                <a:gd name="T53" fmla="*/ 182 h 551"/>
                <a:gd name="T54" fmla="*/ 433 w 520"/>
                <a:gd name="T55" fmla="*/ 147 h 551"/>
                <a:gd name="T56" fmla="*/ 421 w 520"/>
                <a:gd name="T57" fmla="*/ 144 h 551"/>
                <a:gd name="T58" fmla="*/ 379 w 520"/>
                <a:gd name="T59" fmla="*/ 62 h 551"/>
                <a:gd name="T60" fmla="*/ 338 w 520"/>
                <a:gd name="T61" fmla="*/ 60 h 551"/>
                <a:gd name="T62" fmla="*/ 332 w 520"/>
                <a:gd name="T63" fmla="*/ 73 h 551"/>
                <a:gd name="T64" fmla="*/ 248 w 520"/>
                <a:gd name="T65" fmla="*/ 100 h 551"/>
                <a:gd name="T66" fmla="*/ 210 w 520"/>
                <a:gd name="T67" fmla="*/ 72 h 551"/>
                <a:gd name="T68" fmla="*/ 161 w 520"/>
                <a:gd name="T69" fmla="*/ 7 h 551"/>
                <a:gd name="T70" fmla="*/ 147 w 520"/>
                <a:gd name="T71" fmla="*/ 0 h 551"/>
                <a:gd name="T72" fmla="*/ 106 w 520"/>
                <a:gd name="T73" fmla="*/ 23 h 551"/>
                <a:gd name="T74" fmla="*/ 84 w 520"/>
                <a:gd name="T75" fmla="*/ 23 h 551"/>
                <a:gd name="T76" fmla="*/ 84 w 520"/>
                <a:gd name="T77" fmla="*/ 23 h 551"/>
                <a:gd name="T78" fmla="*/ 84 w 520"/>
                <a:gd name="T79" fmla="*/ 23 h 5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0"/>
                <a:gd name="T121" fmla="*/ 0 h 551"/>
                <a:gd name="T122" fmla="*/ 520 w 520"/>
                <a:gd name="T123" fmla="*/ 551 h 55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0" h="551">
                  <a:moveTo>
                    <a:pt x="84" y="23"/>
                  </a:moveTo>
                  <a:lnTo>
                    <a:pt x="59" y="32"/>
                  </a:lnTo>
                  <a:lnTo>
                    <a:pt x="13" y="31"/>
                  </a:lnTo>
                  <a:lnTo>
                    <a:pt x="0" y="54"/>
                  </a:lnTo>
                  <a:lnTo>
                    <a:pt x="25" y="104"/>
                  </a:lnTo>
                  <a:lnTo>
                    <a:pt x="34" y="192"/>
                  </a:lnTo>
                  <a:lnTo>
                    <a:pt x="60" y="142"/>
                  </a:lnTo>
                  <a:lnTo>
                    <a:pt x="113" y="236"/>
                  </a:lnTo>
                  <a:lnTo>
                    <a:pt x="97" y="244"/>
                  </a:lnTo>
                  <a:lnTo>
                    <a:pt x="147" y="292"/>
                  </a:lnTo>
                  <a:lnTo>
                    <a:pt x="147" y="313"/>
                  </a:lnTo>
                  <a:lnTo>
                    <a:pt x="223" y="335"/>
                  </a:lnTo>
                  <a:lnTo>
                    <a:pt x="230" y="355"/>
                  </a:lnTo>
                  <a:lnTo>
                    <a:pt x="326" y="445"/>
                  </a:lnTo>
                  <a:lnTo>
                    <a:pt x="342" y="385"/>
                  </a:lnTo>
                  <a:lnTo>
                    <a:pt x="393" y="436"/>
                  </a:lnTo>
                  <a:lnTo>
                    <a:pt x="393" y="526"/>
                  </a:lnTo>
                  <a:lnTo>
                    <a:pt x="416" y="551"/>
                  </a:lnTo>
                  <a:lnTo>
                    <a:pt x="520" y="505"/>
                  </a:lnTo>
                  <a:lnTo>
                    <a:pt x="511" y="442"/>
                  </a:lnTo>
                  <a:lnTo>
                    <a:pt x="492" y="421"/>
                  </a:lnTo>
                  <a:lnTo>
                    <a:pt x="517" y="344"/>
                  </a:lnTo>
                  <a:lnTo>
                    <a:pt x="489" y="283"/>
                  </a:lnTo>
                  <a:lnTo>
                    <a:pt x="499" y="253"/>
                  </a:lnTo>
                  <a:lnTo>
                    <a:pt x="498" y="203"/>
                  </a:lnTo>
                  <a:lnTo>
                    <a:pt x="483" y="210"/>
                  </a:lnTo>
                  <a:lnTo>
                    <a:pt x="439" y="182"/>
                  </a:lnTo>
                  <a:lnTo>
                    <a:pt x="433" y="147"/>
                  </a:lnTo>
                  <a:lnTo>
                    <a:pt x="421" y="144"/>
                  </a:lnTo>
                  <a:lnTo>
                    <a:pt x="379" y="62"/>
                  </a:lnTo>
                  <a:lnTo>
                    <a:pt x="338" y="60"/>
                  </a:lnTo>
                  <a:lnTo>
                    <a:pt x="332" y="73"/>
                  </a:lnTo>
                  <a:lnTo>
                    <a:pt x="248" y="100"/>
                  </a:lnTo>
                  <a:lnTo>
                    <a:pt x="210" y="72"/>
                  </a:lnTo>
                  <a:lnTo>
                    <a:pt x="161" y="7"/>
                  </a:lnTo>
                  <a:lnTo>
                    <a:pt x="147" y="0"/>
                  </a:lnTo>
                  <a:lnTo>
                    <a:pt x="106" y="23"/>
                  </a:lnTo>
                  <a:lnTo>
                    <a:pt x="84" y="23"/>
                  </a:lnTo>
                  <a:close/>
                </a:path>
              </a:pathLst>
            </a:custGeom>
            <a:solidFill>
              <a:srgbClr val="8FC28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1" name="Freeform 71"/>
            <p:cNvSpPr>
              <a:spLocks/>
            </p:cNvSpPr>
            <p:nvPr/>
          </p:nvSpPr>
          <p:spPr bwMode="auto">
            <a:xfrm>
              <a:off x="3324" y="3540"/>
              <a:ext cx="91" cy="263"/>
            </a:xfrm>
            <a:custGeom>
              <a:avLst/>
              <a:gdLst>
                <a:gd name="T0" fmla="*/ 16 w 91"/>
                <a:gd name="T1" fmla="*/ 0 h 263"/>
                <a:gd name="T2" fmla="*/ 0 w 91"/>
                <a:gd name="T3" fmla="*/ 62 h 263"/>
                <a:gd name="T4" fmla="*/ 12 w 91"/>
                <a:gd name="T5" fmla="*/ 77 h 263"/>
                <a:gd name="T6" fmla="*/ 4 w 91"/>
                <a:gd name="T7" fmla="*/ 203 h 263"/>
                <a:gd name="T8" fmla="*/ 47 w 91"/>
                <a:gd name="T9" fmla="*/ 263 h 263"/>
                <a:gd name="T10" fmla="*/ 90 w 91"/>
                <a:gd name="T11" fmla="*/ 198 h 263"/>
                <a:gd name="T12" fmla="*/ 91 w 91"/>
                <a:gd name="T13" fmla="*/ 168 h 263"/>
                <a:gd name="T14" fmla="*/ 67 w 91"/>
                <a:gd name="T15" fmla="*/ 141 h 263"/>
                <a:gd name="T16" fmla="*/ 67 w 91"/>
                <a:gd name="T17" fmla="*/ 52 h 263"/>
                <a:gd name="T18" fmla="*/ 16 w 91"/>
                <a:gd name="T19" fmla="*/ 0 h 263"/>
                <a:gd name="T20" fmla="*/ 16 w 91"/>
                <a:gd name="T21" fmla="*/ 0 h 263"/>
                <a:gd name="T22" fmla="*/ 16 w 91"/>
                <a:gd name="T23" fmla="*/ 0 h 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263"/>
                <a:gd name="T38" fmla="*/ 91 w 91"/>
                <a:gd name="T39" fmla="*/ 263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263">
                  <a:moveTo>
                    <a:pt x="16" y="0"/>
                  </a:moveTo>
                  <a:lnTo>
                    <a:pt x="0" y="62"/>
                  </a:lnTo>
                  <a:lnTo>
                    <a:pt x="12" y="77"/>
                  </a:lnTo>
                  <a:lnTo>
                    <a:pt x="4" y="203"/>
                  </a:lnTo>
                  <a:lnTo>
                    <a:pt x="47" y="263"/>
                  </a:lnTo>
                  <a:lnTo>
                    <a:pt x="90" y="198"/>
                  </a:lnTo>
                  <a:lnTo>
                    <a:pt x="91" y="168"/>
                  </a:lnTo>
                  <a:lnTo>
                    <a:pt x="67" y="141"/>
                  </a:lnTo>
                  <a:lnTo>
                    <a:pt x="67" y="52"/>
                  </a:lnTo>
                  <a:lnTo>
                    <a:pt x="16" y="0"/>
                  </a:lnTo>
                  <a:close/>
                </a:path>
              </a:pathLst>
            </a:custGeom>
            <a:solidFill>
              <a:srgbClr val="FFBE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2" name="Freeform 72"/>
            <p:cNvSpPr>
              <a:spLocks/>
            </p:cNvSpPr>
            <p:nvPr/>
          </p:nvSpPr>
          <p:spPr bwMode="auto">
            <a:xfrm>
              <a:off x="3371" y="3621"/>
              <a:ext cx="360" cy="483"/>
            </a:xfrm>
            <a:custGeom>
              <a:avLst/>
              <a:gdLst>
                <a:gd name="T0" fmla="*/ 345 w 360"/>
                <a:gd name="T1" fmla="*/ 0 h 483"/>
                <a:gd name="T2" fmla="*/ 319 w 360"/>
                <a:gd name="T3" fmla="*/ 4 h 483"/>
                <a:gd name="T4" fmla="*/ 320 w 360"/>
                <a:gd name="T5" fmla="*/ 34 h 483"/>
                <a:gd name="T6" fmla="*/ 289 w 360"/>
                <a:gd name="T7" fmla="*/ 44 h 483"/>
                <a:gd name="T8" fmla="*/ 233 w 360"/>
                <a:gd name="T9" fmla="*/ 21 h 483"/>
                <a:gd name="T10" fmla="*/ 145 w 360"/>
                <a:gd name="T11" fmla="*/ 41 h 483"/>
                <a:gd name="T12" fmla="*/ 44 w 360"/>
                <a:gd name="T13" fmla="*/ 87 h 483"/>
                <a:gd name="T14" fmla="*/ 44 w 360"/>
                <a:gd name="T15" fmla="*/ 117 h 483"/>
                <a:gd name="T16" fmla="*/ 0 w 360"/>
                <a:gd name="T17" fmla="*/ 182 h 483"/>
                <a:gd name="T18" fmla="*/ 26 w 360"/>
                <a:gd name="T19" fmla="*/ 257 h 483"/>
                <a:gd name="T20" fmla="*/ 51 w 360"/>
                <a:gd name="T21" fmla="*/ 264 h 483"/>
                <a:gd name="T22" fmla="*/ 35 w 360"/>
                <a:gd name="T23" fmla="*/ 278 h 483"/>
                <a:gd name="T24" fmla="*/ 56 w 360"/>
                <a:gd name="T25" fmla="*/ 317 h 483"/>
                <a:gd name="T26" fmla="*/ 145 w 360"/>
                <a:gd name="T27" fmla="*/ 320 h 483"/>
                <a:gd name="T28" fmla="*/ 159 w 360"/>
                <a:gd name="T29" fmla="*/ 344 h 483"/>
                <a:gd name="T30" fmla="*/ 98 w 360"/>
                <a:gd name="T31" fmla="*/ 329 h 483"/>
                <a:gd name="T32" fmla="*/ 59 w 360"/>
                <a:gd name="T33" fmla="*/ 341 h 483"/>
                <a:gd name="T34" fmla="*/ 47 w 360"/>
                <a:gd name="T35" fmla="*/ 376 h 483"/>
                <a:gd name="T36" fmla="*/ 76 w 360"/>
                <a:gd name="T37" fmla="*/ 394 h 483"/>
                <a:gd name="T38" fmla="*/ 76 w 360"/>
                <a:gd name="T39" fmla="*/ 426 h 483"/>
                <a:gd name="T40" fmla="*/ 87 w 360"/>
                <a:gd name="T41" fmla="*/ 466 h 483"/>
                <a:gd name="T42" fmla="*/ 110 w 360"/>
                <a:gd name="T43" fmla="*/ 448 h 483"/>
                <a:gd name="T44" fmla="*/ 114 w 360"/>
                <a:gd name="T45" fmla="*/ 480 h 483"/>
                <a:gd name="T46" fmla="*/ 120 w 360"/>
                <a:gd name="T47" fmla="*/ 477 h 483"/>
                <a:gd name="T48" fmla="*/ 135 w 360"/>
                <a:gd name="T49" fmla="*/ 457 h 483"/>
                <a:gd name="T50" fmla="*/ 141 w 360"/>
                <a:gd name="T51" fmla="*/ 483 h 483"/>
                <a:gd name="T52" fmla="*/ 157 w 360"/>
                <a:gd name="T53" fmla="*/ 474 h 483"/>
                <a:gd name="T54" fmla="*/ 157 w 360"/>
                <a:gd name="T55" fmla="*/ 429 h 483"/>
                <a:gd name="T56" fmla="*/ 141 w 360"/>
                <a:gd name="T57" fmla="*/ 388 h 483"/>
                <a:gd name="T58" fmla="*/ 173 w 360"/>
                <a:gd name="T59" fmla="*/ 410 h 483"/>
                <a:gd name="T60" fmla="*/ 181 w 360"/>
                <a:gd name="T61" fmla="*/ 405 h 483"/>
                <a:gd name="T62" fmla="*/ 161 w 360"/>
                <a:gd name="T63" fmla="*/ 355 h 483"/>
                <a:gd name="T64" fmla="*/ 191 w 360"/>
                <a:gd name="T65" fmla="*/ 358 h 483"/>
                <a:gd name="T66" fmla="*/ 217 w 360"/>
                <a:gd name="T67" fmla="*/ 385 h 483"/>
                <a:gd name="T68" fmla="*/ 213 w 360"/>
                <a:gd name="T69" fmla="*/ 338 h 483"/>
                <a:gd name="T70" fmla="*/ 135 w 360"/>
                <a:gd name="T71" fmla="*/ 263 h 483"/>
                <a:gd name="T72" fmla="*/ 151 w 360"/>
                <a:gd name="T73" fmla="*/ 253 h 483"/>
                <a:gd name="T74" fmla="*/ 159 w 360"/>
                <a:gd name="T75" fmla="*/ 225 h 483"/>
                <a:gd name="T76" fmla="*/ 138 w 360"/>
                <a:gd name="T77" fmla="*/ 166 h 483"/>
                <a:gd name="T78" fmla="*/ 137 w 360"/>
                <a:gd name="T79" fmla="*/ 109 h 483"/>
                <a:gd name="T80" fmla="*/ 154 w 360"/>
                <a:gd name="T81" fmla="*/ 104 h 483"/>
                <a:gd name="T82" fmla="*/ 181 w 360"/>
                <a:gd name="T83" fmla="*/ 169 h 483"/>
                <a:gd name="T84" fmla="*/ 188 w 360"/>
                <a:gd name="T85" fmla="*/ 144 h 483"/>
                <a:gd name="T86" fmla="*/ 198 w 360"/>
                <a:gd name="T87" fmla="*/ 131 h 483"/>
                <a:gd name="T88" fmla="*/ 226 w 360"/>
                <a:gd name="T89" fmla="*/ 134 h 483"/>
                <a:gd name="T90" fmla="*/ 219 w 360"/>
                <a:gd name="T91" fmla="*/ 117 h 483"/>
                <a:gd name="T92" fmla="*/ 191 w 360"/>
                <a:gd name="T93" fmla="*/ 109 h 483"/>
                <a:gd name="T94" fmla="*/ 241 w 360"/>
                <a:gd name="T95" fmla="*/ 82 h 483"/>
                <a:gd name="T96" fmla="*/ 330 w 360"/>
                <a:gd name="T97" fmla="*/ 94 h 483"/>
                <a:gd name="T98" fmla="*/ 360 w 360"/>
                <a:gd name="T99" fmla="*/ 18 h 483"/>
                <a:gd name="T100" fmla="*/ 345 w 360"/>
                <a:gd name="T101" fmla="*/ 0 h 483"/>
                <a:gd name="T102" fmla="*/ 345 w 360"/>
                <a:gd name="T103" fmla="*/ 0 h 483"/>
                <a:gd name="T104" fmla="*/ 345 w 360"/>
                <a:gd name="T105" fmla="*/ 0 h 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0"/>
                <a:gd name="T160" fmla="*/ 0 h 483"/>
                <a:gd name="T161" fmla="*/ 360 w 360"/>
                <a:gd name="T162" fmla="*/ 483 h 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0" h="483">
                  <a:moveTo>
                    <a:pt x="345" y="0"/>
                  </a:moveTo>
                  <a:lnTo>
                    <a:pt x="319" y="4"/>
                  </a:lnTo>
                  <a:lnTo>
                    <a:pt x="320" y="34"/>
                  </a:lnTo>
                  <a:lnTo>
                    <a:pt x="289" y="44"/>
                  </a:lnTo>
                  <a:lnTo>
                    <a:pt x="233" y="21"/>
                  </a:lnTo>
                  <a:lnTo>
                    <a:pt x="145" y="41"/>
                  </a:lnTo>
                  <a:lnTo>
                    <a:pt x="44" y="87"/>
                  </a:lnTo>
                  <a:lnTo>
                    <a:pt x="44" y="117"/>
                  </a:lnTo>
                  <a:lnTo>
                    <a:pt x="0" y="182"/>
                  </a:lnTo>
                  <a:lnTo>
                    <a:pt x="26" y="257"/>
                  </a:lnTo>
                  <a:lnTo>
                    <a:pt x="51" y="264"/>
                  </a:lnTo>
                  <a:lnTo>
                    <a:pt x="35" y="278"/>
                  </a:lnTo>
                  <a:lnTo>
                    <a:pt x="56" y="317"/>
                  </a:lnTo>
                  <a:lnTo>
                    <a:pt x="145" y="320"/>
                  </a:lnTo>
                  <a:lnTo>
                    <a:pt x="159" y="344"/>
                  </a:lnTo>
                  <a:lnTo>
                    <a:pt x="98" y="329"/>
                  </a:lnTo>
                  <a:lnTo>
                    <a:pt x="59" y="341"/>
                  </a:lnTo>
                  <a:lnTo>
                    <a:pt x="47" y="376"/>
                  </a:lnTo>
                  <a:lnTo>
                    <a:pt x="76" y="394"/>
                  </a:lnTo>
                  <a:lnTo>
                    <a:pt x="76" y="426"/>
                  </a:lnTo>
                  <a:lnTo>
                    <a:pt x="87" y="466"/>
                  </a:lnTo>
                  <a:lnTo>
                    <a:pt x="110" y="448"/>
                  </a:lnTo>
                  <a:lnTo>
                    <a:pt x="114" y="480"/>
                  </a:lnTo>
                  <a:lnTo>
                    <a:pt x="120" y="477"/>
                  </a:lnTo>
                  <a:lnTo>
                    <a:pt x="135" y="457"/>
                  </a:lnTo>
                  <a:lnTo>
                    <a:pt x="141" y="483"/>
                  </a:lnTo>
                  <a:lnTo>
                    <a:pt x="157" y="474"/>
                  </a:lnTo>
                  <a:lnTo>
                    <a:pt x="157" y="429"/>
                  </a:lnTo>
                  <a:lnTo>
                    <a:pt x="141" y="388"/>
                  </a:lnTo>
                  <a:lnTo>
                    <a:pt x="173" y="410"/>
                  </a:lnTo>
                  <a:lnTo>
                    <a:pt x="181" y="405"/>
                  </a:lnTo>
                  <a:lnTo>
                    <a:pt x="161" y="355"/>
                  </a:lnTo>
                  <a:lnTo>
                    <a:pt x="191" y="358"/>
                  </a:lnTo>
                  <a:lnTo>
                    <a:pt x="217" y="385"/>
                  </a:lnTo>
                  <a:lnTo>
                    <a:pt x="213" y="338"/>
                  </a:lnTo>
                  <a:lnTo>
                    <a:pt x="135" y="263"/>
                  </a:lnTo>
                  <a:lnTo>
                    <a:pt x="151" y="253"/>
                  </a:lnTo>
                  <a:lnTo>
                    <a:pt x="159" y="225"/>
                  </a:lnTo>
                  <a:lnTo>
                    <a:pt x="138" y="166"/>
                  </a:lnTo>
                  <a:lnTo>
                    <a:pt x="137" y="109"/>
                  </a:lnTo>
                  <a:lnTo>
                    <a:pt x="154" y="104"/>
                  </a:lnTo>
                  <a:lnTo>
                    <a:pt x="181" y="169"/>
                  </a:lnTo>
                  <a:lnTo>
                    <a:pt x="188" y="144"/>
                  </a:lnTo>
                  <a:lnTo>
                    <a:pt x="198" y="131"/>
                  </a:lnTo>
                  <a:lnTo>
                    <a:pt x="226" y="134"/>
                  </a:lnTo>
                  <a:lnTo>
                    <a:pt x="219" y="117"/>
                  </a:lnTo>
                  <a:lnTo>
                    <a:pt x="191" y="109"/>
                  </a:lnTo>
                  <a:lnTo>
                    <a:pt x="241" y="82"/>
                  </a:lnTo>
                  <a:lnTo>
                    <a:pt x="330" y="94"/>
                  </a:lnTo>
                  <a:lnTo>
                    <a:pt x="360" y="18"/>
                  </a:lnTo>
                  <a:lnTo>
                    <a:pt x="345"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3" name="Freeform 73"/>
            <p:cNvSpPr>
              <a:spLocks/>
            </p:cNvSpPr>
            <p:nvPr/>
          </p:nvSpPr>
          <p:spPr bwMode="auto">
            <a:xfrm>
              <a:off x="2591" y="3088"/>
              <a:ext cx="242" cy="160"/>
            </a:xfrm>
            <a:custGeom>
              <a:avLst/>
              <a:gdLst>
                <a:gd name="T0" fmla="*/ 85 w 242"/>
                <a:gd name="T1" fmla="*/ 3 h 160"/>
                <a:gd name="T2" fmla="*/ 74 w 242"/>
                <a:gd name="T3" fmla="*/ 10 h 160"/>
                <a:gd name="T4" fmla="*/ 50 w 242"/>
                <a:gd name="T5" fmla="*/ 10 h 160"/>
                <a:gd name="T6" fmla="*/ 50 w 242"/>
                <a:gd name="T7" fmla="*/ 22 h 160"/>
                <a:gd name="T8" fmla="*/ 22 w 242"/>
                <a:gd name="T9" fmla="*/ 60 h 160"/>
                <a:gd name="T10" fmla="*/ 0 w 242"/>
                <a:gd name="T11" fmla="*/ 110 h 160"/>
                <a:gd name="T12" fmla="*/ 2 w 242"/>
                <a:gd name="T13" fmla="*/ 134 h 160"/>
                <a:gd name="T14" fmla="*/ 28 w 242"/>
                <a:gd name="T15" fmla="*/ 110 h 160"/>
                <a:gd name="T16" fmla="*/ 41 w 242"/>
                <a:gd name="T17" fmla="*/ 110 h 160"/>
                <a:gd name="T18" fmla="*/ 41 w 242"/>
                <a:gd name="T19" fmla="*/ 147 h 160"/>
                <a:gd name="T20" fmla="*/ 56 w 242"/>
                <a:gd name="T21" fmla="*/ 158 h 160"/>
                <a:gd name="T22" fmla="*/ 100 w 242"/>
                <a:gd name="T23" fmla="*/ 158 h 160"/>
                <a:gd name="T24" fmla="*/ 119 w 242"/>
                <a:gd name="T25" fmla="*/ 119 h 160"/>
                <a:gd name="T26" fmla="*/ 132 w 242"/>
                <a:gd name="T27" fmla="*/ 113 h 160"/>
                <a:gd name="T28" fmla="*/ 163 w 242"/>
                <a:gd name="T29" fmla="*/ 160 h 160"/>
                <a:gd name="T30" fmla="*/ 179 w 242"/>
                <a:gd name="T31" fmla="*/ 106 h 160"/>
                <a:gd name="T32" fmla="*/ 225 w 242"/>
                <a:gd name="T33" fmla="*/ 122 h 160"/>
                <a:gd name="T34" fmla="*/ 225 w 242"/>
                <a:gd name="T35" fmla="*/ 92 h 160"/>
                <a:gd name="T36" fmla="*/ 242 w 242"/>
                <a:gd name="T37" fmla="*/ 89 h 160"/>
                <a:gd name="T38" fmla="*/ 242 w 242"/>
                <a:gd name="T39" fmla="*/ 67 h 160"/>
                <a:gd name="T40" fmla="*/ 209 w 242"/>
                <a:gd name="T41" fmla="*/ 62 h 160"/>
                <a:gd name="T42" fmla="*/ 197 w 242"/>
                <a:gd name="T43" fmla="*/ 54 h 160"/>
                <a:gd name="T44" fmla="*/ 192 w 242"/>
                <a:gd name="T45" fmla="*/ 44 h 160"/>
                <a:gd name="T46" fmla="*/ 197 w 242"/>
                <a:gd name="T47" fmla="*/ 22 h 160"/>
                <a:gd name="T48" fmla="*/ 192 w 242"/>
                <a:gd name="T49" fmla="*/ 10 h 160"/>
                <a:gd name="T50" fmla="*/ 150 w 242"/>
                <a:gd name="T51" fmla="*/ 0 h 160"/>
                <a:gd name="T52" fmla="*/ 118 w 242"/>
                <a:gd name="T53" fmla="*/ 0 h 160"/>
                <a:gd name="T54" fmla="*/ 85 w 242"/>
                <a:gd name="T55" fmla="*/ 3 h 160"/>
                <a:gd name="T56" fmla="*/ 85 w 242"/>
                <a:gd name="T57" fmla="*/ 3 h 160"/>
                <a:gd name="T58" fmla="*/ 85 w 242"/>
                <a:gd name="T59" fmla="*/ 3 h 1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2"/>
                <a:gd name="T91" fmla="*/ 0 h 160"/>
                <a:gd name="T92" fmla="*/ 242 w 242"/>
                <a:gd name="T93" fmla="*/ 160 h 1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2" h="160">
                  <a:moveTo>
                    <a:pt x="85" y="3"/>
                  </a:moveTo>
                  <a:lnTo>
                    <a:pt x="74" y="10"/>
                  </a:lnTo>
                  <a:lnTo>
                    <a:pt x="50" y="10"/>
                  </a:lnTo>
                  <a:lnTo>
                    <a:pt x="50" y="22"/>
                  </a:lnTo>
                  <a:lnTo>
                    <a:pt x="22" y="60"/>
                  </a:lnTo>
                  <a:lnTo>
                    <a:pt x="0" y="110"/>
                  </a:lnTo>
                  <a:lnTo>
                    <a:pt x="2" y="134"/>
                  </a:lnTo>
                  <a:lnTo>
                    <a:pt x="28" y="110"/>
                  </a:lnTo>
                  <a:lnTo>
                    <a:pt x="41" y="110"/>
                  </a:lnTo>
                  <a:lnTo>
                    <a:pt x="41" y="147"/>
                  </a:lnTo>
                  <a:lnTo>
                    <a:pt x="56" y="158"/>
                  </a:lnTo>
                  <a:lnTo>
                    <a:pt x="100" y="158"/>
                  </a:lnTo>
                  <a:lnTo>
                    <a:pt x="119" y="119"/>
                  </a:lnTo>
                  <a:lnTo>
                    <a:pt x="132" y="113"/>
                  </a:lnTo>
                  <a:lnTo>
                    <a:pt x="163" y="160"/>
                  </a:lnTo>
                  <a:lnTo>
                    <a:pt x="179" y="106"/>
                  </a:lnTo>
                  <a:lnTo>
                    <a:pt x="225" y="122"/>
                  </a:lnTo>
                  <a:lnTo>
                    <a:pt x="225" y="92"/>
                  </a:lnTo>
                  <a:lnTo>
                    <a:pt x="242" y="89"/>
                  </a:lnTo>
                  <a:lnTo>
                    <a:pt x="242" y="67"/>
                  </a:lnTo>
                  <a:lnTo>
                    <a:pt x="209" y="62"/>
                  </a:lnTo>
                  <a:lnTo>
                    <a:pt x="197" y="54"/>
                  </a:lnTo>
                  <a:lnTo>
                    <a:pt x="192" y="44"/>
                  </a:lnTo>
                  <a:lnTo>
                    <a:pt x="197" y="22"/>
                  </a:lnTo>
                  <a:lnTo>
                    <a:pt x="192" y="10"/>
                  </a:lnTo>
                  <a:lnTo>
                    <a:pt x="150" y="0"/>
                  </a:lnTo>
                  <a:lnTo>
                    <a:pt x="118" y="0"/>
                  </a:lnTo>
                  <a:lnTo>
                    <a:pt x="85" y="3"/>
                  </a:lnTo>
                  <a:close/>
                </a:path>
              </a:pathLst>
            </a:custGeom>
            <a:solidFill>
              <a:srgbClr val="66C2C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4" name="Freeform 74"/>
            <p:cNvSpPr>
              <a:spLocks/>
            </p:cNvSpPr>
            <p:nvPr/>
          </p:nvSpPr>
          <p:spPr bwMode="auto">
            <a:xfrm>
              <a:off x="2783" y="3110"/>
              <a:ext cx="15" cy="32"/>
            </a:xfrm>
            <a:custGeom>
              <a:avLst/>
              <a:gdLst>
                <a:gd name="T0" fmla="*/ 5 w 15"/>
                <a:gd name="T1" fmla="*/ 0 h 32"/>
                <a:gd name="T2" fmla="*/ 0 w 15"/>
                <a:gd name="T3" fmla="*/ 22 h 32"/>
                <a:gd name="T4" fmla="*/ 5 w 15"/>
                <a:gd name="T5" fmla="*/ 32 h 32"/>
                <a:gd name="T6" fmla="*/ 15 w 15"/>
                <a:gd name="T7" fmla="*/ 19 h 32"/>
                <a:gd name="T8" fmla="*/ 14 w 15"/>
                <a:gd name="T9" fmla="*/ 3 h 32"/>
                <a:gd name="T10" fmla="*/ 5 w 15"/>
                <a:gd name="T11" fmla="*/ 0 h 32"/>
                <a:gd name="T12" fmla="*/ 5 w 15"/>
                <a:gd name="T13" fmla="*/ 0 h 32"/>
                <a:gd name="T14" fmla="*/ 5 w 15"/>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2"/>
                <a:gd name="T26" fmla="*/ 15 w 1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2">
                  <a:moveTo>
                    <a:pt x="5" y="0"/>
                  </a:moveTo>
                  <a:lnTo>
                    <a:pt x="0" y="22"/>
                  </a:lnTo>
                  <a:lnTo>
                    <a:pt x="5" y="32"/>
                  </a:lnTo>
                  <a:lnTo>
                    <a:pt x="15" y="19"/>
                  </a:lnTo>
                  <a:lnTo>
                    <a:pt x="14" y="3"/>
                  </a:lnTo>
                  <a:lnTo>
                    <a:pt x="5" y="0"/>
                  </a:lnTo>
                  <a:close/>
                </a:path>
              </a:pathLst>
            </a:custGeom>
            <a:solidFill>
              <a:srgbClr val="0DC20D"/>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5" name="Freeform 75"/>
            <p:cNvSpPr>
              <a:spLocks/>
            </p:cNvSpPr>
            <p:nvPr/>
          </p:nvSpPr>
          <p:spPr bwMode="auto">
            <a:xfrm>
              <a:off x="2783" y="2959"/>
              <a:ext cx="415" cy="233"/>
            </a:xfrm>
            <a:custGeom>
              <a:avLst/>
              <a:gdLst>
                <a:gd name="T0" fmla="*/ 304 w 415"/>
                <a:gd name="T1" fmla="*/ 0 h 233"/>
                <a:gd name="T2" fmla="*/ 281 w 415"/>
                <a:gd name="T3" fmla="*/ 36 h 233"/>
                <a:gd name="T4" fmla="*/ 252 w 415"/>
                <a:gd name="T5" fmla="*/ 36 h 233"/>
                <a:gd name="T6" fmla="*/ 237 w 415"/>
                <a:gd name="T7" fmla="*/ 25 h 233"/>
                <a:gd name="T8" fmla="*/ 186 w 415"/>
                <a:gd name="T9" fmla="*/ 69 h 233"/>
                <a:gd name="T10" fmla="*/ 194 w 415"/>
                <a:gd name="T11" fmla="*/ 127 h 233"/>
                <a:gd name="T12" fmla="*/ 109 w 415"/>
                <a:gd name="T13" fmla="*/ 141 h 233"/>
                <a:gd name="T14" fmla="*/ 58 w 415"/>
                <a:gd name="T15" fmla="*/ 135 h 233"/>
                <a:gd name="T16" fmla="*/ 43 w 415"/>
                <a:gd name="T17" fmla="*/ 155 h 233"/>
                <a:gd name="T18" fmla="*/ 17 w 415"/>
                <a:gd name="T19" fmla="*/ 135 h 233"/>
                <a:gd name="T20" fmla="*/ 0 w 415"/>
                <a:gd name="T21" fmla="*/ 141 h 233"/>
                <a:gd name="T22" fmla="*/ 5 w 415"/>
                <a:gd name="T23" fmla="*/ 152 h 233"/>
                <a:gd name="T24" fmla="*/ 12 w 415"/>
                <a:gd name="T25" fmla="*/ 154 h 233"/>
                <a:gd name="T26" fmla="*/ 14 w 415"/>
                <a:gd name="T27" fmla="*/ 170 h 233"/>
                <a:gd name="T28" fmla="*/ 6 w 415"/>
                <a:gd name="T29" fmla="*/ 183 h 233"/>
                <a:gd name="T30" fmla="*/ 15 w 415"/>
                <a:gd name="T31" fmla="*/ 192 h 233"/>
                <a:gd name="T32" fmla="*/ 50 w 415"/>
                <a:gd name="T33" fmla="*/ 196 h 233"/>
                <a:gd name="T34" fmla="*/ 69 w 415"/>
                <a:gd name="T35" fmla="*/ 204 h 233"/>
                <a:gd name="T36" fmla="*/ 140 w 415"/>
                <a:gd name="T37" fmla="*/ 180 h 233"/>
                <a:gd name="T38" fmla="*/ 150 w 415"/>
                <a:gd name="T39" fmla="*/ 211 h 233"/>
                <a:gd name="T40" fmla="*/ 228 w 415"/>
                <a:gd name="T41" fmla="*/ 229 h 233"/>
                <a:gd name="T42" fmla="*/ 272 w 415"/>
                <a:gd name="T43" fmla="*/ 233 h 233"/>
                <a:gd name="T44" fmla="*/ 296 w 415"/>
                <a:gd name="T45" fmla="*/ 223 h 233"/>
                <a:gd name="T46" fmla="*/ 324 w 415"/>
                <a:gd name="T47" fmla="*/ 221 h 233"/>
                <a:gd name="T48" fmla="*/ 359 w 415"/>
                <a:gd name="T49" fmla="*/ 199 h 233"/>
                <a:gd name="T50" fmla="*/ 384 w 415"/>
                <a:gd name="T51" fmla="*/ 144 h 233"/>
                <a:gd name="T52" fmla="*/ 376 w 415"/>
                <a:gd name="T53" fmla="*/ 135 h 233"/>
                <a:gd name="T54" fmla="*/ 388 w 415"/>
                <a:gd name="T55" fmla="*/ 119 h 233"/>
                <a:gd name="T56" fmla="*/ 415 w 415"/>
                <a:gd name="T57" fmla="*/ 119 h 233"/>
                <a:gd name="T58" fmla="*/ 413 w 415"/>
                <a:gd name="T59" fmla="*/ 91 h 233"/>
                <a:gd name="T60" fmla="*/ 401 w 415"/>
                <a:gd name="T61" fmla="*/ 25 h 233"/>
                <a:gd name="T62" fmla="*/ 362 w 415"/>
                <a:gd name="T63" fmla="*/ 23 h 233"/>
                <a:gd name="T64" fmla="*/ 340 w 415"/>
                <a:gd name="T65" fmla="*/ 5 h 233"/>
                <a:gd name="T66" fmla="*/ 304 w 415"/>
                <a:gd name="T67" fmla="*/ 0 h 233"/>
                <a:gd name="T68" fmla="*/ 304 w 415"/>
                <a:gd name="T69" fmla="*/ 0 h 233"/>
                <a:gd name="T70" fmla="*/ 304 w 415"/>
                <a:gd name="T71" fmla="*/ 0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233"/>
                <a:gd name="T110" fmla="*/ 415 w 415"/>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233">
                  <a:moveTo>
                    <a:pt x="304" y="0"/>
                  </a:moveTo>
                  <a:lnTo>
                    <a:pt x="281" y="36"/>
                  </a:lnTo>
                  <a:lnTo>
                    <a:pt x="252" y="36"/>
                  </a:lnTo>
                  <a:lnTo>
                    <a:pt x="237" y="25"/>
                  </a:lnTo>
                  <a:lnTo>
                    <a:pt x="186" y="69"/>
                  </a:lnTo>
                  <a:lnTo>
                    <a:pt x="194" y="127"/>
                  </a:lnTo>
                  <a:lnTo>
                    <a:pt x="109" y="141"/>
                  </a:lnTo>
                  <a:lnTo>
                    <a:pt x="58" y="135"/>
                  </a:lnTo>
                  <a:lnTo>
                    <a:pt x="43" y="155"/>
                  </a:lnTo>
                  <a:lnTo>
                    <a:pt x="17" y="135"/>
                  </a:lnTo>
                  <a:lnTo>
                    <a:pt x="0" y="141"/>
                  </a:lnTo>
                  <a:lnTo>
                    <a:pt x="5" y="152"/>
                  </a:lnTo>
                  <a:lnTo>
                    <a:pt x="12" y="154"/>
                  </a:lnTo>
                  <a:lnTo>
                    <a:pt x="14" y="170"/>
                  </a:lnTo>
                  <a:lnTo>
                    <a:pt x="6" y="183"/>
                  </a:lnTo>
                  <a:lnTo>
                    <a:pt x="15" y="192"/>
                  </a:lnTo>
                  <a:lnTo>
                    <a:pt x="50" y="196"/>
                  </a:lnTo>
                  <a:lnTo>
                    <a:pt x="69" y="204"/>
                  </a:lnTo>
                  <a:lnTo>
                    <a:pt x="140" y="180"/>
                  </a:lnTo>
                  <a:lnTo>
                    <a:pt x="150" y="211"/>
                  </a:lnTo>
                  <a:lnTo>
                    <a:pt x="228" y="229"/>
                  </a:lnTo>
                  <a:lnTo>
                    <a:pt x="272" y="233"/>
                  </a:lnTo>
                  <a:lnTo>
                    <a:pt x="296" y="223"/>
                  </a:lnTo>
                  <a:lnTo>
                    <a:pt x="324" y="221"/>
                  </a:lnTo>
                  <a:lnTo>
                    <a:pt x="359" y="199"/>
                  </a:lnTo>
                  <a:lnTo>
                    <a:pt x="384" y="144"/>
                  </a:lnTo>
                  <a:lnTo>
                    <a:pt x="376" y="135"/>
                  </a:lnTo>
                  <a:lnTo>
                    <a:pt x="388" y="119"/>
                  </a:lnTo>
                  <a:lnTo>
                    <a:pt x="415" y="119"/>
                  </a:lnTo>
                  <a:lnTo>
                    <a:pt x="413" y="91"/>
                  </a:lnTo>
                  <a:lnTo>
                    <a:pt x="401" y="25"/>
                  </a:lnTo>
                  <a:lnTo>
                    <a:pt x="362" y="23"/>
                  </a:lnTo>
                  <a:lnTo>
                    <a:pt x="340" y="5"/>
                  </a:lnTo>
                  <a:lnTo>
                    <a:pt x="304" y="0"/>
                  </a:lnTo>
                  <a:close/>
                </a:path>
              </a:pathLst>
            </a:custGeom>
            <a:solidFill>
              <a:srgbClr val="FFC4B8"/>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6" name="Freeform 76"/>
            <p:cNvSpPr>
              <a:spLocks/>
            </p:cNvSpPr>
            <p:nvPr/>
          </p:nvSpPr>
          <p:spPr bwMode="auto">
            <a:xfrm>
              <a:off x="2625" y="3139"/>
              <a:ext cx="655" cy="832"/>
            </a:xfrm>
            <a:custGeom>
              <a:avLst/>
              <a:gdLst>
                <a:gd name="T0" fmla="*/ 19 w 655"/>
                <a:gd name="T1" fmla="*/ 106 h 832"/>
                <a:gd name="T2" fmla="*/ 6 w 655"/>
                <a:gd name="T3" fmla="*/ 135 h 832"/>
                <a:gd name="T4" fmla="*/ 23 w 655"/>
                <a:gd name="T5" fmla="*/ 165 h 832"/>
                <a:gd name="T6" fmla="*/ 0 w 655"/>
                <a:gd name="T7" fmla="*/ 197 h 832"/>
                <a:gd name="T8" fmla="*/ 23 w 655"/>
                <a:gd name="T9" fmla="*/ 266 h 832"/>
                <a:gd name="T10" fmla="*/ 73 w 655"/>
                <a:gd name="T11" fmla="*/ 297 h 832"/>
                <a:gd name="T12" fmla="*/ 84 w 655"/>
                <a:gd name="T13" fmla="*/ 288 h 832"/>
                <a:gd name="T14" fmla="*/ 120 w 655"/>
                <a:gd name="T15" fmla="*/ 246 h 832"/>
                <a:gd name="T16" fmla="*/ 204 w 655"/>
                <a:gd name="T17" fmla="*/ 276 h 832"/>
                <a:gd name="T18" fmla="*/ 223 w 655"/>
                <a:gd name="T19" fmla="*/ 379 h 832"/>
                <a:gd name="T20" fmla="*/ 254 w 655"/>
                <a:gd name="T21" fmla="*/ 429 h 832"/>
                <a:gd name="T22" fmla="*/ 272 w 655"/>
                <a:gd name="T23" fmla="*/ 420 h 832"/>
                <a:gd name="T24" fmla="*/ 361 w 655"/>
                <a:gd name="T25" fmla="*/ 526 h 832"/>
                <a:gd name="T26" fmla="*/ 393 w 655"/>
                <a:gd name="T27" fmla="*/ 532 h 832"/>
                <a:gd name="T28" fmla="*/ 430 w 655"/>
                <a:gd name="T29" fmla="*/ 580 h 832"/>
                <a:gd name="T30" fmla="*/ 467 w 655"/>
                <a:gd name="T31" fmla="*/ 605 h 832"/>
                <a:gd name="T32" fmla="*/ 485 w 655"/>
                <a:gd name="T33" fmla="*/ 652 h 832"/>
                <a:gd name="T34" fmla="*/ 508 w 655"/>
                <a:gd name="T35" fmla="*/ 658 h 832"/>
                <a:gd name="T36" fmla="*/ 533 w 655"/>
                <a:gd name="T37" fmla="*/ 752 h 832"/>
                <a:gd name="T38" fmla="*/ 511 w 655"/>
                <a:gd name="T39" fmla="*/ 765 h 832"/>
                <a:gd name="T40" fmla="*/ 502 w 655"/>
                <a:gd name="T41" fmla="*/ 818 h 832"/>
                <a:gd name="T42" fmla="*/ 520 w 655"/>
                <a:gd name="T43" fmla="*/ 832 h 832"/>
                <a:gd name="T44" fmla="*/ 554 w 655"/>
                <a:gd name="T45" fmla="*/ 783 h 832"/>
                <a:gd name="T46" fmla="*/ 562 w 655"/>
                <a:gd name="T47" fmla="*/ 740 h 832"/>
                <a:gd name="T48" fmla="*/ 584 w 655"/>
                <a:gd name="T49" fmla="*/ 730 h 832"/>
                <a:gd name="T50" fmla="*/ 580 w 655"/>
                <a:gd name="T51" fmla="*/ 688 h 832"/>
                <a:gd name="T52" fmla="*/ 546 w 655"/>
                <a:gd name="T53" fmla="*/ 661 h 832"/>
                <a:gd name="T54" fmla="*/ 565 w 655"/>
                <a:gd name="T55" fmla="*/ 594 h 832"/>
                <a:gd name="T56" fmla="*/ 626 w 655"/>
                <a:gd name="T57" fmla="*/ 624 h 832"/>
                <a:gd name="T58" fmla="*/ 636 w 655"/>
                <a:gd name="T59" fmla="*/ 663 h 832"/>
                <a:gd name="T60" fmla="*/ 653 w 655"/>
                <a:gd name="T61" fmla="*/ 666 h 832"/>
                <a:gd name="T62" fmla="*/ 655 w 655"/>
                <a:gd name="T63" fmla="*/ 627 h 832"/>
                <a:gd name="T64" fmla="*/ 626 w 655"/>
                <a:gd name="T65" fmla="*/ 575 h 832"/>
                <a:gd name="T66" fmla="*/ 520 w 655"/>
                <a:gd name="T67" fmla="*/ 513 h 832"/>
                <a:gd name="T68" fmla="*/ 527 w 655"/>
                <a:gd name="T69" fmla="*/ 466 h 832"/>
                <a:gd name="T70" fmla="*/ 482 w 655"/>
                <a:gd name="T71" fmla="*/ 466 h 832"/>
                <a:gd name="T72" fmla="*/ 443 w 655"/>
                <a:gd name="T73" fmla="*/ 441 h 832"/>
                <a:gd name="T74" fmla="*/ 382 w 655"/>
                <a:gd name="T75" fmla="*/ 310 h 832"/>
                <a:gd name="T76" fmla="*/ 316 w 655"/>
                <a:gd name="T77" fmla="*/ 257 h 832"/>
                <a:gd name="T78" fmla="*/ 316 w 655"/>
                <a:gd name="T79" fmla="*/ 152 h 832"/>
                <a:gd name="T80" fmla="*/ 366 w 655"/>
                <a:gd name="T81" fmla="*/ 125 h 832"/>
                <a:gd name="T82" fmla="*/ 398 w 655"/>
                <a:gd name="T83" fmla="*/ 122 h 832"/>
                <a:gd name="T84" fmla="*/ 374 w 655"/>
                <a:gd name="T85" fmla="*/ 71 h 832"/>
                <a:gd name="T86" fmla="*/ 388 w 655"/>
                <a:gd name="T87" fmla="*/ 49 h 832"/>
                <a:gd name="T88" fmla="*/ 308 w 655"/>
                <a:gd name="T89" fmla="*/ 28 h 832"/>
                <a:gd name="T90" fmla="*/ 298 w 655"/>
                <a:gd name="T91" fmla="*/ 0 h 832"/>
                <a:gd name="T92" fmla="*/ 226 w 655"/>
                <a:gd name="T93" fmla="*/ 22 h 832"/>
                <a:gd name="T94" fmla="*/ 208 w 655"/>
                <a:gd name="T95" fmla="*/ 16 h 832"/>
                <a:gd name="T96" fmla="*/ 208 w 655"/>
                <a:gd name="T97" fmla="*/ 37 h 832"/>
                <a:gd name="T98" fmla="*/ 191 w 655"/>
                <a:gd name="T99" fmla="*/ 41 h 832"/>
                <a:gd name="T100" fmla="*/ 191 w 655"/>
                <a:gd name="T101" fmla="*/ 71 h 832"/>
                <a:gd name="T102" fmla="*/ 144 w 655"/>
                <a:gd name="T103" fmla="*/ 55 h 832"/>
                <a:gd name="T104" fmla="*/ 129 w 655"/>
                <a:gd name="T105" fmla="*/ 106 h 832"/>
                <a:gd name="T106" fmla="*/ 98 w 655"/>
                <a:gd name="T107" fmla="*/ 62 h 832"/>
                <a:gd name="T108" fmla="*/ 82 w 655"/>
                <a:gd name="T109" fmla="*/ 68 h 832"/>
                <a:gd name="T110" fmla="*/ 66 w 655"/>
                <a:gd name="T111" fmla="*/ 106 h 832"/>
                <a:gd name="T112" fmla="*/ 19 w 655"/>
                <a:gd name="T113" fmla="*/ 106 h 832"/>
                <a:gd name="T114" fmla="*/ 19 w 655"/>
                <a:gd name="T115" fmla="*/ 106 h 832"/>
                <a:gd name="T116" fmla="*/ 19 w 655"/>
                <a:gd name="T117" fmla="*/ 106 h 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5"/>
                <a:gd name="T178" fmla="*/ 0 h 832"/>
                <a:gd name="T179" fmla="*/ 655 w 655"/>
                <a:gd name="T180" fmla="*/ 832 h 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5" h="832">
                  <a:moveTo>
                    <a:pt x="19" y="106"/>
                  </a:moveTo>
                  <a:lnTo>
                    <a:pt x="6" y="135"/>
                  </a:lnTo>
                  <a:lnTo>
                    <a:pt x="23" y="165"/>
                  </a:lnTo>
                  <a:lnTo>
                    <a:pt x="0" y="197"/>
                  </a:lnTo>
                  <a:lnTo>
                    <a:pt x="23" y="266"/>
                  </a:lnTo>
                  <a:lnTo>
                    <a:pt x="73" y="297"/>
                  </a:lnTo>
                  <a:lnTo>
                    <a:pt x="84" y="288"/>
                  </a:lnTo>
                  <a:lnTo>
                    <a:pt x="120" y="246"/>
                  </a:lnTo>
                  <a:lnTo>
                    <a:pt x="204" y="276"/>
                  </a:lnTo>
                  <a:lnTo>
                    <a:pt x="223" y="379"/>
                  </a:lnTo>
                  <a:lnTo>
                    <a:pt x="254" y="429"/>
                  </a:lnTo>
                  <a:lnTo>
                    <a:pt x="272" y="420"/>
                  </a:lnTo>
                  <a:lnTo>
                    <a:pt x="361" y="526"/>
                  </a:lnTo>
                  <a:lnTo>
                    <a:pt x="393" y="532"/>
                  </a:lnTo>
                  <a:lnTo>
                    <a:pt x="430" y="580"/>
                  </a:lnTo>
                  <a:lnTo>
                    <a:pt x="467" y="605"/>
                  </a:lnTo>
                  <a:lnTo>
                    <a:pt x="485" y="652"/>
                  </a:lnTo>
                  <a:lnTo>
                    <a:pt x="508" y="658"/>
                  </a:lnTo>
                  <a:lnTo>
                    <a:pt x="533" y="752"/>
                  </a:lnTo>
                  <a:lnTo>
                    <a:pt x="511" y="765"/>
                  </a:lnTo>
                  <a:lnTo>
                    <a:pt x="502" y="818"/>
                  </a:lnTo>
                  <a:lnTo>
                    <a:pt x="520" y="832"/>
                  </a:lnTo>
                  <a:lnTo>
                    <a:pt x="554" y="783"/>
                  </a:lnTo>
                  <a:lnTo>
                    <a:pt x="562" y="740"/>
                  </a:lnTo>
                  <a:lnTo>
                    <a:pt x="584" y="730"/>
                  </a:lnTo>
                  <a:lnTo>
                    <a:pt x="580" y="688"/>
                  </a:lnTo>
                  <a:lnTo>
                    <a:pt x="546" y="661"/>
                  </a:lnTo>
                  <a:lnTo>
                    <a:pt x="565" y="594"/>
                  </a:lnTo>
                  <a:lnTo>
                    <a:pt x="626" y="624"/>
                  </a:lnTo>
                  <a:lnTo>
                    <a:pt x="636" y="663"/>
                  </a:lnTo>
                  <a:lnTo>
                    <a:pt x="653" y="666"/>
                  </a:lnTo>
                  <a:lnTo>
                    <a:pt x="655" y="627"/>
                  </a:lnTo>
                  <a:lnTo>
                    <a:pt x="626" y="575"/>
                  </a:lnTo>
                  <a:lnTo>
                    <a:pt x="520" y="513"/>
                  </a:lnTo>
                  <a:lnTo>
                    <a:pt x="527" y="466"/>
                  </a:lnTo>
                  <a:lnTo>
                    <a:pt x="482" y="466"/>
                  </a:lnTo>
                  <a:lnTo>
                    <a:pt x="443" y="441"/>
                  </a:lnTo>
                  <a:lnTo>
                    <a:pt x="382" y="310"/>
                  </a:lnTo>
                  <a:lnTo>
                    <a:pt x="316" y="257"/>
                  </a:lnTo>
                  <a:lnTo>
                    <a:pt x="316" y="152"/>
                  </a:lnTo>
                  <a:lnTo>
                    <a:pt x="366" y="125"/>
                  </a:lnTo>
                  <a:lnTo>
                    <a:pt x="398" y="122"/>
                  </a:lnTo>
                  <a:lnTo>
                    <a:pt x="374" y="71"/>
                  </a:lnTo>
                  <a:lnTo>
                    <a:pt x="388" y="49"/>
                  </a:lnTo>
                  <a:lnTo>
                    <a:pt x="308" y="28"/>
                  </a:lnTo>
                  <a:lnTo>
                    <a:pt x="298" y="0"/>
                  </a:lnTo>
                  <a:lnTo>
                    <a:pt x="226" y="22"/>
                  </a:lnTo>
                  <a:lnTo>
                    <a:pt x="208" y="16"/>
                  </a:lnTo>
                  <a:lnTo>
                    <a:pt x="208" y="37"/>
                  </a:lnTo>
                  <a:lnTo>
                    <a:pt x="191" y="41"/>
                  </a:lnTo>
                  <a:lnTo>
                    <a:pt x="191" y="71"/>
                  </a:lnTo>
                  <a:lnTo>
                    <a:pt x="144" y="55"/>
                  </a:lnTo>
                  <a:lnTo>
                    <a:pt x="129" y="106"/>
                  </a:lnTo>
                  <a:lnTo>
                    <a:pt x="98" y="62"/>
                  </a:lnTo>
                  <a:lnTo>
                    <a:pt x="82" y="68"/>
                  </a:lnTo>
                  <a:lnTo>
                    <a:pt x="66" y="106"/>
                  </a:lnTo>
                  <a:lnTo>
                    <a:pt x="19" y="106"/>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7" name="Freeform 77"/>
            <p:cNvSpPr>
              <a:spLocks/>
            </p:cNvSpPr>
            <p:nvPr/>
          </p:nvSpPr>
          <p:spPr bwMode="auto">
            <a:xfrm>
              <a:off x="2004" y="2769"/>
              <a:ext cx="702" cy="805"/>
            </a:xfrm>
            <a:custGeom>
              <a:avLst/>
              <a:gdLst>
                <a:gd name="T0" fmla="*/ 343 w 702"/>
                <a:gd name="T1" fmla="*/ 103 h 805"/>
                <a:gd name="T2" fmla="*/ 277 w 702"/>
                <a:gd name="T3" fmla="*/ 151 h 805"/>
                <a:gd name="T4" fmla="*/ 227 w 702"/>
                <a:gd name="T5" fmla="*/ 165 h 805"/>
                <a:gd name="T6" fmla="*/ 196 w 702"/>
                <a:gd name="T7" fmla="*/ 137 h 805"/>
                <a:gd name="T8" fmla="*/ 195 w 702"/>
                <a:gd name="T9" fmla="*/ 228 h 805"/>
                <a:gd name="T10" fmla="*/ 123 w 702"/>
                <a:gd name="T11" fmla="*/ 226 h 805"/>
                <a:gd name="T12" fmla="*/ 3 w 702"/>
                <a:gd name="T13" fmla="*/ 238 h 805"/>
                <a:gd name="T14" fmla="*/ 32 w 702"/>
                <a:gd name="T15" fmla="*/ 266 h 805"/>
                <a:gd name="T16" fmla="*/ 55 w 702"/>
                <a:gd name="T17" fmla="*/ 323 h 805"/>
                <a:gd name="T18" fmla="*/ 141 w 702"/>
                <a:gd name="T19" fmla="*/ 357 h 805"/>
                <a:gd name="T20" fmla="*/ 213 w 702"/>
                <a:gd name="T21" fmla="*/ 438 h 805"/>
                <a:gd name="T22" fmla="*/ 226 w 702"/>
                <a:gd name="T23" fmla="*/ 592 h 805"/>
                <a:gd name="T24" fmla="*/ 232 w 702"/>
                <a:gd name="T25" fmla="*/ 762 h 805"/>
                <a:gd name="T26" fmla="*/ 314 w 702"/>
                <a:gd name="T27" fmla="*/ 764 h 805"/>
                <a:gd name="T28" fmla="*/ 448 w 702"/>
                <a:gd name="T29" fmla="*/ 801 h 805"/>
                <a:gd name="T30" fmla="*/ 480 w 702"/>
                <a:gd name="T31" fmla="*/ 695 h 805"/>
                <a:gd name="T32" fmla="*/ 600 w 702"/>
                <a:gd name="T33" fmla="*/ 739 h 805"/>
                <a:gd name="T34" fmla="*/ 644 w 702"/>
                <a:gd name="T35" fmla="*/ 635 h 805"/>
                <a:gd name="T36" fmla="*/ 644 w 702"/>
                <a:gd name="T37" fmla="*/ 535 h 805"/>
                <a:gd name="T38" fmla="*/ 641 w 702"/>
                <a:gd name="T39" fmla="*/ 475 h 805"/>
                <a:gd name="T40" fmla="*/ 630 w 702"/>
                <a:gd name="T41" fmla="*/ 429 h 805"/>
                <a:gd name="T42" fmla="*/ 589 w 702"/>
                <a:gd name="T43" fmla="*/ 451 h 805"/>
                <a:gd name="T44" fmla="*/ 609 w 702"/>
                <a:gd name="T45" fmla="*/ 379 h 805"/>
                <a:gd name="T46" fmla="*/ 637 w 702"/>
                <a:gd name="T47" fmla="*/ 329 h 805"/>
                <a:gd name="T48" fmla="*/ 672 w 702"/>
                <a:gd name="T49" fmla="*/ 322 h 805"/>
                <a:gd name="T50" fmla="*/ 702 w 702"/>
                <a:gd name="T51" fmla="*/ 198 h 805"/>
                <a:gd name="T52" fmla="*/ 612 w 702"/>
                <a:gd name="T53" fmla="*/ 148 h 805"/>
                <a:gd name="T54" fmla="*/ 544 w 702"/>
                <a:gd name="T55" fmla="*/ 134 h 805"/>
                <a:gd name="T56" fmla="*/ 515 w 702"/>
                <a:gd name="T57" fmla="*/ 107 h 805"/>
                <a:gd name="T58" fmla="*/ 483 w 702"/>
                <a:gd name="T59" fmla="*/ 68 h 805"/>
                <a:gd name="T60" fmla="*/ 439 w 702"/>
                <a:gd name="T61" fmla="*/ 34 h 805"/>
                <a:gd name="T62" fmla="*/ 411 w 702"/>
                <a:gd name="T63" fmla="*/ 0 h 805"/>
                <a:gd name="T64" fmla="*/ 362 w 702"/>
                <a:gd name="T65" fmla="*/ 24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805"/>
                <a:gd name="T101" fmla="*/ 702 w 702"/>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805">
                  <a:moveTo>
                    <a:pt x="362" y="24"/>
                  </a:moveTo>
                  <a:lnTo>
                    <a:pt x="343" y="103"/>
                  </a:lnTo>
                  <a:lnTo>
                    <a:pt x="280" y="132"/>
                  </a:lnTo>
                  <a:lnTo>
                    <a:pt x="277" y="151"/>
                  </a:lnTo>
                  <a:lnTo>
                    <a:pt x="249" y="165"/>
                  </a:lnTo>
                  <a:lnTo>
                    <a:pt x="227" y="165"/>
                  </a:lnTo>
                  <a:lnTo>
                    <a:pt x="201" y="156"/>
                  </a:lnTo>
                  <a:lnTo>
                    <a:pt x="196" y="137"/>
                  </a:lnTo>
                  <a:lnTo>
                    <a:pt x="167" y="132"/>
                  </a:lnTo>
                  <a:lnTo>
                    <a:pt x="195" y="228"/>
                  </a:lnTo>
                  <a:lnTo>
                    <a:pt x="164" y="212"/>
                  </a:lnTo>
                  <a:lnTo>
                    <a:pt x="123" y="226"/>
                  </a:lnTo>
                  <a:lnTo>
                    <a:pt x="85" y="207"/>
                  </a:lnTo>
                  <a:lnTo>
                    <a:pt x="3" y="238"/>
                  </a:lnTo>
                  <a:lnTo>
                    <a:pt x="0" y="260"/>
                  </a:lnTo>
                  <a:lnTo>
                    <a:pt x="32" y="266"/>
                  </a:lnTo>
                  <a:lnTo>
                    <a:pt x="14" y="295"/>
                  </a:lnTo>
                  <a:lnTo>
                    <a:pt x="55" y="323"/>
                  </a:lnTo>
                  <a:lnTo>
                    <a:pt x="135" y="328"/>
                  </a:lnTo>
                  <a:lnTo>
                    <a:pt x="141" y="357"/>
                  </a:lnTo>
                  <a:lnTo>
                    <a:pt x="164" y="413"/>
                  </a:lnTo>
                  <a:lnTo>
                    <a:pt x="213" y="438"/>
                  </a:lnTo>
                  <a:lnTo>
                    <a:pt x="211" y="564"/>
                  </a:lnTo>
                  <a:lnTo>
                    <a:pt x="226" y="592"/>
                  </a:lnTo>
                  <a:lnTo>
                    <a:pt x="188" y="695"/>
                  </a:lnTo>
                  <a:lnTo>
                    <a:pt x="232" y="762"/>
                  </a:lnTo>
                  <a:lnTo>
                    <a:pt x="293" y="777"/>
                  </a:lnTo>
                  <a:lnTo>
                    <a:pt x="314" y="764"/>
                  </a:lnTo>
                  <a:lnTo>
                    <a:pt x="377" y="805"/>
                  </a:lnTo>
                  <a:lnTo>
                    <a:pt x="448" y="801"/>
                  </a:lnTo>
                  <a:lnTo>
                    <a:pt x="440" y="762"/>
                  </a:lnTo>
                  <a:lnTo>
                    <a:pt x="480" y="695"/>
                  </a:lnTo>
                  <a:lnTo>
                    <a:pt x="552" y="710"/>
                  </a:lnTo>
                  <a:lnTo>
                    <a:pt x="600" y="739"/>
                  </a:lnTo>
                  <a:lnTo>
                    <a:pt x="694" y="667"/>
                  </a:lnTo>
                  <a:lnTo>
                    <a:pt x="644" y="635"/>
                  </a:lnTo>
                  <a:lnTo>
                    <a:pt x="621" y="567"/>
                  </a:lnTo>
                  <a:lnTo>
                    <a:pt x="644" y="535"/>
                  </a:lnTo>
                  <a:lnTo>
                    <a:pt x="627" y="505"/>
                  </a:lnTo>
                  <a:lnTo>
                    <a:pt x="641" y="475"/>
                  </a:lnTo>
                  <a:lnTo>
                    <a:pt x="628" y="464"/>
                  </a:lnTo>
                  <a:lnTo>
                    <a:pt x="630" y="429"/>
                  </a:lnTo>
                  <a:lnTo>
                    <a:pt x="616" y="429"/>
                  </a:lnTo>
                  <a:lnTo>
                    <a:pt x="589" y="451"/>
                  </a:lnTo>
                  <a:lnTo>
                    <a:pt x="587" y="429"/>
                  </a:lnTo>
                  <a:lnTo>
                    <a:pt x="609" y="379"/>
                  </a:lnTo>
                  <a:lnTo>
                    <a:pt x="637" y="341"/>
                  </a:lnTo>
                  <a:lnTo>
                    <a:pt x="637" y="329"/>
                  </a:lnTo>
                  <a:lnTo>
                    <a:pt x="662" y="329"/>
                  </a:lnTo>
                  <a:lnTo>
                    <a:pt x="672" y="322"/>
                  </a:lnTo>
                  <a:lnTo>
                    <a:pt x="672" y="238"/>
                  </a:lnTo>
                  <a:lnTo>
                    <a:pt x="702" y="198"/>
                  </a:lnTo>
                  <a:lnTo>
                    <a:pt x="625" y="182"/>
                  </a:lnTo>
                  <a:lnTo>
                    <a:pt x="612" y="148"/>
                  </a:lnTo>
                  <a:lnTo>
                    <a:pt x="574" y="143"/>
                  </a:lnTo>
                  <a:lnTo>
                    <a:pt x="544" y="134"/>
                  </a:lnTo>
                  <a:lnTo>
                    <a:pt x="531" y="90"/>
                  </a:lnTo>
                  <a:lnTo>
                    <a:pt x="515" y="107"/>
                  </a:lnTo>
                  <a:lnTo>
                    <a:pt x="493" y="103"/>
                  </a:lnTo>
                  <a:lnTo>
                    <a:pt x="483" y="68"/>
                  </a:lnTo>
                  <a:lnTo>
                    <a:pt x="450" y="56"/>
                  </a:lnTo>
                  <a:lnTo>
                    <a:pt x="439" y="34"/>
                  </a:lnTo>
                  <a:lnTo>
                    <a:pt x="415" y="30"/>
                  </a:lnTo>
                  <a:lnTo>
                    <a:pt x="411" y="0"/>
                  </a:lnTo>
                  <a:lnTo>
                    <a:pt x="362" y="24"/>
                  </a:lnTo>
                  <a:close/>
                </a:path>
              </a:pathLst>
            </a:custGeom>
            <a:solidFill>
              <a:srgbClr val="FFD4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8" name="Freeform 78"/>
            <p:cNvSpPr>
              <a:spLocks/>
            </p:cNvSpPr>
            <p:nvPr/>
          </p:nvSpPr>
          <p:spPr bwMode="auto">
            <a:xfrm>
              <a:off x="1769" y="3445"/>
              <a:ext cx="688" cy="702"/>
            </a:xfrm>
            <a:custGeom>
              <a:avLst/>
              <a:gdLst>
                <a:gd name="T0" fmla="*/ 688 w 688"/>
                <a:gd name="T1" fmla="*/ 170 h 702"/>
                <a:gd name="T2" fmla="*/ 571 w 688"/>
                <a:gd name="T3" fmla="*/ 252 h 702"/>
                <a:gd name="T4" fmla="*/ 487 w 688"/>
                <a:gd name="T5" fmla="*/ 382 h 702"/>
                <a:gd name="T6" fmla="*/ 521 w 688"/>
                <a:gd name="T7" fmla="*/ 455 h 702"/>
                <a:gd name="T8" fmla="*/ 471 w 688"/>
                <a:gd name="T9" fmla="*/ 561 h 702"/>
                <a:gd name="T10" fmla="*/ 417 w 688"/>
                <a:gd name="T11" fmla="*/ 570 h 702"/>
                <a:gd name="T12" fmla="*/ 405 w 688"/>
                <a:gd name="T13" fmla="*/ 634 h 702"/>
                <a:gd name="T14" fmla="*/ 276 w 688"/>
                <a:gd name="T15" fmla="*/ 643 h 702"/>
                <a:gd name="T16" fmla="*/ 207 w 688"/>
                <a:gd name="T17" fmla="*/ 702 h 702"/>
                <a:gd name="T18" fmla="*/ 164 w 688"/>
                <a:gd name="T19" fmla="*/ 625 h 702"/>
                <a:gd name="T20" fmla="*/ 114 w 688"/>
                <a:gd name="T21" fmla="*/ 589 h 702"/>
                <a:gd name="T22" fmla="*/ 105 w 688"/>
                <a:gd name="T23" fmla="*/ 596 h 702"/>
                <a:gd name="T24" fmla="*/ 94 w 688"/>
                <a:gd name="T25" fmla="*/ 565 h 702"/>
                <a:gd name="T26" fmla="*/ 124 w 688"/>
                <a:gd name="T27" fmla="*/ 526 h 702"/>
                <a:gd name="T28" fmla="*/ 105 w 688"/>
                <a:gd name="T29" fmla="*/ 480 h 702"/>
                <a:gd name="T30" fmla="*/ 119 w 688"/>
                <a:gd name="T31" fmla="*/ 432 h 702"/>
                <a:gd name="T32" fmla="*/ 104 w 688"/>
                <a:gd name="T33" fmla="*/ 374 h 702"/>
                <a:gd name="T34" fmla="*/ 132 w 688"/>
                <a:gd name="T35" fmla="*/ 346 h 702"/>
                <a:gd name="T36" fmla="*/ 133 w 688"/>
                <a:gd name="T37" fmla="*/ 260 h 702"/>
                <a:gd name="T38" fmla="*/ 167 w 688"/>
                <a:gd name="T39" fmla="*/ 186 h 702"/>
                <a:gd name="T40" fmla="*/ 133 w 688"/>
                <a:gd name="T41" fmla="*/ 167 h 702"/>
                <a:gd name="T42" fmla="*/ 76 w 688"/>
                <a:gd name="T43" fmla="*/ 173 h 702"/>
                <a:gd name="T44" fmla="*/ 61 w 688"/>
                <a:gd name="T45" fmla="*/ 151 h 702"/>
                <a:gd name="T46" fmla="*/ 28 w 688"/>
                <a:gd name="T47" fmla="*/ 163 h 702"/>
                <a:gd name="T48" fmla="*/ 28 w 688"/>
                <a:gd name="T49" fmla="*/ 158 h 702"/>
                <a:gd name="T50" fmla="*/ 28 w 688"/>
                <a:gd name="T51" fmla="*/ 114 h 702"/>
                <a:gd name="T52" fmla="*/ 0 w 688"/>
                <a:gd name="T53" fmla="*/ 42 h 702"/>
                <a:gd name="T54" fmla="*/ 41 w 688"/>
                <a:gd name="T55" fmla="*/ 29 h 702"/>
                <a:gd name="T56" fmla="*/ 79 w 688"/>
                <a:gd name="T57" fmla="*/ 0 h 702"/>
                <a:gd name="T58" fmla="*/ 158 w 688"/>
                <a:gd name="T59" fmla="*/ 10 h 702"/>
                <a:gd name="T60" fmla="*/ 235 w 688"/>
                <a:gd name="T61" fmla="*/ 17 h 702"/>
                <a:gd name="T62" fmla="*/ 315 w 688"/>
                <a:gd name="T63" fmla="*/ 22 h 702"/>
                <a:gd name="T64" fmla="*/ 389 w 688"/>
                <a:gd name="T65" fmla="*/ 22 h 702"/>
                <a:gd name="T66" fmla="*/ 423 w 688"/>
                <a:gd name="T67" fmla="*/ 19 h 702"/>
                <a:gd name="T68" fmla="*/ 467 w 688"/>
                <a:gd name="T69" fmla="*/ 86 h 702"/>
                <a:gd name="T70" fmla="*/ 528 w 688"/>
                <a:gd name="T71" fmla="*/ 101 h 702"/>
                <a:gd name="T72" fmla="*/ 549 w 688"/>
                <a:gd name="T73" fmla="*/ 88 h 702"/>
                <a:gd name="T74" fmla="*/ 612 w 688"/>
                <a:gd name="T75" fmla="*/ 129 h 702"/>
                <a:gd name="T76" fmla="*/ 683 w 688"/>
                <a:gd name="T77" fmla="*/ 125 h 702"/>
                <a:gd name="T78" fmla="*/ 688 w 688"/>
                <a:gd name="T79" fmla="*/ 170 h 702"/>
                <a:gd name="T80" fmla="*/ 688 w 688"/>
                <a:gd name="T81" fmla="*/ 170 h 702"/>
                <a:gd name="T82" fmla="*/ 688 w 688"/>
                <a:gd name="T83" fmla="*/ 170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8"/>
                <a:gd name="T127" fmla="*/ 0 h 702"/>
                <a:gd name="T128" fmla="*/ 688 w 68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8" h="702">
                  <a:moveTo>
                    <a:pt x="688" y="170"/>
                  </a:moveTo>
                  <a:lnTo>
                    <a:pt x="571" y="252"/>
                  </a:lnTo>
                  <a:lnTo>
                    <a:pt x="487" y="382"/>
                  </a:lnTo>
                  <a:lnTo>
                    <a:pt x="521" y="455"/>
                  </a:lnTo>
                  <a:lnTo>
                    <a:pt x="471" y="561"/>
                  </a:lnTo>
                  <a:lnTo>
                    <a:pt x="417" y="570"/>
                  </a:lnTo>
                  <a:lnTo>
                    <a:pt x="405" y="634"/>
                  </a:lnTo>
                  <a:lnTo>
                    <a:pt x="276" y="643"/>
                  </a:lnTo>
                  <a:lnTo>
                    <a:pt x="207" y="702"/>
                  </a:lnTo>
                  <a:lnTo>
                    <a:pt x="164" y="625"/>
                  </a:lnTo>
                  <a:lnTo>
                    <a:pt x="114" y="589"/>
                  </a:lnTo>
                  <a:lnTo>
                    <a:pt x="105" y="596"/>
                  </a:lnTo>
                  <a:lnTo>
                    <a:pt x="94" y="565"/>
                  </a:lnTo>
                  <a:lnTo>
                    <a:pt x="124" y="526"/>
                  </a:lnTo>
                  <a:lnTo>
                    <a:pt x="105" y="480"/>
                  </a:lnTo>
                  <a:lnTo>
                    <a:pt x="119" y="432"/>
                  </a:lnTo>
                  <a:lnTo>
                    <a:pt x="104" y="374"/>
                  </a:lnTo>
                  <a:lnTo>
                    <a:pt x="132" y="346"/>
                  </a:lnTo>
                  <a:lnTo>
                    <a:pt x="133" y="260"/>
                  </a:lnTo>
                  <a:lnTo>
                    <a:pt x="167" y="186"/>
                  </a:lnTo>
                  <a:lnTo>
                    <a:pt x="133" y="167"/>
                  </a:lnTo>
                  <a:lnTo>
                    <a:pt x="76" y="173"/>
                  </a:lnTo>
                  <a:lnTo>
                    <a:pt x="61" y="151"/>
                  </a:lnTo>
                  <a:lnTo>
                    <a:pt x="28" y="163"/>
                  </a:lnTo>
                  <a:lnTo>
                    <a:pt x="28" y="158"/>
                  </a:lnTo>
                  <a:lnTo>
                    <a:pt x="28" y="114"/>
                  </a:lnTo>
                  <a:lnTo>
                    <a:pt x="0" y="42"/>
                  </a:lnTo>
                  <a:lnTo>
                    <a:pt x="41" y="29"/>
                  </a:lnTo>
                  <a:lnTo>
                    <a:pt x="79" y="0"/>
                  </a:lnTo>
                  <a:lnTo>
                    <a:pt x="158" y="10"/>
                  </a:lnTo>
                  <a:lnTo>
                    <a:pt x="235" y="17"/>
                  </a:lnTo>
                  <a:lnTo>
                    <a:pt x="315" y="22"/>
                  </a:lnTo>
                  <a:lnTo>
                    <a:pt x="389" y="22"/>
                  </a:lnTo>
                  <a:lnTo>
                    <a:pt x="423" y="19"/>
                  </a:lnTo>
                  <a:lnTo>
                    <a:pt x="467" y="86"/>
                  </a:lnTo>
                  <a:lnTo>
                    <a:pt x="528" y="101"/>
                  </a:lnTo>
                  <a:lnTo>
                    <a:pt x="549" y="88"/>
                  </a:lnTo>
                  <a:lnTo>
                    <a:pt x="612" y="129"/>
                  </a:lnTo>
                  <a:lnTo>
                    <a:pt x="683" y="125"/>
                  </a:lnTo>
                  <a:lnTo>
                    <a:pt x="688" y="170"/>
                  </a:lnTo>
                  <a:close/>
                </a:path>
              </a:pathLst>
            </a:custGeom>
            <a:solidFill>
              <a:srgbClr val="DFBBD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9" name="Freeform 79"/>
            <p:cNvSpPr>
              <a:spLocks/>
            </p:cNvSpPr>
            <p:nvPr/>
          </p:nvSpPr>
          <p:spPr bwMode="auto">
            <a:xfrm>
              <a:off x="1758" y="3596"/>
              <a:ext cx="178" cy="461"/>
            </a:xfrm>
            <a:custGeom>
              <a:avLst/>
              <a:gdLst>
                <a:gd name="T0" fmla="*/ 96 w 178"/>
                <a:gd name="T1" fmla="*/ 461 h 461"/>
                <a:gd name="T2" fmla="*/ 27 w 178"/>
                <a:gd name="T3" fmla="*/ 454 h 461"/>
                <a:gd name="T4" fmla="*/ 41 w 178"/>
                <a:gd name="T5" fmla="*/ 355 h 461"/>
                <a:gd name="T6" fmla="*/ 14 w 178"/>
                <a:gd name="T7" fmla="*/ 332 h 461"/>
                <a:gd name="T8" fmla="*/ 0 w 178"/>
                <a:gd name="T9" fmla="*/ 272 h 461"/>
                <a:gd name="T10" fmla="*/ 36 w 178"/>
                <a:gd name="T11" fmla="*/ 172 h 461"/>
                <a:gd name="T12" fmla="*/ 37 w 178"/>
                <a:gd name="T13" fmla="*/ 15 h 461"/>
                <a:gd name="T14" fmla="*/ 39 w 178"/>
                <a:gd name="T15" fmla="*/ 12 h 461"/>
                <a:gd name="T16" fmla="*/ 72 w 178"/>
                <a:gd name="T17" fmla="*/ 0 h 461"/>
                <a:gd name="T18" fmla="*/ 87 w 178"/>
                <a:gd name="T19" fmla="*/ 22 h 461"/>
                <a:gd name="T20" fmla="*/ 144 w 178"/>
                <a:gd name="T21" fmla="*/ 16 h 461"/>
                <a:gd name="T22" fmla="*/ 178 w 178"/>
                <a:gd name="T23" fmla="*/ 35 h 461"/>
                <a:gd name="T24" fmla="*/ 144 w 178"/>
                <a:gd name="T25" fmla="*/ 109 h 461"/>
                <a:gd name="T26" fmla="*/ 143 w 178"/>
                <a:gd name="T27" fmla="*/ 195 h 461"/>
                <a:gd name="T28" fmla="*/ 115 w 178"/>
                <a:gd name="T29" fmla="*/ 223 h 461"/>
                <a:gd name="T30" fmla="*/ 130 w 178"/>
                <a:gd name="T31" fmla="*/ 281 h 461"/>
                <a:gd name="T32" fmla="*/ 116 w 178"/>
                <a:gd name="T33" fmla="*/ 329 h 461"/>
                <a:gd name="T34" fmla="*/ 135 w 178"/>
                <a:gd name="T35" fmla="*/ 375 h 461"/>
                <a:gd name="T36" fmla="*/ 105 w 178"/>
                <a:gd name="T37" fmla="*/ 414 h 461"/>
                <a:gd name="T38" fmla="*/ 116 w 178"/>
                <a:gd name="T39" fmla="*/ 445 h 461"/>
                <a:gd name="T40" fmla="*/ 96 w 178"/>
                <a:gd name="T41" fmla="*/ 461 h 461"/>
                <a:gd name="T42" fmla="*/ 96 w 178"/>
                <a:gd name="T43" fmla="*/ 461 h 461"/>
                <a:gd name="T44" fmla="*/ 96 w 178"/>
                <a:gd name="T45" fmla="*/ 461 h 4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461"/>
                <a:gd name="T71" fmla="*/ 178 w 178"/>
                <a:gd name="T72" fmla="*/ 461 h 4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461">
                  <a:moveTo>
                    <a:pt x="96" y="461"/>
                  </a:moveTo>
                  <a:lnTo>
                    <a:pt x="27" y="454"/>
                  </a:lnTo>
                  <a:lnTo>
                    <a:pt x="41" y="355"/>
                  </a:lnTo>
                  <a:lnTo>
                    <a:pt x="14" y="332"/>
                  </a:lnTo>
                  <a:lnTo>
                    <a:pt x="0" y="272"/>
                  </a:lnTo>
                  <a:lnTo>
                    <a:pt x="36" y="172"/>
                  </a:lnTo>
                  <a:lnTo>
                    <a:pt x="37" y="15"/>
                  </a:lnTo>
                  <a:lnTo>
                    <a:pt x="39" y="12"/>
                  </a:lnTo>
                  <a:lnTo>
                    <a:pt x="72" y="0"/>
                  </a:lnTo>
                  <a:lnTo>
                    <a:pt x="87" y="22"/>
                  </a:lnTo>
                  <a:lnTo>
                    <a:pt x="144" y="16"/>
                  </a:lnTo>
                  <a:lnTo>
                    <a:pt x="178" y="35"/>
                  </a:lnTo>
                  <a:lnTo>
                    <a:pt x="144" y="109"/>
                  </a:lnTo>
                  <a:lnTo>
                    <a:pt x="143" y="195"/>
                  </a:lnTo>
                  <a:lnTo>
                    <a:pt x="115" y="223"/>
                  </a:lnTo>
                  <a:lnTo>
                    <a:pt x="130" y="281"/>
                  </a:lnTo>
                  <a:lnTo>
                    <a:pt x="116" y="329"/>
                  </a:lnTo>
                  <a:lnTo>
                    <a:pt x="135" y="375"/>
                  </a:lnTo>
                  <a:lnTo>
                    <a:pt x="105" y="414"/>
                  </a:lnTo>
                  <a:lnTo>
                    <a:pt x="116" y="445"/>
                  </a:lnTo>
                  <a:lnTo>
                    <a:pt x="96" y="461"/>
                  </a:lnTo>
                  <a:close/>
                </a:path>
              </a:pathLst>
            </a:custGeom>
            <a:solidFill>
              <a:srgbClr val="F59E9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0" name="Freeform 80"/>
            <p:cNvSpPr>
              <a:spLocks/>
            </p:cNvSpPr>
            <p:nvPr/>
          </p:nvSpPr>
          <p:spPr bwMode="auto">
            <a:xfrm>
              <a:off x="2742" y="3503"/>
              <a:ext cx="49" cy="150"/>
            </a:xfrm>
            <a:custGeom>
              <a:avLst/>
              <a:gdLst>
                <a:gd name="T0" fmla="*/ 34 w 49"/>
                <a:gd name="T1" fmla="*/ 0 h 150"/>
                <a:gd name="T2" fmla="*/ 49 w 49"/>
                <a:gd name="T3" fmla="*/ 77 h 150"/>
                <a:gd name="T4" fmla="*/ 34 w 49"/>
                <a:gd name="T5" fmla="*/ 150 h 150"/>
                <a:gd name="T6" fmla="*/ 0 w 49"/>
                <a:gd name="T7" fmla="*/ 99 h 150"/>
                <a:gd name="T8" fmla="*/ 0 w 49"/>
                <a:gd name="T9" fmla="*/ 43 h 150"/>
                <a:gd name="T10" fmla="*/ 34 w 49"/>
                <a:gd name="T11" fmla="*/ 34 h 150"/>
                <a:gd name="T12" fmla="*/ 34 w 49"/>
                <a:gd name="T13" fmla="*/ 0 h 150"/>
                <a:gd name="T14" fmla="*/ 34 w 49"/>
                <a:gd name="T15" fmla="*/ 0 h 150"/>
                <a:gd name="T16" fmla="*/ 34 w 49"/>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50"/>
                <a:gd name="T29" fmla="*/ 49 w 49"/>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50">
                  <a:moveTo>
                    <a:pt x="34" y="0"/>
                  </a:moveTo>
                  <a:lnTo>
                    <a:pt x="49" y="77"/>
                  </a:lnTo>
                  <a:lnTo>
                    <a:pt x="34" y="150"/>
                  </a:lnTo>
                  <a:lnTo>
                    <a:pt x="0" y="99"/>
                  </a:lnTo>
                  <a:lnTo>
                    <a:pt x="0" y="43"/>
                  </a:lnTo>
                  <a:lnTo>
                    <a:pt x="34" y="34"/>
                  </a:lnTo>
                  <a:lnTo>
                    <a:pt x="34" y="0"/>
                  </a:lnTo>
                  <a:close/>
                </a:path>
              </a:pathLst>
            </a:custGeom>
            <a:solidFill>
              <a:srgbClr val="FFEAB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1" name="Freeform 81"/>
            <p:cNvSpPr>
              <a:spLocks/>
            </p:cNvSpPr>
            <p:nvPr/>
          </p:nvSpPr>
          <p:spPr bwMode="auto">
            <a:xfrm>
              <a:off x="2713" y="3671"/>
              <a:ext cx="90" cy="213"/>
            </a:xfrm>
            <a:custGeom>
              <a:avLst/>
              <a:gdLst>
                <a:gd name="T0" fmla="*/ 53 w 90"/>
                <a:gd name="T1" fmla="*/ 0 h 213"/>
                <a:gd name="T2" fmla="*/ 90 w 90"/>
                <a:gd name="T3" fmla="*/ 26 h 213"/>
                <a:gd name="T4" fmla="*/ 78 w 90"/>
                <a:gd name="T5" fmla="*/ 188 h 213"/>
                <a:gd name="T6" fmla="*/ 63 w 90"/>
                <a:gd name="T7" fmla="*/ 175 h 213"/>
                <a:gd name="T8" fmla="*/ 29 w 90"/>
                <a:gd name="T9" fmla="*/ 213 h 213"/>
                <a:gd name="T10" fmla="*/ 16 w 90"/>
                <a:gd name="T11" fmla="*/ 172 h 213"/>
                <a:gd name="T12" fmla="*/ 29 w 90"/>
                <a:gd name="T13" fmla="*/ 112 h 213"/>
                <a:gd name="T14" fmla="*/ 0 w 90"/>
                <a:gd name="T15" fmla="*/ 29 h 213"/>
                <a:gd name="T16" fmla="*/ 29 w 90"/>
                <a:gd name="T17" fmla="*/ 34 h 213"/>
                <a:gd name="T18" fmla="*/ 43 w 90"/>
                <a:gd name="T19" fmla="*/ 20 h 213"/>
                <a:gd name="T20" fmla="*/ 53 w 90"/>
                <a:gd name="T21" fmla="*/ 0 h 213"/>
                <a:gd name="T22" fmla="*/ 53 w 90"/>
                <a:gd name="T23" fmla="*/ 0 h 213"/>
                <a:gd name="T24" fmla="*/ 53 w 90"/>
                <a:gd name="T25" fmla="*/ 0 h 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213"/>
                <a:gd name="T41" fmla="*/ 90 w 90"/>
                <a:gd name="T42" fmla="*/ 213 h 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213">
                  <a:moveTo>
                    <a:pt x="53" y="0"/>
                  </a:moveTo>
                  <a:lnTo>
                    <a:pt x="90" y="26"/>
                  </a:lnTo>
                  <a:lnTo>
                    <a:pt x="78" y="188"/>
                  </a:lnTo>
                  <a:lnTo>
                    <a:pt x="63" y="175"/>
                  </a:lnTo>
                  <a:lnTo>
                    <a:pt x="29" y="213"/>
                  </a:lnTo>
                  <a:lnTo>
                    <a:pt x="16" y="172"/>
                  </a:lnTo>
                  <a:lnTo>
                    <a:pt x="29" y="112"/>
                  </a:lnTo>
                  <a:lnTo>
                    <a:pt x="0" y="29"/>
                  </a:lnTo>
                  <a:lnTo>
                    <a:pt x="29" y="34"/>
                  </a:lnTo>
                  <a:lnTo>
                    <a:pt x="43" y="20"/>
                  </a:lnTo>
                  <a:lnTo>
                    <a:pt x="53" y="0"/>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2" name="Freeform 82"/>
            <p:cNvSpPr>
              <a:spLocks/>
            </p:cNvSpPr>
            <p:nvPr/>
          </p:nvSpPr>
          <p:spPr bwMode="auto">
            <a:xfrm>
              <a:off x="2407" y="3783"/>
              <a:ext cx="61" cy="72"/>
            </a:xfrm>
            <a:custGeom>
              <a:avLst/>
              <a:gdLst>
                <a:gd name="T0" fmla="*/ 30 w 61"/>
                <a:gd name="T1" fmla="*/ 0 h 72"/>
                <a:gd name="T2" fmla="*/ 61 w 61"/>
                <a:gd name="T3" fmla="*/ 33 h 72"/>
                <a:gd name="T4" fmla="*/ 37 w 61"/>
                <a:gd name="T5" fmla="*/ 72 h 72"/>
                <a:gd name="T6" fmla="*/ 0 w 61"/>
                <a:gd name="T7" fmla="*/ 45 h 72"/>
                <a:gd name="T8" fmla="*/ 30 w 61"/>
                <a:gd name="T9" fmla="*/ 0 h 72"/>
                <a:gd name="T10" fmla="*/ 30 w 61"/>
                <a:gd name="T11" fmla="*/ 0 h 72"/>
                <a:gd name="T12" fmla="*/ 30 w 61"/>
                <a:gd name="T13" fmla="*/ 0 h 72"/>
                <a:gd name="T14" fmla="*/ 0 60000 65536"/>
                <a:gd name="T15" fmla="*/ 0 60000 65536"/>
                <a:gd name="T16" fmla="*/ 0 60000 65536"/>
                <a:gd name="T17" fmla="*/ 0 60000 65536"/>
                <a:gd name="T18" fmla="*/ 0 60000 65536"/>
                <a:gd name="T19" fmla="*/ 0 60000 65536"/>
                <a:gd name="T20" fmla="*/ 0 60000 65536"/>
                <a:gd name="T21" fmla="*/ 0 w 61"/>
                <a:gd name="T22" fmla="*/ 0 h 72"/>
                <a:gd name="T23" fmla="*/ 61 w 6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2">
                  <a:moveTo>
                    <a:pt x="30" y="0"/>
                  </a:moveTo>
                  <a:lnTo>
                    <a:pt x="61" y="33"/>
                  </a:lnTo>
                  <a:lnTo>
                    <a:pt x="37" y="72"/>
                  </a:lnTo>
                  <a:lnTo>
                    <a:pt x="0" y="45"/>
                  </a:lnTo>
                  <a:lnTo>
                    <a:pt x="30" y="0"/>
                  </a:lnTo>
                  <a:close/>
                </a:path>
              </a:pathLst>
            </a:custGeom>
            <a:solidFill>
              <a:srgbClr val="DBCEF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3" name="Freeform 83"/>
            <p:cNvSpPr>
              <a:spLocks/>
            </p:cNvSpPr>
            <p:nvPr/>
          </p:nvSpPr>
          <p:spPr bwMode="auto">
            <a:xfrm>
              <a:off x="2955" y="3944"/>
              <a:ext cx="157" cy="147"/>
            </a:xfrm>
            <a:custGeom>
              <a:avLst/>
              <a:gdLst>
                <a:gd name="T0" fmla="*/ 152 w 157"/>
                <a:gd name="T1" fmla="*/ 18 h 147"/>
                <a:gd name="T2" fmla="*/ 72 w 157"/>
                <a:gd name="T3" fmla="*/ 27 h 147"/>
                <a:gd name="T4" fmla="*/ 43 w 157"/>
                <a:gd name="T5" fmla="*/ 0 h 147"/>
                <a:gd name="T6" fmla="*/ 0 w 157"/>
                <a:gd name="T7" fmla="*/ 9 h 147"/>
                <a:gd name="T8" fmla="*/ 3 w 157"/>
                <a:gd name="T9" fmla="*/ 47 h 147"/>
                <a:gd name="T10" fmla="*/ 138 w 157"/>
                <a:gd name="T11" fmla="*/ 147 h 147"/>
                <a:gd name="T12" fmla="*/ 157 w 157"/>
                <a:gd name="T13" fmla="*/ 116 h 147"/>
                <a:gd name="T14" fmla="*/ 134 w 157"/>
                <a:gd name="T15" fmla="*/ 69 h 147"/>
                <a:gd name="T16" fmla="*/ 152 w 157"/>
                <a:gd name="T17" fmla="*/ 18 h 147"/>
                <a:gd name="T18" fmla="*/ 152 w 157"/>
                <a:gd name="T19" fmla="*/ 18 h 147"/>
                <a:gd name="T20" fmla="*/ 152 w 157"/>
                <a:gd name="T21" fmla="*/ 18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47"/>
                <a:gd name="T35" fmla="*/ 157 w 157"/>
                <a:gd name="T36" fmla="*/ 147 h 1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47">
                  <a:moveTo>
                    <a:pt x="152" y="18"/>
                  </a:moveTo>
                  <a:lnTo>
                    <a:pt x="72" y="27"/>
                  </a:lnTo>
                  <a:lnTo>
                    <a:pt x="43" y="0"/>
                  </a:lnTo>
                  <a:lnTo>
                    <a:pt x="0" y="9"/>
                  </a:lnTo>
                  <a:lnTo>
                    <a:pt x="3" y="47"/>
                  </a:lnTo>
                  <a:lnTo>
                    <a:pt x="138" y="147"/>
                  </a:lnTo>
                  <a:lnTo>
                    <a:pt x="157" y="116"/>
                  </a:lnTo>
                  <a:lnTo>
                    <a:pt x="134" y="69"/>
                  </a:lnTo>
                  <a:lnTo>
                    <a:pt x="152" y="18"/>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4" name="Freeform 84"/>
            <p:cNvSpPr>
              <a:spLocks/>
            </p:cNvSpPr>
            <p:nvPr/>
          </p:nvSpPr>
          <p:spPr bwMode="auto">
            <a:xfrm>
              <a:off x="3331" y="3808"/>
              <a:ext cx="37" cy="38"/>
            </a:xfrm>
            <a:custGeom>
              <a:avLst/>
              <a:gdLst>
                <a:gd name="T0" fmla="*/ 0 w 37"/>
                <a:gd name="T1" fmla="*/ 0 h 38"/>
                <a:gd name="T2" fmla="*/ 16 w 37"/>
                <a:gd name="T3" fmla="*/ 4 h 38"/>
                <a:gd name="T4" fmla="*/ 37 w 37"/>
                <a:gd name="T5" fmla="*/ 38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0" y="0"/>
                  </a:moveTo>
                  <a:lnTo>
                    <a:pt x="16" y="4"/>
                  </a:lnTo>
                  <a:lnTo>
                    <a:pt x="37" y="38"/>
                  </a:lnTo>
                  <a:lnTo>
                    <a:pt x="0" y="0"/>
                  </a:lnTo>
                  <a:close/>
                </a:path>
              </a:pathLst>
            </a:custGeom>
            <a:solidFill>
              <a:srgbClr val="FFE6D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5" name="Freeform 85"/>
            <p:cNvSpPr>
              <a:spLocks/>
            </p:cNvSpPr>
            <p:nvPr/>
          </p:nvSpPr>
          <p:spPr bwMode="auto">
            <a:xfrm>
              <a:off x="3553" y="4185"/>
              <a:ext cx="159" cy="68"/>
            </a:xfrm>
            <a:custGeom>
              <a:avLst/>
              <a:gdLst>
                <a:gd name="T0" fmla="*/ 0 w 159"/>
                <a:gd name="T1" fmla="*/ 0 h 68"/>
                <a:gd name="T2" fmla="*/ 4 w 159"/>
                <a:gd name="T3" fmla="*/ 34 h 68"/>
                <a:gd name="T4" fmla="*/ 76 w 159"/>
                <a:gd name="T5" fmla="*/ 68 h 68"/>
                <a:gd name="T6" fmla="*/ 150 w 159"/>
                <a:gd name="T7" fmla="*/ 59 h 68"/>
                <a:gd name="T8" fmla="*/ 159 w 159"/>
                <a:gd name="T9" fmla="*/ 25 h 68"/>
                <a:gd name="T10" fmla="*/ 129 w 159"/>
                <a:gd name="T11" fmla="*/ 43 h 68"/>
                <a:gd name="T12" fmla="*/ 110 w 159"/>
                <a:gd name="T13" fmla="*/ 25 h 68"/>
                <a:gd name="T14" fmla="*/ 50 w 159"/>
                <a:gd name="T15" fmla="*/ 25 h 68"/>
                <a:gd name="T16" fmla="*/ 26 w 159"/>
                <a:gd name="T17" fmla="*/ 0 h 68"/>
                <a:gd name="T18" fmla="*/ 0 w 159"/>
                <a:gd name="T19" fmla="*/ 0 h 68"/>
                <a:gd name="T20" fmla="*/ 0 w 159"/>
                <a:gd name="T21" fmla="*/ 0 h 68"/>
                <a:gd name="T22" fmla="*/ 0 w 159"/>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68"/>
                <a:gd name="T38" fmla="*/ 159 w 15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68">
                  <a:moveTo>
                    <a:pt x="0" y="0"/>
                  </a:moveTo>
                  <a:lnTo>
                    <a:pt x="4" y="34"/>
                  </a:lnTo>
                  <a:lnTo>
                    <a:pt x="76" y="68"/>
                  </a:lnTo>
                  <a:lnTo>
                    <a:pt x="150" y="59"/>
                  </a:lnTo>
                  <a:lnTo>
                    <a:pt x="159" y="25"/>
                  </a:lnTo>
                  <a:lnTo>
                    <a:pt x="129" y="43"/>
                  </a:lnTo>
                  <a:lnTo>
                    <a:pt x="110" y="25"/>
                  </a:lnTo>
                  <a:lnTo>
                    <a:pt x="50" y="25"/>
                  </a:lnTo>
                  <a:lnTo>
                    <a:pt x="26" y="0"/>
                  </a:lnTo>
                  <a:lnTo>
                    <a:pt x="0"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6" name="Freeform 86"/>
            <p:cNvSpPr>
              <a:spLocks/>
            </p:cNvSpPr>
            <p:nvPr/>
          </p:nvSpPr>
          <p:spPr bwMode="auto">
            <a:xfrm>
              <a:off x="3540" y="3868"/>
              <a:ext cx="92" cy="103"/>
            </a:xfrm>
            <a:custGeom>
              <a:avLst/>
              <a:gdLst>
                <a:gd name="T0" fmla="*/ 10 w 92"/>
                <a:gd name="T1" fmla="*/ 0 h 103"/>
                <a:gd name="T2" fmla="*/ 0 w 92"/>
                <a:gd name="T3" fmla="*/ 20 h 103"/>
                <a:gd name="T4" fmla="*/ 34 w 92"/>
                <a:gd name="T5" fmla="*/ 60 h 103"/>
                <a:gd name="T6" fmla="*/ 60 w 92"/>
                <a:gd name="T7" fmla="*/ 76 h 103"/>
                <a:gd name="T8" fmla="*/ 66 w 92"/>
                <a:gd name="T9" fmla="*/ 103 h 103"/>
                <a:gd name="T10" fmla="*/ 92 w 92"/>
                <a:gd name="T11" fmla="*/ 98 h 103"/>
                <a:gd name="T12" fmla="*/ 34 w 92"/>
                <a:gd name="T13" fmla="*/ 38 h 103"/>
                <a:gd name="T14" fmla="*/ 10 w 92"/>
                <a:gd name="T15" fmla="*/ 0 h 103"/>
                <a:gd name="T16" fmla="*/ 10 w 92"/>
                <a:gd name="T17" fmla="*/ 0 h 103"/>
                <a:gd name="T18" fmla="*/ 10 w 92"/>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103"/>
                <a:gd name="T32" fmla="*/ 92 w 92"/>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103">
                  <a:moveTo>
                    <a:pt x="10" y="0"/>
                  </a:moveTo>
                  <a:lnTo>
                    <a:pt x="0" y="20"/>
                  </a:lnTo>
                  <a:lnTo>
                    <a:pt x="34" y="60"/>
                  </a:lnTo>
                  <a:lnTo>
                    <a:pt x="60" y="76"/>
                  </a:lnTo>
                  <a:lnTo>
                    <a:pt x="66" y="103"/>
                  </a:lnTo>
                  <a:lnTo>
                    <a:pt x="92" y="98"/>
                  </a:lnTo>
                  <a:lnTo>
                    <a:pt x="34" y="38"/>
                  </a:lnTo>
                  <a:lnTo>
                    <a:pt x="10"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7" name="Freeform 87"/>
            <p:cNvSpPr>
              <a:spLocks/>
            </p:cNvSpPr>
            <p:nvPr/>
          </p:nvSpPr>
          <p:spPr bwMode="auto">
            <a:xfrm>
              <a:off x="3673" y="3838"/>
              <a:ext cx="46" cy="43"/>
            </a:xfrm>
            <a:custGeom>
              <a:avLst/>
              <a:gdLst>
                <a:gd name="T0" fmla="*/ 36 w 46"/>
                <a:gd name="T1" fmla="*/ 0 h 43"/>
                <a:gd name="T2" fmla="*/ 6 w 46"/>
                <a:gd name="T3" fmla="*/ 12 h 43"/>
                <a:gd name="T4" fmla="*/ 0 w 46"/>
                <a:gd name="T5" fmla="*/ 30 h 43"/>
                <a:gd name="T6" fmla="*/ 33 w 46"/>
                <a:gd name="T7" fmla="*/ 25 h 43"/>
                <a:gd name="T8" fmla="*/ 27 w 46"/>
                <a:gd name="T9" fmla="*/ 39 h 43"/>
                <a:gd name="T10" fmla="*/ 46 w 46"/>
                <a:gd name="T11" fmla="*/ 43 h 43"/>
                <a:gd name="T12" fmla="*/ 36 w 46"/>
                <a:gd name="T13" fmla="*/ 0 h 43"/>
                <a:gd name="T14" fmla="*/ 36 w 46"/>
                <a:gd name="T15" fmla="*/ 0 h 43"/>
                <a:gd name="T16" fmla="*/ 36 w 46"/>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3"/>
                <a:gd name="T29" fmla="*/ 46 w 46"/>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3">
                  <a:moveTo>
                    <a:pt x="36" y="0"/>
                  </a:moveTo>
                  <a:lnTo>
                    <a:pt x="6" y="12"/>
                  </a:lnTo>
                  <a:lnTo>
                    <a:pt x="0" y="30"/>
                  </a:lnTo>
                  <a:lnTo>
                    <a:pt x="33" y="25"/>
                  </a:lnTo>
                  <a:lnTo>
                    <a:pt x="27" y="39"/>
                  </a:lnTo>
                  <a:lnTo>
                    <a:pt x="46" y="43"/>
                  </a:lnTo>
                  <a:lnTo>
                    <a:pt x="36"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8" name="Freeform 88"/>
            <p:cNvSpPr>
              <a:spLocks/>
            </p:cNvSpPr>
            <p:nvPr/>
          </p:nvSpPr>
          <p:spPr bwMode="auto">
            <a:xfrm>
              <a:off x="2590" y="2423"/>
              <a:ext cx="489" cy="691"/>
            </a:xfrm>
            <a:custGeom>
              <a:avLst/>
              <a:gdLst>
                <a:gd name="T0" fmla="*/ 406 w 489"/>
                <a:gd name="T1" fmla="*/ 89 h 691"/>
                <a:gd name="T2" fmla="*/ 450 w 489"/>
                <a:gd name="T3" fmla="*/ 107 h 691"/>
                <a:gd name="T4" fmla="*/ 456 w 489"/>
                <a:gd name="T5" fmla="*/ 133 h 691"/>
                <a:gd name="T6" fmla="*/ 450 w 489"/>
                <a:gd name="T7" fmla="*/ 177 h 691"/>
                <a:gd name="T8" fmla="*/ 461 w 489"/>
                <a:gd name="T9" fmla="*/ 196 h 691"/>
                <a:gd name="T10" fmla="*/ 471 w 489"/>
                <a:gd name="T11" fmla="*/ 277 h 691"/>
                <a:gd name="T12" fmla="*/ 489 w 489"/>
                <a:gd name="T13" fmla="*/ 320 h 691"/>
                <a:gd name="T14" fmla="*/ 478 w 489"/>
                <a:gd name="T15" fmla="*/ 373 h 691"/>
                <a:gd name="T16" fmla="*/ 456 w 489"/>
                <a:gd name="T17" fmla="*/ 348 h 691"/>
                <a:gd name="T18" fmla="*/ 445 w 489"/>
                <a:gd name="T19" fmla="*/ 345 h 691"/>
                <a:gd name="T20" fmla="*/ 445 w 489"/>
                <a:gd name="T21" fmla="*/ 371 h 691"/>
                <a:gd name="T22" fmla="*/ 405 w 489"/>
                <a:gd name="T23" fmla="*/ 383 h 691"/>
                <a:gd name="T24" fmla="*/ 402 w 489"/>
                <a:gd name="T25" fmla="*/ 395 h 691"/>
                <a:gd name="T26" fmla="*/ 346 w 489"/>
                <a:gd name="T27" fmla="*/ 417 h 691"/>
                <a:gd name="T28" fmla="*/ 348 w 489"/>
                <a:gd name="T29" fmla="*/ 430 h 691"/>
                <a:gd name="T30" fmla="*/ 326 w 489"/>
                <a:gd name="T31" fmla="*/ 417 h 691"/>
                <a:gd name="T32" fmla="*/ 326 w 489"/>
                <a:gd name="T33" fmla="*/ 418 h 691"/>
                <a:gd name="T34" fmla="*/ 323 w 489"/>
                <a:gd name="T35" fmla="*/ 434 h 691"/>
                <a:gd name="T36" fmla="*/ 345 w 489"/>
                <a:gd name="T37" fmla="*/ 446 h 691"/>
                <a:gd name="T38" fmla="*/ 352 w 489"/>
                <a:gd name="T39" fmla="*/ 494 h 691"/>
                <a:gd name="T40" fmla="*/ 430 w 489"/>
                <a:gd name="T41" fmla="*/ 561 h 691"/>
                <a:gd name="T42" fmla="*/ 379 w 489"/>
                <a:gd name="T43" fmla="*/ 605 h 691"/>
                <a:gd name="T44" fmla="*/ 387 w 489"/>
                <a:gd name="T45" fmla="*/ 663 h 691"/>
                <a:gd name="T46" fmla="*/ 302 w 489"/>
                <a:gd name="T47" fmla="*/ 677 h 691"/>
                <a:gd name="T48" fmla="*/ 255 w 489"/>
                <a:gd name="T49" fmla="*/ 671 h 691"/>
                <a:gd name="T50" fmla="*/ 236 w 489"/>
                <a:gd name="T51" fmla="*/ 691 h 691"/>
                <a:gd name="T52" fmla="*/ 210 w 489"/>
                <a:gd name="T53" fmla="*/ 671 h 691"/>
                <a:gd name="T54" fmla="*/ 193 w 489"/>
                <a:gd name="T55" fmla="*/ 677 h 691"/>
                <a:gd name="T56" fmla="*/ 149 w 489"/>
                <a:gd name="T57" fmla="*/ 665 h 691"/>
                <a:gd name="T58" fmla="*/ 119 w 489"/>
                <a:gd name="T59" fmla="*/ 665 h 691"/>
                <a:gd name="T60" fmla="*/ 86 w 489"/>
                <a:gd name="T61" fmla="*/ 668 h 691"/>
                <a:gd name="T62" fmla="*/ 86 w 489"/>
                <a:gd name="T63" fmla="*/ 583 h 691"/>
                <a:gd name="T64" fmla="*/ 116 w 489"/>
                <a:gd name="T65" fmla="*/ 544 h 691"/>
                <a:gd name="T66" fmla="*/ 39 w 489"/>
                <a:gd name="T67" fmla="*/ 528 h 691"/>
                <a:gd name="T68" fmla="*/ 3 w 489"/>
                <a:gd name="T69" fmla="*/ 434 h 691"/>
                <a:gd name="T70" fmla="*/ 16 w 489"/>
                <a:gd name="T71" fmla="*/ 409 h 691"/>
                <a:gd name="T72" fmla="*/ 0 w 489"/>
                <a:gd name="T73" fmla="*/ 380 h 691"/>
                <a:gd name="T74" fmla="*/ 5 w 489"/>
                <a:gd name="T75" fmla="*/ 331 h 691"/>
                <a:gd name="T76" fmla="*/ 5 w 489"/>
                <a:gd name="T77" fmla="*/ 277 h 691"/>
                <a:gd name="T78" fmla="*/ 38 w 489"/>
                <a:gd name="T79" fmla="*/ 277 h 691"/>
                <a:gd name="T80" fmla="*/ 60 w 489"/>
                <a:gd name="T81" fmla="*/ 232 h 691"/>
                <a:gd name="T82" fmla="*/ 39 w 489"/>
                <a:gd name="T83" fmla="*/ 207 h 691"/>
                <a:gd name="T84" fmla="*/ 73 w 489"/>
                <a:gd name="T85" fmla="*/ 179 h 691"/>
                <a:gd name="T86" fmla="*/ 73 w 489"/>
                <a:gd name="T87" fmla="*/ 139 h 691"/>
                <a:gd name="T88" fmla="*/ 72 w 489"/>
                <a:gd name="T89" fmla="*/ 113 h 691"/>
                <a:gd name="T90" fmla="*/ 104 w 489"/>
                <a:gd name="T91" fmla="*/ 108 h 691"/>
                <a:gd name="T92" fmla="*/ 152 w 489"/>
                <a:gd name="T93" fmla="*/ 135 h 691"/>
                <a:gd name="T94" fmla="*/ 146 w 489"/>
                <a:gd name="T95" fmla="*/ 105 h 691"/>
                <a:gd name="T96" fmla="*/ 166 w 489"/>
                <a:gd name="T97" fmla="*/ 91 h 691"/>
                <a:gd name="T98" fmla="*/ 167 w 489"/>
                <a:gd name="T99" fmla="*/ 41 h 691"/>
                <a:gd name="T100" fmla="*/ 148 w 489"/>
                <a:gd name="T101" fmla="*/ 8 h 691"/>
                <a:gd name="T102" fmla="*/ 149 w 489"/>
                <a:gd name="T103" fmla="*/ 0 h 691"/>
                <a:gd name="T104" fmla="*/ 214 w 489"/>
                <a:gd name="T105" fmla="*/ 1 h 691"/>
                <a:gd name="T106" fmla="*/ 208 w 489"/>
                <a:gd name="T107" fmla="*/ 36 h 691"/>
                <a:gd name="T108" fmla="*/ 274 w 489"/>
                <a:gd name="T109" fmla="*/ 47 h 691"/>
                <a:gd name="T110" fmla="*/ 258 w 489"/>
                <a:gd name="T111" fmla="*/ 88 h 691"/>
                <a:gd name="T112" fmla="*/ 285 w 489"/>
                <a:gd name="T113" fmla="*/ 83 h 691"/>
                <a:gd name="T114" fmla="*/ 305 w 489"/>
                <a:gd name="T115" fmla="*/ 69 h 691"/>
                <a:gd name="T116" fmla="*/ 377 w 489"/>
                <a:gd name="T117" fmla="*/ 41 h 691"/>
                <a:gd name="T118" fmla="*/ 399 w 489"/>
                <a:gd name="T119" fmla="*/ 88 h 691"/>
                <a:gd name="T120" fmla="*/ 406 w 489"/>
                <a:gd name="T121" fmla="*/ 89 h 691"/>
                <a:gd name="T122" fmla="*/ 406 w 489"/>
                <a:gd name="T123" fmla="*/ 89 h 691"/>
                <a:gd name="T124" fmla="*/ 406 w 489"/>
                <a:gd name="T125" fmla="*/ 89 h 6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9"/>
                <a:gd name="T190" fmla="*/ 0 h 691"/>
                <a:gd name="T191" fmla="*/ 489 w 489"/>
                <a:gd name="T192" fmla="*/ 691 h 6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9" h="691">
                  <a:moveTo>
                    <a:pt x="406" y="89"/>
                  </a:moveTo>
                  <a:lnTo>
                    <a:pt x="450" y="107"/>
                  </a:lnTo>
                  <a:lnTo>
                    <a:pt x="456" y="133"/>
                  </a:lnTo>
                  <a:lnTo>
                    <a:pt x="450" y="177"/>
                  </a:lnTo>
                  <a:lnTo>
                    <a:pt x="461" y="196"/>
                  </a:lnTo>
                  <a:lnTo>
                    <a:pt x="471" y="277"/>
                  </a:lnTo>
                  <a:lnTo>
                    <a:pt x="489" y="320"/>
                  </a:lnTo>
                  <a:lnTo>
                    <a:pt x="478" y="373"/>
                  </a:lnTo>
                  <a:lnTo>
                    <a:pt x="456" y="348"/>
                  </a:lnTo>
                  <a:lnTo>
                    <a:pt x="445" y="345"/>
                  </a:lnTo>
                  <a:lnTo>
                    <a:pt x="445" y="371"/>
                  </a:lnTo>
                  <a:lnTo>
                    <a:pt x="405" y="383"/>
                  </a:lnTo>
                  <a:lnTo>
                    <a:pt x="402" y="395"/>
                  </a:lnTo>
                  <a:lnTo>
                    <a:pt x="346" y="417"/>
                  </a:lnTo>
                  <a:lnTo>
                    <a:pt x="348" y="430"/>
                  </a:lnTo>
                  <a:lnTo>
                    <a:pt x="326" y="417"/>
                  </a:lnTo>
                  <a:lnTo>
                    <a:pt x="326" y="418"/>
                  </a:lnTo>
                  <a:lnTo>
                    <a:pt x="323" y="434"/>
                  </a:lnTo>
                  <a:lnTo>
                    <a:pt x="345" y="446"/>
                  </a:lnTo>
                  <a:lnTo>
                    <a:pt x="352" y="494"/>
                  </a:lnTo>
                  <a:lnTo>
                    <a:pt x="430" y="561"/>
                  </a:lnTo>
                  <a:lnTo>
                    <a:pt x="379" y="605"/>
                  </a:lnTo>
                  <a:lnTo>
                    <a:pt x="387" y="663"/>
                  </a:lnTo>
                  <a:lnTo>
                    <a:pt x="302" y="677"/>
                  </a:lnTo>
                  <a:lnTo>
                    <a:pt x="255" y="671"/>
                  </a:lnTo>
                  <a:lnTo>
                    <a:pt x="236" y="691"/>
                  </a:lnTo>
                  <a:lnTo>
                    <a:pt x="210" y="671"/>
                  </a:lnTo>
                  <a:lnTo>
                    <a:pt x="193" y="677"/>
                  </a:lnTo>
                  <a:lnTo>
                    <a:pt x="149" y="665"/>
                  </a:lnTo>
                  <a:lnTo>
                    <a:pt x="119" y="665"/>
                  </a:lnTo>
                  <a:lnTo>
                    <a:pt x="86" y="668"/>
                  </a:lnTo>
                  <a:lnTo>
                    <a:pt x="86" y="583"/>
                  </a:lnTo>
                  <a:lnTo>
                    <a:pt x="116" y="544"/>
                  </a:lnTo>
                  <a:lnTo>
                    <a:pt x="39" y="528"/>
                  </a:lnTo>
                  <a:lnTo>
                    <a:pt x="3" y="434"/>
                  </a:lnTo>
                  <a:lnTo>
                    <a:pt x="16" y="409"/>
                  </a:lnTo>
                  <a:lnTo>
                    <a:pt x="0" y="380"/>
                  </a:lnTo>
                  <a:lnTo>
                    <a:pt x="5" y="331"/>
                  </a:lnTo>
                  <a:lnTo>
                    <a:pt x="5" y="277"/>
                  </a:lnTo>
                  <a:lnTo>
                    <a:pt x="38" y="277"/>
                  </a:lnTo>
                  <a:lnTo>
                    <a:pt x="60" y="232"/>
                  </a:lnTo>
                  <a:lnTo>
                    <a:pt x="39" y="207"/>
                  </a:lnTo>
                  <a:lnTo>
                    <a:pt x="73" y="179"/>
                  </a:lnTo>
                  <a:lnTo>
                    <a:pt x="73" y="139"/>
                  </a:lnTo>
                  <a:lnTo>
                    <a:pt x="72" y="113"/>
                  </a:lnTo>
                  <a:lnTo>
                    <a:pt x="104" y="108"/>
                  </a:lnTo>
                  <a:lnTo>
                    <a:pt x="152" y="135"/>
                  </a:lnTo>
                  <a:lnTo>
                    <a:pt x="146" y="105"/>
                  </a:lnTo>
                  <a:lnTo>
                    <a:pt x="166" y="91"/>
                  </a:lnTo>
                  <a:lnTo>
                    <a:pt x="167" y="41"/>
                  </a:lnTo>
                  <a:lnTo>
                    <a:pt x="148" y="8"/>
                  </a:lnTo>
                  <a:lnTo>
                    <a:pt x="149" y="0"/>
                  </a:lnTo>
                  <a:lnTo>
                    <a:pt x="214" y="1"/>
                  </a:lnTo>
                  <a:lnTo>
                    <a:pt x="208" y="36"/>
                  </a:lnTo>
                  <a:lnTo>
                    <a:pt x="274" y="47"/>
                  </a:lnTo>
                  <a:lnTo>
                    <a:pt x="258" y="88"/>
                  </a:lnTo>
                  <a:lnTo>
                    <a:pt x="285" y="83"/>
                  </a:lnTo>
                  <a:lnTo>
                    <a:pt x="305" y="69"/>
                  </a:lnTo>
                  <a:lnTo>
                    <a:pt x="377" y="41"/>
                  </a:lnTo>
                  <a:lnTo>
                    <a:pt x="399" y="88"/>
                  </a:lnTo>
                  <a:lnTo>
                    <a:pt x="406" y="89"/>
                  </a:lnTo>
                  <a:close/>
                </a:path>
              </a:pathLst>
            </a:custGeom>
            <a:solidFill>
              <a:srgbClr val="FFAB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grpSp>
      <p:sp>
        <p:nvSpPr>
          <p:cNvPr id="16389" name="Rectangle 111"/>
          <p:cNvSpPr>
            <a:spLocks noGrp="1" noChangeArrowheads="1"/>
          </p:cNvSpPr>
          <p:nvPr>
            <p:ph type="title"/>
          </p:nvPr>
        </p:nvSpPr>
        <p:spPr>
          <a:xfrm>
            <a:off x="779463" y="889001"/>
            <a:ext cx="7924800" cy="600164"/>
          </a:xfrm>
        </p:spPr>
        <p:txBody>
          <a:bodyPr/>
          <a:lstStyle/>
          <a:p>
            <a:r>
              <a:rPr lang="en-GB">
                <a:ea typeface="ＭＳ Ｐゴシック" pitchFamily="-110" charset="-128"/>
                <a:cs typeface="ＭＳ Ｐゴシック" pitchFamily="-110" charset="-128"/>
              </a:rPr>
              <a:t>Interested parties </a:t>
            </a:r>
          </a:p>
        </p:txBody>
      </p:sp>
      <p:sp>
        <p:nvSpPr>
          <p:cNvPr id="94" name="Rectangle 93"/>
          <p:cNvSpPr/>
          <p:nvPr/>
        </p:nvSpPr>
        <p:spPr>
          <a:xfrm>
            <a:off x="1905000" y="1981200"/>
            <a:ext cx="1828800"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onstantia"/>
            </a:endParaRPr>
          </a:p>
        </p:txBody>
      </p:sp>
      <p:sp>
        <p:nvSpPr>
          <p:cNvPr id="16392" name="TextBox 129"/>
          <p:cNvSpPr txBox="1">
            <a:spLocks noChangeArrowheads="1"/>
          </p:cNvSpPr>
          <p:nvPr/>
        </p:nvSpPr>
        <p:spPr bwMode="auto">
          <a:xfrm>
            <a:off x="533400" y="2057403"/>
            <a:ext cx="3519488" cy="1933575"/>
          </a:xfrm>
          <a:prstGeom prst="rect">
            <a:avLst/>
          </a:prstGeom>
          <a:noFill/>
          <a:ln w="9525">
            <a:noFill/>
            <a:miter lim="800000"/>
            <a:headEnd/>
            <a:tailEnd/>
          </a:ln>
        </p:spPr>
        <p:txBody>
          <a:bodyPr>
            <a:prstTxWarp prst="textNoShape">
              <a:avLst/>
            </a:prstTxWarp>
          </a:bodyPr>
          <a:lstStyle/>
          <a:p>
            <a:pPr marL="273050" indent="-273050" defTabSz="914400" fontAlgn="base">
              <a:spcBef>
                <a:spcPct val="20000"/>
              </a:spcBef>
              <a:spcAft>
                <a:spcPct val="0"/>
              </a:spcAft>
              <a:buClr>
                <a:srgbClr val="0BD0D9"/>
              </a:buClr>
              <a:buSzPct val="95000"/>
              <a:buFont typeface="Wingdings 2" pitchFamily="-110" charset="2"/>
              <a:buChar char=""/>
            </a:pPr>
            <a:r>
              <a:rPr lang="en-US" sz="2600">
                <a:solidFill>
                  <a:srgbClr val="083763"/>
                </a:solidFill>
                <a:latin typeface="Constantia" pitchFamily="-110" charset="0"/>
                <a:ea typeface="ＭＳ Ｐゴシック" pitchFamily="-110" charset="-128"/>
                <a:cs typeface="ＭＳ Ｐゴシック" pitchFamily="-110" charset="-128"/>
              </a:rPr>
              <a:t>86 participants</a:t>
            </a:r>
          </a:p>
          <a:p>
            <a:pPr marL="273050" indent="-273050" defTabSz="914400" fontAlgn="base">
              <a:spcBef>
                <a:spcPct val="20000"/>
              </a:spcBef>
              <a:spcAft>
                <a:spcPct val="0"/>
              </a:spcAft>
              <a:buClr>
                <a:srgbClr val="0BD0D9"/>
              </a:buClr>
              <a:buSzPct val="95000"/>
              <a:buFont typeface="Wingdings 2" pitchFamily="-110" charset="2"/>
              <a:buChar char=""/>
            </a:pPr>
            <a:r>
              <a:rPr lang="en-US" sz="2600">
                <a:solidFill>
                  <a:srgbClr val="083763"/>
                </a:solidFill>
                <a:latin typeface="Constantia" pitchFamily="-110" charset="0"/>
                <a:ea typeface="ＭＳ Ｐゴシック" pitchFamily="-110" charset="-128"/>
                <a:cs typeface="ＭＳ Ｐゴシック" pitchFamily="-110" charset="-128"/>
              </a:rPr>
              <a:t>69 centres</a:t>
            </a:r>
          </a:p>
          <a:p>
            <a:pPr marL="273050" indent="-273050" defTabSz="914400" fontAlgn="base">
              <a:spcBef>
                <a:spcPct val="20000"/>
              </a:spcBef>
              <a:spcAft>
                <a:spcPct val="0"/>
              </a:spcAft>
              <a:buClr>
                <a:srgbClr val="0BD0D9"/>
              </a:buClr>
              <a:buSzPct val="95000"/>
              <a:buFont typeface="Wingdings 2" pitchFamily="-110" charset="2"/>
              <a:buChar char=""/>
            </a:pPr>
            <a:r>
              <a:rPr lang="en-US" sz="2600">
                <a:solidFill>
                  <a:srgbClr val="083763"/>
                </a:solidFill>
                <a:latin typeface="Constantia" pitchFamily="-110" charset="0"/>
                <a:ea typeface="ＭＳ Ｐゴシック" pitchFamily="-110" charset="-128"/>
                <a:cs typeface="ＭＳ Ｐゴシック" pitchFamily="-110" charset="-128"/>
              </a:rPr>
              <a:t>24 countries</a:t>
            </a:r>
          </a:p>
        </p:txBody>
      </p:sp>
      <p:graphicFrame>
        <p:nvGraphicFramePr>
          <p:cNvPr id="16386" name="Object 2"/>
          <p:cNvGraphicFramePr>
            <a:graphicFrameLocks noChangeAspect="1"/>
          </p:cNvGraphicFramePr>
          <p:nvPr/>
        </p:nvGraphicFramePr>
        <p:xfrm>
          <a:off x="500037" y="5524516"/>
          <a:ext cx="2074863" cy="923925"/>
        </p:xfrm>
        <a:graphic>
          <a:graphicData uri="http://schemas.openxmlformats.org/presentationml/2006/ole">
            <mc:AlternateContent xmlns:mc="http://schemas.openxmlformats.org/markup-compatibility/2006">
              <mc:Choice xmlns:v="urn:schemas-microsoft-com:vml" Requires="v">
                <p:oleObj spid="_x0000_s2171" name="Picture" r:id="rId4" imgW="2029968" imgH="905256" progId="Word.Picture.8">
                  <p:embed/>
                </p:oleObj>
              </mc:Choice>
              <mc:Fallback>
                <p:oleObj name="Picture" r:id="rId4" imgW="2029968" imgH="905256"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7" y="5524516"/>
                        <a:ext cx="2074863"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bject 3"/>
          <p:cNvGraphicFramePr>
            <a:graphicFrameLocks noChangeAspect="1"/>
          </p:cNvGraphicFramePr>
          <p:nvPr/>
        </p:nvGraphicFramePr>
        <p:xfrm>
          <a:off x="500037" y="4191007"/>
          <a:ext cx="2187575" cy="1152525"/>
        </p:xfrm>
        <a:graphic>
          <a:graphicData uri="http://schemas.openxmlformats.org/presentationml/2006/ole">
            <mc:AlternateContent xmlns:mc="http://schemas.openxmlformats.org/markup-compatibility/2006">
              <mc:Choice xmlns:v="urn:schemas-microsoft-com:vml" Requires="v">
                <p:oleObj spid="_x0000_s2172" name="Document" r:id="rId7" imgW="1929384" imgH="1018032" progId="Word.Document.8">
                  <p:embed/>
                </p:oleObj>
              </mc:Choice>
              <mc:Fallback>
                <p:oleObj name="Document" r:id="rId7" imgW="1929384" imgH="1018032"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037" y="4191007"/>
                        <a:ext cx="2187575"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42921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oup 2"/>
          <p:cNvGrpSpPr>
            <a:grpSpLocks/>
          </p:cNvGrpSpPr>
          <p:nvPr/>
        </p:nvGrpSpPr>
        <p:grpSpPr bwMode="auto">
          <a:xfrm>
            <a:off x="2462217" y="1504952"/>
            <a:ext cx="4194175" cy="5273675"/>
            <a:chOff x="1375" y="948"/>
            <a:chExt cx="2642" cy="3322"/>
          </a:xfrm>
        </p:grpSpPr>
        <p:sp>
          <p:nvSpPr>
            <p:cNvPr id="16393" name="Freeform 3"/>
            <p:cNvSpPr>
              <a:spLocks/>
            </p:cNvSpPr>
            <p:nvPr/>
          </p:nvSpPr>
          <p:spPr bwMode="auto">
            <a:xfrm>
              <a:off x="2571" y="966"/>
              <a:ext cx="1429" cy="1192"/>
            </a:xfrm>
            <a:custGeom>
              <a:avLst/>
              <a:gdLst>
                <a:gd name="T0" fmla="*/ 286 w 1429"/>
                <a:gd name="T1" fmla="*/ 1094 h 1192"/>
                <a:gd name="T2" fmla="*/ 102 w 1429"/>
                <a:gd name="T3" fmla="*/ 1192 h 1192"/>
                <a:gd name="T4" fmla="*/ 23 w 1429"/>
                <a:gd name="T5" fmla="*/ 1108 h 1192"/>
                <a:gd name="T6" fmla="*/ 58 w 1429"/>
                <a:gd name="T7" fmla="*/ 1063 h 1192"/>
                <a:gd name="T8" fmla="*/ 61 w 1429"/>
                <a:gd name="T9" fmla="*/ 1029 h 1192"/>
                <a:gd name="T10" fmla="*/ 69 w 1429"/>
                <a:gd name="T11" fmla="*/ 965 h 1192"/>
                <a:gd name="T12" fmla="*/ 16 w 1429"/>
                <a:gd name="T13" fmla="*/ 979 h 1192"/>
                <a:gd name="T14" fmla="*/ 7 w 1429"/>
                <a:gd name="T15" fmla="*/ 941 h 1192"/>
                <a:gd name="T16" fmla="*/ 88 w 1429"/>
                <a:gd name="T17" fmla="*/ 920 h 1192"/>
                <a:gd name="T18" fmla="*/ 64 w 1429"/>
                <a:gd name="T19" fmla="*/ 897 h 1192"/>
                <a:gd name="T20" fmla="*/ 11 w 1429"/>
                <a:gd name="T21" fmla="*/ 818 h 1192"/>
                <a:gd name="T22" fmla="*/ 77 w 1429"/>
                <a:gd name="T23" fmla="*/ 782 h 1192"/>
                <a:gd name="T24" fmla="*/ 102 w 1429"/>
                <a:gd name="T25" fmla="*/ 749 h 1192"/>
                <a:gd name="T26" fmla="*/ 190 w 1429"/>
                <a:gd name="T27" fmla="*/ 699 h 1192"/>
                <a:gd name="T28" fmla="*/ 267 w 1429"/>
                <a:gd name="T29" fmla="*/ 690 h 1192"/>
                <a:gd name="T30" fmla="*/ 324 w 1429"/>
                <a:gd name="T31" fmla="*/ 669 h 1192"/>
                <a:gd name="T32" fmla="*/ 259 w 1429"/>
                <a:gd name="T33" fmla="*/ 655 h 1192"/>
                <a:gd name="T34" fmla="*/ 346 w 1429"/>
                <a:gd name="T35" fmla="*/ 591 h 1192"/>
                <a:gd name="T36" fmla="*/ 446 w 1429"/>
                <a:gd name="T37" fmla="*/ 448 h 1192"/>
                <a:gd name="T38" fmla="*/ 500 w 1429"/>
                <a:gd name="T39" fmla="*/ 334 h 1192"/>
                <a:gd name="T40" fmla="*/ 556 w 1429"/>
                <a:gd name="T41" fmla="*/ 290 h 1192"/>
                <a:gd name="T42" fmla="*/ 616 w 1429"/>
                <a:gd name="T43" fmla="*/ 276 h 1192"/>
                <a:gd name="T44" fmla="*/ 688 w 1429"/>
                <a:gd name="T45" fmla="*/ 213 h 1192"/>
                <a:gd name="T46" fmla="*/ 719 w 1429"/>
                <a:gd name="T47" fmla="*/ 148 h 1192"/>
                <a:gd name="T48" fmla="*/ 772 w 1429"/>
                <a:gd name="T49" fmla="*/ 119 h 1192"/>
                <a:gd name="T50" fmla="*/ 826 w 1429"/>
                <a:gd name="T51" fmla="*/ 151 h 1192"/>
                <a:gd name="T52" fmla="*/ 929 w 1429"/>
                <a:gd name="T53" fmla="*/ 123 h 1192"/>
                <a:gd name="T54" fmla="*/ 959 w 1429"/>
                <a:gd name="T55" fmla="*/ 83 h 1192"/>
                <a:gd name="T56" fmla="*/ 1001 w 1429"/>
                <a:gd name="T57" fmla="*/ 64 h 1192"/>
                <a:gd name="T58" fmla="*/ 1055 w 1429"/>
                <a:gd name="T59" fmla="*/ 25 h 1192"/>
                <a:gd name="T60" fmla="*/ 1135 w 1429"/>
                <a:gd name="T61" fmla="*/ 14 h 1192"/>
                <a:gd name="T62" fmla="*/ 1173 w 1429"/>
                <a:gd name="T63" fmla="*/ 20 h 1192"/>
                <a:gd name="T64" fmla="*/ 1230 w 1429"/>
                <a:gd name="T65" fmla="*/ 0 h 1192"/>
                <a:gd name="T66" fmla="*/ 1261 w 1429"/>
                <a:gd name="T67" fmla="*/ 45 h 1192"/>
                <a:gd name="T68" fmla="*/ 1318 w 1429"/>
                <a:gd name="T69" fmla="*/ 30 h 1192"/>
                <a:gd name="T70" fmla="*/ 1429 w 1429"/>
                <a:gd name="T71" fmla="*/ 69 h 1192"/>
                <a:gd name="T72" fmla="*/ 1352 w 1429"/>
                <a:gd name="T73" fmla="*/ 114 h 1192"/>
                <a:gd name="T74" fmla="*/ 1421 w 1429"/>
                <a:gd name="T75" fmla="*/ 127 h 1192"/>
                <a:gd name="T76" fmla="*/ 1292 w 1429"/>
                <a:gd name="T77" fmla="*/ 182 h 1192"/>
                <a:gd name="T78" fmla="*/ 1223 w 1429"/>
                <a:gd name="T79" fmla="*/ 94 h 1192"/>
                <a:gd name="T80" fmla="*/ 1123 w 1429"/>
                <a:gd name="T81" fmla="*/ 196 h 1192"/>
                <a:gd name="T82" fmla="*/ 1032 w 1429"/>
                <a:gd name="T83" fmla="*/ 196 h 1192"/>
                <a:gd name="T84" fmla="*/ 956 w 1429"/>
                <a:gd name="T85" fmla="*/ 213 h 1192"/>
                <a:gd name="T86" fmla="*/ 818 w 1429"/>
                <a:gd name="T87" fmla="*/ 182 h 1192"/>
                <a:gd name="T88" fmla="*/ 729 w 1429"/>
                <a:gd name="T89" fmla="*/ 230 h 1192"/>
                <a:gd name="T90" fmla="*/ 640 w 1429"/>
                <a:gd name="T91" fmla="*/ 286 h 1192"/>
                <a:gd name="T92" fmla="*/ 624 w 1429"/>
                <a:gd name="T93" fmla="*/ 359 h 1192"/>
                <a:gd name="T94" fmla="*/ 518 w 1429"/>
                <a:gd name="T95" fmla="*/ 452 h 1192"/>
                <a:gd name="T96" fmla="*/ 475 w 1429"/>
                <a:gd name="T97" fmla="*/ 577 h 1192"/>
                <a:gd name="T98" fmla="*/ 484 w 1429"/>
                <a:gd name="T99" fmla="*/ 640 h 1192"/>
                <a:gd name="T100" fmla="*/ 384 w 1429"/>
                <a:gd name="T101" fmla="*/ 734 h 1192"/>
                <a:gd name="T102" fmla="*/ 422 w 1429"/>
                <a:gd name="T103" fmla="*/ 872 h 1192"/>
                <a:gd name="T104" fmla="*/ 405 w 1429"/>
                <a:gd name="T105" fmla="*/ 970 h 1192"/>
                <a:gd name="T106" fmla="*/ 312 w 1429"/>
                <a:gd name="T107" fmla="*/ 1083 h 1192"/>
                <a:gd name="T108" fmla="*/ 308 w 1429"/>
                <a:gd name="T109" fmla="*/ 1010 h 11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9"/>
                <a:gd name="T166" fmla="*/ 0 h 1192"/>
                <a:gd name="T167" fmla="*/ 1429 w 1429"/>
                <a:gd name="T168" fmla="*/ 1192 h 11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9" h="1192">
                  <a:moveTo>
                    <a:pt x="308" y="1010"/>
                  </a:moveTo>
                  <a:lnTo>
                    <a:pt x="286" y="1094"/>
                  </a:lnTo>
                  <a:lnTo>
                    <a:pt x="190" y="1173"/>
                  </a:lnTo>
                  <a:lnTo>
                    <a:pt x="102" y="1192"/>
                  </a:lnTo>
                  <a:lnTo>
                    <a:pt x="30" y="1138"/>
                  </a:lnTo>
                  <a:lnTo>
                    <a:pt x="23" y="1108"/>
                  </a:lnTo>
                  <a:lnTo>
                    <a:pt x="42" y="1103"/>
                  </a:lnTo>
                  <a:lnTo>
                    <a:pt x="58" y="1063"/>
                  </a:lnTo>
                  <a:lnTo>
                    <a:pt x="11" y="1059"/>
                  </a:lnTo>
                  <a:lnTo>
                    <a:pt x="61" y="1029"/>
                  </a:lnTo>
                  <a:lnTo>
                    <a:pt x="45" y="1029"/>
                  </a:lnTo>
                  <a:lnTo>
                    <a:pt x="69" y="965"/>
                  </a:lnTo>
                  <a:lnTo>
                    <a:pt x="26" y="1000"/>
                  </a:lnTo>
                  <a:lnTo>
                    <a:pt x="16" y="979"/>
                  </a:lnTo>
                  <a:lnTo>
                    <a:pt x="38" y="956"/>
                  </a:lnTo>
                  <a:lnTo>
                    <a:pt x="7" y="941"/>
                  </a:lnTo>
                  <a:lnTo>
                    <a:pt x="0" y="916"/>
                  </a:lnTo>
                  <a:lnTo>
                    <a:pt x="88" y="920"/>
                  </a:lnTo>
                  <a:lnTo>
                    <a:pt x="71" y="887"/>
                  </a:lnTo>
                  <a:lnTo>
                    <a:pt x="64" y="897"/>
                  </a:lnTo>
                  <a:lnTo>
                    <a:pt x="4" y="887"/>
                  </a:lnTo>
                  <a:lnTo>
                    <a:pt x="11" y="818"/>
                  </a:lnTo>
                  <a:lnTo>
                    <a:pt x="64" y="807"/>
                  </a:lnTo>
                  <a:lnTo>
                    <a:pt x="77" y="782"/>
                  </a:lnTo>
                  <a:lnTo>
                    <a:pt x="121" y="768"/>
                  </a:lnTo>
                  <a:lnTo>
                    <a:pt x="102" y="749"/>
                  </a:lnTo>
                  <a:lnTo>
                    <a:pt x="179" y="719"/>
                  </a:lnTo>
                  <a:lnTo>
                    <a:pt x="190" y="699"/>
                  </a:lnTo>
                  <a:lnTo>
                    <a:pt x="240" y="675"/>
                  </a:lnTo>
                  <a:lnTo>
                    <a:pt x="267" y="690"/>
                  </a:lnTo>
                  <a:lnTo>
                    <a:pt x="308" y="690"/>
                  </a:lnTo>
                  <a:lnTo>
                    <a:pt x="324" y="669"/>
                  </a:lnTo>
                  <a:lnTo>
                    <a:pt x="281" y="669"/>
                  </a:lnTo>
                  <a:lnTo>
                    <a:pt x="259" y="655"/>
                  </a:lnTo>
                  <a:lnTo>
                    <a:pt x="324" y="591"/>
                  </a:lnTo>
                  <a:lnTo>
                    <a:pt x="346" y="591"/>
                  </a:lnTo>
                  <a:lnTo>
                    <a:pt x="352" y="567"/>
                  </a:lnTo>
                  <a:lnTo>
                    <a:pt x="446" y="448"/>
                  </a:lnTo>
                  <a:lnTo>
                    <a:pt x="450" y="418"/>
                  </a:lnTo>
                  <a:lnTo>
                    <a:pt x="500" y="334"/>
                  </a:lnTo>
                  <a:lnTo>
                    <a:pt x="546" y="330"/>
                  </a:lnTo>
                  <a:lnTo>
                    <a:pt x="556" y="290"/>
                  </a:lnTo>
                  <a:lnTo>
                    <a:pt x="597" y="261"/>
                  </a:lnTo>
                  <a:lnTo>
                    <a:pt x="616" y="276"/>
                  </a:lnTo>
                  <a:lnTo>
                    <a:pt x="640" y="221"/>
                  </a:lnTo>
                  <a:lnTo>
                    <a:pt x="688" y="213"/>
                  </a:lnTo>
                  <a:lnTo>
                    <a:pt x="684" y="192"/>
                  </a:lnTo>
                  <a:lnTo>
                    <a:pt x="719" y="148"/>
                  </a:lnTo>
                  <a:lnTo>
                    <a:pt x="781" y="163"/>
                  </a:lnTo>
                  <a:lnTo>
                    <a:pt x="772" y="119"/>
                  </a:lnTo>
                  <a:lnTo>
                    <a:pt x="826" y="104"/>
                  </a:lnTo>
                  <a:lnTo>
                    <a:pt x="826" y="151"/>
                  </a:lnTo>
                  <a:lnTo>
                    <a:pt x="867" y="99"/>
                  </a:lnTo>
                  <a:lnTo>
                    <a:pt x="929" y="123"/>
                  </a:lnTo>
                  <a:lnTo>
                    <a:pt x="903" y="74"/>
                  </a:lnTo>
                  <a:lnTo>
                    <a:pt x="959" y="83"/>
                  </a:lnTo>
                  <a:lnTo>
                    <a:pt x="986" y="104"/>
                  </a:lnTo>
                  <a:lnTo>
                    <a:pt x="1001" y="64"/>
                  </a:lnTo>
                  <a:lnTo>
                    <a:pt x="1066" y="41"/>
                  </a:lnTo>
                  <a:lnTo>
                    <a:pt x="1055" y="25"/>
                  </a:lnTo>
                  <a:lnTo>
                    <a:pt x="1089" y="10"/>
                  </a:lnTo>
                  <a:lnTo>
                    <a:pt x="1135" y="14"/>
                  </a:lnTo>
                  <a:lnTo>
                    <a:pt x="1092" y="83"/>
                  </a:lnTo>
                  <a:lnTo>
                    <a:pt x="1173" y="20"/>
                  </a:lnTo>
                  <a:lnTo>
                    <a:pt x="1173" y="74"/>
                  </a:lnTo>
                  <a:lnTo>
                    <a:pt x="1230" y="0"/>
                  </a:lnTo>
                  <a:lnTo>
                    <a:pt x="1266" y="0"/>
                  </a:lnTo>
                  <a:lnTo>
                    <a:pt x="1261" y="45"/>
                  </a:lnTo>
                  <a:lnTo>
                    <a:pt x="1298" y="14"/>
                  </a:lnTo>
                  <a:lnTo>
                    <a:pt x="1318" y="30"/>
                  </a:lnTo>
                  <a:lnTo>
                    <a:pt x="1379" y="30"/>
                  </a:lnTo>
                  <a:lnTo>
                    <a:pt x="1429" y="69"/>
                  </a:lnTo>
                  <a:lnTo>
                    <a:pt x="1302" y="74"/>
                  </a:lnTo>
                  <a:lnTo>
                    <a:pt x="1352" y="114"/>
                  </a:lnTo>
                  <a:lnTo>
                    <a:pt x="1390" y="119"/>
                  </a:lnTo>
                  <a:lnTo>
                    <a:pt x="1421" y="127"/>
                  </a:lnTo>
                  <a:lnTo>
                    <a:pt x="1342" y="163"/>
                  </a:lnTo>
                  <a:lnTo>
                    <a:pt x="1292" y="182"/>
                  </a:lnTo>
                  <a:lnTo>
                    <a:pt x="1302" y="114"/>
                  </a:lnTo>
                  <a:lnTo>
                    <a:pt x="1223" y="94"/>
                  </a:lnTo>
                  <a:lnTo>
                    <a:pt x="1127" y="127"/>
                  </a:lnTo>
                  <a:lnTo>
                    <a:pt x="1123" y="196"/>
                  </a:lnTo>
                  <a:lnTo>
                    <a:pt x="1070" y="221"/>
                  </a:lnTo>
                  <a:lnTo>
                    <a:pt x="1032" y="196"/>
                  </a:lnTo>
                  <a:lnTo>
                    <a:pt x="1010" y="213"/>
                  </a:lnTo>
                  <a:lnTo>
                    <a:pt x="956" y="213"/>
                  </a:lnTo>
                  <a:lnTo>
                    <a:pt x="891" y="163"/>
                  </a:lnTo>
                  <a:lnTo>
                    <a:pt x="818" y="182"/>
                  </a:lnTo>
                  <a:lnTo>
                    <a:pt x="807" y="230"/>
                  </a:lnTo>
                  <a:lnTo>
                    <a:pt x="729" y="230"/>
                  </a:lnTo>
                  <a:lnTo>
                    <a:pt x="700" y="282"/>
                  </a:lnTo>
                  <a:lnTo>
                    <a:pt x="640" y="286"/>
                  </a:lnTo>
                  <a:lnTo>
                    <a:pt x="605" y="330"/>
                  </a:lnTo>
                  <a:lnTo>
                    <a:pt x="624" y="359"/>
                  </a:lnTo>
                  <a:lnTo>
                    <a:pt x="562" y="433"/>
                  </a:lnTo>
                  <a:lnTo>
                    <a:pt x="518" y="452"/>
                  </a:lnTo>
                  <a:lnTo>
                    <a:pt x="518" y="506"/>
                  </a:lnTo>
                  <a:lnTo>
                    <a:pt x="475" y="577"/>
                  </a:lnTo>
                  <a:lnTo>
                    <a:pt x="494" y="616"/>
                  </a:lnTo>
                  <a:lnTo>
                    <a:pt x="484" y="640"/>
                  </a:lnTo>
                  <a:lnTo>
                    <a:pt x="431" y="640"/>
                  </a:lnTo>
                  <a:lnTo>
                    <a:pt x="384" y="734"/>
                  </a:lnTo>
                  <a:lnTo>
                    <a:pt x="384" y="837"/>
                  </a:lnTo>
                  <a:lnTo>
                    <a:pt x="422" y="872"/>
                  </a:lnTo>
                  <a:lnTo>
                    <a:pt x="384" y="916"/>
                  </a:lnTo>
                  <a:lnTo>
                    <a:pt x="405" y="970"/>
                  </a:lnTo>
                  <a:lnTo>
                    <a:pt x="362" y="1034"/>
                  </a:lnTo>
                  <a:lnTo>
                    <a:pt x="312" y="1083"/>
                  </a:lnTo>
                  <a:lnTo>
                    <a:pt x="308" y="101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4" name="Freeform 4"/>
            <p:cNvSpPr>
              <a:spLocks/>
            </p:cNvSpPr>
            <p:nvPr/>
          </p:nvSpPr>
          <p:spPr bwMode="auto">
            <a:xfrm>
              <a:off x="3415" y="1060"/>
              <a:ext cx="602" cy="925"/>
            </a:xfrm>
            <a:custGeom>
              <a:avLst/>
              <a:gdLst>
                <a:gd name="T0" fmla="*/ 0 w 602"/>
                <a:gd name="T1" fmla="*/ 83 h 925"/>
                <a:gd name="T2" fmla="*/ 69 w 602"/>
                <a:gd name="T3" fmla="*/ 136 h 925"/>
                <a:gd name="T4" fmla="*/ 112 w 602"/>
                <a:gd name="T5" fmla="*/ 136 h 925"/>
                <a:gd name="T6" fmla="*/ 166 w 602"/>
                <a:gd name="T7" fmla="*/ 182 h 925"/>
                <a:gd name="T8" fmla="*/ 181 w 602"/>
                <a:gd name="T9" fmla="*/ 261 h 925"/>
                <a:gd name="T10" fmla="*/ 169 w 602"/>
                <a:gd name="T11" fmla="*/ 315 h 925"/>
                <a:gd name="T12" fmla="*/ 184 w 602"/>
                <a:gd name="T13" fmla="*/ 374 h 925"/>
                <a:gd name="T14" fmla="*/ 188 w 602"/>
                <a:gd name="T15" fmla="*/ 374 h 925"/>
                <a:gd name="T16" fmla="*/ 219 w 602"/>
                <a:gd name="T17" fmla="*/ 379 h 925"/>
                <a:gd name="T18" fmla="*/ 264 w 602"/>
                <a:gd name="T19" fmla="*/ 423 h 925"/>
                <a:gd name="T20" fmla="*/ 264 w 602"/>
                <a:gd name="T21" fmla="*/ 477 h 925"/>
                <a:gd name="T22" fmla="*/ 231 w 602"/>
                <a:gd name="T23" fmla="*/ 467 h 925"/>
                <a:gd name="T24" fmla="*/ 112 w 602"/>
                <a:gd name="T25" fmla="*/ 605 h 925"/>
                <a:gd name="T26" fmla="*/ 66 w 602"/>
                <a:gd name="T27" fmla="*/ 615 h 925"/>
                <a:gd name="T28" fmla="*/ 66 w 602"/>
                <a:gd name="T29" fmla="*/ 644 h 925"/>
                <a:gd name="T30" fmla="*/ 23 w 602"/>
                <a:gd name="T31" fmla="*/ 663 h 925"/>
                <a:gd name="T32" fmla="*/ 59 w 602"/>
                <a:gd name="T33" fmla="*/ 772 h 925"/>
                <a:gd name="T34" fmla="*/ 40 w 602"/>
                <a:gd name="T35" fmla="*/ 778 h 925"/>
                <a:gd name="T36" fmla="*/ 35 w 602"/>
                <a:gd name="T37" fmla="*/ 847 h 925"/>
                <a:gd name="T38" fmla="*/ 131 w 602"/>
                <a:gd name="T39" fmla="*/ 895 h 925"/>
                <a:gd name="T40" fmla="*/ 138 w 602"/>
                <a:gd name="T41" fmla="*/ 925 h 925"/>
                <a:gd name="T42" fmla="*/ 355 w 602"/>
                <a:gd name="T43" fmla="*/ 857 h 925"/>
                <a:gd name="T44" fmla="*/ 376 w 602"/>
                <a:gd name="T45" fmla="*/ 871 h 925"/>
                <a:gd name="T46" fmla="*/ 602 w 602"/>
                <a:gd name="T47" fmla="*/ 669 h 925"/>
                <a:gd name="T48" fmla="*/ 546 w 602"/>
                <a:gd name="T49" fmla="*/ 575 h 925"/>
                <a:gd name="T50" fmla="*/ 573 w 602"/>
                <a:gd name="T51" fmla="*/ 517 h 925"/>
                <a:gd name="T52" fmla="*/ 517 w 602"/>
                <a:gd name="T53" fmla="*/ 477 h 925"/>
                <a:gd name="T54" fmla="*/ 524 w 602"/>
                <a:gd name="T55" fmla="*/ 379 h 925"/>
                <a:gd name="T56" fmla="*/ 474 w 602"/>
                <a:gd name="T57" fmla="*/ 290 h 925"/>
                <a:gd name="T58" fmla="*/ 520 w 602"/>
                <a:gd name="T59" fmla="*/ 227 h 925"/>
                <a:gd name="T60" fmla="*/ 501 w 602"/>
                <a:gd name="T61" fmla="*/ 161 h 925"/>
                <a:gd name="T62" fmla="*/ 444 w 602"/>
                <a:gd name="T63" fmla="*/ 148 h 925"/>
                <a:gd name="T64" fmla="*/ 451 w 602"/>
                <a:gd name="T65" fmla="*/ 92 h 925"/>
                <a:gd name="T66" fmla="*/ 463 w 602"/>
                <a:gd name="T67" fmla="*/ 20 h 925"/>
                <a:gd name="T68" fmla="*/ 382 w 602"/>
                <a:gd name="T69" fmla="*/ 0 h 925"/>
                <a:gd name="T70" fmla="*/ 283 w 602"/>
                <a:gd name="T71" fmla="*/ 33 h 925"/>
                <a:gd name="T72" fmla="*/ 279 w 602"/>
                <a:gd name="T73" fmla="*/ 102 h 925"/>
                <a:gd name="T74" fmla="*/ 228 w 602"/>
                <a:gd name="T75" fmla="*/ 124 h 925"/>
                <a:gd name="T76" fmla="*/ 188 w 602"/>
                <a:gd name="T77" fmla="*/ 104 h 925"/>
                <a:gd name="T78" fmla="*/ 166 w 602"/>
                <a:gd name="T79" fmla="*/ 119 h 925"/>
                <a:gd name="T80" fmla="*/ 115 w 602"/>
                <a:gd name="T81" fmla="*/ 119 h 925"/>
                <a:gd name="T82" fmla="*/ 51 w 602"/>
                <a:gd name="T83" fmla="*/ 69 h 925"/>
                <a:gd name="T84" fmla="*/ 4 w 602"/>
                <a:gd name="T85" fmla="*/ 79 h 925"/>
                <a:gd name="T86" fmla="*/ 0 w 602"/>
                <a:gd name="T87" fmla="*/ 83 h 925"/>
                <a:gd name="T88" fmla="*/ 0 w 602"/>
                <a:gd name="T89" fmla="*/ 83 h 925"/>
                <a:gd name="T90" fmla="*/ 0 w 602"/>
                <a:gd name="T91" fmla="*/ 83 h 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2"/>
                <a:gd name="T139" fmla="*/ 0 h 925"/>
                <a:gd name="T140" fmla="*/ 602 w 602"/>
                <a:gd name="T141" fmla="*/ 925 h 9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2" h="925">
                  <a:moveTo>
                    <a:pt x="0" y="83"/>
                  </a:moveTo>
                  <a:lnTo>
                    <a:pt x="69" y="136"/>
                  </a:lnTo>
                  <a:lnTo>
                    <a:pt x="112" y="136"/>
                  </a:lnTo>
                  <a:lnTo>
                    <a:pt x="166" y="182"/>
                  </a:lnTo>
                  <a:lnTo>
                    <a:pt x="181" y="261"/>
                  </a:lnTo>
                  <a:lnTo>
                    <a:pt x="169" y="315"/>
                  </a:lnTo>
                  <a:lnTo>
                    <a:pt x="184" y="374"/>
                  </a:lnTo>
                  <a:lnTo>
                    <a:pt x="188" y="374"/>
                  </a:lnTo>
                  <a:lnTo>
                    <a:pt x="219" y="379"/>
                  </a:lnTo>
                  <a:lnTo>
                    <a:pt x="264" y="423"/>
                  </a:lnTo>
                  <a:lnTo>
                    <a:pt x="264" y="477"/>
                  </a:lnTo>
                  <a:lnTo>
                    <a:pt x="231" y="467"/>
                  </a:lnTo>
                  <a:lnTo>
                    <a:pt x="112" y="605"/>
                  </a:lnTo>
                  <a:lnTo>
                    <a:pt x="66" y="615"/>
                  </a:lnTo>
                  <a:lnTo>
                    <a:pt x="66" y="644"/>
                  </a:lnTo>
                  <a:lnTo>
                    <a:pt x="23" y="663"/>
                  </a:lnTo>
                  <a:lnTo>
                    <a:pt x="59" y="772"/>
                  </a:lnTo>
                  <a:lnTo>
                    <a:pt x="40" y="778"/>
                  </a:lnTo>
                  <a:lnTo>
                    <a:pt x="35" y="847"/>
                  </a:lnTo>
                  <a:lnTo>
                    <a:pt x="131" y="895"/>
                  </a:lnTo>
                  <a:lnTo>
                    <a:pt x="138" y="925"/>
                  </a:lnTo>
                  <a:lnTo>
                    <a:pt x="355" y="857"/>
                  </a:lnTo>
                  <a:lnTo>
                    <a:pt x="376" y="871"/>
                  </a:lnTo>
                  <a:lnTo>
                    <a:pt x="602" y="669"/>
                  </a:lnTo>
                  <a:lnTo>
                    <a:pt x="546" y="575"/>
                  </a:lnTo>
                  <a:lnTo>
                    <a:pt x="573" y="517"/>
                  </a:lnTo>
                  <a:lnTo>
                    <a:pt x="517" y="477"/>
                  </a:lnTo>
                  <a:lnTo>
                    <a:pt x="524" y="379"/>
                  </a:lnTo>
                  <a:lnTo>
                    <a:pt x="474" y="290"/>
                  </a:lnTo>
                  <a:lnTo>
                    <a:pt x="520" y="227"/>
                  </a:lnTo>
                  <a:lnTo>
                    <a:pt x="501" y="161"/>
                  </a:lnTo>
                  <a:lnTo>
                    <a:pt x="444" y="148"/>
                  </a:lnTo>
                  <a:lnTo>
                    <a:pt x="451" y="92"/>
                  </a:lnTo>
                  <a:lnTo>
                    <a:pt x="463" y="20"/>
                  </a:lnTo>
                  <a:lnTo>
                    <a:pt x="382" y="0"/>
                  </a:lnTo>
                  <a:lnTo>
                    <a:pt x="283" y="33"/>
                  </a:lnTo>
                  <a:lnTo>
                    <a:pt x="279" y="102"/>
                  </a:lnTo>
                  <a:lnTo>
                    <a:pt x="228" y="124"/>
                  </a:lnTo>
                  <a:lnTo>
                    <a:pt x="188" y="104"/>
                  </a:lnTo>
                  <a:lnTo>
                    <a:pt x="166" y="119"/>
                  </a:lnTo>
                  <a:lnTo>
                    <a:pt x="115" y="119"/>
                  </a:lnTo>
                  <a:lnTo>
                    <a:pt x="51" y="69"/>
                  </a:lnTo>
                  <a:lnTo>
                    <a:pt x="4" y="79"/>
                  </a:lnTo>
                  <a:lnTo>
                    <a:pt x="0" y="8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5" name="Freeform 5"/>
            <p:cNvSpPr>
              <a:spLocks/>
            </p:cNvSpPr>
            <p:nvPr/>
          </p:nvSpPr>
          <p:spPr bwMode="auto">
            <a:xfrm>
              <a:off x="2883" y="1143"/>
              <a:ext cx="716" cy="1252"/>
            </a:xfrm>
            <a:custGeom>
              <a:avLst/>
              <a:gdLst>
                <a:gd name="T0" fmla="*/ 27 w 716"/>
                <a:gd name="T1" fmla="*/ 955 h 1252"/>
                <a:gd name="T2" fmla="*/ 50 w 716"/>
                <a:gd name="T3" fmla="*/ 990 h 1252"/>
                <a:gd name="T4" fmla="*/ 69 w 716"/>
                <a:gd name="T5" fmla="*/ 1108 h 1252"/>
                <a:gd name="T6" fmla="*/ 119 w 716"/>
                <a:gd name="T7" fmla="*/ 1137 h 1252"/>
                <a:gd name="T8" fmla="*/ 100 w 716"/>
                <a:gd name="T9" fmla="*/ 1166 h 1252"/>
                <a:gd name="T10" fmla="*/ 122 w 716"/>
                <a:gd name="T11" fmla="*/ 1222 h 1252"/>
                <a:gd name="T12" fmla="*/ 110 w 716"/>
                <a:gd name="T13" fmla="*/ 1246 h 1252"/>
                <a:gd name="T14" fmla="*/ 196 w 716"/>
                <a:gd name="T15" fmla="*/ 1252 h 1252"/>
                <a:gd name="T16" fmla="*/ 191 w 716"/>
                <a:gd name="T17" fmla="*/ 1187 h 1252"/>
                <a:gd name="T18" fmla="*/ 275 w 716"/>
                <a:gd name="T19" fmla="*/ 1187 h 1252"/>
                <a:gd name="T20" fmla="*/ 323 w 716"/>
                <a:gd name="T21" fmla="*/ 1034 h 1252"/>
                <a:gd name="T22" fmla="*/ 316 w 716"/>
                <a:gd name="T23" fmla="*/ 951 h 1252"/>
                <a:gd name="T24" fmla="*/ 365 w 716"/>
                <a:gd name="T25" fmla="*/ 926 h 1252"/>
                <a:gd name="T26" fmla="*/ 388 w 716"/>
                <a:gd name="T27" fmla="*/ 940 h 1252"/>
                <a:gd name="T28" fmla="*/ 417 w 716"/>
                <a:gd name="T29" fmla="*/ 886 h 1252"/>
                <a:gd name="T30" fmla="*/ 381 w 716"/>
                <a:gd name="T31" fmla="*/ 901 h 1252"/>
                <a:gd name="T32" fmla="*/ 319 w 716"/>
                <a:gd name="T33" fmla="*/ 857 h 1252"/>
                <a:gd name="T34" fmla="*/ 391 w 716"/>
                <a:gd name="T35" fmla="*/ 877 h 1252"/>
                <a:gd name="T36" fmla="*/ 438 w 716"/>
                <a:gd name="T37" fmla="*/ 852 h 1252"/>
                <a:gd name="T38" fmla="*/ 407 w 716"/>
                <a:gd name="T39" fmla="*/ 788 h 1252"/>
                <a:gd name="T40" fmla="*/ 350 w 716"/>
                <a:gd name="T41" fmla="*/ 774 h 1252"/>
                <a:gd name="T42" fmla="*/ 331 w 716"/>
                <a:gd name="T43" fmla="*/ 793 h 1252"/>
                <a:gd name="T44" fmla="*/ 343 w 716"/>
                <a:gd name="T45" fmla="*/ 671 h 1252"/>
                <a:gd name="T46" fmla="*/ 372 w 716"/>
                <a:gd name="T47" fmla="*/ 679 h 1252"/>
                <a:gd name="T48" fmla="*/ 385 w 716"/>
                <a:gd name="T49" fmla="*/ 591 h 1252"/>
                <a:gd name="T50" fmla="*/ 457 w 716"/>
                <a:gd name="T51" fmla="*/ 532 h 1252"/>
                <a:gd name="T52" fmla="*/ 479 w 716"/>
                <a:gd name="T53" fmla="*/ 498 h 1252"/>
                <a:gd name="T54" fmla="*/ 586 w 716"/>
                <a:gd name="T55" fmla="*/ 448 h 1252"/>
                <a:gd name="T56" fmla="*/ 575 w 716"/>
                <a:gd name="T57" fmla="*/ 406 h 1252"/>
                <a:gd name="T58" fmla="*/ 613 w 716"/>
                <a:gd name="T59" fmla="*/ 325 h 1252"/>
                <a:gd name="T60" fmla="*/ 716 w 716"/>
                <a:gd name="T61" fmla="*/ 291 h 1252"/>
                <a:gd name="T62" fmla="*/ 716 w 716"/>
                <a:gd name="T63" fmla="*/ 291 h 1252"/>
                <a:gd name="T64" fmla="*/ 701 w 716"/>
                <a:gd name="T65" fmla="*/ 232 h 1252"/>
                <a:gd name="T66" fmla="*/ 713 w 716"/>
                <a:gd name="T67" fmla="*/ 178 h 1252"/>
                <a:gd name="T68" fmla="*/ 698 w 716"/>
                <a:gd name="T69" fmla="*/ 99 h 1252"/>
                <a:gd name="T70" fmla="*/ 644 w 716"/>
                <a:gd name="T71" fmla="*/ 53 h 1252"/>
                <a:gd name="T72" fmla="*/ 601 w 716"/>
                <a:gd name="T73" fmla="*/ 53 h 1252"/>
                <a:gd name="T74" fmla="*/ 532 w 716"/>
                <a:gd name="T75" fmla="*/ 0 h 1252"/>
                <a:gd name="T76" fmla="*/ 506 w 716"/>
                <a:gd name="T77" fmla="*/ 5 h 1252"/>
                <a:gd name="T78" fmla="*/ 495 w 716"/>
                <a:gd name="T79" fmla="*/ 53 h 1252"/>
                <a:gd name="T80" fmla="*/ 417 w 716"/>
                <a:gd name="T81" fmla="*/ 53 h 1252"/>
                <a:gd name="T82" fmla="*/ 388 w 716"/>
                <a:gd name="T83" fmla="*/ 105 h 1252"/>
                <a:gd name="T84" fmla="*/ 328 w 716"/>
                <a:gd name="T85" fmla="*/ 109 h 1252"/>
                <a:gd name="T86" fmla="*/ 293 w 716"/>
                <a:gd name="T87" fmla="*/ 153 h 1252"/>
                <a:gd name="T88" fmla="*/ 312 w 716"/>
                <a:gd name="T89" fmla="*/ 182 h 1252"/>
                <a:gd name="T90" fmla="*/ 250 w 716"/>
                <a:gd name="T91" fmla="*/ 256 h 1252"/>
                <a:gd name="T92" fmla="*/ 206 w 716"/>
                <a:gd name="T93" fmla="*/ 275 h 1252"/>
                <a:gd name="T94" fmla="*/ 206 w 716"/>
                <a:gd name="T95" fmla="*/ 329 h 1252"/>
                <a:gd name="T96" fmla="*/ 163 w 716"/>
                <a:gd name="T97" fmla="*/ 400 h 1252"/>
                <a:gd name="T98" fmla="*/ 182 w 716"/>
                <a:gd name="T99" fmla="*/ 439 h 1252"/>
                <a:gd name="T100" fmla="*/ 172 w 716"/>
                <a:gd name="T101" fmla="*/ 463 h 1252"/>
                <a:gd name="T102" fmla="*/ 119 w 716"/>
                <a:gd name="T103" fmla="*/ 463 h 1252"/>
                <a:gd name="T104" fmla="*/ 72 w 716"/>
                <a:gd name="T105" fmla="*/ 557 h 1252"/>
                <a:gd name="T106" fmla="*/ 72 w 716"/>
                <a:gd name="T107" fmla="*/ 660 h 1252"/>
                <a:gd name="T108" fmla="*/ 110 w 716"/>
                <a:gd name="T109" fmla="*/ 695 h 1252"/>
                <a:gd name="T110" fmla="*/ 72 w 716"/>
                <a:gd name="T111" fmla="*/ 739 h 1252"/>
                <a:gd name="T112" fmla="*/ 93 w 716"/>
                <a:gd name="T113" fmla="*/ 793 h 1252"/>
                <a:gd name="T114" fmla="*/ 50 w 716"/>
                <a:gd name="T115" fmla="*/ 857 h 1252"/>
                <a:gd name="T116" fmla="*/ 0 w 716"/>
                <a:gd name="T117" fmla="*/ 906 h 1252"/>
                <a:gd name="T118" fmla="*/ 27 w 716"/>
                <a:gd name="T119" fmla="*/ 955 h 1252"/>
                <a:gd name="T120" fmla="*/ 27 w 716"/>
                <a:gd name="T121" fmla="*/ 955 h 1252"/>
                <a:gd name="T122" fmla="*/ 27 w 716"/>
                <a:gd name="T123" fmla="*/ 955 h 1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6"/>
                <a:gd name="T187" fmla="*/ 0 h 1252"/>
                <a:gd name="T188" fmla="*/ 716 w 716"/>
                <a:gd name="T189" fmla="*/ 1252 h 1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6" h="1252">
                  <a:moveTo>
                    <a:pt x="27" y="955"/>
                  </a:moveTo>
                  <a:lnTo>
                    <a:pt x="50" y="990"/>
                  </a:lnTo>
                  <a:lnTo>
                    <a:pt x="69" y="1108"/>
                  </a:lnTo>
                  <a:lnTo>
                    <a:pt x="119" y="1137"/>
                  </a:lnTo>
                  <a:lnTo>
                    <a:pt x="100" y="1166"/>
                  </a:lnTo>
                  <a:lnTo>
                    <a:pt x="122" y="1222"/>
                  </a:lnTo>
                  <a:lnTo>
                    <a:pt x="110" y="1246"/>
                  </a:lnTo>
                  <a:lnTo>
                    <a:pt x="196" y="1252"/>
                  </a:lnTo>
                  <a:lnTo>
                    <a:pt x="191" y="1187"/>
                  </a:lnTo>
                  <a:lnTo>
                    <a:pt x="275" y="1187"/>
                  </a:lnTo>
                  <a:lnTo>
                    <a:pt x="323" y="1034"/>
                  </a:lnTo>
                  <a:lnTo>
                    <a:pt x="316" y="951"/>
                  </a:lnTo>
                  <a:lnTo>
                    <a:pt x="365" y="926"/>
                  </a:lnTo>
                  <a:lnTo>
                    <a:pt x="388" y="940"/>
                  </a:lnTo>
                  <a:lnTo>
                    <a:pt x="417" y="886"/>
                  </a:lnTo>
                  <a:lnTo>
                    <a:pt x="381" y="901"/>
                  </a:lnTo>
                  <a:lnTo>
                    <a:pt x="319" y="857"/>
                  </a:lnTo>
                  <a:lnTo>
                    <a:pt x="391" y="877"/>
                  </a:lnTo>
                  <a:lnTo>
                    <a:pt x="438" y="852"/>
                  </a:lnTo>
                  <a:lnTo>
                    <a:pt x="407" y="788"/>
                  </a:lnTo>
                  <a:lnTo>
                    <a:pt x="350" y="774"/>
                  </a:lnTo>
                  <a:lnTo>
                    <a:pt x="331" y="793"/>
                  </a:lnTo>
                  <a:lnTo>
                    <a:pt x="343" y="671"/>
                  </a:lnTo>
                  <a:lnTo>
                    <a:pt x="372" y="679"/>
                  </a:lnTo>
                  <a:lnTo>
                    <a:pt x="385" y="591"/>
                  </a:lnTo>
                  <a:lnTo>
                    <a:pt x="457" y="532"/>
                  </a:lnTo>
                  <a:lnTo>
                    <a:pt x="479" y="498"/>
                  </a:lnTo>
                  <a:lnTo>
                    <a:pt x="586" y="448"/>
                  </a:lnTo>
                  <a:lnTo>
                    <a:pt x="575" y="406"/>
                  </a:lnTo>
                  <a:lnTo>
                    <a:pt x="613" y="325"/>
                  </a:lnTo>
                  <a:lnTo>
                    <a:pt x="716" y="291"/>
                  </a:lnTo>
                  <a:lnTo>
                    <a:pt x="701" y="232"/>
                  </a:lnTo>
                  <a:lnTo>
                    <a:pt x="713" y="178"/>
                  </a:lnTo>
                  <a:lnTo>
                    <a:pt x="698" y="99"/>
                  </a:lnTo>
                  <a:lnTo>
                    <a:pt x="644" y="53"/>
                  </a:lnTo>
                  <a:lnTo>
                    <a:pt x="601" y="53"/>
                  </a:lnTo>
                  <a:lnTo>
                    <a:pt x="532" y="0"/>
                  </a:lnTo>
                  <a:lnTo>
                    <a:pt x="506" y="5"/>
                  </a:lnTo>
                  <a:lnTo>
                    <a:pt x="495" y="53"/>
                  </a:lnTo>
                  <a:lnTo>
                    <a:pt x="417" y="53"/>
                  </a:lnTo>
                  <a:lnTo>
                    <a:pt x="388" y="105"/>
                  </a:lnTo>
                  <a:lnTo>
                    <a:pt x="328" y="109"/>
                  </a:lnTo>
                  <a:lnTo>
                    <a:pt x="293" y="153"/>
                  </a:lnTo>
                  <a:lnTo>
                    <a:pt x="312" y="182"/>
                  </a:lnTo>
                  <a:lnTo>
                    <a:pt x="250" y="256"/>
                  </a:lnTo>
                  <a:lnTo>
                    <a:pt x="206" y="275"/>
                  </a:lnTo>
                  <a:lnTo>
                    <a:pt x="206" y="329"/>
                  </a:lnTo>
                  <a:lnTo>
                    <a:pt x="163" y="400"/>
                  </a:lnTo>
                  <a:lnTo>
                    <a:pt x="182" y="439"/>
                  </a:lnTo>
                  <a:lnTo>
                    <a:pt x="172" y="463"/>
                  </a:lnTo>
                  <a:lnTo>
                    <a:pt x="119" y="463"/>
                  </a:lnTo>
                  <a:lnTo>
                    <a:pt x="72" y="557"/>
                  </a:lnTo>
                  <a:lnTo>
                    <a:pt x="72" y="660"/>
                  </a:lnTo>
                  <a:lnTo>
                    <a:pt x="110" y="695"/>
                  </a:lnTo>
                  <a:lnTo>
                    <a:pt x="72" y="739"/>
                  </a:lnTo>
                  <a:lnTo>
                    <a:pt x="93" y="793"/>
                  </a:lnTo>
                  <a:lnTo>
                    <a:pt x="50" y="857"/>
                  </a:lnTo>
                  <a:lnTo>
                    <a:pt x="0" y="906"/>
                  </a:lnTo>
                  <a:lnTo>
                    <a:pt x="27" y="955"/>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6" name="Freeform 6"/>
            <p:cNvSpPr>
              <a:spLocks/>
            </p:cNvSpPr>
            <p:nvPr/>
          </p:nvSpPr>
          <p:spPr bwMode="auto">
            <a:xfrm>
              <a:off x="2895" y="2329"/>
              <a:ext cx="96" cy="101"/>
            </a:xfrm>
            <a:custGeom>
              <a:avLst/>
              <a:gdLst>
                <a:gd name="T0" fmla="*/ 66 w 96"/>
                <a:gd name="T1" fmla="*/ 0 h 101"/>
                <a:gd name="T2" fmla="*/ 96 w 96"/>
                <a:gd name="T3" fmla="*/ 41 h 101"/>
                <a:gd name="T4" fmla="*/ 76 w 96"/>
                <a:gd name="T5" fmla="*/ 49 h 101"/>
                <a:gd name="T6" fmla="*/ 72 w 96"/>
                <a:gd name="T7" fmla="*/ 66 h 101"/>
                <a:gd name="T8" fmla="*/ 85 w 96"/>
                <a:gd name="T9" fmla="*/ 79 h 101"/>
                <a:gd name="T10" fmla="*/ 71 w 96"/>
                <a:gd name="T11" fmla="*/ 85 h 101"/>
                <a:gd name="T12" fmla="*/ 69 w 96"/>
                <a:gd name="T13" fmla="*/ 101 h 101"/>
                <a:gd name="T14" fmla="*/ 38 w 96"/>
                <a:gd name="T15" fmla="*/ 95 h 101"/>
                <a:gd name="T16" fmla="*/ 37 w 96"/>
                <a:gd name="T17" fmla="*/ 82 h 101"/>
                <a:gd name="T18" fmla="*/ 21 w 96"/>
                <a:gd name="T19" fmla="*/ 82 h 101"/>
                <a:gd name="T20" fmla="*/ 15 w 96"/>
                <a:gd name="T21" fmla="*/ 60 h 101"/>
                <a:gd name="T22" fmla="*/ 15 w 96"/>
                <a:gd name="T23" fmla="*/ 44 h 101"/>
                <a:gd name="T24" fmla="*/ 0 w 96"/>
                <a:gd name="T25" fmla="*/ 36 h 101"/>
                <a:gd name="T26" fmla="*/ 28 w 96"/>
                <a:gd name="T27" fmla="*/ 26 h 101"/>
                <a:gd name="T28" fmla="*/ 37 w 96"/>
                <a:gd name="T29" fmla="*/ 26 h 101"/>
                <a:gd name="T30" fmla="*/ 29 w 96"/>
                <a:gd name="T31" fmla="*/ 13 h 101"/>
                <a:gd name="T32" fmla="*/ 47 w 96"/>
                <a:gd name="T33" fmla="*/ 14 h 101"/>
                <a:gd name="T34" fmla="*/ 47 w 96"/>
                <a:gd name="T35" fmla="*/ 41 h 101"/>
                <a:gd name="T36" fmla="*/ 56 w 96"/>
                <a:gd name="T37" fmla="*/ 23 h 101"/>
                <a:gd name="T38" fmla="*/ 66 w 96"/>
                <a:gd name="T39" fmla="*/ 26 h 101"/>
                <a:gd name="T40" fmla="*/ 56 w 96"/>
                <a:gd name="T41" fmla="*/ 8 h 101"/>
                <a:gd name="T42" fmla="*/ 66 w 96"/>
                <a:gd name="T43" fmla="*/ 0 h 101"/>
                <a:gd name="T44" fmla="*/ 66 w 96"/>
                <a:gd name="T45" fmla="*/ 0 h 101"/>
                <a:gd name="T46" fmla="*/ 66 w 96"/>
                <a:gd name="T47" fmla="*/ 0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01"/>
                <a:gd name="T74" fmla="*/ 96 w 96"/>
                <a:gd name="T75" fmla="*/ 101 h 1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01">
                  <a:moveTo>
                    <a:pt x="66" y="0"/>
                  </a:moveTo>
                  <a:lnTo>
                    <a:pt x="96" y="41"/>
                  </a:lnTo>
                  <a:lnTo>
                    <a:pt x="76" y="49"/>
                  </a:lnTo>
                  <a:lnTo>
                    <a:pt x="72" y="66"/>
                  </a:lnTo>
                  <a:lnTo>
                    <a:pt x="85" y="79"/>
                  </a:lnTo>
                  <a:lnTo>
                    <a:pt x="71" y="85"/>
                  </a:lnTo>
                  <a:lnTo>
                    <a:pt x="69" y="101"/>
                  </a:lnTo>
                  <a:lnTo>
                    <a:pt x="38" y="95"/>
                  </a:lnTo>
                  <a:lnTo>
                    <a:pt x="37" y="82"/>
                  </a:lnTo>
                  <a:lnTo>
                    <a:pt x="21" y="82"/>
                  </a:lnTo>
                  <a:lnTo>
                    <a:pt x="15" y="60"/>
                  </a:lnTo>
                  <a:lnTo>
                    <a:pt x="15" y="44"/>
                  </a:lnTo>
                  <a:lnTo>
                    <a:pt x="0" y="36"/>
                  </a:lnTo>
                  <a:lnTo>
                    <a:pt x="28" y="26"/>
                  </a:lnTo>
                  <a:lnTo>
                    <a:pt x="37" y="26"/>
                  </a:lnTo>
                  <a:lnTo>
                    <a:pt x="29" y="13"/>
                  </a:lnTo>
                  <a:lnTo>
                    <a:pt x="47" y="14"/>
                  </a:lnTo>
                  <a:lnTo>
                    <a:pt x="47" y="41"/>
                  </a:lnTo>
                  <a:lnTo>
                    <a:pt x="56" y="23"/>
                  </a:lnTo>
                  <a:lnTo>
                    <a:pt x="66" y="26"/>
                  </a:lnTo>
                  <a:lnTo>
                    <a:pt x="56" y="8"/>
                  </a:lnTo>
                  <a:lnTo>
                    <a:pt x="66"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7" name="Freeform 7"/>
            <p:cNvSpPr>
              <a:spLocks/>
            </p:cNvSpPr>
            <p:nvPr/>
          </p:nvSpPr>
          <p:spPr bwMode="auto">
            <a:xfrm>
              <a:off x="2835" y="2374"/>
              <a:ext cx="60" cy="60"/>
            </a:xfrm>
            <a:custGeom>
              <a:avLst/>
              <a:gdLst>
                <a:gd name="T0" fmla="*/ 42 w 60"/>
                <a:gd name="T1" fmla="*/ 0 h 60"/>
                <a:gd name="T2" fmla="*/ 51 w 60"/>
                <a:gd name="T3" fmla="*/ 27 h 60"/>
                <a:gd name="T4" fmla="*/ 60 w 60"/>
                <a:gd name="T5" fmla="*/ 32 h 60"/>
                <a:gd name="T6" fmla="*/ 53 w 60"/>
                <a:gd name="T7" fmla="*/ 53 h 60"/>
                <a:gd name="T8" fmla="*/ 26 w 60"/>
                <a:gd name="T9" fmla="*/ 50 h 60"/>
                <a:gd name="T10" fmla="*/ 15 w 60"/>
                <a:gd name="T11" fmla="*/ 60 h 60"/>
                <a:gd name="T12" fmla="*/ 15 w 60"/>
                <a:gd name="T13" fmla="*/ 41 h 60"/>
                <a:gd name="T14" fmla="*/ 6 w 60"/>
                <a:gd name="T15" fmla="*/ 37 h 60"/>
                <a:gd name="T16" fmla="*/ 0 w 60"/>
                <a:gd name="T17" fmla="*/ 10 h 60"/>
                <a:gd name="T18" fmla="*/ 17 w 60"/>
                <a:gd name="T19" fmla="*/ 12 h 60"/>
                <a:gd name="T20" fmla="*/ 23 w 60"/>
                <a:gd name="T21" fmla="*/ 4 h 60"/>
                <a:gd name="T22" fmla="*/ 35 w 60"/>
                <a:gd name="T23" fmla="*/ 7 h 60"/>
                <a:gd name="T24" fmla="*/ 42 w 60"/>
                <a:gd name="T25" fmla="*/ 0 h 60"/>
                <a:gd name="T26" fmla="*/ 42 w 60"/>
                <a:gd name="T27" fmla="*/ 0 h 60"/>
                <a:gd name="T28" fmla="*/ 42 w 60"/>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60"/>
                <a:gd name="T47" fmla="*/ 60 w 6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60">
                  <a:moveTo>
                    <a:pt x="42" y="0"/>
                  </a:moveTo>
                  <a:lnTo>
                    <a:pt x="51" y="27"/>
                  </a:lnTo>
                  <a:lnTo>
                    <a:pt x="60" y="32"/>
                  </a:lnTo>
                  <a:lnTo>
                    <a:pt x="53" y="53"/>
                  </a:lnTo>
                  <a:lnTo>
                    <a:pt x="26" y="50"/>
                  </a:lnTo>
                  <a:lnTo>
                    <a:pt x="15" y="60"/>
                  </a:lnTo>
                  <a:lnTo>
                    <a:pt x="15" y="41"/>
                  </a:lnTo>
                  <a:lnTo>
                    <a:pt x="6" y="37"/>
                  </a:lnTo>
                  <a:lnTo>
                    <a:pt x="0" y="10"/>
                  </a:lnTo>
                  <a:lnTo>
                    <a:pt x="17" y="12"/>
                  </a:lnTo>
                  <a:lnTo>
                    <a:pt x="23" y="4"/>
                  </a:lnTo>
                  <a:lnTo>
                    <a:pt x="35" y="7"/>
                  </a:lnTo>
                  <a:lnTo>
                    <a:pt x="4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8" name="Freeform 8"/>
            <p:cNvSpPr>
              <a:spLocks/>
            </p:cNvSpPr>
            <p:nvPr/>
          </p:nvSpPr>
          <p:spPr bwMode="auto">
            <a:xfrm>
              <a:off x="2895" y="2436"/>
              <a:ext cx="46" cy="29"/>
            </a:xfrm>
            <a:custGeom>
              <a:avLst/>
              <a:gdLst>
                <a:gd name="T0" fmla="*/ 22 w 46"/>
                <a:gd name="T1" fmla="*/ 0 h 29"/>
                <a:gd name="T2" fmla="*/ 0 w 46"/>
                <a:gd name="T3" fmla="*/ 6 h 29"/>
                <a:gd name="T4" fmla="*/ 27 w 46"/>
                <a:gd name="T5" fmla="*/ 29 h 29"/>
                <a:gd name="T6" fmla="*/ 46 w 46"/>
                <a:gd name="T7" fmla="*/ 22 h 29"/>
                <a:gd name="T8" fmla="*/ 38 w 46"/>
                <a:gd name="T9" fmla="*/ 1 h 29"/>
                <a:gd name="T10" fmla="*/ 28 w 46"/>
                <a:gd name="T11" fmla="*/ 9 h 29"/>
                <a:gd name="T12" fmla="*/ 22 w 46"/>
                <a:gd name="T13" fmla="*/ 0 h 29"/>
                <a:gd name="T14" fmla="*/ 22 w 46"/>
                <a:gd name="T15" fmla="*/ 0 h 29"/>
                <a:gd name="T16" fmla="*/ 22 w 46"/>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9"/>
                <a:gd name="T29" fmla="*/ 46 w 4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9">
                  <a:moveTo>
                    <a:pt x="22" y="0"/>
                  </a:moveTo>
                  <a:lnTo>
                    <a:pt x="0" y="6"/>
                  </a:lnTo>
                  <a:lnTo>
                    <a:pt x="27" y="29"/>
                  </a:lnTo>
                  <a:lnTo>
                    <a:pt x="46" y="22"/>
                  </a:lnTo>
                  <a:lnTo>
                    <a:pt x="38" y="1"/>
                  </a:lnTo>
                  <a:lnTo>
                    <a:pt x="28" y="9"/>
                  </a:lnTo>
                  <a:lnTo>
                    <a:pt x="2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9" name="Freeform 9"/>
            <p:cNvSpPr>
              <a:spLocks/>
            </p:cNvSpPr>
            <p:nvPr/>
          </p:nvSpPr>
          <p:spPr bwMode="auto">
            <a:xfrm>
              <a:off x="1977" y="2092"/>
              <a:ext cx="425" cy="802"/>
            </a:xfrm>
            <a:custGeom>
              <a:avLst/>
              <a:gdLst>
                <a:gd name="T0" fmla="*/ 124 w 425"/>
                <a:gd name="T1" fmla="*/ 19 h 802"/>
                <a:gd name="T2" fmla="*/ 63 w 425"/>
                <a:gd name="T3" fmla="*/ 16 h 802"/>
                <a:gd name="T4" fmla="*/ 50 w 425"/>
                <a:gd name="T5" fmla="*/ 44 h 802"/>
                <a:gd name="T6" fmla="*/ 30 w 425"/>
                <a:gd name="T7" fmla="*/ 59 h 802"/>
                <a:gd name="T8" fmla="*/ 15 w 425"/>
                <a:gd name="T9" fmla="*/ 85 h 802"/>
                <a:gd name="T10" fmla="*/ 25 w 425"/>
                <a:gd name="T11" fmla="*/ 126 h 802"/>
                <a:gd name="T12" fmla="*/ 6 w 425"/>
                <a:gd name="T13" fmla="*/ 178 h 802"/>
                <a:gd name="T14" fmla="*/ 5 w 425"/>
                <a:gd name="T15" fmla="*/ 188 h 802"/>
                <a:gd name="T16" fmla="*/ 18 w 425"/>
                <a:gd name="T17" fmla="*/ 203 h 802"/>
                <a:gd name="T18" fmla="*/ 18 w 425"/>
                <a:gd name="T19" fmla="*/ 254 h 802"/>
                <a:gd name="T20" fmla="*/ 18 w 425"/>
                <a:gd name="T21" fmla="*/ 284 h 802"/>
                <a:gd name="T22" fmla="*/ 32 w 425"/>
                <a:gd name="T23" fmla="*/ 262 h 802"/>
                <a:gd name="T24" fmla="*/ 53 w 425"/>
                <a:gd name="T25" fmla="*/ 235 h 802"/>
                <a:gd name="T26" fmla="*/ 55 w 425"/>
                <a:gd name="T27" fmla="*/ 262 h 802"/>
                <a:gd name="T28" fmla="*/ 63 w 425"/>
                <a:gd name="T29" fmla="*/ 275 h 802"/>
                <a:gd name="T30" fmla="*/ 55 w 425"/>
                <a:gd name="T31" fmla="*/ 332 h 802"/>
                <a:gd name="T32" fmla="*/ 44 w 425"/>
                <a:gd name="T33" fmla="*/ 345 h 802"/>
                <a:gd name="T34" fmla="*/ 57 w 425"/>
                <a:gd name="T35" fmla="*/ 356 h 802"/>
                <a:gd name="T36" fmla="*/ 96 w 425"/>
                <a:gd name="T37" fmla="*/ 361 h 802"/>
                <a:gd name="T38" fmla="*/ 156 w 425"/>
                <a:gd name="T39" fmla="*/ 347 h 802"/>
                <a:gd name="T40" fmla="*/ 125 w 425"/>
                <a:gd name="T41" fmla="*/ 385 h 802"/>
                <a:gd name="T42" fmla="*/ 163 w 425"/>
                <a:gd name="T43" fmla="*/ 413 h 802"/>
                <a:gd name="T44" fmla="*/ 163 w 425"/>
                <a:gd name="T45" fmla="*/ 450 h 802"/>
                <a:gd name="T46" fmla="*/ 157 w 425"/>
                <a:gd name="T47" fmla="*/ 482 h 802"/>
                <a:gd name="T48" fmla="*/ 112 w 425"/>
                <a:gd name="T49" fmla="*/ 498 h 802"/>
                <a:gd name="T50" fmla="*/ 72 w 425"/>
                <a:gd name="T51" fmla="*/ 541 h 802"/>
                <a:gd name="T52" fmla="*/ 109 w 425"/>
                <a:gd name="T53" fmla="*/ 552 h 802"/>
                <a:gd name="T54" fmla="*/ 85 w 425"/>
                <a:gd name="T55" fmla="*/ 608 h 802"/>
                <a:gd name="T56" fmla="*/ 56 w 425"/>
                <a:gd name="T57" fmla="*/ 649 h 802"/>
                <a:gd name="T58" fmla="*/ 99 w 425"/>
                <a:gd name="T59" fmla="*/ 655 h 802"/>
                <a:gd name="T60" fmla="*/ 137 w 425"/>
                <a:gd name="T61" fmla="*/ 667 h 802"/>
                <a:gd name="T62" fmla="*/ 182 w 425"/>
                <a:gd name="T63" fmla="*/ 642 h 802"/>
                <a:gd name="T64" fmla="*/ 137 w 425"/>
                <a:gd name="T65" fmla="*/ 690 h 802"/>
                <a:gd name="T66" fmla="*/ 69 w 425"/>
                <a:gd name="T67" fmla="*/ 736 h 802"/>
                <a:gd name="T68" fmla="*/ 21 w 425"/>
                <a:gd name="T69" fmla="*/ 798 h 802"/>
                <a:gd name="T70" fmla="*/ 82 w 425"/>
                <a:gd name="T71" fmla="*/ 764 h 802"/>
                <a:gd name="T72" fmla="*/ 148 w 425"/>
                <a:gd name="T73" fmla="*/ 740 h 802"/>
                <a:gd name="T74" fmla="*/ 191 w 425"/>
                <a:gd name="T75" fmla="*/ 752 h 802"/>
                <a:gd name="T76" fmla="*/ 253 w 425"/>
                <a:gd name="T77" fmla="*/ 717 h 802"/>
                <a:gd name="T78" fmla="*/ 344 w 425"/>
                <a:gd name="T79" fmla="*/ 724 h 802"/>
                <a:gd name="T80" fmla="*/ 408 w 425"/>
                <a:gd name="T81" fmla="*/ 673 h 802"/>
                <a:gd name="T82" fmla="*/ 360 w 425"/>
                <a:gd name="T83" fmla="*/ 665 h 802"/>
                <a:gd name="T84" fmla="*/ 403 w 425"/>
                <a:gd name="T85" fmla="*/ 639 h 802"/>
                <a:gd name="T86" fmla="*/ 416 w 425"/>
                <a:gd name="T87" fmla="*/ 611 h 802"/>
                <a:gd name="T88" fmla="*/ 401 w 425"/>
                <a:gd name="T89" fmla="*/ 529 h 802"/>
                <a:gd name="T90" fmla="*/ 348 w 425"/>
                <a:gd name="T91" fmla="*/ 546 h 802"/>
                <a:gd name="T92" fmla="*/ 351 w 425"/>
                <a:gd name="T93" fmla="*/ 501 h 802"/>
                <a:gd name="T94" fmla="*/ 307 w 425"/>
                <a:gd name="T95" fmla="*/ 458 h 802"/>
                <a:gd name="T96" fmla="*/ 338 w 425"/>
                <a:gd name="T97" fmla="*/ 455 h 802"/>
                <a:gd name="T98" fmla="*/ 303 w 425"/>
                <a:gd name="T99" fmla="*/ 383 h 802"/>
                <a:gd name="T100" fmla="*/ 242 w 425"/>
                <a:gd name="T101" fmla="*/ 329 h 802"/>
                <a:gd name="T102" fmla="*/ 193 w 425"/>
                <a:gd name="T103" fmla="*/ 251 h 802"/>
                <a:gd name="T104" fmla="*/ 146 w 425"/>
                <a:gd name="T105" fmla="*/ 242 h 802"/>
                <a:gd name="T106" fmla="*/ 163 w 425"/>
                <a:gd name="T107" fmla="*/ 209 h 802"/>
                <a:gd name="T108" fmla="*/ 207 w 425"/>
                <a:gd name="T109" fmla="*/ 165 h 802"/>
                <a:gd name="T110" fmla="*/ 228 w 425"/>
                <a:gd name="T111" fmla="*/ 121 h 802"/>
                <a:gd name="T112" fmla="*/ 137 w 425"/>
                <a:gd name="T113" fmla="*/ 94 h 802"/>
                <a:gd name="T114" fmla="*/ 87 w 425"/>
                <a:gd name="T115" fmla="*/ 103 h 802"/>
                <a:gd name="T116" fmla="*/ 96 w 425"/>
                <a:gd name="T117" fmla="*/ 81 h 802"/>
                <a:gd name="T118" fmla="*/ 157 w 425"/>
                <a:gd name="T119" fmla="*/ 0 h 802"/>
                <a:gd name="T120" fmla="*/ 157 w 425"/>
                <a:gd name="T121" fmla="*/ 0 h 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5"/>
                <a:gd name="T184" fmla="*/ 0 h 802"/>
                <a:gd name="T185" fmla="*/ 425 w 425"/>
                <a:gd name="T186" fmla="*/ 802 h 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5" h="802">
                  <a:moveTo>
                    <a:pt x="157" y="0"/>
                  </a:moveTo>
                  <a:lnTo>
                    <a:pt x="124" y="19"/>
                  </a:lnTo>
                  <a:lnTo>
                    <a:pt x="91" y="25"/>
                  </a:lnTo>
                  <a:lnTo>
                    <a:pt x="63" y="16"/>
                  </a:lnTo>
                  <a:lnTo>
                    <a:pt x="44" y="31"/>
                  </a:lnTo>
                  <a:lnTo>
                    <a:pt x="50" y="44"/>
                  </a:lnTo>
                  <a:lnTo>
                    <a:pt x="34" y="49"/>
                  </a:lnTo>
                  <a:lnTo>
                    <a:pt x="30" y="59"/>
                  </a:lnTo>
                  <a:lnTo>
                    <a:pt x="41" y="71"/>
                  </a:lnTo>
                  <a:lnTo>
                    <a:pt x="15" y="85"/>
                  </a:lnTo>
                  <a:lnTo>
                    <a:pt x="10" y="119"/>
                  </a:lnTo>
                  <a:lnTo>
                    <a:pt x="25" y="126"/>
                  </a:lnTo>
                  <a:lnTo>
                    <a:pt x="18" y="144"/>
                  </a:lnTo>
                  <a:lnTo>
                    <a:pt x="6" y="178"/>
                  </a:lnTo>
                  <a:lnTo>
                    <a:pt x="0" y="184"/>
                  </a:lnTo>
                  <a:lnTo>
                    <a:pt x="5" y="188"/>
                  </a:lnTo>
                  <a:lnTo>
                    <a:pt x="5" y="194"/>
                  </a:lnTo>
                  <a:lnTo>
                    <a:pt x="18" y="203"/>
                  </a:lnTo>
                  <a:lnTo>
                    <a:pt x="37" y="191"/>
                  </a:lnTo>
                  <a:lnTo>
                    <a:pt x="18" y="254"/>
                  </a:lnTo>
                  <a:lnTo>
                    <a:pt x="22" y="264"/>
                  </a:lnTo>
                  <a:lnTo>
                    <a:pt x="18" y="284"/>
                  </a:lnTo>
                  <a:lnTo>
                    <a:pt x="30" y="286"/>
                  </a:lnTo>
                  <a:lnTo>
                    <a:pt x="32" y="262"/>
                  </a:lnTo>
                  <a:lnTo>
                    <a:pt x="32" y="248"/>
                  </a:lnTo>
                  <a:lnTo>
                    <a:pt x="53" y="235"/>
                  </a:lnTo>
                  <a:lnTo>
                    <a:pt x="49" y="256"/>
                  </a:lnTo>
                  <a:lnTo>
                    <a:pt x="55" y="262"/>
                  </a:lnTo>
                  <a:lnTo>
                    <a:pt x="66" y="248"/>
                  </a:lnTo>
                  <a:lnTo>
                    <a:pt x="63" y="275"/>
                  </a:lnTo>
                  <a:lnTo>
                    <a:pt x="72" y="294"/>
                  </a:lnTo>
                  <a:lnTo>
                    <a:pt x="55" y="332"/>
                  </a:lnTo>
                  <a:lnTo>
                    <a:pt x="53" y="350"/>
                  </a:lnTo>
                  <a:lnTo>
                    <a:pt x="44" y="345"/>
                  </a:lnTo>
                  <a:lnTo>
                    <a:pt x="50" y="375"/>
                  </a:lnTo>
                  <a:lnTo>
                    <a:pt x="57" y="356"/>
                  </a:lnTo>
                  <a:lnTo>
                    <a:pt x="77" y="372"/>
                  </a:lnTo>
                  <a:lnTo>
                    <a:pt x="96" y="361"/>
                  </a:lnTo>
                  <a:lnTo>
                    <a:pt x="140" y="342"/>
                  </a:lnTo>
                  <a:lnTo>
                    <a:pt x="156" y="347"/>
                  </a:lnTo>
                  <a:lnTo>
                    <a:pt x="135" y="361"/>
                  </a:lnTo>
                  <a:lnTo>
                    <a:pt x="125" y="385"/>
                  </a:lnTo>
                  <a:lnTo>
                    <a:pt x="150" y="429"/>
                  </a:lnTo>
                  <a:lnTo>
                    <a:pt x="163" y="413"/>
                  </a:lnTo>
                  <a:lnTo>
                    <a:pt x="168" y="445"/>
                  </a:lnTo>
                  <a:lnTo>
                    <a:pt x="163" y="450"/>
                  </a:lnTo>
                  <a:lnTo>
                    <a:pt x="173" y="458"/>
                  </a:lnTo>
                  <a:lnTo>
                    <a:pt x="157" y="482"/>
                  </a:lnTo>
                  <a:lnTo>
                    <a:pt x="168" y="491"/>
                  </a:lnTo>
                  <a:lnTo>
                    <a:pt x="112" y="498"/>
                  </a:lnTo>
                  <a:lnTo>
                    <a:pt x="87" y="516"/>
                  </a:lnTo>
                  <a:lnTo>
                    <a:pt x="72" y="541"/>
                  </a:lnTo>
                  <a:lnTo>
                    <a:pt x="101" y="530"/>
                  </a:lnTo>
                  <a:lnTo>
                    <a:pt x="109" y="552"/>
                  </a:lnTo>
                  <a:lnTo>
                    <a:pt x="106" y="582"/>
                  </a:lnTo>
                  <a:lnTo>
                    <a:pt x="85" y="608"/>
                  </a:lnTo>
                  <a:lnTo>
                    <a:pt x="25" y="636"/>
                  </a:lnTo>
                  <a:lnTo>
                    <a:pt x="56" y="649"/>
                  </a:lnTo>
                  <a:lnTo>
                    <a:pt x="87" y="643"/>
                  </a:lnTo>
                  <a:lnTo>
                    <a:pt x="99" y="655"/>
                  </a:lnTo>
                  <a:lnTo>
                    <a:pt x="121" y="646"/>
                  </a:lnTo>
                  <a:lnTo>
                    <a:pt x="137" y="667"/>
                  </a:lnTo>
                  <a:lnTo>
                    <a:pt x="157" y="660"/>
                  </a:lnTo>
                  <a:lnTo>
                    <a:pt x="182" y="642"/>
                  </a:lnTo>
                  <a:lnTo>
                    <a:pt x="165" y="682"/>
                  </a:lnTo>
                  <a:lnTo>
                    <a:pt x="137" y="690"/>
                  </a:lnTo>
                  <a:lnTo>
                    <a:pt x="90" y="690"/>
                  </a:lnTo>
                  <a:lnTo>
                    <a:pt x="69" y="736"/>
                  </a:lnTo>
                  <a:lnTo>
                    <a:pt x="3" y="802"/>
                  </a:lnTo>
                  <a:lnTo>
                    <a:pt x="21" y="798"/>
                  </a:lnTo>
                  <a:lnTo>
                    <a:pt x="50" y="798"/>
                  </a:lnTo>
                  <a:lnTo>
                    <a:pt x="82" y="764"/>
                  </a:lnTo>
                  <a:lnTo>
                    <a:pt x="128" y="770"/>
                  </a:lnTo>
                  <a:lnTo>
                    <a:pt x="148" y="740"/>
                  </a:lnTo>
                  <a:lnTo>
                    <a:pt x="173" y="727"/>
                  </a:lnTo>
                  <a:lnTo>
                    <a:pt x="191" y="752"/>
                  </a:lnTo>
                  <a:lnTo>
                    <a:pt x="241" y="733"/>
                  </a:lnTo>
                  <a:lnTo>
                    <a:pt x="253" y="717"/>
                  </a:lnTo>
                  <a:lnTo>
                    <a:pt x="287" y="730"/>
                  </a:lnTo>
                  <a:lnTo>
                    <a:pt x="344" y="724"/>
                  </a:lnTo>
                  <a:lnTo>
                    <a:pt x="398" y="698"/>
                  </a:lnTo>
                  <a:lnTo>
                    <a:pt x="408" y="673"/>
                  </a:lnTo>
                  <a:lnTo>
                    <a:pt x="364" y="677"/>
                  </a:lnTo>
                  <a:lnTo>
                    <a:pt x="360" y="665"/>
                  </a:lnTo>
                  <a:lnTo>
                    <a:pt x="376" y="642"/>
                  </a:lnTo>
                  <a:lnTo>
                    <a:pt x="403" y="639"/>
                  </a:lnTo>
                  <a:lnTo>
                    <a:pt x="398" y="620"/>
                  </a:lnTo>
                  <a:lnTo>
                    <a:pt x="416" y="611"/>
                  </a:lnTo>
                  <a:lnTo>
                    <a:pt x="425" y="566"/>
                  </a:lnTo>
                  <a:lnTo>
                    <a:pt x="401" y="529"/>
                  </a:lnTo>
                  <a:lnTo>
                    <a:pt x="364" y="524"/>
                  </a:lnTo>
                  <a:lnTo>
                    <a:pt x="348" y="546"/>
                  </a:lnTo>
                  <a:lnTo>
                    <a:pt x="326" y="536"/>
                  </a:lnTo>
                  <a:lnTo>
                    <a:pt x="351" y="501"/>
                  </a:lnTo>
                  <a:lnTo>
                    <a:pt x="325" y="479"/>
                  </a:lnTo>
                  <a:lnTo>
                    <a:pt x="307" y="458"/>
                  </a:lnTo>
                  <a:lnTo>
                    <a:pt x="344" y="472"/>
                  </a:lnTo>
                  <a:lnTo>
                    <a:pt x="338" y="455"/>
                  </a:lnTo>
                  <a:lnTo>
                    <a:pt x="307" y="413"/>
                  </a:lnTo>
                  <a:lnTo>
                    <a:pt x="303" y="383"/>
                  </a:lnTo>
                  <a:lnTo>
                    <a:pt x="262" y="372"/>
                  </a:lnTo>
                  <a:lnTo>
                    <a:pt x="242" y="329"/>
                  </a:lnTo>
                  <a:lnTo>
                    <a:pt x="240" y="289"/>
                  </a:lnTo>
                  <a:lnTo>
                    <a:pt x="193" y="251"/>
                  </a:lnTo>
                  <a:lnTo>
                    <a:pt x="156" y="251"/>
                  </a:lnTo>
                  <a:lnTo>
                    <a:pt x="146" y="242"/>
                  </a:lnTo>
                  <a:lnTo>
                    <a:pt x="181" y="229"/>
                  </a:lnTo>
                  <a:lnTo>
                    <a:pt x="163" y="209"/>
                  </a:lnTo>
                  <a:lnTo>
                    <a:pt x="175" y="206"/>
                  </a:lnTo>
                  <a:lnTo>
                    <a:pt x="207" y="165"/>
                  </a:lnTo>
                  <a:lnTo>
                    <a:pt x="209" y="140"/>
                  </a:lnTo>
                  <a:lnTo>
                    <a:pt x="228" y="121"/>
                  </a:lnTo>
                  <a:lnTo>
                    <a:pt x="222" y="97"/>
                  </a:lnTo>
                  <a:lnTo>
                    <a:pt x="137" y="94"/>
                  </a:lnTo>
                  <a:lnTo>
                    <a:pt x="100" y="116"/>
                  </a:lnTo>
                  <a:lnTo>
                    <a:pt x="87" y="103"/>
                  </a:lnTo>
                  <a:lnTo>
                    <a:pt x="116" y="84"/>
                  </a:lnTo>
                  <a:lnTo>
                    <a:pt x="96" y="81"/>
                  </a:lnTo>
                  <a:lnTo>
                    <a:pt x="156" y="31"/>
                  </a:lnTo>
                  <a:lnTo>
                    <a:pt x="15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0" name="Freeform 10"/>
            <p:cNvSpPr>
              <a:spLocks/>
            </p:cNvSpPr>
            <p:nvPr/>
          </p:nvSpPr>
          <p:spPr bwMode="auto">
            <a:xfrm>
              <a:off x="1913" y="2089"/>
              <a:ext cx="61" cy="106"/>
            </a:xfrm>
            <a:custGeom>
              <a:avLst/>
              <a:gdLst>
                <a:gd name="T0" fmla="*/ 61 w 61"/>
                <a:gd name="T1" fmla="*/ 0 h 106"/>
                <a:gd name="T2" fmla="*/ 54 w 61"/>
                <a:gd name="T3" fmla="*/ 31 h 106"/>
                <a:gd name="T4" fmla="*/ 60 w 61"/>
                <a:gd name="T5" fmla="*/ 43 h 106"/>
                <a:gd name="T6" fmla="*/ 35 w 61"/>
                <a:gd name="T7" fmla="*/ 52 h 106"/>
                <a:gd name="T8" fmla="*/ 38 w 61"/>
                <a:gd name="T9" fmla="*/ 69 h 106"/>
                <a:gd name="T10" fmla="*/ 1 w 61"/>
                <a:gd name="T11" fmla="*/ 106 h 106"/>
                <a:gd name="T12" fmla="*/ 5 w 61"/>
                <a:gd name="T13" fmla="*/ 84 h 106"/>
                <a:gd name="T14" fmla="*/ 13 w 61"/>
                <a:gd name="T15" fmla="*/ 62 h 106"/>
                <a:gd name="T16" fmla="*/ 0 w 61"/>
                <a:gd name="T17" fmla="*/ 54 h 106"/>
                <a:gd name="T18" fmla="*/ 10 w 61"/>
                <a:gd name="T19" fmla="*/ 37 h 106"/>
                <a:gd name="T20" fmla="*/ 30 w 61"/>
                <a:gd name="T21" fmla="*/ 47 h 106"/>
                <a:gd name="T22" fmla="*/ 42 w 61"/>
                <a:gd name="T23" fmla="*/ 19 h 106"/>
                <a:gd name="T24" fmla="*/ 61 w 61"/>
                <a:gd name="T25" fmla="*/ 0 h 106"/>
                <a:gd name="T26" fmla="*/ 61 w 61"/>
                <a:gd name="T27" fmla="*/ 0 h 106"/>
                <a:gd name="T28" fmla="*/ 61 w 61"/>
                <a:gd name="T29" fmla="*/ 0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106"/>
                <a:gd name="T47" fmla="*/ 61 w 61"/>
                <a:gd name="T48" fmla="*/ 106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106">
                  <a:moveTo>
                    <a:pt x="61" y="0"/>
                  </a:moveTo>
                  <a:lnTo>
                    <a:pt x="54" y="31"/>
                  </a:lnTo>
                  <a:lnTo>
                    <a:pt x="60" y="43"/>
                  </a:lnTo>
                  <a:lnTo>
                    <a:pt x="35" y="52"/>
                  </a:lnTo>
                  <a:lnTo>
                    <a:pt x="38" y="69"/>
                  </a:lnTo>
                  <a:lnTo>
                    <a:pt x="1" y="106"/>
                  </a:lnTo>
                  <a:lnTo>
                    <a:pt x="5" y="84"/>
                  </a:lnTo>
                  <a:lnTo>
                    <a:pt x="13" y="62"/>
                  </a:lnTo>
                  <a:lnTo>
                    <a:pt x="0" y="54"/>
                  </a:lnTo>
                  <a:lnTo>
                    <a:pt x="10" y="37"/>
                  </a:lnTo>
                  <a:lnTo>
                    <a:pt x="30" y="47"/>
                  </a:lnTo>
                  <a:lnTo>
                    <a:pt x="42" y="19"/>
                  </a:lnTo>
                  <a:lnTo>
                    <a:pt x="6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1" name="Freeform 11"/>
            <p:cNvSpPr>
              <a:spLocks/>
            </p:cNvSpPr>
            <p:nvPr/>
          </p:nvSpPr>
          <p:spPr bwMode="auto">
            <a:xfrm>
              <a:off x="1936" y="2177"/>
              <a:ext cx="46" cy="74"/>
            </a:xfrm>
            <a:custGeom>
              <a:avLst/>
              <a:gdLst>
                <a:gd name="T0" fmla="*/ 29 w 46"/>
                <a:gd name="T1" fmla="*/ 0 h 74"/>
                <a:gd name="T2" fmla="*/ 31 w 46"/>
                <a:gd name="T3" fmla="*/ 15 h 74"/>
                <a:gd name="T4" fmla="*/ 29 w 46"/>
                <a:gd name="T5" fmla="*/ 38 h 74"/>
                <a:gd name="T6" fmla="*/ 46 w 46"/>
                <a:gd name="T7" fmla="*/ 52 h 74"/>
                <a:gd name="T8" fmla="*/ 29 w 46"/>
                <a:gd name="T9" fmla="*/ 74 h 74"/>
                <a:gd name="T10" fmla="*/ 25 w 46"/>
                <a:gd name="T11" fmla="*/ 50 h 74"/>
                <a:gd name="T12" fmla="*/ 12 w 46"/>
                <a:gd name="T13" fmla="*/ 47 h 74"/>
                <a:gd name="T14" fmla="*/ 0 w 46"/>
                <a:gd name="T15" fmla="*/ 15 h 74"/>
                <a:gd name="T16" fmla="*/ 10 w 46"/>
                <a:gd name="T17" fmla="*/ 12 h 74"/>
                <a:gd name="T18" fmla="*/ 21 w 46"/>
                <a:gd name="T19" fmla="*/ 21 h 74"/>
                <a:gd name="T20" fmla="*/ 29 w 46"/>
                <a:gd name="T21" fmla="*/ 0 h 74"/>
                <a:gd name="T22" fmla="*/ 29 w 46"/>
                <a:gd name="T23" fmla="*/ 0 h 74"/>
                <a:gd name="T24" fmla="*/ 29 w 4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74"/>
                <a:gd name="T41" fmla="*/ 46 w 4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74">
                  <a:moveTo>
                    <a:pt x="29" y="0"/>
                  </a:moveTo>
                  <a:lnTo>
                    <a:pt x="31" y="15"/>
                  </a:lnTo>
                  <a:lnTo>
                    <a:pt x="29" y="38"/>
                  </a:lnTo>
                  <a:lnTo>
                    <a:pt x="46" y="52"/>
                  </a:lnTo>
                  <a:lnTo>
                    <a:pt x="29" y="74"/>
                  </a:lnTo>
                  <a:lnTo>
                    <a:pt x="25" y="50"/>
                  </a:lnTo>
                  <a:lnTo>
                    <a:pt x="12" y="47"/>
                  </a:lnTo>
                  <a:lnTo>
                    <a:pt x="0" y="15"/>
                  </a:lnTo>
                  <a:lnTo>
                    <a:pt x="10" y="12"/>
                  </a:lnTo>
                  <a:lnTo>
                    <a:pt x="21" y="21"/>
                  </a:lnTo>
                  <a:lnTo>
                    <a:pt x="29"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2" name="Freeform 12"/>
            <p:cNvSpPr>
              <a:spLocks/>
            </p:cNvSpPr>
            <p:nvPr/>
          </p:nvSpPr>
          <p:spPr bwMode="auto">
            <a:xfrm>
              <a:off x="1939" y="2286"/>
              <a:ext cx="46" cy="32"/>
            </a:xfrm>
            <a:custGeom>
              <a:avLst/>
              <a:gdLst>
                <a:gd name="T0" fmla="*/ 13 w 46"/>
                <a:gd name="T1" fmla="*/ 0 h 32"/>
                <a:gd name="T2" fmla="*/ 26 w 46"/>
                <a:gd name="T3" fmla="*/ 3 h 32"/>
                <a:gd name="T4" fmla="*/ 46 w 46"/>
                <a:gd name="T5" fmla="*/ 21 h 32"/>
                <a:gd name="T6" fmla="*/ 32 w 46"/>
                <a:gd name="T7" fmla="*/ 32 h 32"/>
                <a:gd name="T8" fmla="*/ 0 w 46"/>
                <a:gd name="T9" fmla="*/ 29 h 32"/>
                <a:gd name="T10" fmla="*/ 28 w 46"/>
                <a:gd name="T11" fmla="*/ 16 h 32"/>
                <a:gd name="T12" fmla="*/ 13 w 46"/>
                <a:gd name="T13" fmla="*/ 0 h 32"/>
                <a:gd name="T14" fmla="*/ 13 w 46"/>
                <a:gd name="T15" fmla="*/ 0 h 32"/>
                <a:gd name="T16" fmla="*/ 13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13" y="0"/>
                  </a:moveTo>
                  <a:lnTo>
                    <a:pt x="26" y="3"/>
                  </a:lnTo>
                  <a:lnTo>
                    <a:pt x="46" y="21"/>
                  </a:lnTo>
                  <a:lnTo>
                    <a:pt x="32" y="32"/>
                  </a:lnTo>
                  <a:lnTo>
                    <a:pt x="0" y="29"/>
                  </a:lnTo>
                  <a:lnTo>
                    <a:pt x="28" y="16"/>
                  </a:lnTo>
                  <a:lnTo>
                    <a:pt x="13"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3" name="Freeform 13"/>
            <p:cNvSpPr>
              <a:spLocks/>
            </p:cNvSpPr>
            <p:nvPr/>
          </p:nvSpPr>
          <p:spPr bwMode="auto">
            <a:xfrm>
              <a:off x="1965" y="2337"/>
              <a:ext cx="15" cy="25"/>
            </a:xfrm>
            <a:custGeom>
              <a:avLst/>
              <a:gdLst>
                <a:gd name="T0" fmla="*/ 15 w 15"/>
                <a:gd name="T1" fmla="*/ 0 h 25"/>
                <a:gd name="T2" fmla="*/ 0 w 15"/>
                <a:gd name="T3" fmla="*/ 9 h 25"/>
                <a:gd name="T4" fmla="*/ 6 w 15"/>
                <a:gd name="T5" fmla="*/ 25 h 25"/>
                <a:gd name="T6" fmla="*/ 15 w 15"/>
                <a:gd name="T7" fmla="*/ 0 h 25"/>
                <a:gd name="T8" fmla="*/ 15 w 15"/>
                <a:gd name="T9" fmla="*/ 0 h 25"/>
                <a:gd name="T10" fmla="*/ 15 w 15"/>
                <a:gd name="T11" fmla="*/ 0 h 25"/>
                <a:gd name="T12" fmla="*/ 0 60000 65536"/>
                <a:gd name="T13" fmla="*/ 0 60000 65536"/>
                <a:gd name="T14" fmla="*/ 0 60000 65536"/>
                <a:gd name="T15" fmla="*/ 0 60000 65536"/>
                <a:gd name="T16" fmla="*/ 0 60000 65536"/>
                <a:gd name="T17" fmla="*/ 0 60000 65536"/>
                <a:gd name="T18" fmla="*/ 0 w 15"/>
                <a:gd name="T19" fmla="*/ 0 h 25"/>
                <a:gd name="T20" fmla="*/ 15 w 1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5" h="25">
                  <a:moveTo>
                    <a:pt x="15" y="0"/>
                  </a:moveTo>
                  <a:lnTo>
                    <a:pt x="0" y="9"/>
                  </a:lnTo>
                  <a:lnTo>
                    <a:pt x="6" y="25"/>
                  </a:lnTo>
                  <a:lnTo>
                    <a:pt x="15"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4" name="Freeform 14"/>
            <p:cNvSpPr>
              <a:spLocks/>
            </p:cNvSpPr>
            <p:nvPr/>
          </p:nvSpPr>
          <p:spPr bwMode="auto">
            <a:xfrm>
              <a:off x="1942" y="2356"/>
              <a:ext cx="20" cy="30"/>
            </a:xfrm>
            <a:custGeom>
              <a:avLst/>
              <a:gdLst>
                <a:gd name="T0" fmla="*/ 9 w 20"/>
                <a:gd name="T1" fmla="*/ 0 h 30"/>
                <a:gd name="T2" fmla="*/ 19 w 20"/>
                <a:gd name="T3" fmla="*/ 6 h 30"/>
                <a:gd name="T4" fmla="*/ 20 w 20"/>
                <a:gd name="T5" fmla="*/ 22 h 30"/>
                <a:gd name="T6" fmla="*/ 0 w 20"/>
                <a:gd name="T7" fmla="*/ 30 h 30"/>
                <a:gd name="T8" fmla="*/ 10 w 20"/>
                <a:gd name="T9" fmla="*/ 14 h 30"/>
                <a:gd name="T10" fmla="*/ 9 w 20"/>
                <a:gd name="T11" fmla="*/ 0 h 30"/>
                <a:gd name="T12" fmla="*/ 9 w 20"/>
                <a:gd name="T13" fmla="*/ 0 h 30"/>
                <a:gd name="T14" fmla="*/ 9 w 2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9" y="0"/>
                  </a:moveTo>
                  <a:lnTo>
                    <a:pt x="19" y="6"/>
                  </a:lnTo>
                  <a:lnTo>
                    <a:pt x="20" y="22"/>
                  </a:lnTo>
                  <a:lnTo>
                    <a:pt x="0" y="30"/>
                  </a:lnTo>
                  <a:lnTo>
                    <a:pt x="10" y="14"/>
                  </a:lnTo>
                  <a:lnTo>
                    <a:pt x="9"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5" name="Freeform 15"/>
            <p:cNvSpPr>
              <a:spLocks/>
            </p:cNvSpPr>
            <p:nvPr/>
          </p:nvSpPr>
          <p:spPr bwMode="auto">
            <a:xfrm>
              <a:off x="1739" y="2408"/>
              <a:ext cx="235" cy="349"/>
            </a:xfrm>
            <a:custGeom>
              <a:avLst/>
              <a:gdLst>
                <a:gd name="T0" fmla="*/ 129 w 235"/>
                <a:gd name="T1" fmla="*/ 66 h 349"/>
                <a:gd name="T2" fmla="*/ 143 w 235"/>
                <a:gd name="T3" fmla="*/ 84 h 349"/>
                <a:gd name="T4" fmla="*/ 147 w 235"/>
                <a:gd name="T5" fmla="*/ 103 h 349"/>
                <a:gd name="T6" fmla="*/ 175 w 235"/>
                <a:gd name="T7" fmla="*/ 91 h 349"/>
                <a:gd name="T8" fmla="*/ 201 w 235"/>
                <a:gd name="T9" fmla="*/ 91 h 349"/>
                <a:gd name="T10" fmla="*/ 219 w 235"/>
                <a:gd name="T11" fmla="*/ 120 h 349"/>
                <a:gd name="T12" fmla="*/ 235 w 235"/>
                <a:gd name="T13" fmla="*/ 156 h 349"/>
                <a:gd name="T14" fmla="*/ 226 w 235"/>
                <a:gd name="T15" fmla="*/ 178 h 349"/>
                <a:gd name="T16" fmla="*/ 229 w 235"/>
                <a:gd name="T17" fmla="*/ 214 h 349"/>
                <a:gd name="T18" fmla="*/ 212 w 235"/>
                <a:gd name="T19" fmla="*/ 291 h 349"/>
                <a:gd name="T20" fmla="*/ 188 w 235"/>
                <a:gd name="T21" fmla="*/ 283 h 349"/>
                <a:gd name="T22" fmla="*/ 141 w 235"/>
                <a:gd name="T23" fmla="*/ 292 h 349"/>
                <a:gd name="T24" fmla="*/ 121 w 235"/>
                <a:gd name="T25" fmla="*/ 320 h 349"/>
                <a:gd name="T26" fmla="*/ 102 w 235"/>
                <a:gd name="T27" fmla="*/ 327 h 349"/>
                <a:gd name="T28" fmla="*/ 50 w 235"/>
                <a:gd name="T29" fmla="*/ 349 h 349"/>
                <a:gd name="T30" fmla="*/ 25 w 235"/>
                <a:gd name="T31" fmla="*/ 344 h 349"/>
                <a:gd name="T32" fmla="*/ 41 w 235"/>
                <a:gd name="T33" fmla="*/ 327 h 349"/>
                <a:gd name="T34" fmla="*/ 19 w 235"/>
                <a:gd name="T35" fmla="*/ 330 h 349"/>
                <a:gd name="T36" fmla="*/ 25 w 235"/>
                <a:gd name="T37" fmla="*/ 314 h 349"/>
                <a:gd name="T38" fmla="*/ 6 w 235"/>
                <a:gd name="T39" fmla="*/ 314 h 349"/>
                <a:gd name="T40" fmla="*/ 11 w 235"/>
                <a:gd name="T41" fmla="*/ 299 h 349"/>
                <a:gd name="T42" fmla="*/ 22 w 235"/>
                <a:gd name="T43" fmla="*/ 285 h 349"/>
                <a:gd name="T44" fmla="*/ 0 w 235"/>
                <a:gd name="T45" fmla="*/ 285 h 349"/>
                <a:gd name="T46" fmla="*/ 2 w 235"/>
                <a:gd name="T47" fmla="*/ 277 h 349"/>
                <a:gd name="T48" fmla="*/ 44 w 235"/>
                <a:gd name="T49" fmla="*/ 250 h 349"/>
                <a:gd name="T50" fmla="*/ 85 w 235"/>
                <a:gd name="T51" fmla="*/ 242 h 349"/>
                <a:gd name="T52" fmla="*/ 77 w 235"/>
                <a:gd name="T53" fmla="*/ 225 h 349"/>
                <a:gd name="T54" fmla="*/ 50 w 235"/>
                <a:gd name="T55" fmla="*/ 242 h 349"/>
                <a:gd name="T56" fmla="*/ 25 w 235"/>
                <a:gd name="T57" fmla="*/ 244 h 349"/>
                <a:gd name="T58" fmla="*/ 46 w 235"/>
                <a:gd name="T59" fmla="*/ 230 h 349"/>
                <a:gd name="T60" fmla="*/ 49 w 235"/>
                <a:gd name="T61" fmla="*/ 208 h 349"/>
                <a:gd name="T62" fmla="*/ 71 w 235"/>
                <a:gd name="T63" fmla="*/ 188 h 349"/>
                <a:gd name="T64" fmla="*/ 28 w 235"/>
                <a:gd name="T65" fmla="*/ 179 h 349"/>
                <a:gd name="T66" fmla="*/ 13 w 235"/>
                <a:gd name="T67" fmla="*/ 158 h 349"/>
                <a:gd name="T68" fmla="*/ 44 w 235"/>
                <a:gd name="T69" fmla="*/ 134 h 349"/>
                <a:gd name="T70" fmla="*/ 16 w 235"/>
                <a:gd name="T71" fmla="*/ 129 h 349"/>
                <a:gd name="T72" fmla="*/ 15 w 235"/>
                <a:gd name="T73" fmla="*/ 113 h 349"/>
                <a:gd name="T74" fmla="*/ 21 w 235"/>
                <a:gd name="T75" fmla="*/ 113 h 349"/>
                <a:gd name="T76" fmla="*/ 25 w 235"/>
                <a:gd name="T77" fmla="*/ 91 h 349"/>
                <a:gd name="T78" fmla="*/ 41 w 235"/>
                <a:gd name="T79" fmla="*/ 82 h 349"/>
                <a:gd name="T80" fmla="*/ 69 w 235"/>
                <a:gd name="T81" fmla="*/ 97 h 349"/>
                <a:gd name="T82" fmla="*/ 96 w 235"/>
                <a:gd name="T83" fmla="*/ 85 h 349"/>
                <a:gd name="T84" fmla="*/ 109 w 235"/>
                <a:gd name="T85" fmla="*/ 59 h 349"/>
                <a:gd name="T86" fmla="*/ 81 w 235"/>
                <a:gd name="T87" fmla="*/ 59 h 349"/>
                <a:gd name="T88" fmla="*/ 77 w 235"/>
                <a:gd name="T89" fmla="*/ 48 h 349"/>
                <a:gd name="T90" fmla="*/ 109 w 235"/>
                <a:gd name="T91" fmla="*/ 26 h 349"/>
                <a:gd name="T92" fmla="*/ 115 w 235"/>
                <a:gd name="T93" fmla="*/ 7 h 349"/>
                <a:gd name="T94" fmla="*/ 153 w 235"/>
                <a:gd name="T95" fmla="*/ 0 h 349"/>
                <a:gd name="T96" fmla="*/ 154 w 235"/>
                <a:gd name="T97" fmla="*/ 16 h 349"/>
                <a:gd name="T98" fmla="*/ 144 w 235"/>
                <a:gd name="T99" fmla="*/ 38 h 349"/>
                <a:gd name="T100" fmla="*/ 135 w 235"/>
                <a:gd name="T101" fmla="*/ 48 h 349"/>
                <a:gd name="T102" fmla="*/ 140 w 235"/>
                <a:gd name="T103" fmla="*/ 59 h 349"/>
                <a:gd name="T104" fmla="*/ 129 w 235"/>
                <a:gd name="T105" fmla="*/ 66 h 349"/>
                <a:gd name="T106" fmla="*/ 129 w 235"/>
                <a:gd name="T107" fmla="*/ 66 h 349"/>
                <a:gd name="T108" fmla="*/ 129 w 235"/>
                <a:gd name="T109" fmla="*/ 66 h 3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
                <a:gd name="T166" fmla="*/ 0 h 349"/>
                <a:gd name="T167" fmla="*/ 235 w 235"/>
                <a:gd name="T168" fmla="*/ 349 h 3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 h="349">
                  <a:moveTo>
                    <a:pt x="129" y="66"/>
                  </a:moveTo>
                  <a:lnTo>
                    <a:pt x="143" y="84"/>
                  </a:lnTo>
                  <a:lnTo>
                    <a:pt x="147" y="103"/>
                  </a:lnTo>
                  <a:lnTo>
                    <a:pt x="175" y="91"/>
                  </a:lnTo>
                  <a:lnTo>
                    <a:pt x="201" y="91"/>
                  </a:lnTo>
                  <a:lnTo>
                    <a:pt x="219" y="120"/>
                  </a:lnTo>
                  <a:lnTo>
                    <a:pt x="235" y="156"/>
                  </a:lnTo>
                  <a:lnTo>
                    <a:pt x="226" y="178"/>
                  </a:lnTo>
                  <a:lnTo>
                    <a:pt x="229" y="214"/>
                  </a:lnTo>
                  <a:lnTo>
                    <a:pt x="212" y="291"/>
                  </a:lnTo>
                  <a:lnTo>
                    <a:pt x="188" y="283"/>
                  </a:lnTo>
                  <a:lnTo>
                    <a:pt x="141" y="292"/>
                  </a:lnTo>
                  <a:lnTo>
                    <a:pt x="121" y="320"/>
                  </a:lnTo>
                  <a:lnTo>
                    <a:pt x="102" y="327"/>
                  </a:lnTo>
                  <a:lnTo>
                    <a:pt x="50" y="349"/>
                  </a:lnTo>
                  <a:lnTo>
                    <a:pt x="25" y="344"/>
                  </a:lnTo>
                  <a:lnTo>
                    <a:pt x="41" y="327"/>
                  </a:lnTo>
                  <a:lnTo>
                    <a:pt x="19" y="330"/>
                  </a:lnTo>
                  <a:lnTo>
                    <a:pt x="25" y="314"/>
                  </a:lnTo>
                  <a:lnTo>
                    <a:pt x="6" y="314"/>
                  </a:lnTo>
                  <a:lnTo>
                    <a:pt x="11" y="299"/>
                  </a:lnTo>
                  <a:lnTo>
                    <a:pt x="22" y="285"/>
                  </a:lnTo>
                  <a:lnTo>
                    <a:pt x="0" y="285"/>
                  </a:lnTo>
                  <a:lnTo>
                    <a:pt x="2" y="277"/>
                  </a:lnTo>
                  <a:lnTo>
                    <a:pt x="44" y="250"/>
                  </a:lnTo>
                  <a:lnTo>
                    <a:pt x="85" y="242"/>
                  </a:lnTo>
                  <a:lnTo>
                    <a:pt x="77" y="225"/>
                  </a:lnTo>
                  <a:lnTo>
                    <a:pt x="50" y="242"/>
                  </a:lnTo>
                  <a:lnTo>
                    <a:pt x="25" y="244"/>
                  </a:lnTo>
                  <a:lnTo>
                    <a:pt x="46" y="230"/>
                  </a:lnTo>
                  <a:lnTo>
                    <a:pt x="49" y="208"/>
                  </a:lnTo>
                  <a:lnTo>
                    <a:pt x="71" y="188"/>
                  </a:lnTo>
                  <a:lnTo>
                    <a:pt x="28" y="179"/>
                  </a:lnTo>
                  <a:lnTo>
                    <a:pt x="13" y="158"/>
                  </a:lnTo>
                  <a:lnTo>
                    <a:pt x="44" y="134"/>
                  </a:lnTo>
                  <a:lnTo>
                    <a:pt x="16" y="129"/>
                  </a:lnTo>
                  <a:lnTo>
                    <a:pt x="15" y="113"/>
                  </a:lnTo>
                  <a:lnTo>
                    <a:pt x="21" y="113"/>
                  </a:lnTo>
                  <a:lnTo>
                    <a:pt x="25" y="91"/>
                  </a:lnTo>
                  <a:lnTo>
                    <a:pt x="41" y="82"/>
                  </a:lnTo>
                  <a:lnTo>
                    <a:pt x="69" y="97"/>
                  </a:lnTo>
                  <a:lnTo>
                    <a:pt x="96" y="85"/>
                  </a:lnTo>
                  <a:lnTo>
                    <a:pt x="109" y="59"/>
                  </a:lnTo>
                  <a:lnTo>
                    <a:pt x="81" y="59"/>
                  </a:lnTo>
                  <a:lnTo>
                    <a:pt x="77" y="48"/>
                  </a:lnTo>
                  <a:lnTo>
                    <a:pt x="109" y="26"/>
                  </a:lnTo>
                  <a:lnTo>
                    <a:pt x="115" y="7"/>
                  </a:lnTo>
                  <a:lnTo>
                    <a:pt x="153" y="0"/>
                  </a:lnTo>
                  <a:lnTo>
                    <a:pt x="154" y="16"/>
                  </a:lnTo>
                  <a:lnTo>
                    <a:pt x="144" y="38"/>
                  </a:lnTo>
                  <a:lnTo>
                    <a:pt x="135" y="48"/>
                  </a:lnTo>
                  <a:lnTo>
                    <a:pt x="140" y="59"/>
                  </a:lnTo>
                  <a:lnTo>
                    <a:pt x="129" y="6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6" name="Freeform 16"/>
            <p:cNvSpPr>
              <a:spLocks/>
            </p:cNvSpPr>
            <p:nvPr/>
          </p:nvSpPr>
          <p:spPr bwMode="auto">
            <a:xfrm>
              <a:off x="1401" y="1531"/>
              <a:ext cx="592" cy="285"/>
            </a:xfrm>
            <a:custGeom>
              <a:avLst/>
              <a:gdLst>
                <a:gd name="T0" fmla="*/ 592 w 592"/>
                <a:gd name="T1" fmla="*/ 122 h 285"/>
                <a:gd name="T2" fmla="*/ 516 w 592"/>
                <a:gd name="T3" fmla="*/ 210 h 285"/>
                <a:gd name="T4" fmla="*/ 488 w 592"/>
                <a:gd name="T5" fmla="*/ 203 h 285"/>
                <a:gd name="T6" fmla="*/ 440 w 592"/>
                <a:gd name="T7" fmla="*/ 239 h 285"/>
                <a:gd name="T8" fmla="*/ 394 w 592"/>
                <a:gd name="T9" fmla="*/ 235 h 285"/>
                <a:gd name="T10" fmla="*/ 343 w 592"/>
                <a:gd name="T11" fmla="*/ 285 h 285"/>
                <a:gd name="T12" fmla="*/ 274 w 592"/>
                <a:gd name="T13" fmla="*/ 285 h 285"/>
                <a:gd name="T14" fmla="*/ 178 w 592"/>
                <a:gd name="T15" fmla="*/ 238 h 285"/>
                <a:gd name="T16" fmla="*/ 94 w 592"/>
                <a:gd name="T17" fmla="*/ 244 h 285"/>
                <a:gd name="T18" fmla="*/ 78 w 592"/>
                <a:gd name="T19" fmla="*/ 219 h 285"/>
                <a:gd name="T20" fmla="*/ 158 w 592"/>
                <a:gd name="T21" fmla="*/ 207 h 285"/>
                <a:gd name="T22" fmla="*/ 114 w 592"/>
                <a:gd name="T23" fmla="*/ 170 h 285"/>
                <a:gd name="T24" fmla="*/ 108 w 592"/>
                <a:gd name="T25" fmla="*/ 157 h 285"/>
                <a:gd name="T26" fmla="*/ 27 w 592"/>
                <a:gd name="T27" fmla="*/ 157 h 285"/>
                <a:gd name="T28" fmla="*/ 30 w 592"/>
                <a:gd name="T29" fmla="*/ 148 h 285"/>
                <a:gd name="T30" fmla="*/ 141 w 592"/>
                <a:gd name="T31" fmla="*/ 141 h 285"/>
                <a:gd name="T32" fmla="*/ 150 w 592"/>
                <a:gd name="T33" fmla="*/ 120 h 285"/>
                <a:gd name="T34" fmla="*/ 102 w 592"/>
                <a:gd name="T35" fmla="*/ 120 h 285"/>
                <a:gd name="T36" fmla="*/ 131 w 592"/>
                <a:gd name="T37" fmla="*/ 91 h 285"/>
                <a:gd name="T38" fmla="*/ 86 w 592"/>
                <a:gd name="T39" fmla="*/ 84 h 285"/>
                <a:gd name="T40" fmla="*/ 43 w 592"/>
                <a:gd name="T41" fmla="*/ 97 h 285"/>
                <a:gd name="T42" fmla="*/ 0 w 592"/>
                <a:gd name="T43" fmla="*/ 94 h 285"/>
                <a:gd name="T44" fmla="*/ 39 w 592"/>
                <a:gd name="T45" fmla="*/ 78 h 285"/>
                <a:gd name="T46" fmla="*/ 67 w 592"/>
                <a:gd name="T47" fmla="*/ 63 h 285"/>
                <a:gd name="T48" fmla="*/ 30 w 592"/>
                <a:gd name="T49" fmla="*/ 59 h 285"/>
                <a:gd name="T50" fmla="*/ 42 w 592"/>
                <a:gd name="T51" fmla="*/ 34 h 285"/>
                <a:gd name="T52" fmla="*/ 74 w 592"/>
                <a:gd name="T53" fmla="*/ 31 h 285"/>
                <a:gd name="T54" fmla="*/ 102 w 592"/>
                <a:gd name="T55" fmla="*/ 63 h 285"/>
                <a:gd name="T56" fmla="*/ 111 w 592"/>
                <a:gd name="T57" fmla="*/ 56 h 285"/>
                <a:gd name="T58" fmla="*/ 86 w 592"/>
                <a:gd name="T59" fmla="*/ 28 h 285"/>
                <a:gd name="T60" fmla="*/ 74 w 592"/>
                <a:gd name="T61" fmla="*/ 3 h 285"/>
                <a:gd name="T62" fmla="*/ 175 w 592"/>
                <a:gd name="T63" fmla="*/ 47 h 285"/>
                <a:gd name="T64" fmla="*/ 165 w 592"/>
                <a:gd name="T65" fmla="*/ 85 h 285"/>
                <a:gd name="T66" fmla="*/ 178 w 592"/>
                <a:gd name="T67" fmla="*/ 113 h 285"/>
                <a:gd name="T68" fmla="*/ 200 w 592"/>
                <a:gd name="T69" fmla="*/ 75 h 285"/>
                <a:gd name="T70" fmla="*/ 227 w 592"/>
                <a:gd name="T71" fmla="*/ 81 h 285"/>
                <a:gd name="T72" fmla="*/ 222 w 592"/>
                <a:gd name="T73" fmla="*/ 37 h 285"/>
                <a:gd name="T74" fmla="*/ 265 w 592"/>
                <a:gd name="T75" fmla="*/ 69 h 285"/>
                <a:gd name="T76" fmla="*/ 277 w 592"/>
                <a:gd name="T77" fmla="*/ 43 h 285"/>
                <a:gd name="T78" fmla="*/ 309 w 592"/>
                <a:gd name="T79" fmla="*/ 31 h 285"/>
                <a:gd name="T80" fmla="*/ 340 w 592"/>
                <a:gd name="T81" fmla="*/ 63 h 285"/>
                <a:gd name="T82" fmla="*/ 338 w 592"/>
                <a:gd name="T83" fmla="*/ 31 h 285"/>
                <a:gd name="T84" fmla="*/ 388 w 592"/>
                <a:gd name="T85" fmla="*/ 40 h 285"/>
                <a:gd name="T86" fmla="*/ 396 w 592"/>
                <a:gd name="T87" fmla="*/ 18 h 285"/>
                <a:gd name="T88" fmla="*/ 445 w 592"/>
                <a:gd name="T89" fmla="*/ 25 h 285"/>
                <a:gd name="T90" fmla="*/ 444 w 592"/>
                <a:gd name="T91" fmla="*/ 0 h 285"/>
                <a:gd name="T92" fmla="*/ 488 w 592"/>
                <a:gd name="T93" fmla="*/ 31 h 285"/>
                <a:gd name="T94" fmla="*/ 522 w 592"/>
                <a:gd name="T95" fmla="*/ 18 h 285"/>
                <a:gd name="T96" fmla="*/ 531 w 592"/>
                <a:gd name="T97" fmla="*/ 59 h 285"/>
                <a:gd name="T98" fmla="*/ 576 w 592"/>
                <a:gd name="T99" fmla="*/ 94 h 285"/>
                <a:gd name="T100" fmla="*/ 592 w 592"/>
                <a:gd name="T101" fmla="*/ 94 h 285"/>
                <a:gd name="T102" fmla="*/ 592 w 592"/>
                <a:gd name="T103" fmla="*/ 122 h 285"/>
                <a:gd name="T104" fmla="*/ 592 w 592"/>
                <a:gd name="T105" fmla="*/ 122 h 285"/>
                <a:gd name="T106" fmla="*/ 592 w 592"/>
                <a:gd name="T107" fmla="*/ 12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2"/>
                <a:gd name="T163" fmla="*/ 0 h 285"/>
                <a:gd name="T164" fmla="*/ 592 w 592"/>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2" h="285">
                  <a:moveTo>
                    <a:pt x="592" y="122"/>
                  </a:moveTo>
                  <a:lnTo>
                    <a:pt x="516" y="210"/>
                  </a:lnTo>
                  <a:lnTo>
                    <a:pt x="488" y="203"/>
                  </a:lnTo>
                  <a:lnTo>
                    <a:pt x="440" y="239"/>
                  </a:lnTo>
                  <a:lnTo>
                    <a:pt x="394" y="235"/>
                  </a:lnTo>
                  <a:lnTo>
                    <a:pt x="343" y="285"/>
                  </a:lnTo>
                  <a:lnTo>
                    <a:pt x="274" y="285"/>
                  </a:lnTo>
                  <a:lnTo>
                    <a:pt x="178" y="238"/>
                  </a:lnTo>
                  <a:lnTo>
                    <a:pt x="94" y="244"/>
                  </a:lnTo>
                  <a:lnTo>
                    <a:pt x="78" y="219"/>
                  </a:lnTo>
                  <a:lnTo>
                    <a:pt x="158" y="207"/>
                  </a:lnTo>
                  <a:lnTo>
                    <a:pt x="114" y="170"/>
                  </a:lnTo>
                  <a:lnTo>
                    <a:pt x="108" y="157"/>
                  </a:lnTo>
                  <a:lnTo>
                    <a:pt x="27" y="157"/>
                  </a:lnTo>
                  <a:lnTo>
                    <a:pt x="30" y="148"/>
                  </a:lnTo>
                  <a:lnTo>
                    <a:pt x="141" y="141"/>
                  </a:lnTo>
                  <a:lnTo>
                    <a:pt x="150" y="120"/>
                  </a:lnTo>
                  <a:lnTo>
                    <a:pt x="102" y="120"/>
                  </a:lnTo>
                  <a:lnTo>
                    <a:pt x="131" y="91"/>
                  </a:lnTo>
                  <a:lnTo>
                    <a:pt x="86" y="84"/>
                  </a:lnTo>
                  <a:lnTo>
                    <a:pt x="43" y="97"/>
                  </a:lnTo>
                  <a:lnTo>
                    <a:pt x="0" y="94"/>
                  </a:lnTo>
                  <a:lnTo>
                    <a:pt x="39" y="78"/>
                  </a:lnTo>
                  <a:lnTo>
                    <a:pt x="67" y="63"/>
                  </a:lnTo>
                  <a:lnTo>
                    <a:pt x="30" y="59"/>
                  </a:lnTo>
                  <a:lnTo>
                    <a:pt x="42" y="34"/>
                  </a:lnTo>
                  <a:lnTo>
                    <a:pt x="74" y="31"/>
                  </a:lnTo>
                  <a:lnTo>
                    <a:pt x="102" y="63"/>
                  </a:lnTo>
                  <a:lnTo>
                    <a:pt x="111" y="56"/>
                  </a:lnTo>
                  <a:lnTo>
                    <a:pt x="86" y="28"/>
                  </a:lnTo>
                  <a:lnTo>
                    <a:pt x="74" y="3"/>
                  </a:lnTo>
                  <a:lnTo>
                    <a:pt x="175" y="47"/>
                  </a:lnTo>
                  <a:lnTo>
                    <a:pt x="165" y="85"/>
                  </a:lnTo>
                  <a:lnTo>
                    <a:pt x="178" y="113"/>
                  </a:lnTo>
                  <a:lnTo>
                    <a:pt x="200" y="75"/>
                  </a:lnTo>
                  <a:lnTo>
                    <a:pt x="227" y="81"/>
                  </a:lnTo>
                  <a:lnTo>
                    <a:pt x="222" y="37"/>
                  </a:lnTo>
                  <a:lnTo>
                    <a:pt x="265" y="69"/>
                  </a:lnTo>
                  <a:lnTo>
                    <a:pt x="277" y="43"/>
                  </a:lnTo>
                  <a:lnTo>
                    <a:pt x="309" y="31"/>
                  </a:lnTo>
                  <a:lnTo>
                    <a:pt x="340" y="63"/>
                  </a:lnTo>
                  <a:lnTo>
                    <a:pt x="338" y="31"/>
                  </a:lnTo>
                  <a:lnTo>
                    <a:pt x="388" y="40"/>
                  </a:lnTo>
                  <a:lnTo>
                    <a:pt x="396" y="18"/>
                  </a:lnTo>
                  <a:lnTo>
                    <a:pt x="445" y="25"/>
                  </a:lnTo>
                  <a:lnTo>
                    <a:pt x="444" y="0"/>
                  </a:lnTo>
                  <a:lnTo>
                    <a:pt x="488" y="31"/>
                  </a:lnTo>
                  <a:lnTo>
                    <a:pt x="522" y="18"/>
                  </a:lnTo>
                  <a:lnTo>
                    <a:pt x="531" y="59"/>
                  </a:lnTo>
                  <a:lnTo>
                    <a:pt x="576" y="94"/>
                  </a:lnTo>
                  <a:lnTo>
                    <a:pt x="592" y="94"/>
                  </a:lnTo>
                  <a:lnTo>
                    <a:pt x="592" y="12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7" name="Freeform 17"/>
            <p:cNvSpPr>
              <a:spLocks/>
            </p:cNvSpPr>
            <p:nvPr/>
          </p:nvSpPr>
          <p:spPr bwMode="auto">
            <a:xfrm>
              <a:off x="1868" y="2408"/>
              <a:ext cx="141" cy="120"/>
            </a:xfrm>
            <a:custGeom>
              <a:avLst/>
              <a:gdLst>
                <a:gd name="T0" fmla="*/ 25 w 141"/>
                <a:gd name="T1" fmla="*/ 16 h 120"/>
                <a:gd name="T2" fmla="*/ 14 w 141"/>
                <a:gd name="T3" fmla="*/ 40 h 120"/>
                <a:gd name="T4" fmla="*/ 6 w 141"/>
                <a:gd name="T5" fmla="*/ 48 h 120"/>
                <a:gd name="T6" fmla="*/ 11 w 141"/>
                <a:gd name="T7" fmla="*/ 59 h 120"/>
                <a:gd name="T8" fmla="*/ 0 w 141"/>
                <a:gd name="T9" fmla="*/ 66 h 120"/>
                <a:gd name="T10" fmla="*/ 14 w 141"/>
                <a:gd name="T11" fmla="*/ 84 h 120"/>
                <a:gd name="T12" fmla="*/ 18 w 141"/>
                <a:gd name="T13" fmla="*/ 104 h 120"/>
                <a:gd name="T14" fmla="*/ 46 w 141"/>
                <a:gd name="T15" fmla="*/ 91 h 120"/>
                <a:gd name="T16" fmla="*/ 72 w 141"/>
                <a:gd name="T17" fmla="*/ 91 h 120"/>
                <a:gd name="T18" fmla="*/ 90 w 141"/>
                <a:gd name="T19" fmla="*/ 120 h 120"/>
                <a:gd name="T20" fmla="*/ 119 w 141"/>
                <a:gd name="T21" fmla="*/ 100 h 120"/>
                <a:gd name="T22" fmla="*/ 141 w 141"/>
                <a:gd name="T23" fmla="*/ 78 h 120"/>
                <a:gd name="T24" fmla="*/ 128 w 141"/>
                <a:gd name="T25" fmla="*/ 56 h 120"/>
                <a:gd name="T26" fmla="*/ 114 w 141"/>
                <a:gd name="T27" fmla="*/ 59 h 120"/>
                <a:gd name="T28" fmla="*/ 117 w 141"/>
                <a:gd name="T29" fmla="*/ 40 h 120"/>
                <a:gd name="T30" fmla="*/ 106 w 141"/>
                <a:gd name="T31" fmla="*/ 10 h 120"/>
                <a:gd name="T32" fmla="*/ 84 w 141"/>
                <a:gd name="T33" fmla="*/ 7 h 120"/>
                <a:gd name="T34" fmla="*/ 49 w 141"/>
                <a:gd name="T35" fmla="*/ 15 h 120"/>
                <a:gd name="T36" fmla="*/ 53 w 141"/>
                <a:gd name="T37" fmla="*/ 7 h 120"/>
                <a:gd name="T38" fmla="*/ 37 w 141"/>
                <a:gd name="T39" fmla="*/ 0 h 120"/>
                <a:gd name="T40" fmla="*/ 25 w 141"/>
                <a:gd name="T41" fmla="*/ 16 h 120"/>
                <a:gd name="T42" fmla="*/ 25 w 141"/>
                <a:gd name="T43" fmla="*/ 16 h 120"/>
                <a:gd name="T44" fmla="*/ 25 w 141"/>
                <a:gd name="T45" fmla="*/ 16 h 1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20"/>
                <a:gd name="T71" fmla="*/ 141 w 141"/>
                <a:gd name="T72" fmla="*/ 120 h 1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20">
                  <a:moveTo>
                    <a:pt x="25" y="16"/>
                  </a:moveTo>
                  <a:lnTo>
                    <a:pt x="14" y="40"/>
                  </a:lnTo>
                  <a:lnTo>
                    <a:pt x="6" y="48"/>
                  </a:lnTo>
                  <a:lnTo>
                    <a:pt x="11" y="59"/>
                  </a:lnTo>
                  <a:lnTo>
                    <a:pt x="0" y="66"/>
                  </a:lnTo>
                  <a:lnTo>
                    <a:pt x="14" y="84"/>
                  </a:lnTo>
                  <a:lnTo>
                    <a:pt x="18" y="104"/>
                  </a:lnTo>
                  <a:lnTo>
                    <a:pt x="46" y="91"/>
                  </a:lnTo>
                  <a:lnTo>
                    <a:pt x="72" y="91"/>
                  </a:lnTo>
                  <a:lnTo>
                    <a:pt x="90" y="120"/>
                  </a:lnTo>
                  <a:lnTo>
                    <a:pt x="119" y="100"/>
                  </a:lnTo>
                  <a:lnTo>
                    <a:pt x="141" y="78"/>
                  </a:lnTo>
                  <a:lnTo>
                    <a:pt x="128" y="56"/>
                  </a:lnTo>
                  <a:lnTo>
                    <a:pt x="114" y="59"/>
                  </a:lnTo>
                  <a:lnTo>
                    <a:pt x="117" y="40"/>
                  </a:lnTo>
                  <a:lnTo>
                    <a:pt x="106" y="10"/>
                  </a:lnTo>
                  <a:lnTo>
                    <a:pt x="84" y="7"/>
                  </a:lnTo>
                  <a:lnTo>
                    <a:pt x="49" y="15"/>
                  </a:lnTo>
                  <a:lnTo>
                    <a:pt x="53" y="7"/>
                  </a:lnTo>
                  <a:lnTo>
                    <a:pt x="37" y="0"/>
                  </a:lnTo>
                  <a:lnTo>
                    <a:pt x="25" y="1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8" name="Freeform 18"/>
            <p:cNvSpPr>
              <a:spLocks/>
            </p:cNvSpPr>
            <p:nvPr/>
          </p:nvSpPr>
          <p:spPr bwMode="auto">
            <a:xfrm>
              <a:off x="2734" y="2180"/>
              <a:ext cx="152" cy="260"/>
            </a:xfrm>
            <a:custGeom>
              <a:avLst/>
              <a:gdLst>
                <a:gd name="T0" fmla="*/ 127 w 152"/>
                <a:gd name="T1" fmla="*/ 0 h 260"/>
                <a:gd name="T2" fmla="*/ 73 w 152"/>
                <a:gd name="T3" fmla="*/ 47 h 260"/>
                <a:gd name="T4" fmla="*/ 24 w 152"/>
                <a:gd name="T5" fmla="*/ 62 h 260"/>
                <a:gd name="T6" fmla="*/ 0 w 152"/>
                <a:gd name="T7" fmla="*/ 124 h 260"/>
                <a:gd name="T8" fmla="*/ 4 w 152"/>
                <a:gd name="T9" fmla="*/ 201 h 260"/>
                <a:gd name="T10" fmla="*/ 36 w 152"/>
                <a:gd name="T11" fmla="*/ 221 h 260"/>
                <a:gd name="T12" fmla="*/ 33 w 152"/>
                <a:gd name="T13" fmla="*/ 260 h 260"/>
                <a:gd name="T14" fmla="*/ 99 w 152"/>
                <a:gd name="T15" fmla="*/ 260 h 260"/>
                <a:gd name="T16" fmla="*/ 77 w 152"/>
                <a:gd name="T17" fmla="*/ 235 h 260"/>
                <a:gd name="T18" fmla="*/ 88 w 152"/>
                <a:gd name="T19" fmla="*/ 190 h 260"/>
                <a:gd name="T20" fmla="*/ 152 w 152"/>
                <a:gd name="T21" fmla="*/ 138 h 260"/>
                <a:gd name="T22" fmla="*/ 149 w 152"/>
                <a:gd name="T23" fmla="*/ 116 h 260"/>
                <a:gd name="T24" fmla="*/ 118 w 152"/>
                <a:gd name="T25" fmla="*/ 107 h 260"/>
                <a:gd name="T26" fmla="*/ 133 w 152"/>
                <a:gd name="T27" fmla="*/ 37 h 260"/>
                <a:gd name="T28" fmla="*/ 127 w 152"/>
                <a:gd name="T29" fmla="*/ 0 h 260"/>
                <a:gd name="T30" fmla="*/ 127 w 152"/>
                <a:gd name="T31" fmla="*/ 0 h 260"/>
                <a:gd name="T32" fmla="*/ 127 w 152"/>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260"/>
                <a:gd name="T53" fmla="*/ 152 w 152"/>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260">
                  <a:moveTo>
                    <a:pt x="127" y="0"/>
                  </a:moveTo>
                  <a:lnTo>
                    <a:pt x="73" y="47"/>
                  </a:lnTo>
                  <a:lnTo>
                    <a:pt x="24" y="62"/>
                  </a:lnTo>
                  <a:lnTo>
                    <a:pt x="0" y="124"/>
                  </a:lnTo>
                  <a:lnTo>
                    <a:pt x="4" y="201"/>
                  </a:lnTo>
                  <a:lnTo>
                    <a:pt x="36" y="221"/>
                  </a:lnTo>
                  <a:lnTo>
                    <a:pt x="33" y="260"/>
                  </a:lnTo>
                  <a:lnTo>
                    <a:pt x="99" y="260"/>
                  </a:lnTo>
                  <a:lnTo>
                    <a:pt x="77" y="235"/>
                  </a:lnTo>
                  <a:lnTo>
                    <a:pt x="88" y="190"/>
                  </a:lnTo>
                  <a:lnTo>
                    <a:pt x="152" y="138"/>
                  </a:lnTo>
                  <a:lnTo>
                    <a:pt x="149" y="116"/>
                  </a:lnTo>
                  <a:lnTo>
                    <a:pt x="118" y="107"/>
                  </a:lnTo>
                  <a:lnTo>
                    <a:pt x="133" y="37"/>
                  </a:lnTo>
                  <a:lnTo>
                    <a:pt x="12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9" name="Freeform 19"/>
            <p:cNvSpPr>
              <a:spLocks/>
            </p:cNvSpPr>
            <p:nvPr/>
          </p:nvSpPr>
          <p:spPr bwMode="auto">
            <a:xfrm>
              <a:off x="2512" y="2566"/>
              <a:ext cx="179" cy="253"/>
            </a:xfrm>
            <a:custGeom>
              <a:avLst/>
              <a:gdLst>
                <a:gd name="T0" fmla="*/ 179 w 179"/>
                <a:gd name="T1" fmla="*/ 18 h 253"/>
                <a:gd name="T2" fmla="*/ 179 w 179"/>
                <a:gd name="T3" fmla="*/ 53 h 253"/>
                <a:gd name="T4" fmla="*/ 145 w 179"/>
                <a:gd name="T5" fmla="*/ 81 h 253"/>
                <a:gd name="T6" fmla="*/ 167 w 179"/>
                <a:gd name="T7" fmla="*/ 105 h 253"/>
                <a:gd name="T8" fmla="*/ 144 w 179"/>
                <a:gd name="T9" fmla="*/ 150 h 253"/>
                <a:gd name="T10" fmla="*/ 113 w 179"/>
                <a:gd name="T11" fmla="*/ 150 h 253"/>
                <a:gd name="T12" fmla="*/ 113 w 179"/>
                <a:gd name="T13" fmla="*/ 206 h 253"/>
                <a:gd name="T14" fmla="*/ 106 w 179"/>
                <a:gd name="T15" fmla="*/ 253 h 253"/>
                <a:gd name="T16" fmla="*/ 89 w 179"/>
                <a:gd name="T17" fmla="*/ 253 h 253"/>
                <a:gd name="T18" fmla="*/ 88 w 179"/>
                <a:gd name="T19" fmla="*/ 215 h 253"/>
                <a:gd name="T20" fmla="*/ 54 w 179"/>
                <a:gd name="T21" fmla="*/ 191 h 253"/>
                <a:gd name="T22" fmla="*/ 0 w 179"/>
                <a:gd name="T23" fmla="*/ 200 h 253"/>
                <a:gd name="T24" fmla="*/ 0 w 179"/>
                <a:gd name="T25" fmla="*/ 187 h 253"/>
                <a:gd name="T26" fmla="*/ 50 w 179"/>
                <a:gd name="T27" fmla="*/ 169 h 253"/>
                <a:gd name="T28" fmla="*/ 16 w 179"/>
                <a:gd name="T29" fmla="*/ 144 h 253"/>
                <a:gd name="T30" fmla="*/ 44 w 179"/>
                <a:gd name="T31" fmla="*/ 72 h 253"/>
                <a:gd name="T32" fmla="*/ 60 w 179"/>
                <a:gd name="T33" fmla="*/ 58 h 253"/>
                <a:gd name="T34" fmla="*/ 72 w 179"/>
                <a:gd name="T35" fmla="*/ 106 h 253"/>
                <a:gd name="T36" fmla="*/ 91 w 179"/>
                <a:gd name="T37" fmla="*/ 62 h 253"/>
                <a:gd name="T38" fmla="*/ 83 w 179"/>
                <a:gd name="T39" fmla="*/ 25 h 253"/>
                <a:gd name="T40" fmla="*/ 139 w 179"/>
                <a:gd name="T41" fmla="*/ 0 h 253"/>
                <a:gd name="T42" fmla="*/ 179 w 179"/>
                <a:gd name="T43" fmla="*/ 18 h 253"/>
                <a:gd name="T44" fmla="*/ 179 w 179"/>
                <a:gd name="T45" fmla="*/ 18 h 253"/>
                <a:gd name="T46" fmla="*/ 179 w 179"/>
                <a:gd name="T47" fmla="*/ 18 h 2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253"/>
                <a:gd name="T74" fmla="*/ 179 w 179"/>
                <a:gd name="T75" fmla="*/ 253 h 2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253">
                  <a:moveTo>
                    <a:pt x="179" y="18"/>
                  </a:moveTo>
                  <a:lnTo>
                    <a:pt x="179" y="53"/>
                  </a:lnTo>
                  <a:lnTo>
                    <a:pt x="145" y="81"/>
                  </a:lnTo>
                  <a:lnTo>
                    <a:pt x="167" y="105"/>
                  </a:lnTo>
                  <a:lnTo>
                    <a:pt x="144" y="150"/>
                  </a:lnTo>
                  <a:lnTo>
                    <a:pt x="113" y="150"/>
                  </a:lnTo>
                  <a:lnTo>
                    <a:pt x="113" y="206"/>
                  </a:lnTo>
                  <a:lnTo>
                    <a:pt x="106" y="253"/>
                  </a:lnTo>
                  <a:lnTo>
                    <a:pt x="89" y="253"/>
                  </a:lnTo>
                  <a:lnTo>
                    <a:pt x="88" y="215"/>
                  </a:lnTo>
                  <a:lnTo>
                    <a:pt x="54" y="191"/>
                  </a:lnTo>
                  <a:lnTo>
                    <a:pt x="0" y="200"/>
                  </a:lnTo>
                  <a:lnTo>
                    <a:pt x="0" y="187"/>
                  </a:lnTo>
                  <a:lnTo>
                    <a:pt x="50" y="169"/>
                  </a:lnTo>
                  <a:lnTo>
                    <a:pt x="16" y="144"/>
                  </a:lnTo>
                  <a:lnTo>
                    <a:pt x="44" y="72"/>
                  </a:lnTo>
                  <a:lnTo>
                    <a:pt x="60" y="58"/>
                  </a:lnTo>
                  <a:lnTo>
                    <a:pt x="72" y="106"/>
                  </a:lnTo>
                  <a:lnTo>
                    <a:pt x="91" y="62"/>
                  </a:lnTo>
                  <a:lnTo>
                    <a:pt x="83" y="25"/>
                  </a:lnTo>
                  <a:lnTo>
                    <a:pt x="139" y="0"/>
                  </a:lnTo>
                  <a:lnTo>
                    <a:pt x="179" y="1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0" name="Freeform 20"/>
            <p:cNvSpPr>
              <a:spLocks/>
            </p:cNvSpPr>
            <p:nvPr/>
          </p:nvSpPr>
          <p:spPr bwMode="auto">
            <a:xfrm>
              <a:off x="2444" y="2757"/>
              <a:ext cx="191" cy="171"/>
            </a:xfrm>
            <a:custGeom>
              <a:avLst/>
              <a:gdLst>
                <a:gd name="T0" fmla="*/ 69 w 191"/>
                <a:gd name="T1" fmla="*/ 9 h 171"/>
                <a:gd name="T2" fmla="*/ 33 w 191"/>
                <a:gd name="T3" fmla="*/ 15 h 171"/>
                <a:gd name="T4" fmla="*/ 0 w 191"/>
                <a:gd name="T5" fmla="*/ 30 h 171"/>
                <a:gd name="T6" fmla="*/ 5 w 191"/>
                <a:gd name="T7" fmla="*/ 59 h 171"/>
                <a:gd name="T8" fmla="*/ 27 w 191"/>
                <a:gd name="T9" fmla="*/ 64 h 171"/>
                <a:gd name="T10" fmla="*/ 38 w 191"/>
                <a:gd name="T11" fmla="*/ 86 h 171"/>
                <a:gd name="T12" fmla="*/ 71 w 191"/>
                <a:gd name="T13" fmla="*/ 97 h 171"/>
                <a:gd name="T14" fmla="*/ 82 w 191"/>
                <a:gd name="T15" fmla="*/ 131 h 171"/>
                <a:gd name="T16" fmla="*/ 104 w 191"/>
                <a:gd name="T17" fmla="*/ 136 h 171"/>
                <a:gd name="T18" fmla="*/ 119 w 191"/>
                <a:gd name="T19" fmla="*/ 119 h 171"/>
                <a:gd name="T20" fmla="*/ 134 w 191"/>
                <a:gd name="T21" fmla="*/ 162 h 171"/>
                <a:gd name="T22" fmla="*/ 163 w 191"/>
                <a:gd name="T23" fmla="*/ 171 h 171"/>
                <a:gd name="T24" fmla="*/ 154 w 191"/>
                <a:gd name="T25" fmla="*/ 137 h 171"/>
                <a:gd name="T26" fmla="*/ 178 w 191"/>
                <a:gd name="T27" fmla="*/ 116 h 171"/>
                <a:gd name="T28" fmla="*/ 191 w 191"/>
                <a:gd name="T29" fmla="*/ 93 h 171"/>
                <a:gd name="T30" fmla="*/ 174 w 191"/>
                <a:gd name="T31" fmla="*/ 62 h 171"/>
                <a:gd name="T32" fmla="*/ 157 w 191"/>
                <a:gd name="T33" fmla="*/ 62 h 171"/>
                <a:gd name="T34" fmla="*/ 156 w 191"/>
                <a:gd name="T35" fmla="*/ 24 h 171"/>
                <a:gd name="T36" fmla="*/ 122 w 191"/>
                <a:gd name="T37" fmla="*/ 0 h 171"/>
                <a:gd name="T38" fmla="*/ 69 w 191"/>
                <a:gd name="T39" fmla="*/ 9 h 171"/>
                <a:gd name="T40" fmla="*/ 69 w 191"/>
                <a:gd name="T41" fmla="*/ 9 h 171"/>
                <a:gd name="T42" fmla="*/ 69 w 191"/>
                <a:gd name="T43" fmla="*/ 9 h 1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171"/>
                <a:gd name="T68" fmla="*/ 191 w 191"/>
                <a:gd name="T69" fmla="*/ 171 h 1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171">
                  <a:moveTo>
                    <a:pt x="69" y="9"/>
                  </a:moveTo>
                  <a:lnTo>
                    <a:pt x="33" y="15"/>
                  </a:lnTo>
                  <a:lnTo>
                    <a:pt x="0" y="30"/>
                  </a:lnTo>
                  <a:lnTo>
                    <a:pt x="5" y="59"/>
                  </a:lnTo>
                  <a:lnTo>
                    <a:pt x="27" y="64"/>
                  </a:lnTo>
                  <a:lnTo>
                    <a:pt x="38" y="86"/>
                  </a:lnTo>
                  <a:lnTo>
                    <a:pt x="71" y="97"/>
                  </a:lnTo>
                  <a:lnTo>
                    <a:pt x="82" y="131"/>
                  </a:lnTo>
                  <a:lnTo>
                    <a:pt x="104" y="136"/>
                  </a:lnTo>
                  <a:lnTo>
                    <a:pt x="119" y="119"/>
                  </a:lnTo>
                  <a:lnTo>
                    <a:pt x="134" y="162"/>
                  </a:lnTo>
                  <a:lnTo>
                    <a:pt x="163" y="171"/>
                  </a:lnTo>
                  <a:lnTo>
                    <a:pt x="154" y="137"/>
                  </a:lnTo>
                  <a:lnTo>
                    <a:pt x="178" y="116"/>
                  </a:lnTo>
                  <a:lnTo>
                    <a:pt x="191" y="93"/>
                  </a:lnTo>
                  <a:lnTo>
                    <a:pt x="174" y="62"/>
                  </a:lnTo>
                  <a:lnTo>
                    <a:pt x="157" y="62"/>
                  </a:lnTo>
                  <a:lnTo>
                    <a:pt x="156" y="24"/>
                  </a:lnTo>
                  <a:lnTo>
                    <a:pt x="122" y="0"/>
                  </a:lnTo>
                  <a:lnTo>
                    <a:pt x="69" y="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1" name="Freeform 21"/>
            <p:cNvSpPr>
              <a:spLocks/>
            </p:cNvSpPr>
            <p:nvPr/>
          </p:nvSpPr>
          <p:spPr bwMode="auto">
            <a:xfrm>
              <a:off x="2598" y="2873"/>
              <a:ext cx="46" cy="62"/>
            </a:xfrm>
            <a:custGeom>
              <a:avLst/>
              <a:gdLst>
                <a:gd name="T0" fmla="*/ 24 w 46"/>
                <a:gd name="T1" fmla="*/ 0 h 62"/>
                <a:gd name="T2" fmla="*/ 46 w 46"/>
                <a:gd name="T3" fmla="*/ 62 h 62"/>
                <a:gd name="T4" fmla="*/ 9 w 46"/>
                <a:gd name="T5" fmla="*/ 56 h 62"/>
                <a:gd name="T6" fmla="*/ 0 w 46"/>
                <a:gd name="T7" fmla="*/ 21 h 62"/>
                <a:gd name="T8" fmla="*/ 24 w 46"/>
                <a:gd name="T9" fmla="*/ 0 h 62"/>
                <a:gd name="T10" fmla="*/ 24 w 46"/>
                <a:gd name="T11" fmla="*/ 0 h 62"/>
                <a:gd name="T12" fmla="*/ 24 w 46"/>
                <a:gd name="T13" fmla="*/ 0 h 62"/>
                <a:gd name="T14" fmla="*/ 0 60000 65536"/>
                <a:gd name="T15" fmla="*/ 0 60000 65536"/>
                <a:gd name="T16" fmla="*/ 0 60000 65536"/>
                <a:gd name="T17" fmla="*/ 0 60000 65536"/>
                <a:gd name="T18" fmla="*/ 0 60000 65536"/>
                <a:gd name="T19" fmla="*/ 0 60000 65536"/>
                <a:gd name="T20" fmla="*/ 0 60000 65536"/>
                <a:gd name="T21" fmla="*/ 0 w 46"/>
                <a:gd name="T22" fmla="*/ 0 h 62"/>
                <a:gd name="T23" fmla="*/ 46 w 4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62">
                  <a:moveTo>
                    <a:pt x="24" y="0"/>
                  </a:moveTo>
                  <a:lnTo>
                    <a:pt x="46" y="62"/>
                  </a:lnTo>
                  <a:lnTo>
                    <a:pt x="9" y="56"/>
                  </a:lnTo>
                  <a:lnTo>
                    <a:pt x="0" y="21"/>
                  </a:lnTo>
                  <a:lnTo>
                    <a:pt x="2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2" name="Freeform 22"/>
            <p:cNvSpPr>
              <a:spLocks/>
            </p:cNvSpPr>
            <p:nvPr/>
          </p:nvSpPr>
          <p:spPr bwMode="auto">
            <a:xfrm>
              <a:off x="3068" y="2446"/>
              <a:ext cx="547" cy="518"/>
            </a:xfrm>
            <a:custGeom>
              <a:avLst/>
              <a:gdLst>
                <a:gd name="T0" fmla="*/ 232 w 547"/>
                <a:gd name="T1" fmla="*/ 0 h 518"/>
                <a:gd name="T2" fmla="*/ 152 w 547"/>
                <a:gd name="T3" fmla="*/ 7 h 518"/>
                <a:gd name="T4" fmla="*/ 12 w 547"/>
                <a:gd name="T5" fmla="*/ 87 h 518"/>
                <a:gd name="T6" fmla="*/ 14 w 547"/>
                <a:gd name="T7" fmla="*/ 107 h 518"/>
                <a:gd name="T8" fmla="*/ 0 w 547"/>
                <a:gd name="T9" fmla="*/ 101 h 518"/>
                <a:gd name="T10" fmla="*/ 8 w 547"/>
                <a:gd name="T11" fmla="*/ 126 h 518"/>
                <a:gd name="T12" fmla="*/ 0 w 547"/>
                <a:gd name="T13" fmla="*/ 169 h 518"/>
                <a:gd name="T14" fmla="*/ 11 w 547"/>
                <a:gd name="T15" fmla="*/ 191 h 518"/>
                <a:gd name="T16" fmla="*/ 19 w 547"/>
                <a:gd name="T17" fmla="*/ 269 h 518"/>
                <a:gd name="T18" fmla="*/ 39 w 547"/>
                <a:gd name="T19" fmla="*/ 313 h 518"/>
                <a:gd name="T20" fmla="*/ 30 w 547"/>
                <a:gd name="T21" fmla="*/ 367 h 518"/>
                <a:gd name="T22" fmla="*/ 65 w 547"/>
                <a:gd name="T23" fmla="*/ 358 h 518"/>
                <a:gd name="T24" fmla="*/ 96 w 547"/>
                <a:gd name="T25" fmla="*/ 372 h 518"/>
                <a:gd name="T26" fmla="*/ 111 w 547"/>
                <a:gd name="T27" fmla="*/ 402 h 518"/>
                <a:gd name="T28" fmla="*/ 137 w 547"/>
                <a:gd name="T29" fmla="*/ 426 h 518"/>
                <a:gd name="T30" fmla="*/ 159 w 547"/>
                <a:gd name="T31" fmla="*/ 405 h 518"/>
                <a:gd name="T32" fmla="*/ 190 w 547"/>
                <a:gd name="T33" fmla="*/ 414 h 518"/>
                <a:gd name="T34" fmla="*/ 191 w 547"/>
                <a:gd name="T35" fmla="*/ 435 h 518"/>
                <a:gd name="T36" fmla="*/ 240 w 547"/>
                <a:gd name="T37" fmla="*/ 473 h 518"/>
                <a:gd name="T38" fmla="*/ 288 w 547"/>
                <a:gd name="T39" fmla="*/ 476 h 518"/>
                <a:gd name="T40" fmla="*/ 318 w 547"/>
                <a:gd name="T41" fmla="*/ 510 h 518"/>
                <a:gd name="T42" fmla="*/ 348 w 547"/>
                <a:gd name="T43" fmla="*/ 491 h 518"/>
                <a:gd name="T44" fmla="*/ 404 w 547"/>
                <a:gd name="T45" fmla="*/ 491 h 518"/>
                <a:gd name="T46" fmla="*/ 478 w 547"/>
                <a:gd name="T47" fmla="*/ 518 h 518"/>
                <a:gd name="T48" fmla="*/ 482 w 547"/>
                <a:gd name="T49" fmla="*/ 448 h 518"/>
                <a:gd name="T50" fmla="*/ 547 w 547"/>
                <a:gd name="T51" fmla="*/ 379 h 518"/>
                <a:gd name="T52" fmla="*/ 494 w 547"/>
                <a:gd name="T53" fmla="*/ 228 h 518"/>
                <a:gd name="T54" fmla="*/ 538 w 547"/>
                <a:gd name="T55" fmla="*/ 184 h 518"/>
                <a:gd name="T56" fmla="*/ 514 w 547"/>
                <a:gd name="T57" fmla="*/ 65 h 518"/>
                <a:gd name="T58" fmla="*/ 442 w 547"/>
                <a:gd name="T59" fmla="*/ 32 h 518"/>
                <a:gd name="T60" fmla="*/ 368 w 547"/>
                <a:gd name="T61" fmla="*/ 50 h 518"/>
                <a:gd name="T62" fmla="*/ 301 w 547"/>
                <a:gd name="T63" fmla="*/ 32 h 518"/>
                <a:gd name="T64" fmla="*/ 249 w 547"/>
                <a:gd name="T65" fmla="*/ 43 h 518"/>
                <a:gd name="T66" fmla="*/ 232 w 547"/>
                <a:gd name="T67" fmla="*/ 0 h 518"/>
                <a:gd name="T68" fmla="*/ 232 w 547"/>
                <a:gd name="T69" fmla="*/ 0 h 518"/>
                <a:gd name="T70" fmla="*/ 232 w 547"/>
                <a:gd name="T71" fmla="*/ 0 h 5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7"/>
                <a:gd name="T109" fmla="*/ 0 h 518"/>
                <a:gd name="T110" fmla="*/ 547 w 547"/>
                <a:gd name="T111" fmla="*/ 518 h 5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7" h="518">
                  <a:moveTo>
                    <a:pt x="232" y="0"/>
                  </a:moveTo>
                  <a:lnTo>
                    <a:pt x="152" y="7"/>
                  </a:lnTo>
                  <a:lnTo>
                    <a:pt x="12" y="87"/>
                  </a:lnTo>
                  <a:lnTo>
                    <a:pt x="14" y="107"/>
                  </a:lnTo>
                  <a:lnTo>
                    <a:pt x="0" y="101"/>
                  </a:lnTo>
                  <a:lnTo>
                    <a:pt x="8" y="126"/>
                  </a:lnTo>
                  <a:lnTo>
                    <a:pt x="0" y="169"/>
                  </a:lnTo>
                  <a:lnTo>
                    <a:pt x="11" y="191"/>
                  </a:lnTo>
                  <a:lnTo>
                    <a:pt x="19" y="269"/>
                  </a:lnTo>
                  <a:lnTo>
                    <a:pt x="39" y="313"/>
                  </a:lnTo>
                  <a:lnTo>
                    <a:pt x="30" y="367"/>
                  </a:lnTo>
                  <a:lnTo>
                    <a:pt x="65" y="358"/>
                  </a:lnTo>
                  <a:lnTo>
                    <a:pt x="96" y="372"/>
                  </a:lnTo>
                  <a:lnTo>
                    <a:pt x="111" y="402"/>
                  </a:lnTo>
                  <a:lnTo>
                    <a:pt x="137" y="426"/>
                  </a:lnTo>
                  <a:lnTo>
                    <a:pt x="159" y="405"/>
                  </a:lnTo>
                  <a:lnTo>
                    <a:pt x="190" y="414"/>
                  </a:lnTo>
                  <a:lnTo>
                    <a:pt x="191" y="435"/>
                  </a:lnTo>
                  <a:lnTo>
                    <a:pt x="240" y="473"/>
                  </a:lnTo>
                  <a:lnTo>
                    <a:pt x="288" y="476"/>
                  </a:lnTo>
                  <a:lnTo>
                    <a:pt x="318" y="510"/>
                  </a:lnTo>
                  <a:lnTo>
                    <a:pt x="348" y="491"/>
                  </a:lnTo>
                  <a:lnTo>
                    <a:pt x="404" y="491"/>
                  </a:lnTo>
                  <a:lnTo>
                    <a:pt x="478" y="518"/>
                  </a:lnTo>
                  <a:lnTo>
                    <a:pt x="482" y="448"/>
                  </a:lnTo>
                  <a:lnTo>
                    <a:pt x="547" y="379"/>
                  </a:lnTo>
                  <a:lnTo>
                    <a:pt x="494" y="228"/>
                  </a:lnTo>
                  <a:lnTo>
                    <a:pt x="538" y="184"/>
                  </a:lnTo>
                  <a:lnTo>
                    <a:pt x="514" y="65"/>
                  </a:lnTo>
                  <a:lnTo>
                    <a:pt x="442" y="32"/>
                  </a:lnTo>
                  <a:lnTo>
                    <a:pt x="368" y="50"/>
                  </a:lnTo>
                  <a:lnTo>
                    <a:pt x="301" y="32"/>
                  </a:lnTo>
                  <a:lnTo>
                    <a:pt x="249" y="43"/>
                  </a:lnTo>
                  <a:lnTo>
                    <a:pt x="23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3" name="Freeform 23"/>
            <p:cNvSpPr>
              <a:spLocks/>
            </p:cNvSpPr>
            <p:nvPr/>
          </p:nvSpPr>
          <p:spPr bwMode="auto">
            <a:xfrm>
              <a:off x="2942" y="2785"/>
              <a:ext cx="604" cy="306"/>
            </a:xfrm>
            <a:custGeom>
              <a:avLst/>
              <a:gdLst>
                <a:gd name="T0" fmla="*/ 121 w 604"/>
                <a:gd name="T1" fmla="*/ 0 h 306"/>
                <a:gd name="T2" fmla="*/ 121 w 604"/>
                <a:gd name="T3" fmla="*/ 25 h 306"/>
                <a:gd name="T4" fmla="*/ 81 w 604"/>
                <a:gd name="T5" fmla="*/ 37 h 306"/>
                <a:gd name="T6" fmla="*/ 79 w 604"/>
                <a:gd name="T7" fmla="*/ 50 h 306"/>
                <a:gd name="T8" fmla="*/ 24 w 604"/>
                <a:gd name="T9" fmla="*/ 72 h 306"/>
                <a:gd name="T10" fmla="*/ 24 w 604"/>
                <a:gd name="T11" fmla="*/ 85 h 306"/>
                <a:gd name="T12" fmla="*/ 2 w 604"/>
                <a:gd name="T13" fmla="*/ 72 h 306"/>
                <a:gd name="T14" fmla="*/ 0 w 604"/>
                <a:gd name="T15" fmla="*/ 90 h 306"/>
                <a:gd name="T16" fmla="*/ 22 w 604"/>
                <a:gd name="T17" fmla="*/ 103 h 306"/>
                <a:gd name="T18" fmla="*/ 28 w 604"/>
                <a:gd name="T19" fmla="*/ 150 h 306"/>
                <a:gd name="T20" fmla="*/ 121 w 604"/>
                <a:gd name="T21" fmla="*/ 228 h 306"/>
                <a:gd name="T22" fmla="*/ 151 w 604"/>
                <a:gd name="T23" fmla="*/ 228 h 306"/>
                <a:gd name="T24" fmla="*/ 175 w 604"/>
                <a:gd name="T25" fmla="*/ 193 h 306"/>
                <a:gd name="T26" fmla="*/ 207 w 604"/>
                <a:gd name="T27" fmla="*/ 196 h 306"/>
                <a:gd name="T28" fmla="*/ 231 w 604"/>
                <a:gd name="T29" fmla="*/ 215 h 306"/>
                <a:gd name="T30" fmla="*/ 270 w 604"/>
                <a:gd name="T31" fmla="*/ 215 h 306"/>
                <a:gd name="T32" fmla="*/ 284 w 604"/>
                <a:gd name="T33" fmla="*/ 282 h 306"/>
                <a:gd name="T34" fmla="*/ 323 w 604"/>
                <a:gd name="T35" fmla="*/ 306 h 306"/>
                <a:gd name="T36" fmla="*/ 363 w 604"/>
                <a:gd name="T37" fmla="*/ 306 h 306"/>
                <a:gd name="T38" fmla="*/ 375 w 604"/>
                <a:gd name="T39" fmla="*/ 279 h 306"/>
                <a:gd name="T40" fmla="*/ 422 w 604"/>
                <a:gd name="T41" fmla="*/ 265 h 306"/>
                <a:gd name="T42" fmla="*/ 452 w 604"/>
                <a:gd name="T43" fmla="*/ 271 h 306"/>
                <a:gd name="T44" fmla="*/ 467 w 604"/>
                <a:gd name="T45" fmla="*/ 243 h 306"/>
                <a:gd name="T46" fmla="*/ 505 w 604"/>
                <a:gd name="T47" fmla="*/ 235 h 306"/>
                <a:gd name="T48" fmla="*/ 560 w 604"/>
                <a:gd name="T49" fmla="*/ 243 h 306"/>
                <a:gd name="T50" fmla="*/ 604 w 604"/>
                <a:gd name="T51" fmla="*/ 178 h 306"/>
                <a:gd name="T52" fmla="*/ 529 w 604"/>
                <a:gd name="T53" fmla="*/ 152 h 306"/>
                <a:gd name="T54" fmla="*/ 472 w 604"/>
                <a:gd name="T55" fmla="*/ 150 h 306"/>
                <a:gd name="T56" fmla="*/ 444 w 604"/>
                <a:gd name="T57" fmla="*/ 171 h 306"/>
                <a:gd name="T58" fmla="*/ 414 w 604"/>
                <a:gd name="T59" fmla="*/ 137 h 306"/>
                <a:gd name="T60" fmla="*/ 366 w 604"/>
                <a:gd name="T61" fmla="*/ 132 h 306"/>
                <a:gd name="T62" fmla="*/ 317 w 604"/>
                <a:gd name="T63" fmla="*/ 94 h 306"/>
                <a:gd name="T64" fmla="*/ 316 w 604"/>
                <a:gd name="T65" fmla="*/ 75 h 306"/>
                <a:gd name="T66" fmla="*/ 285 w 604"/>
                <a:gd name="T67" fmla="*/ 66 h 306"/>
                <a:gd name="T68" fmla="*/ 263 w 604"/>
                <a:gd name="T69" fmla="*/ 85 h 306"/>
                <a:gd name="T70" fmla="*/ 238 w 604"/>
                <a:gd name="T71" fmla="*/ 63 h 306"/>
                <a:gd name="T72" fmla="*/ 222 w 604"/>
                <a:gd name="T73" fmla="*/ 33 h 306"/>
                <a:gd name="T74" fmla="*/ 191 w 604"/>
                <a:gd name="T75" fmla="*/ 19 h 306"/>
                <a:gd name="T76" fmla="*/ 156 w 604"/>
                <a:gd name="T77" fmla="*/ 28 h 306"/>
                <a:gd name="T78" fmla="*/ 135 w 604"/>
                <a:gd name="T79" fmla="*/ 3 h 306"/>
                <a:gd name="T80" fmla="*/ 121 w 604"/>
                <a:gd name="T81" fmla="*/ 0 h 306"/>
                <a:gd name="T82" fmla="*/ 121 w 604"/>
                <a:gd name="T83" fmla="*/ 0 h 306"/>
                <a:gd name="T84" fmla="*/ 121 w 604"/>
                <a:gd name="T85" fmla="*/ 0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4"/>
                <a:gd name="T130" fmla="*/ 0 h 306"/>
                <a:gd name="T131" fmla="*/ 604 w 604"/>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4" h="306">
                  <a:moveTo>
                    <a:pt x="121" y="0"/>
                  </a:moveTo>
                  <a:lnTo>
                    <a:pt x="121" y="25"/>
                  </a:lnTo>
                  <a:lnTo>
                    <a:pt x="81" y="37"/>
                  </a:lnTo>
                  <a:lnTo>
                    <a:pt x="79" y="50"/>
                  </a:lnTo>
                  <a:lnTo>
                    <a:pt x="24" y="72"/>
                  </a:lnTo>
                  <a:lnTo>
                    <a:pt x="24" y="85"/>
                  </a:lnTo>
                  <a:lnTo>
                    <a:pt x="2" y="72"/>
                  </a:lnTo>
                  <a:lnTo>
                    <a:pt x="0" y="90"/>
                  </a:lnTo>
                  <a:lnTo>
                    <a:pt x="22" y="103"/>
                  </a:lnTo>
                  <a:lnTo>
                    <a:pt x="28" y="150"/>
                  </a:lnTo>
                  <a:lnTo>
                    <a:pt x="121" y="228"/>
                  </a:lnTo>
                  <a:lnTo>
                    <a:pt x="151" y="228"/>
                  </a:lnTo>
                  <a:lnTo>
                    <a:pt x="175" y="193"/>
                  </a:lnTo>
                  <a:lnTo>
                    <a:pt x="207" y="196"/>
                  </a:lnTo>
                  <a:lnTo>
                    <a:pt x="231" y="215"/>
                  </a:lnTo>
                  <a:lnTo>
                    <a:pt x="270" y="215"/>
                  </a:lnTo>
                  <a:lnTo>
                    <a:pt x="284" y="282"/>
                  </a:lnTo>
                  <a:lnTo>
                    <a:pt x="323" y="306"/>
                  </a:lnTo>
                  <a:lnTo>
                    <a:pt x="363" y="306"/>
                  </a:lnTo>
                  <a:lnTo>
                    <a:pt x="375" y="279"/>
                  </a:lnTo>
                  <a:lnTo>
                    <a:pt x="422" y="265"/>
                  </a:lnTo>
                  <a:lnTo>
                    <a:pt x="452" y="271"/>
                  </a:lnTo>
                  <a:lnTo>
                    <a:pt x="467" y="243"/>
                  </a:lnTo>
                  <a:lnTo>
                    <a:pt x="505" y="235"/>
                  </a:lnTo>
                  <a:lnTo>
                    <a:pt x="560" y="243"/>
                  </a:lnTo>
                  <a:lnTo>
                    <a:pt x="604" y="178"/>
                  </a:lnTo>
                  <a:lnTo>
                    <a:pt x="529" y="152"/>
                  </a:lnTo>
                  <a:lnTo>
                    <a:pt x="472" y="150"/>
                  </a:lnTo>
                  <a:lnTo>
                    <a:pt x="444" y="171"/>
                  </a:lnTo>
                  <a:lnTo>
                    <a:pt x="414" y="137"/>
                  </a:lnTo>
                  <a:lnTo>
                    <a:pt x="366" y="132"/>
                  </a:lnTo>
                  <a:lnTo>
                    <a:pt x="317" y="94"/>
                  </a:lnTo>
                  <a:lnTo>
                    <a:pt x="316" y="75"/>
                  </a:lnTo>
                  <a:lnTo>
                    <a:pt x="285" y="66"/>
                  </a:lnTo>
                  <a:lnTo>
                    <a:pt x="263" y="85"/>
                  </a:lnTo>
                  <a:lnTo>
                    <a:pt x="238" y="63"/>
                  </a:lnTo>
                  <a:lnTo>
                    <a:pt x="222" y="33"/>
                  </a:lnTo>
                  <a:lnTo>
                    <a:pt x="191" y="19"/>
                  </a:lnTo>
                  <a:lnTo>
                    <a:pt x="156" y="28"/>
                  </a:lnTo>
                  <a:lnTo>
                    <a:pt x="135" y="3"/>
                  </a:lnTo>
                  <a:lnTo>
                    <a:pt x="12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4" name="Freeform 24"/>
            <p:cNvSpPr>
              <a:spLocks/>
            </p:cNvSpPr>
            <p:nvPr/>
          </p:nvSpPr>
          <p:spPr bwMode="auto">
            <a:xfrm>
              <a:off x="3171" y="3020"/>
              <a:ext cx="369" cy="254"/>
            </a:xfrm>
            <a:custGeom>
              <a:avLst/>
              <a:gdLst>
                <a:gd name="T0" fmla="*/ 332 w 369"/>
                <a:gd name="T1" fmla="*/ 8 h 254"/>
                <a:gd name="T2" fmla="*/ 278 w 369"/>
                <a:gd name="T3" fmla="*/ 0 h 254"/>
                <a:gd name="T4" fmla="*/ 238 w 369"/>
                <a:gd name="T5" fmla="*/ 8 h 254"/>
                <a:gd name="T6" fmla="*/ 223 w 369"/>
                <a:gd name="T7" fmla="*/ 36 h 254"/>
                <a:gd name="T8" fmla="*/ 193 w 369"/>
                <a:gd name="T9" fmla="*/ 30 h 254"/>
                <a:gd name="T10" fmla="*/ 144 w 369"/>
                <a:gd name="T11" fmla="*/ 44 h 254"/>
                <a:gd name="T12" fmla="*/ 134 w 369"/>
                <a:gd name="T13" fmla="*/ 71 h 254"/>
                <a:gd name="T14" fmla="*/ 94 w 369"/>
                <a:gd name="T15" fmla="*/ 71 h 254"/>
                <a:gd name="T16" fmla="*/ 55 w 369"/>
                <a:gd name="T17" fmla="*/ 47 h 254"/>
                <a:gd name="T18" fmla="*/ 55 w 369"/>
                <a:gd name="T19" fmla="*/ 74 h 254"/>
                <a:gd name="T20" fmla="*/ 27 w 369"/>
                <a:gd name="T21" fmla="*/ 74 h 254"/>
                <a:gd name="T22" fmla="*/ 18 w 369"/>
                <a:gd name="T23" fmla="*/ 91 h 254"/>
                <a:gd name="T24" fmla="*/ 24 w 369"/>
                <a:gd name="T25" fmla="*/ 99 h 254"/>
                <a:gd name="T26" fmla="*/ 0 w 369"/>
                <a:gd name="T27" fmla="*/ 155 h 254"/>
                <a:gd name="T28" fmla="*/ 18 w 369"/>
                <a:gd name="T29" fmla="*/ 160 h 254"/>
                <a:gd name="T30" fmla="*/ 65 w 369"/>
                <a:gd name="T31" fmla="*/ 225 h 254"/>
                <a:gd name="T32" fmla="*/ 103 w 369"/>
                <a:gd name="T33" fmla="*/ 254 h 254"/>
                <a:gd name="T34" fmla="*/ 188 w 369"/>
                <a:gd name="T35" fmla="*/ 228 h 254"/>
                <a:gd name="T36" fmla="*/ 193 w 369"/>
                <a:gd name="T37" fmla="*/ 215 h 254"/>
                <a:gd name="T38" fmla="*/ 220 w 369"/>
                <a:gd name="T39" fmla="*/ 215 h 254"/>
                <a:gd name="T40" fmla="*/ 232 w 369"/>
                <a:gd name="T41" fmla="*/ 219 h 254"/>
                <a:gd name="T42" fmla="*/ 279 w 369"/>
                <a:gd name="T43" fmla="*/ 200 h 254"/>
                <a:gd name="T44" fmla="*/ 326 w 369"/>
                <a:gd name="T45" fmla="*/ 81 h 254"/>
                <a:gd name="T46" fmla="*/ 357 w 369"/>
                <a:gd name="T47" fmla="*/ 66 h 254"/>
                <a:gd name="T48" fmla="*/ 369 w 369"/>
                <a:gd name="T49" fmla="*/ 56 h 254"/>
                <a:gd name="T50" fmla="*/ 332 w 369"/>
                <a:gd name="T51" fmla="*/ 8 h 254"/>
                <a:gd name="T52" fmla="*/ 332 w 369"/>
                <a:gd name="T53" fmla="*/ 8 h 254"/>
                <a:gd name="T54" fmla="*/ 332 w 369"/>
                <a:gd name="T55" fmla="*/ 8 h 2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9"/>
                <a:gd name="T85" fmla="*/ 0 h 254"/>
                <a:gd name="T86" fmla="*/ 369 w 369"/>
                <a:gd name="T87" fmla="*/ 254 h 2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9" h="254">
                  <a:moveTo>
                    <a:pt x="332" y="8"/>
                  </a:moveTo>
                  <a:lnTo>
                    <a:pt x="278" y="0"/>
                  </a:lnTo>
                  <a:lnTo>
                    <a:pt x="238" y="8"/>
                  </a:lnTo>
                  <a:lnTo>
                    <a:pt x="223" y="36"/>
                  </a:lnTo>
                  <a:lnTo>
                    <a:pt x="193" y="30"/>
                  </a:lnTo>
                  <a:lnTo>
                    <a:pt x="144" y="44"/>
                  </a:lnTo>
                  <a:lnTo>
                    <a:pt x="134" y="71"/>
                  </a:lnTo>
                  <a:lnTo>
                    <a:pt x="94" y="71"/>
                  </a:lnTo>
                  <a:lnTo>
                    <a:pt x="55" y="47"/>
                  </a:lnTo>
                  <a:lnTo>
                    <a:pt x="55" y="74"/>
                  </a:lnTo>
                  <a:lnTo>
                    <a:pt x="27" y="74"/>
                  </a:lnTo>
                  <a:lnTo>
                    <a:pt x="18" y="91"/>
                  </a:lnTo>
                  <a:lnTo>
                    <a:pt x="24" y="99"/>
                  </a:lnTo>
                  <a:lnTo>
                    <a:pt x="0" y="155"/>
                  </a:lnTo>
                  <a:lnTo>
                    <a:pt x="18" y="160"/>
                  </a:lnTo>
                  <a:lnTo>
                    <a:pt x="65" y="225"/>
                  </a:lnTo>
                  <a:lnTo>
                    <a:pt x="103" y="254"/>
                  </a:lnTo>
                  <a:lnTo>
                    <a:pt x="188" y="228"/>
                  </a:lnTo>
                  <a:lnTo>
                    <a:pt x="193" y="215"/>
                  </a:lnTo>
                  <a:lnTo>
                    <a:pt x="220" y="215"/>
                  </a:lnTo>
                  <a:lnTo>
                    <a:pt x="232" y="219"/>
                  </a:lnTo>
                  <a:lnTo>
                    <a:pt x="279" y="200"/>
                  </a:lnTo>
                  <a:lnTo>
                    <a:pt x="326" y="81"/>
                  </a:lnTo>
                  <a:lnTo>
                    <a:pt x="357" y="66"/>
                  </a:lnTo>
                  <a:lnTo>
                    <a:pt x="369" y="56"/>
                  </a:lnTo>
                  <a:lnTo>
                    <a:pt x="332" y="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5" name="Freeform 25"/>
            <p:cNvSpPr>
              <a:spLocks/>
            </p:cNvSpPr>
            <p:nvPr/>
          </p:nvSpPr>
          <p:spPr bwMode="auto">
            <a:xfrm>
              <a:off x="3405" y="3044"/>
              <a:ext cx="515" cy="423"/>
            </a:xfrm>
            <a:custGeom>
              <a:avLst/>
              <a:gdLst>
                <a:gd name="T0" fmla="*/ 348 w 515"/>
                <a:gd name="T1" fmla="*/ 0 h 423"/>
                <a:gd name="T2" fmla="*/ 304 w 515"/>
                <a:gd name="T3" fmla="*/ 26 h 423"/>
                <a:gd name="T4" fmla="*/ 254 w 515"/>
                <a:gd name="T5" fmla="*/ 42 h 423"/>
                <a:gd name="T6" fmla="*/ 210 w 515"/>
                <a:gd name="T7" fmla="*/ 20 h 423"/>
                <a:gd name="T8" fmla="*/ 132 w 515"/>
                <a:gd name="T9" fmla="*/ 32 h 423"/>
                <a:gd name="T10" fmla="*/ 125 w 515"/>
                <a:gd name="T11" fmla="*/ 42 h 423"/>
                <a:gd name="T12" fmla="*/ 92 w 515"/>
                <a:gd name="T13" fmla="*/ 56 h 423"/>
                <a:gd name="T14" fmla="*/ 45 w 515"/>
                <a:gd name="T15" fmla="*/ 176 h 423"/>
                <a:gd name="T16" fmla="*/ 0 w 515"/>
                <a:gd name="T17" fmla="*/ 195 h 423"/>
                <a:gd name="T18" fmla="*/ 41 w 515"/>
                <a:gd name="T19" fmla="*/ 274 h 423"/>
                <a:gd name="T20" fmla="*/ 54 w 515"/>
                <a:gd name="T21" fmla="*/ 277 h 423"/>
                <a:gd name="T22" fmla="*/ 61 w 515"/>
                <a:gd name="T23" fmla="*/ 313 h 423"/>
                <a:gd name="T24" fmla="*/ 101 w 515"/>
                <a:gd name="T25" fmla="*/ 339 h 423"/>
                <a:gd name="T26" fmla="*/ 119 w 515"/>
                <a:gd name="T27" fmla="*/ 333 h 423"/>
                <a:gd name="T28" fmla="*/ 120 w 515"/>
                <a:gd name="T29" fmla="*/ 380 h 423"/>
                <a:gd name="T30" fmla="*/ 141 w 515"/>
                <a:gd name="T31" fmla="*/ 380 h 423"/>
                <a:gd name="T32" fmla="*/ 142 w 515"/>
                <a:gd name="T33" fmla="*/ 410 h 423"/>
                <a:gd name="T34" fmla="*/ 277 w 515"/>
                <a:gd name="T35" fmla="*/ 423 h 423"/>
                <a:gd name="T36" fmla="*/ 368 w 515"/>
                <a:gd name="T37" fmla="*/ 385 h 423"/>
                <a:gd name="T38" fmla="*/ 458 w 515"/>
                <a:gd name="T39" fmla="*/ 411 h 423"/>
                <a:gd name="T40" fmla="*/ 456 w 515"/>
                <a:gd name="T41" fmla="*/ 354 h 423"/>
                <a:gd name="T42" fmla="*/ 468 w 515"/>
                <a:gd name="T43" fmla="*/ 310 h 423"/>
                <a:gd name="T44" fmla="*/ 474 w 515"/>
                <a:gd name="T45" fmla="*/ 346 h 423"/>
                <a:gd name="T46" fmla="*/ 512 w 515"/>
                <a:gd name="T47" fmla="*/ 305 h 423"/>
                <a:gd name="T48" fmla="*/ 515 w 515"/>
                <a:gd name="T49" fmla="*/ 260 h 423"/>
                <a:gd name="T50" fmla="*/ 446 w 515"/>
                <a:gd name="T51" fmla="*/ 260 h 423"/>
                <a:gd name="T52" fmla="*/ 420 w 515"/>
                <a:gd name="T53" fmla="*/ 95 h 423"/>
                <a:gd name="T54" fmla="*/ 348 w 515"/>
                <a:gd name="T55" fmla="*/ 0 h 423"/>
                <a:gd name="T56" fmla="*/ 348 w 515"/>
                <a:gd name="T57" fmla="*/ 0 h 423"/>
                <a:gd name="T58" fmla="*/ 348 w 515"/>
                <a:gd name="T59" fmla="*/ 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5"/>
                <a:gd name="T91" fmla="*/ 0 h 423"/>
                <a:gd name="T92" fmla="*/ 515 w 515"/>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5" h="423">
                  <a:moveTo>
                    <a:pt x="348" y="0"/>
                  </a:moveTo>
                  <a:lnTo>
                    <a:pt x="304" y="26"/>
                  </a:lnTo>
                  <a:lnTo>
                    <a:pt x="254" y="42"/>
                  </a:lnTo>
                  <a:lnTo>
                    <a:pt x="210" y="20"/>
                  </a:lnTo>
                  <a:lnTo>
                    <a:pt x="132" y="32"/>
                  </a:lnTo>
                  <a:lnTo>
                    <a:pt x="125" y="42"/>
                  </a:lnTo>
                  <a:lnTo>
                    <a:pt x="92" y="56"/>
                  </a:lnTo>
                  <a:lnTo>
                    <a:pt x="45" y="176"/>
                  </a:lnTo>
                  <a:lnTo>
                    <a:pt x="0" y="195"/>
                  </a:lnTo>
                  <a:lnTo>
                    <a:pt x="41" y="274"/>
                  </a:lnTo>
                  <a:lnTo>
                    <a:pt x="54" y="277"/>
                  </a:lnTo>
                  <a:lnTo>
                    <a:pt x="61" y="313"/>
                  </a:lnTo>
                  <a:lnTo>
                    <a:pt x="101" y="339"/>
                  </a:lnTo>
                  <a:lnTo>
                    <a:pt x="119" y="333"/>
                  </a:lnTo>
                  <a:lnTo>
                    <a:pt x="120" y="380"/>
                  </a:lnTo>
                  <a:lnTo>
                    <a:pt x="141" y="380"/>
                  </a:lnTo>
                  <a:lnTo>
                    <a:pt x="142" y="410"/>
                  </a:lnTo>
                  <a:lnTo>
                    <a:pt x="277" y="423"/>
                  </a:lnTo>
                  <a:lnTo>
                    <a:pt x="368" y="385"/>
                  </a:lnTo>
                  <a:lnTo>
                    <a:pt x="458" y="411"/>
                  </a:lnTo>
                  <a:lnTo>
                    <a:pt x="456" y="354"/>
                  </a:lnTo>
                  <a:lnTo>
                    <a:pt x="468" y="310"/>
                  </a:lnTo>
                  <a:lnTo>
                    <a:pt x="474" y="346"/>
                  </a:lnTo>
                  <a:lnTo>
                    <a:pt x="512" y="305"/>
                  </a:lnTo>
                  <a:lnTo>
                    <a:pt x="515" y="260"/>
                  </a:lnTo>
                  <a:lnTo>
                    <a:pt x="446" y="260"/>
                  </a:lnTo>
                  <a:lnTo>
                    <a:pt x="420" y="95"/>
                  </a:lnTo>
                  <a:lnTo>
                    <a:pt x="348"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6" name="Freeform 26"/>
            <p:cNvSpPr>
              <a:spLocks/>
            </p:cNvSpPr>
            <p:nvPr/>
          </p:nvSpPr>
          <p:spPr bwMode="auto">
            <a:xfrm>
              <a:off x="3513" y="3424"/>
              <a:ext cx="350" cy="260"/>
            </a:xfrm>
            <a:custGeom>
              <a:avLst/>
              <a:gdLst>
                <a:gd name="T0" fmla="*/ 350 w 350"/>
                <a:gd name="T1" fmla="*/ 31 h 260"/>
                <a:gd name="T2" fmla="*/ 260 w 350"/>
                <a:gd name="T3" fmla="*/ 5 h 260"/>
                <a:gd name="T4" fmla="*/ 169 w 350"/>
                <a:gd name="T5" fmla="*/ 43 h 260"/>
                <a:gd name="T6" fmla="*/ 34 w 350"/>
                <a:gd name="T7" fmla="*/ 30 h 260"/>
                <a:gd name="T8" fmla="*/ 31 w 350"/>
                <a:gd name="T9" fmla="*/ 0 h 260"/>
                <a:gd name="T10" fmla="*/ 12 w 350"/>
                <a:gd name="T11" fmla="*/ 0 h 260"/>
                <a:gd name="T12" fmla="*/ 0 w 350"/>
                <a:gd name="T13" fmla="*/ 31 h 260"/>
                <a:gd name="T14" fmla="*/ 30 w 350"/>
                <a:gd name="T15" fmla="*/ 94 h 260"/>
                <a:gd name="T16" fmla="*/ 3 w 350"/>
                <a:gd name="T17" fmla="*/ 172 h 260"/>
                <a:gd name="T18" fmla="*/ 25 w 350"/>
                <a:gd name="T19" fmla="*/ 193 h 260"/>
                <a:gd name="T20" fmla="*/ 33 w 350"/>
                <a:gd name="T21" fmla="*/ 256 h 260"/>
                <a:gd name="T22" fmla="*/ 121 w 350"/>
                <a:gd name="T23" fmla="*/ 235 h 260"/>
                <a:gd name="T24" fmla="*/ 177 w 350"/>
                <a:gd name="T25" fmla="*/ 260 h 260"/>
                <a:gd name="T26" fmla="*/ 206 w 350"/>
                <a:gd name="T27" fmla="*/ 247 h 260"/>
                <a:gd name="T28" fmla="*/ 206 w 350"/>
                <a:gd name="T29" fmla="*/ 219 h 260"/>
                <a:gd name="T30" fmla="*/ 231 w 350"/>
                <a:gd name="T31" fmla="*/ 215 h 260"/>
                <a:gd name="T32" fmla="*/ 271 w 350"/>
                <a:gd name="T33" fmla="*/ 188 h 260"/>
                <a:gd name="T34" fmla="*/ 318 w 350"/>
                <a:gd name="T35" fmla="*/ 201 h 260"/>
                <a:gd name="T36" fmla="*/ 304 w 350"/>
                <a:gd name="T37" fmla="*/ 147 h 260"/>
                <a:gd name="T38" fmla="*/ 315 w 350"/>
                <a:gd name="T39" fmla="*/ 75 h 260"/>
                <a:gd name="T40" fmla="*/ 350 w 350"/>
                <a:gd name="T41" fmla="*/ 57 h 260"/>
                <a:gd name="T42" fmla="*/ 350 w 350"/>
                <a:gd name="T43" fmla="*/ 31 h 260"/>
                <a:gd name="T44" fmla="*/ 350 w 350"/>
                <a:gd name="T45" fmla="*/ 31 h 260"/>
                <a:gd name="T46" fmla="*/ 350 w 350"/>
                <a:gd name="T47" fmla="*/ 31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0"/>
                <a:gd name="T73" fmla="*/ 0 h 260"/>
                <a:gd name="T74" fmla="*/ 350 w 350"/>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0" h="260">
                  <a:moveTo>
                    <a:pt x="350" y="31"/>
                  </a:moveTo>
                  <a:lnTo>
                    <a:pt x="260" y="5"/>
                  </a:lnTo>
                  <a:lnTo>
                    <a:pt x="169" y="43"/>
                  </a:lnTo>
                  <a:lnTo>
                    <a:pt x="34" y="30"/>
                  </a:lnTo>
                  <a:lnTo>
                    <a:pt x="31" y="0"/>
                  </a:lnTo>
                  <a:lnTo>
                    <a:pt x="12" y="0"/>
                  </a:lnTo>
                  <a:lnTo>
                    <a:pt x="0" y="31"/>
                  </a:lnTo>
                  <a:lnTo>
                    <a:pt x="30" y="94"/>
                  </a:lnTo>
                  <a:lnTo>
                    <a:pt x="3" y="172"/>
                  </a:lnTo>
                  <a:lnTo>
                    <a:pt x="25" y="193"/>
                  </a:lnTo>
                  <a:lnTo>
                    <a:pt x="33" y="256"/>
                  </a:lnTo>
                  <a:lnTo>
                    <a:pt x="121" y="235"/>
                  </a:lnTo>
                  <a:lnTo>
                    <a:pt x="177" y="260"/>
                  </a:lnTo>
                  <a:lnTo>
                    <a:pt x="206" y="247"/>
                  </a:lnTo>
                  <a:lnTo>
                    <a:pt x="206" y="219"/>
                  </a:lnTo>
                  <a:lnTo>
                    <a:pt x="231" y="215"/>
                  </a:lnTo>
                  <a:lnTo>
                    <a:pt x="271" y="188"/>
                  </a:lnTo>
                  <a:lnTo>
                    <a:pt x="318" y="201"/>
                  </a:lnTo>
                  <a:lnTo>
                    <a:pt x="304" y="147"/>
                  </a:lnTo>
                  <a:lnTo>
                    <a:pt x="315" y="75"/>
                  </a:lnTo>
                  <a:lnTo>
                    <a:pt x="350" y="57"/>
                  </a:lnTo>
                  <a:lnTo>
                    <a:pt x="350" y="31"/>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7" name="Freeform 27"/>
            <p:cNvSpPr>
              <a:spLocks/>
            </p:cNvSpPr>
            <p:nvPr/>
          </p:nvSpPr>
          <p:spPr bwMode="auto">
            <a:xfrm>
              <a:off x="3026" y="3175"/>
              <a:ext cx="521" cy="549"/>
            </a:xfrm>
            <a:custGeom>
              <a:avLst/>
              <a:gdLst>
                <a:gd name="T0" fmla="*/ 84 w 521"/>
                <a:gd name="T1" fmla="*/ 23 h 549"/>
                <a:gd name="T2" fmla="*/ 59 w 521"/>
                <a:gd name="T3" fmla="*/ 32 h 549"/>
                <a:gd name="T4" fmla="*/ 14 w 521"/>
                <a:gd name="T5" fmla="*/ 29 h 549"/>
                <a:gd name="T6" fmla="*/ 0 w 521"/>
                <a:gd name="T7" fmla="*/ 52 h 549"/>
                <a:gd name="T8" fmla="*/ 26 w 521"/>
                <a:gd name="T9" fmla="*/ 104 h 549"/>
                <a:gd name="T10" fmla="*/ 32 w 521"/>
                <a:gd name="T11" fmla="*/ 190 h 549"/>
                <a:gd name="T12" fmla="*/ 61 w 521"/>
                <a:gd name="T13" fmla="*/ 142 h 549"/>
                <a:gd name="T14" fmla="*/ 113 w 521"/>
                <a:gd name="T15" fmla="*/ 236 h 549"/>
                <a:gd name="T16" fmla="*/ 97 w 521"/>
                <a:gd name="T17" fmla="*/ 243 h 549"/>
                <a:gd name="T18" fmla="*/ 145 w 521"/>
                <a:gd name="T19" fmla="*/ 292 h 549"/>
                <a:gd name="T20" fmla="*/ 145 w 521"/>
                <a:gd name="T21" fmla="*/ 311 h 549"/>
                <a:gd name="T22" fmla="*/ 223 w 521"/>
                <a:gd name="T23" fmla="*/ 333 h 549"/>
                <a:gd name="T24" fmla="*/ 232 w 521"/>
                <a:gd name="T25" fmla="*/ 353 h 549"/>
                <a:gd name="T26" fmla="*/ 326 w 521"/>
                <a:gd name="T27" fmla="*/ 445 h 549"/>
                <a:gd name="T28" fmla="*/ 343 w 521"/>
                <a:gd name="T29" fmla="*/ 384 h 549"/>
                <a:gd name="T30" fmla="*/ 393 w 521"/>
                <a:gd name="T31" fmla="*/ 434 h 549"/>
                <a:gd name="T32" fmla="*/ 393 w 521"/>
                <a:gd name="T33" fmla="*/ 522 h 549"/>
                <a:gd name="T34" fmla="*/ 415 w 521"/>
                <a:gd name="T35" fmla="*/ 549 h 549"/>
                <a:gd name="T36" fmla="*/ 521 w 521"/>
                <a:gd name="T37" fmla="*/ 505 h 549"/>
                <a:gd name="T38" fmla="*/ 512 w 521"/>
                <a:gd name="T39" fmla="*/ 442 h 549"/>
                <a:gd name="T40" fmla="*/ 493 w 521"/>
                <a:gd name="T41" fmla="*/ 421 h 549"/>
                <a:gd name="T42" fmla="*/ 518 w 521"/>
                <a:gd name="T43" fmla="*/ 343 h 549"/>
                <a:gd name="T44" fmla="*/ 487 w 521"/>
                <a:gd name="T45" fmla="*/ 282 h 549"/>
                <a:gd name="T46" fmla="*/ 501 w 521"/>
                <a:gd name="T47" fmla="*/ 251 h 549"/>
                <a:gd name="T48" fmla="*/ 499 w 521"/>
                <a:gd name="T49" fmla="*/ 202 h 549"/>
                <a:gd name="T50" fmla="*/ 483 w 521"/>
                <a:gd name="T51" fmla="*/ 208 h 549"/>
                <a:gd name="T52" fmla="*/ 440 w 521"/>
                <a:gd name="T53" fmla="*/ 182 h 549"/>
                <a:gd name="T54" fmla="*/ 433 w 521"/>
                <a:gd name="T55" fmla="*/ 146 h 549"/>
                <a:gd name="T56" fmla="*/ 421 w 521"/>
                <a:gd name="T57" fmla="*/ 143 h 549"/>
                <a:gd name="T58" fmla="*/ 379 w 521"/>
                <a:gd name="T59" fmla="*/ 61 h 549"/>
                <a:gd name="T60" fmla="*/ 338 w 521"/>
                <a:gd name="T61" fmla="*/ 58 h 549"/>
                <a:gd name="T62" fmla="*/ 333 w 521"/>
                <a:gd name="T63" fmla="*/ 73 h 549"/>
                <a:gd name="T64" fmla="*/ 249 w 521"/>
                <a:gd name="T65" fmla="*/ 99 h 549"/>
                <a:gd name="T66" fmla="*/ 210 w 521"/>
                <a:gd name="T67" fmla="*/ 71 h 549"/>
                <a:gd name="T68" fmla="*/ 163 w 521"/>
                <a:gd name="T69" fmla="*/ 5 h 549"/>
                <a:gd name="T70" fmla="*/ 145 w 521"/>
                <a:gd name="T71" fmla="*/ 0 h 549"/>
                <a:gd name="T72" fmla="*/ 107 w 521"/>
                <a:gd name="T73" fmla="*/ 23 h 549"/>
                <a:gd name="T74" fmla="*/ 84 w 521"/>
                <a:gd name="T75" fmla="*/ 23 h 549"/>
                <a:gd name="T76" fmla="*/ 84 w 521"/>
                <a:gd name="T77" fmla="*/ 23 h 549"/>
                <a:gd name="T78" fmla="*/ 84 w 521"/>
                <a:gd name="T79" fmla="*/ 23 h 5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1"/>
                <a:gd name="T121" fmla="*/ 0 h 549"/>
                <a:gd name="T122" fmla="*/ 521 w 521"/>
                <a:gd name="T123" fmla="*/ 549 h 5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1" h="549">
                  <a:moveTo>
                    <a:pt x="84" y="23"/>
                  </a:moveTo>
                  <a:lnTo>
                    <a:pt x="59" y="32"/>
                  </a:lnTo>
                  <a:lnTo>
                    <a:pt x="14" y="29"/>
                  </a:lnTo>
                  <a:lnTo>
                    <a:pt x="0" y="52"/>
                  </a:lnTo>
                  <a:lnTo>
                    <a:pt x="26" y="104"/>
                  </a:lnTo>
                  <a:lnTo>
                    <a:pt x="32" y="190"/>
                  </a:lnTo>
                  <a:lnTo>
                    <a:pt x="61" y="142"/>
                  </a:lnTo>
                  <a:lnTo>
                    <a:pt x="113" y="236"/>
                  </a:lnTo>
                  <a:lnTo>
                    <a:pt x="97" y="243"/>
                  </a:lnTo>
                  <a:lnTo>
                    <a:pt x="145" y="292"/>
                  </a:lnTo>
                  <a:lnTo>
                    <a:pt x="145" y="311"/>
                  </a:lnTo>
                  <a:lnTo>
                    <a:pt x="223" y="333"/>
                  </a:lnTo>
                  <a:lnTo>
                    <a:pt x="232" y="353"/>
                  </a:lnTo>
                  <a:lnTo>
                    <a:pt x="326" y="445"/>
                  </a:lnTo>
                  <a:lnTo>
                    <a:pt x="343" y="384"/>
                  </a:lnTo>
                  <a:lnTo>
                    <a:pt x="393" y="434"/>
                  </a:lnTo>
                  <a:lnTo>
                    <a:pt x="393" y="522"/>
                  </a:lnTo>
                  <a:lnTo>
                    <a:pt x="415" y="549"/>
                  </a:lnTo>
                  <a:lnTo>
                    <a:pt x="521" y="505"/>
                  </a:lnTo>
                  <a:lnTo>
                    <a:pt x="512" y="442"/>
                  </a:lnTo>
                  <a:lnTo>
                    <a:pt x="493" y="421"/>
                  </a:lnTo>
                  <a:lnTo>
                    <a:pt x="518" y="343"/>
                  </a:lnTo>
                  <a:lnTo>
                    <a:pt x="487" y="282"/>
                  </a:lnTo>
                  <a:lnTo>
                    <a:pt x="501" y="251"/>
                  </a:lnTo>
                  <a:lnTo>
                    <a:pt x="499" y="202"/>
                  </a:lnTo>
                  <a:lnTo>
                    <a:pt x="483" y="208"/>
                  </a:lnTo>
                  <a:lnTo>
                    <a:pt x="440" y="182"/>
                  </a:lnTo>
                  <a:lnTo>
                    <a:pt x="433" y="146"/>
                  </a:lnTo>
                  <a:lnTo>
                    <a:pt x="421" y="143"/>
                  </a:lnTo>
                  <a:lnTo>
                    <a:pt x="379" y="61"/>
                  </a:lnTo>
                  <a:lnTo>
                    <a:pt x="338" y="58"/>
                  </a:lnTo>
                  <a:lnTo>
                    <a:pt x="333" y="73"/>
                  </a:lnTo>
                  <a:lnTo>
                    <a:pt x="249" y="99"/>
                  </a:lnTo>
                  <a:lnTo>
                    <a:pt x="210" y="71"/>
                  </a:lnTo>
                  <a:lnTo>
                    <a:pt x="163" y="5"/>
                  </a:lnTo>
                  <a:lnTo>
                    <a:pt x="145" y="0"/>
                  </a:lnTo>
                  <a:lnTo>
                    <a:pt x="107" y="23"/>
                  </a:lnTo>
                  <a:lnTo>
                    <a:pt x="84" y="2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8" name="Freeform 28"/>
            <p:cNvSpPr>
              <a:spLocks/>
            </p:cNvSpPr>
            <p:nvPr/>
          </p:nvSpPr>
          <p:spPr bwMode="auto">
            <a:xfrm>
              <a:off x="3352" y="3556"/>
              <a:ext cx="91" cy="265"/>
            </a:xfrm>
            <a:custGeom>
              <a:avLst/>
              <a:gdLst>
                <a:gd name="T0" fmla="*/ 17 w 91"/>
                <a:gd name="T1" fmla="*/ 0 h 265"/>
                <a:gd name="T2" fmla="*/ 0 w 91"/>
                <a:gd name="T3" fmla="*/ 64 h 265"/>
                <a:gd name="T4" fmla="*/ 12 w 91"/>
                <a:gd name="T5" fmla="*/ 77 h 265"/>
                <a:gd name="T6" fmla="*/ 4 w 91"/>
                <a:gd name="T7" fmla="*/ 205 h 265"/>
                <a:gd name="T8" fmla="*/ 48 w 91"/>
                <a:gd name="T9" fmla="*/ 265 h 265"/>
                <a:gd name="T10" fmla="*/ 91 w 91"/>
                <a:gd name="T11" fmla="*/ 197 h 265"/>
                <a:gd name="T12" fmla="*/ 91 w 91"/>
                <a:gd name="T13" fmla="*/ 169 h 265"/>
                <a:gd name="T14" fmla="*/ 67 w 91"/>
                <a:gd name="T15" fmla="*/ 141 h 265"/>
                <a:gd name="T16" fmla="*/ 67 w 91"/>
                <a:gd name="T17" fmla="*/ 53 h 265"/>
                <a:gd name="T18" fmla="*/ 17 w 91"/>
                <a:gd name="T19" fmla="*/ 0 h 265"/>
                <a:gd name="T20" fmla="*/ 17 w 91"/>
                <a:gd name="T21" fmla="*/ 0 h 265"/>
                <a:gd name="T22" fmla="*/ 17 w 91"/>
                <a:gd name="T23" fmla="*/ 0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265"/>
                <a:gd name="T38" fmla="*/ 91 w 91"/>
                <a:gd name="T39" fmla="*/ 265 h 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265">
                  <a:moveTo>
                    <a:pt x="17" y="0"/>
                  </a:moveTo>
                  <a:lnTo>
                    <a:pt x="0" y="64"/>
                  </a:lnTo>
                  <a:lnTo>
                    <a:pt x="12" y="77"/>
                  </a:lnTo>
                  <a:lnTo>
                    <a:pt x="4" y="205"/>
                  </a:lnTo>
                  <a:lnTo>
                    <a:pt x="48" y="265"/>
                  </a:lnTo>
                  <a:lnTo>
                    <a:pt x="91" y="197"/>
                  </a:lnTo>
                  <a:lnTo>
                    <a:pt x="91" y="169"/>
                  </a:lnTo>
                  <a:lnTo>
                    <a:pt x="67" y="141"/>
                  </a:lnTo>
                  <a:lnTo>
                    <a:pt x="67" y="53"/>
                  </a:lnTo>
                  <a:lnTo>
                    <a:pt x="1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9" name="Freeform 29"/>
            <p:cNvSpPr>
              <a:spLocks/>
            </p:cNvSpPr>
            <p:nvPr/>
          </p:nvSpPr>
          <p:spPr bwMode="auto">
            <a:xfrm>
              <a:off x="3400" y="3639"/>
              <a:ext cx="359" cy="483"/>
            </a:xfrm>
            <a:custGeom>
              <a:avLst/>
              <a:gdLst>
                <a:gd name="T0" fmla="*/ 344 w 359"/>
                <a:gd name="T1" fmla="*/ 0 h 483"/>
                <a:gd name="T2" fmla="*/ 319 w 359"/>
                <a:gd name="T3" fmla="*/ 4 h 483"/>
                <a:gd name="T4" fmla="*/ 319 w 359"/>
                <a:gd name="T5" fmla="*/ 32 h 483"/>
                <a:gd name="T6" fmla="*/ 290 w 359"/>
                <a:gd name="T7" fmla="*/ 44 h 483"/>
                <a:gd name="T8" fmla="*/ 234 w 359"/>
                <a:gd name="T9" fmla="*/ 20 h 483"/>
                <a:gd name="T10" fmla="*/ 146 w 359"/>
                <a:gd name="T11" fmla="*/ 41 h 483"/>
                <a:gd name="T12" fmla="*/ 43 w 359"/>
                <a:gd name="T13" fmla="*/ 85 h 483"/>
                <a:gd name="T14" fmla="*/ 43 w 359"/>
                <a:gd name="T15" fmla="*/ 117 h 483"/>
                <a:gd name="T16" fmla="*/ 0 w 359"/>
                <a:gd name="T17" fmla="*/ 182 h 483"/>
                <a:gd name="T18" fmla="*/ 27 w 359"/>
                <a:gd name="T19" fmla="*/ 255 h 483"/>
                <a:gd name="T20" fmla="*/ 50 w 359"/>
                <a:gd name="T21" fmla="*/ 264 h 483"/>
                <a:gd name="T22" fmla="*/ 34 w 359"/>
                <a:gd name="T23" fmla="*/ 276 h 483"/>
                <a:gd name="T24" fmla="*/ 55 w 359"/>
                <a:gd name="T25" fmla="*/ 315 h 483"/>
                <a:gd name="T26" fmla="*/ 146 w 359"/>
                <a:gd name="T27" fmla="*/ 320 h 483"/>
                <a:gd name="T28" fmla="*/ 159 w 359"/>
                <a:gd name="T29" fmla="*/ 343 h 483"/>
                <a:gd name="T30" fmla="*/ 97 w 359"/>
                <a:gd name="T31" fmla="*/ 329 h 483"/>
                <a:gd name="T32" fmla="*/ 58 w 359"/>
                <a:gd name="T33" fmla="*/ 340 h 483"/>
                <a:gd name="T34" fmla="*/ 46 w 359"/>
                <a:gd name="T35" fmla="*/ 374 h 483"/>
                <a:gd name="T36" fmla="*/ 75 w 359"/>
                <a:gd name="T37" fmla="*/ 392 h 483"/>
                <a:gd name="T38" fmla="*/ 75 w 359"/>
                <a:gd name="T39" fmla="*/ 424 h 483"/>
                <a:gd name="T40" fmla="*/ 87 w 359"/>
                <a:gd name="T41" fmla="*/ 465 h 483"/>
                <a:gd name="T42" fmla="*/ 109 w 359"/>
                <a:gd name="T43" fmla="*/ 448 h 483"/>
                <a:gd name="T44" fmla="*/ 113 w 359"/>
                <a:gd name="T45" fmla="*/ 480 h 483"/>
                <a:gd name="T46" fmla="*/ 121 w 359"/>
                <a:gd name="T47" fmla="*/ 477 h 483"/>
                <a:gd name="T48" fmla="*/ 134 w 359"/>
                <a:gd name="T49" fmla="*/ 455 h 483"/>
                <a:gd name="T50" fmla="*/ 141 w 359"/>
                <a:gd name="T51" fmla="*/ 483 h 483"/>
                <a:gd name="T52" fmla="*/ 157 w 359"/>
                <a:gd name="T53" fmla="*/ 474 h 483"/>
                <a:gd name="T54" fmla="*/ 157 w 359"/>
                <a:gd name="T55" fmla="*/ 428 h 483"/>
                <a:gd name="T56" fmla="*/ 141 w 359"/>
                <a:gd name="T57" fmla="*/ 386 h 483"/>
                <a:gd name="T58" fmla="*/ 172 w 359"/>
                <a:gd name="T59" fmla="*/ 409 h 483"/>
                <a:gd name="T60" fmla="*/ 181 w 359"/>
                <a:gd name="T61" fmla="*/ 404 h 483"/>
                <a:gd name="T62" fmla="*/ 162 w 359"/>
                <a:gd name="T63" fmla="*/ 355 h 483"/>
                <a:gd name="T64" fmla="*/ 190 w 359"/>
                <a:gd name="T65" fmla="*/ 358 h 483"/>
                <a:gd name="T66" fmla="*/ 216 w 359"/>
                <a:gd name="T67" fmla="*/ 384 h 483"/>
                <a:gd name="T68" fmla="*/ 213 w 359"/>
                <a:gd name="T69" fmla="*/ 337 h 483"/>
                <a:gd name="T70" fmla="*/ 134 w 359"/>
                <a:gd name="T71" fmla="*/ 261 h 483"/>
                <a:gd name="T72" fmla="*/ 150 w 359"/>
                <a:gd name="T73" fmla="*/ 252 h 483"/>
                <a:gd name="T74" fmla="*/ 159 w 359"/>
                <a:gd name="T75" fmla="*/ 224 h 483"/>
                <a:gd name="T76" fmla="*/ 138 w 359"/>
                <a:gd name="T77" fmla="*/ 166 h 483"/>
                <a:gd name="T78" fmla="*/ 137 w 359"/>
                <a:gd name="T79" fmla="*/ 107 h 483"/>
                <a:gd name="T80" fmla="*/ 155 w 359"/>
                <a:gd name="T81" fmla="*/ 104 h 483"/>
                <a:gd name="T82" fmla="*/ 181 w 359"/>
                <a:gd name="T83" fmla="*/ 169 h 483"/>
                <a:gd name="T84" fmla="*/ 188 w 359"/>
                <a:gd name="T85" fmla="*/ 144 h 483"/>
                <a:gd name="T86" fmla="*/ 197 w 359"/>
                <a:gd name="T87" fmla="*/ 130 h 483"/>
                <a:gd name="T88" fmla="*/ 226 w 359"/>
                <a:gd name="T89" fmla="*/ 133 h 483"/>
                <a:gd name="T90" fmla="*/ 219 w 359"/>
                <a:gd name="T91" fmla="*/ 116 h 483"/>
                <a:gd name="T92" fmla="*/ 190 w 359"/>
                <a:gd name="T93" fmla="*/ 107 h 483"/>
                <a:gd name="T94" fmla="*/ 241 w 359"/>
                <a:gd name="T95" fmla="*/ 82 h 483"/>
                <a:gd name="T96" fmla="*/ 331 w 359"/>
                <a:gd name="T97" fmla="*/ 92 h 483"/>
                <a:gd name="T98" fmla="*/ 359 w 359"/>
                <a:gd name="T99" fmla="*/ 17 h 483"/>
                <a:gd name="T100" fmla="*/ 344 w 359"/>
                <a:gd name="T101" fmla="*/ 0 h 483"/>
                <a:gd name="T102" fmla="*/ 344 w 359"/>
                <a:gd name="T103" fmla="*/ 0 h 483"/>
                <a:gd name="T104" fmla="*/ 344 w 359"/>
                <a:gd name="T105" fmla="*/ 0 h 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9"/>
                <a:gd name="T160" fmla="*/ 0 h 483"/>
                <a:gd name="T161" fmla="*/ 359 w 359"/>
                <a:gd name="T162" fmla="*/ 483 h 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9" h="483">
                  <a:moveTo>
                    <a:pt x="344" y="0"/>
                  </a:moveTo>
                  <a:lnTo>
                    <a:pt x="319" y="4"/>
                  </a:lnTo>
                  <a:lnTo>
                    <a:pt x="319" y="32"/>
                  </a:lnTo>
                  <a:lnTo>
                    <a:pt x="290" y="44"/>
                  </a:lnTo>
                  <a:lnTo>
                    <a:pt x="234" y="20"/>
                  </a:lnTo>
                  <a:lnTo>
                    <a:pt x="146" y="41"/>
                  </a:lnTo>
                  <a:lnTo>
                    <a:pt x="43" y="85"/>
                  </a:lnTo>
                  <a:lnTo>
                    <a:pt x="43" y="117"/>
                  </a:lnTo>
                  <a:lnTo>
                    <a:pt x="0" y="182"/>
                  </a:lnTo>
                  <a:lnTo>
                    <a:pt x="27" y="255"/>
                  </a:lnTo>
                  <a:lnTo>
                    <a:pt x="50" y="264"/>
                  </a:lnTo>
                  <a:lnTo>
                    <a:pt x="34" y="276"/>
                  </a:lnTo>
                  <a:lnTo>
                    <a:pt x="55" y="315"/>
                  </a:lnTo>
                  <a:lnTo>
                    <a:pt x="146" y="320"/>
                  </a:lnTo>
                  <a:lnTo>
                    <a:pt x="159" y="343"/>
                  </a:lnTo>
                  <a:lnTo>
                    <a:pt x="97" y="329"/>
                  </a:lnTo>
                  <a:lnTo>
                    <a:pt x="58" y="340"/>
                  </a:lnTo>
                  <a:lnTo>
                    <a:pt x="46" y="374"/>
                  </a:lnTo>
                  <a:lnTo>
                    <a:pt x="75" y="392"/>
                  </a:lnTo>
                  <a:lnTo>
                    <a:pt x="75" y="424"/>
                  </a:lnTo>
                  <a:lnTo>
                    <a:pt x="87" y="465"/>
                  </a:lnTo>
                  <a:lnTo>
                    <a:pt x="109" y="448"/>
                  </a:lnTo>
                  <a:lnTo>
                    <a:pt x="113" y="480"/>
                  </a:lnTo>
                  <a:lnTo>
                    <a:pt x="121" y="477"/>
                  </a:lnTo>
                  <a:lnTo>
                    <a:pt x="134" y="455"/>
                  </a:lnTo>
                  <a:lnTo>
                    <a:pt x="141" y="483"/>
                  </a:lnTo>
                  <a:lnTo>
                    <a:pt x="157" y="474"/>
                  </a:lnTo>
                  <a:lnTo>
                    <a:pt x="157" y="428"/>
                  </a:lnTo>
                  <a:lnTo>
                    <a:pt x="141" y="386"/>
                  </a:lnTo>
                  <a:lnTo>
                    <a:pt x="172" y="409"/>
                  </a:lnTo>
                  <a:lnTo>
                    <a:pt x="181" y="404"/>
                  </a:lnTo>
                  <a:lnTo>
                    <a:pt x="162" y="355"/>
                  </a:lnTo>
                  <a:lnTo>
                    <a:pt x="190" y="358"/>
                  </a:lnTo>
                  <a:lnTo>
                    <a:pt x="216" y="384"/>
                  </a:lnTo>
                  <a:lnTo>
                    <a:pt x="213" y="337"/>
                  </a:lnTo>
                  <a:lnTo>
                    <a:pt x="134" y="261"/>
                  </a:lnTo>
                  <a:lnTo>
                    <a:pt x="150" y="252"/>
                  </a:lnTo>
                  <a:lnTo>
                    <a:pt x="159" y="224"/>
                  </a:lnTo>
                  <a:lnTo>
                    <a:pt x="138" y="166"/>
                  </a:lnTo>
                  <a:lnTo>
                    <a:pt x="137" y="107"/>
                  </a:lnTo>
                  <a:lnTo>
                    <a:pt x="155" y="104"/>
                  </a:lnTo>
                  <a:lnTo>
                    <a:pt x="181" y="169"/>
                  </a:lnTo>
                  <a:lnTo>
                    <a:pt x="188" y="144"/>
                  </a:lnTo>
                  <a:lnTo>
                    <a:pt x="197" y="130"/>
                  </a:lnTo>
                  <a:lnTo>
                    <a:pt x="226" y="133"/>
                  </a:lnTo>
                  <a:lnTo>
                    <a:pt x="219" y="116"/>
                  </a:lnTo>
                  <a:lnTo>
                    <a:pt x="190" y="107"/>
                  </a:lnTo>
                  <a:lnTo>
                    <a:pt x="241" y="82"/>
                  </a:lnTo>
                  <a:lnTo>
                    <a:pt x="331" y="92"/>
                  </a:lnTo>
                  <a:lnTo>
                    <a:pt x="359" y="17"/>
                  </a:lnTo>
                  <a:lnTo>
                    <a:pt x="34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0" name="Freeform 30"/>
            <p:cNvSpPr>
              <a:spLocks/>
            </p:cNvSpPr>
            <p:nvPr/>
          </p:nvSpPr>
          <p:spPr bwMode="auto">
            <a:xfrm>
              <a:off x="2619" y="3105"/>
              <a:ext cx="242" cy="158"/>
            </a:xfrm>
            <a:custGeom>
              <a:avLst/>
              <a:gdLst>
                <a:gd name="T0" fmla="*/ 87 w 242"/>
                <a:gd name="T1" fmla="*/ 3 h 158"/>
                <a:gd name="T2" fmla="*/ 73 w 242"/>
                <a:gd name="T3" fmla="*/ 11 h 158"/>
                <a:gd name="T4" fmla="*/ 51 w 242"/>
                <a:gd name="T5" fmla="*/ 11 h 158"/>
                <a:gd name="T6" fmla="*/ 51 w 242"/>
                <a:gd name="T7" fmla="*/ 21 h 158"/>
                <a:gd name="T8" fmla="*/ 23 w 242"/>
                <a:gd name="T9" fmla="*/ 58 h 158"/>
                <a:gd name="T10" fmla="*/ 0 w 242"/>
                <a:gd name="T11" fmla="*/ 109 h 158"/>
                <a:gd name="T12" fmla="*/ 1 w 242"/>
                <a:gd name="T13" fmla="*/ 134 h 158"/>
                <a:gd name="T14" fmla="*/ 29 w 242"/>
                <a:gd name="T15" fmla="*/ 111 h 158"/>
                <a:gd name="T16" fmla="*/ 43 w 242"/>
                <a:gd name="T17" fmla="*/ 111 h 158"/>
                <a:gd name="T18" fmla="*/ 41 w 242"/>
                <a:gd name="T19" fmla="*/ 146 h 158"/>
                <a:gd name="T20" fmla="*/ 56 w 242"/>
                <a:gd name="T21" fmla="*/ 158 h 158"/>
                <a:gd name="T22" fmla="*/ 100 w 242"/>
                <a:gd name="T23" fmla="*/ 158 h 158"/>
                <a:gd name="T24" fmla="*/ 119 w 242"/>
                <a:gd name="T25" fmla="*/ 118 h 158"/>
                <a:gd name="T26" fmla="*/ 134 w 242"/>
                <a:gd name="T27" fmla="*/ 114 h 158"/>
                <a:gd name="T28" fmla="*/ 163 w 242"/>
                <a:gd name="T29" fmla="*/ 158 h 158"/>
                <a:gd name="T30" fmla="*/ 179 w 242"/>
                <a:gd name="T31" fmla="*/ 106 h 158"/>
                <a:gd name="T32" fmla="*/ 226 w 242"/>
                <a:gd name="T33" fmla="*/ 119 h 158"/>
                <a:gd name="T34" fmla="*/ 226 w 242"/>
                <a:gd name="T35" fmla="*/ 93 h 158"/>
                <a:gd name="T36" fmla="*/ 242 w 242"/>
                <a:gd name="T37" fmla="*/ 87 h 158"/>
                <a:gd name="T38" fmla="*/ 242 w 242"/>
                <a:gd name="T39" fmla="*/ 67 h 158"/>
                <a:gd name="T40" fmla="*/ 209 w 242"/>
                <a:gd name="T41" fmla="*/ 61 h 158"/>
                <a:gd name="T42" fmla="*/ 197 w 242"/>
                <a:gd name="T43" fmla="*/ 53 h 158"/>
                <a:gd name="T44" fmla="*/ 192 w 242"/>
                <a:gd name="T45" fmla="*/ 45 h 158"/>
                <a:gd name="T46" fmla="*/ 197 w 242"/>
                <a:gd name="T47" fmla="*/ 21 h 158"/>
                <a:gd name="T48" fmla="*/ 192 w 242"/>
                <a:gd name="T49" fmla="*/ 11 h 158"/>
                <a:gd name="T50" fmla="*/ 150 w 242"/>
                <a:gd name="T51" fmla="*/ 0 h 158"/>
                <a:gd name="T52" fmla="*/ 119 w 242"/>
                <a:gd name="T53" fmla="*/ 0 h 158"/>
                <a:gd name="T54" fmla="*/ 87 w 242"/>
                <a:gd name="T55" fmla="*/ 3 h 158"/>
                <a:gd name="T56" fmla="*/ 87 w 242"/>
                <a:gd name="T57" fmla="*/ 3 h 158"/>
                <a:gd name="T58" fmla="*/ 87 w 242"/>
                <a:gd name="T59" fmla="*/ 3 h 1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2"/>
                <a:gd name="T91" fmla="*/ 0 h 158"/>
                <a:gd name="T92" fmla="*/ 242 w 242"/>
                <a:gd name="T93" fmla="*/ 158 h 1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2" h="158">
                  <a:moveTo>
                    <a:pt x="87" y="3"/>
                  </a:moveTo>
                  <a:lnTo>
                    <a:pt x="73" y="11"/>
                  </a:lnTo>
                  <a:lnTo>
                    <a:pt x="51" y="11"/>
                  </a:lnTo>
                  <a:lnTo>
                    <a:pt x="51" y="21"/>
                  </a:lnTo>
                  <a:lnTo>
                    <a:pt x="23" y="58"/>
                  </a:lnTo>
                  <a:lnTo>
                    <a:pt x="0" y="109"/>
                  </a:lnTo>
                  <a:lnTo>
                    <a:pt x="1" y="134"/>
                  </a:lnTo>
                  <a:lnTo>
                    <a:pt x="29" y="111"/>
                  </a:lnTo>
                  <a:lnTo>
                    <a:pt x="43" y="111"/>
                  </a:lnTo>
                  <a:lnTo>
                    <a:pt x="41" y="146"/>
                  </a:lnTo>
                  <a:lnTo>
                    <a:pt x="56" y="158"/>
                  </a:lnTo>
                  <a:lnTo>
                    <a:pt x="100" y="158"/>
                  </a:lnTo>
                  <a:lnTo>
                    <a:pt x="119" y="118"/>
                  </a:lnTo>
                  <a:lnTo>
                    <a:pt x="134" y="114"/>
                  </a:lnTo>
                  <a:lnTo>
                    <a:pt x="163" y="158"/>
                  </a:lnTo>
                  <a:lnTo>
                    <a:pt x="179" y="106"/>
                  </a:lnTo>
                  <a:lnTo>
                    <a:pt x="226" y="119"/>
                  </a:lnTo>
                  <a:lnTo>
                    <a:pt x="226" y="93"/>
                  </a:lnTo>
                  <a:lnTo>
                    <a:pt x="242" y="87"/>
                  </a:lnTo>
                  <a:lnTo>
                    <a:pt x="242" y="67"/>
                  </a:lnTo>
                  <a:lnTo>
                    <a:pt x="209" y="61"/>
                  </a:lnTo>
                  <a:lnTo>
                    <a:pt x="197" y="53"/>
                  </a:lnTo>
                  <a:lnTo>
                    <a:pt x="192" y="45"/>
                  </a:lnTo>
                  <a:lnTo>
                    <a:pt x="197" y="21"/>
                  </a:lnTo>
                  <a:lnTo>
                    <a:pt x="192" y="11"/>
                  </a:lnTo>
                  <a:lnTo>
                    <a:pt x="150" y="0"/>
                  </a:lnTo>
                  <a:lnTo>
                    <a:pt x="119" y="0"/>
                  </a:lnTo>
                  <a:lnTo>
                    <a:pt x="87" y="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1" name="Freeform 31"/>
            <p:cNvSpPr>
              <a:spLocks/>
            </p:cNvSpPr>
            <p:nvPr/>
          </p:nvSpPr>
          <p:spPr bwMode="auto">
            <a:xfrm>
              <a:off x="2811" y="3126"/>
              <a:ext cx="15" cy="34"/>
            </a:xfrm>
            <a:custGeom>
              <a:avLst/>
              <a:gdLst>
                <a:gd name="T0" fmla="*/ 5 w 15"/>
                <a:gd name="T1" fmla="*/ 0 h 34"/>
                <a:gd name="T2" fmla="*/ 0 w 15"/>
                <a:gd name="T3" fmla="*/ 21 h 34"/>
                <a:gd name="T4" fmla="*/ 5 w 15"/>
                <a:gd name="T5" fmla="*/ 34 h 34"/>
                <a:gd name="T6" fmla="*/ 15 w 15"/>
                <a:gd name="T7" fmla="*/ 21 h 34"/>
                <a:gd name="T8" fmla="*/ 14 w 15"/>
                <a:gd name="T9" fmla="*/ 4 h 34"/>
                <a:gd name="T10" fmla="*/ 5 w 15"/>
                <a:gd name="T11" fmla="*/ 0 h 34"/>
                <a:gd name="T12" fmla="*/ 5 w 15"/>
                <a:gd name="T13" fmla="*/ 0 h 34"/>
                <a:gd name="T14" fmla="*/ 5 w 1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4"/>
                <a:gd name="T26" fmla="*/ 15 w 1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4">
                  <a:moveTo>
                    <a:pt x="5" y="0"/>
                  </a:moveTo>
                  <a:lnTo>
                    <a:pt x="0" y="21"/>
                  </a:lnTo>
                  <a:lnTo>
                    <a:pt x="5" y="34"/>
                  </a:lnTo>
                  <a:lnTo>
                    <a:pt x="15" y="21"/>
                  </a:lnTo>
                  <a:lnTo>
                    <a:pt x="14" y="4"/>
                  </a:lnTo>
                  <a:lnTo>
                    <a:pt x="5"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2" name="Freeform 32"/>
            <p:cNvSpPr>
              <a:spLocks/>
            </p:cNvSpPr>
            <p:nvPr/>
          </p:nvSpPr>
          <p:spPr bwMode="auto">
            <a:xfrm>
              <a:off x="2811" y="2976"/>
              <a:ext cx="416" cy="234"/>
            </a:xfrm>
            <a:custGeom>
              <a:avLst/>
              <a:gdLst>
                <a:gd name="T0" fmla="*/ 306 w 416"/>
                <a:gd name="T1" fmla="*/ 0 h 234"/>
                <a:gd name="T2" fmla="*/ 282 w 416"/>
                <a:gd name="T3" fmla="*/ 37 h 234"/>
                <a:gd name="T4" fmla="*/ 252 w 416"/>
                <a:gd name="T5" fmla="*/ 37 h 234"/>
                <a:gd name="T6" fmla="*/ 235 w 416"/>
                <a:gd name="T7" fmla="*/ 24 h 234"/>
                <a:gd name="T8" fmla="*/ 187 w 416"/>
                <a:gd name="T9" fmla="*/ 68 h 234"/>
                <a:gd name="T10" fmla="*/ 194 w 416"/>
                <a:gd name="T11" fmla="*/ 127 h 234"/>
                <a:gd name="T12" fmla="*/ 111 w 416"/>
                <a:gd name="T13" fmla="*/ 140 h 234"/>
                <a:gd name="T14" fmla="*/ 59 w 416"/>
                <a:gd name="T15" fmla="*/ 135 h 234"/>
                <a:gd name="T16" fmla="*/ 43 w 416"/>
                <a:gd name="T17" fmla="*/ 156 h 234"/>
                <a:gd name="T18" fmla="*/ 17 w 416"/>
                <a:gd name="T19" fmla="*/ 135 h 234"/>
                <a:gd name="T20" fmla="*/ 0 w 416"/>
                <a:gd name="T21" fmla="*/ 140 h 234"/>
                <a:gd name="T22" fmla="*/ 5 w 416"/>
                <a:gd name="T23" fmla="*/ 152 h 234"/>
                <a:gd name="T24" fmla="*/ 12 w 416"/>
                <a:gd name="T25" fmla="*/ 153 h 234"/>
                <a:gd name="T26" fmla="*/ 15 w 416"/>
                <a:gd name="T27" fmla="*/ 171 h 234"/>
                <a:gd name="T28" fmla="*/ 6 w 416"/>
                <a:gd name="T29" fmla="*/ 182 h 234"/>
                <a:gd name="T30" fmla="*/ 17 w 416"/>
                <a:gd name="T31" fmla="*/ 191 h 234"/>
                <a:gd name="T32" fmla="*/ 50 w 416"/>
                <a:gd name="T33" fmla="*/ 196 h 234"/>
                <a:gd name="T34" fmla="*/ 69 w 416"/>
                <a:gd name="T35" fmla="*/ 203 h 234"/>
                <a:gd name="T36" fmla="*/ 141 w 416"/>
                <a:gd name="T37" fmla="*/ 181 h 234"/>
                <a:gd name="T38" fmla="*/ 150 w 416"/>
                <a:gd name="T39" fmla="*/ 210 h 234"/>
                <a:gd name="T40" fmla="*/ 228 w 416"/>
                <a:gd name="T41" fmla="*/ 229 h 234"/>
                <a:gd name="T42" fmla="*/ 271 w 416"/>
                <a:gd name="T43" fmla="*/ 234 h 234"/>
                <a:gd name="T44" fmla="*/ 296 w 416"/>
                <a:gd name="T45" fmla="*/ 223 h 234"/>
                <a:gd name="T46" fmla="*/ 325 w 416"/>
                <a:gd name="T47" fmla="*/ 222 h 234"/>
                <a:gd name="T48" fmla="*/ 360 w 416"/>
                <a:gd name="T49" fmla="*/ 200 h 234"/>
                <a:gd name="T50" fmla="*/ 384 w 416"/>
                <a:gd name="T51" fmla="*/ 143 h 234"/>
                <a:gd name="T52" fmla="*/ 378 w 416"/>
                <a:gd name="T53" fmla="*/ 135 h 234"/>
                <a:gd name="T54" fmla="*/ 387 w 416"/>
                <a:gd name="T55" fmla="*/ 119 h 234"/>
                <a:gd name="T56" fmla="*/ 416 w 416"/>
                <a:gd name="T57" fmla="*/ 119 h 234"/>
                <a:gd name="T58" fmla="*/ 415 w 416"/>
                <a:gd name="T59" fmla="*/ 91 h 234"/>
                <a:gd name="T60" fmla="*/ 401 w 416"/>
                <a:gd name="T61" fmla="*/ 24 h 234"/>
                <a:gd name="T62" fmla="*/ 362 w 416"/>
                <a:gd name="T63" fmla="*/ 24 h 234"/>
                <a:gd name="T64" fmla="*/ 338 w 416"/>
                <a:gd name="T65" fmla="*/ 5 h 234"/>
                <a:gd name="T66" fmla="*/ 306 w 416"/>
                <a:gd name="T67" fmla="*/ 0 h 234"/>
                <a:gd name="T68" fmla="*/ 306 w 416"/>
                <a:gd name="T69" fmla="*/ 0 h 234"/>
                <a:gd name="T70" fmla="*/ 306 w 416"/>
                <a:gd name="T71" fmla="*/ 0 h 2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6"/>
                <a:gd name="T109" fmla="*/ 0 h 234"/>
                <a:gd name="T110" fmla="*/ 416 w 416"/>
                <a:gd name="T111" fmla="*/ 234 h 2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6" h="234">
                  <a:moveTo>
                    <a:pt x="306" y="0"/>
                  </a:moveTo>
                  <a:lnTo>
                    <a:pt x="282" y="37"/>
                  </a:lnTo>
                  <a:lnTo>
                    <a:pt x="252" y="37"/>
                  </a:lnTo>
                  <a:lnTo>
                    <a:pt x="235" y="24"/>
                  </a:lnTo>
                  <a:lnTo>
                    <a:pt x="187" y="68"/>
                  </a:lnTo>
                  <a:lnTo>
                    <a:pt x="194" y="127"/>
                  </a:lnTo>
                  <a:lnTo>
                    <a:pt x="111" y="140"/>
                  </a:lnTo>
                  <a:lnTo>
                    <a:pt x="59" y="135"/>
                  </a:lnTo>
                  <a:lnTo>
                    <a:pt x="43" y="156"/>
                  </a:lnTo>
                  <a:lnTo>
                    <a:pt x="17" y="135"/>
                  </a:lnTo>
                  <a:lnTo>
                    <a:pt x="0" y="140"/>
                  </a:lnTo>
                  <a:lnTo>
                    <a:pt x="5" y="152"/>
                  </a:lnTo>
                  <a:lnTo>
                    <a:pt x="12" y="153"/>
                  </a:lnTo>
                  <a:lnTo>
                    <a:pt x="15" y="171"/>
                  </a:lnTo>
                  <a:lnTo>
                    <a:pt x="6" y="182"/>
                  </a:lnTo>
                  <a:lnTo>
                    <a:pt x="17" y="191"/>
                  </a:lnTo>
                  <a:lnTo>
                    <a:pt x="50" y="196"/>
                  </a:lnTo>
                  <a:lnTo>
                    <a:pt x="69" y="203"/>
                  </a:lnTo>
                  <a:lnTo>
                    <a:pt x="141" y="181"/>
                  </a:lnTo>
                  <a:lnTo>
                    <a:pt x="150" y="210"/>
                  </a:lnTo>
                  <a:lnTo>
                    <a:pt x="228" y="229"/>
                  </a:lnTo>
                  <a:lnTo>
                    <a:pt x="271" y="234"/>
                  </a:lnTo>
                  <a:lnTo>
                    <a:pt x="296" y="223"/>
                  </a:lnTo>
                  <a:lnTo>
                    <a:pt x="325" y="222"/>
                  </a:lnTo>
                  <a:lnTo>
                    <a:pt x="360" y="200"/>
                  </a:lnTo>
                  <a:lnTo>
                    <a:pt x="384" y="143"/>
                  </a:lnTo>
                  <a:lnTo>
                    <a:pt x="378" y="135"/>
                  </a:lnTo>
                  <a:lnTo>
                    <a:pt x="387" y="119"/>
                  </a:lnTo>
                  <a:lnTo>
                    <a:pt x="416" y="119"/>
                  </a:lnTo>
                  <a:lnTo>
                    <a:pt x="415" y="91"/>
                  </a:lnTo>
                  <a:lnTo>
                    <a:pt x="401" y="24"/>
                  </a:lnTo>
                  <a:lnTo>
                    <a:pt x="362" y="24"/>
                  </a:lnTo>
                  <a:lnTo>
                    <a:pt x="338" y="5"/>
                  </a:lnTo>
                  <a:lnTo>
                    <a:pt x="306"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3" name="Freeform 33"/>
            <p:cNvSpPr>
              <a:spLocks/>
            </p:cNvSpPr>
            <p:nvPr/>
          </p:nvSpPr>
          <p:spPr bwMode="auto">
            <a:xfrm>
              <a:off x="2653" y="3157"/>
              <a:ext cx="655" cy="831"/>
            </a:xfrm>
            <a:custGeom>
              <a:avLst/>
              <a:gdLst>
                <a:gd name="T0" fmla="*/ 19 w 655"/>
                <a:gd name="T1" fmla="*/ 106 h 831"/>
                <a:gd name="T2" fmla="*/ 6 w 655"/>
                <a:gd name="T3" fmla="*/ 134 h 831"/>
                <a:gd name="T4" fmla="*/ 23 w 655"/>
                <a:gd name="T5" fmla="*/ 164 h 831"/>
                <a:gd name="T6" fmla="*/ 0 w 655"/>
                <a:gd name="T7" fmla="*/ 197 h 831"/>
                <a:gd name="T8" fmla="*/ 23 w 655"/>
                <a:gd name="T9" fmla="*/ 261 h 831"/>
                <a:gd name="T10" fmla="*/ 73 w 655"/>
                <a:gd name="T11" fmla="*/ 295 h 831"/>
                <a:gd name="T12" fmla="*/ 85 w 655"/>
                <a:gd name="T13" fmla="*/ 286 h 831"/>
                <a:gd name="T14" fmla="*/ 120 w 655"/>
                <a:gd name="T15" fmla="*/ 245 h 831"/>
                <a:gd name="T16" fmla="*/ 205 w 655"/>
                <a:gd name="T17" fmla="*/ 276 h 831"/>
                <a:gd name="T18" fmla="*/ 224 w 655"/>
                <a:gd name="T19" fmla="*/ 377 h 831"/>
                <a:gd name="T20" fmla="*/ 254 w 655"/>
                <a:gd name="T21" fmla="*/ 429 h 831"/>
                <a:gd name="T22" fmla="*/ 271 w 655"/>
                <a:gd name="T23" fmla="*/ 420 h 831"/>
                <a:gd name="T24" fmla="*/ 363 w 655"/>
                <a:gd name="T25" fmla="*/ 526 h 831"/>
                <a:gd name="T26" fmla="*/ 393 w 655"/>
                <a:gd name="T27" fmla="*/ 532 h 831"/>
                <a:gd name="T28" fmla="*/ 429 w 655"/>
                <a:gd name="T29" fmla="*/ 579 h 831"/>
                <a:gd name="T30" fmla="*/ 465 w 655"/>
                <a:gd name="T31" fmla="*/ 604 h 831"/>
                <a:gd name="T32" fmla="*/ 483 w 655"/>
                <a:gd name="T33" fmla="*/ 651 h 831"/>
                <a:gd name="T34" fmla="*/ 506 w 655"/>
                <a:gd name="T35" fmla="*/ 656 h 831"/>
                <a:gd name="T36" fmla="*/ 531 w 655"/>
                <a:gd name="T37" fmla="*/ 752 h 831"/>
                <a:gd name="T38" fmla="*/ 511 w 655"/>
                <a:gd name="T39" fmla="*/ 765 h 831"/>
                <a:gd name="T40" fmla="*/ 501 w 655"/>
                <a:gd name="T41" fmla="*/ 818 h 831"/>
                <a:gd name="T42" fmla="*/ 521 w 655"/>
                <a:gd name="T43" fmla="*/ 831 h 831"/>
                <a:gd name="T44" fmla="*/ 555 w 655"/>
                <a:gd name="T45" fmla="*/ 781 h 831"/>
                <a:gd name="T46" fmla="*/ 561 w 655"/>
                <a:gd name="T47" fmla="*/ 740 h 831"/>
                <a:gd name="T48" fmla="*/ 584 w 655"/>
                <a:gd name="T49" fmla="*/ 730 h 831"/>
                <a:gd name="T50" fmla="*/ 581 w 655"/>
                <a:gd name="T51" fmla="*/ 687 h 831"/>
                <a:gd name="T52" fmla="*/ 546 w 655"/>
                <a:gd name="T53" fmla="*/ 659 h 831"/>
                <a:gd name="T54" fmla="*/ 565 w 655"/>
                <a:gd name="T55" fmla="*/ 592 h 831"/>
                <a:gd name="T56" fmla="*/ 625 w 655"/>
                <a:gd name="T57" fmla="*/ 624 h 831"/>
                <a:gd name="T58" fmla="*/ 637 w 655"/>
                <a:gd name="T59" fmla="*/ 662 h 831"/>
                <a:gd name="T60" fmla="*/ 655 w 655"/>
                <a:gd name="T61" fmla="*/ 665 h 831"/>
                <a:gd name="T62" fmla="*/ 655 w 655"/>
                <a:gd name="T63" fmla="*/ 626 h 831"/>
                <a:gd name="T64" fmla="*/ 625 w 655"/>
                <a:gd name="T65" fmla="*/ 574 h 831"/>
                <a:gd name="T66" fmla="*/ 518 w 655"/>
                <a:gd name="T67" fmla="*/ 512 h 831"/>
                <a:gd name="T68" fmla="*/ 527 w 655"/>
                <a:gd name="T69" fmla="*/ 465 h 831"/>
                <a:gd name="T70" fmla="*/ 483 w 655"/>
                <a:gd name="T71" fmla="*/ 465 h 831"/>
                <a:gd name="T72" fmla="*/ 445 w 655"/>
                <a:gd name="T73" fmla="*/ 439 h 831"/>
                <a:gd name="T74" fmla="*/ 382 w 655"/>
                <a:gd name="T75" fmla="*/ 308 h 831"/>
                <a:gd name="T76" fmla="*/ 317 w 655"/>
                <a:gd name="T77" fmla="*/ 257 h 831"/>
                <a:gd name="T78" fmla="*/ 317 w 655"/>
                <a:gd name="T79" fmla="*/ 150 h 831"/>
                <a:gd name="T80" fmla="*/ 367 w 655"/>
                <a:gd name="T81" fmla="*/ 125 h 831"/>
                <a:gd name="T82" fmla="*/ 399 w 655"/>
                <a:gd name="T83" fmla="*/ 122 h 831"/>
                <a:gd name="T84" fmla="*/ 374 w 655"/>
                <a:gd name="T85" fmla="*/ 69 h 831"/>
                <a:gd name="T86" fmla="*/ 387 w 655"/>
                <a:gd name="T87" fmla="*/ 47 h 831"/>
                <a:gd name="T88" fmla="*/ 308 w 655"/>
                <a:gd name="T89" fmla="*/ 28 h 831"/>
                <a:gd name="T90" fmla="*/ 299 w 655"/>
                <a:gd name="T91" fmla="*/ 0 h 831"/>
                <a:gd name="T92" fmla="*/ 226 w 655"/>
                <a:gd name="T93" fmla="*/ 22 h 831"/>
                <a:gd name="T94" fmla="*/ 208 w 655"/>
                <a:gd name="T95" fmla="*/ 15 h 831"/>
                <a:gd name="T96" fmla="*/ 208 w 655"/>
                <a:gd name="T97" fmla="*/ 37 h 831"/>
                <a:gd name="T98" fmla="*/ 192 w 655"/>
                <a:gd name="T99" fmla="*/ 41 h 831"/>
                <a:gd name="T100" fmla="*/ 192 w 655"/>
                <a:gd name="T101" fmla="*/ 69 h 831"/>
                <a:gd name="T102" fmla="*/ 144 w 655"/>
                <a:gd name="T103" fmla="*/ 53 h 831"/>
                <a:gd name="T104" fmla="*/ 129 w 655"/>
                <a:gd name="T105" fmla="*/ 106 h 831"/>
                <a:gd name="T106" fmla="*/ 98 w 655"/>
                <a:gd name="T107" fmla="*/ 62 h 831"/>
                <a:gd name="T108" fmla="*/ 82 w 655"/>
                <a:gd name="T109" fmla="*/ 66 h 831"/>
                <a:gd name="T110" fmla="*/ 66 w 655"/>
                <a:gd name="T111" fmla="*/ 106 h 831"/>
                <a:gd name="T112" fmla="*/ 19 w 655"/>
                <a:gd name="T113" fmla="*/ 106 h 831"/>
                <a:gd name="T114" fmla="*/ 19 w 655"/>
                <a:gd name="T115" fmla="*/ 106 h 831"/>
                <a:gd name="T116" fmla="*/ 19 w 655"/>
                <a:gd name="T117" fmla="*/ 106 h 8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5"/>
                <a:gd name="T178" fmla="*/ 0 h 831"/>
                <a:gd name="T179" fmla="*/ 655 w 655"/>
                <a:gd name="T180" fmla="*/ 831 h 8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5" h="831">
                  <a:moveTo>
                    <a:pt x="19" y="106"/>
                  </a:moveTo>
                  <a:lnTo>
                    <a:pt x="6" y="134"/>
                  </a:lnTo>
                  <a:lnTo>
                    <a:pt x="23" y="164"/>
                  </a:lnTo>
                  <a:lnTo>
                    <a:pt x="0" y="197"/>
                  </a:lnTo>
                  <a:lnTo>
                    <a:pt x="23" y="261"/>
                  </a:lnTo>
                  <a:lnTo>
                    <a:pt x="73" y="295"/>
                  </a:lnTo>
                  <a:lnTo>
                    <a:pt x="85" y="286"/>
                  </a:lnTo>
                  <a:lnTo>
                    <a:pt x="120" y="245"/>
                  </a:lnTo>
                  <a:lnTo>
                    <a:pt x="205" y="276"/>
                  </a:lnTo>
                  <a:lnTo>
                    <a:pt x="224" y="377"/>
                  </a:lnTo>
                  <a:lnTo>
                    <a:pt x="254" y="429"/>
                  </a:lnTo>
                  <a:lnTo>
                    <a:pt x="271" y="420"/>
                  </a:lnTo>
                  <a:lnTo>
                    <a:pt x="363" y="526"/>
                  </a:lnTo>
                  <a:lnTo>
                    <a:pt x="393" y="532"/>
                  </a:lnTo>
                  <a:lnTo>
                    <a:pt x="429" y="579"/>
                  </a:lnTo>
                  <a:lnTo>
                    <a:pt x="465" y="604"/>
                  </a:lnTo>
                  <a:lnTo>
                    <a:pt x="483" y="651"/>
                  </a:lnTo>
                  <a:lnTo>
                    <a:pt x="506" y="656"/>
                  </a:lnTo>
                  <a:lnTo>
                    <a:pt x="531" y="752"/>
                  </a:lnTo>
                  <a:lnTo>
                    <a:pt x="511" y="765"/>
                  </a:lnTo>
                  <a:lnTo>
                    <a:pt x="501" y="818"/>
                  </a:lnTo>
                  <a:lnTo>
                    <a:pt x="521" y="831"/>
                  </a:lnTo>
                  <a:lnTo>
                    <a:pt x="555" y="781"/>
                  </a:lnTo>
                  <a:lnTo>
                    <a:pt x="561" y="740"/>
                  </a:lnTo>
                  <a:lnTo>
                    <a:pt x="584" y="730"/>
                  </a:lnTo>
                  <a:lnTo>
                    <a:pt x="581" y="687"/>
                  </a:lnTo>
                  <a:lnTo>
                    <a:pt x="546" y="659"/>
                  </a:lnTo>
                  <a:lnTo>
                    <a:pt x="565" y="592"/>
                  </a:lnTo>
                  <a:lnTo>
                    <a:pt x="625" y="624"/>
                  </a:lnTo>
                  <a:lnTo>
                    <a:pt x="637" y="662"/>
                  </a:lnTo>
                  <a:lnTo>
                    <a:pt x="655" y="665"/>
                  </a:lnTo>
                  <a:lnTo>
                    <a:pt x="655" y="626"/>
                  </a:lnTo>
                  <a:lnTo>
                    <a:pt x="625" y="574"/>
                  </a:lnTo>
                  <a:lnTo>
                    <a:pt x="518" y="512"/>
                  </a:lnTo>
                  <a:lnTo>
                    <a:pt x="527" y="465"/>
                  </a:lnTo>
                  <a:lnTo>
                    <a:pt x="483" y="465"/>
                  </a:lnTo>
                  <a:lnTo>
                    <a:pt x="445" y="439"/>
                  </a:lnTo>
                  <a:lnTo>
                    <a:pt x="382" y="308"/>
                  </a:lnTo>
                  <a:lnTo>
                    <a:pt x="317" y="257"/>
                  </a:lnTo>
                  <a:lnTo>
                    <a:pt x="317" y="150"/>
                  </a:lnTo>
                  <a:lnTo>
                    <a:pt x="367" y="125"/>
                  </a:lnTo>
                  <a:lnTo>
                    <a:pt x="399" y="122"/>
                  </a:lnTo>
                  <a:lnTo>
                    <a:pt x="374" y="69"/>
                  </a:lnTo>
                  <a:lnTo>
                    <a:pt x="387" y="47"/>
                  </a:lnTo>
                  <a:lnTo>
                    <a:pt x="308" y="28"/>
                  </a:lnTo>
                  <a:lnTo>
                    <a:pt x="299" y="0"/>
                  </a:lnTo>
                  <a:lnTo>
                    <a:pt x="226" y="22"/>
                  </a:lnTo>
                  <a:lnTo>
                    <a:pt x="208" y="15"/>
                  </a:lnTo>
                  <a:lnTo>
                    <a:pt x="208" y="37"/>
                  </a:lnTo>
                  <a:lnTo>
                    <a:pt x="192" y="41"/>
                  </a:lnTo>
                  <a:lnTo>
                    <a:pt x="192" y="69"/>
                  </a:lnTo>
                  <a:lnTo>
                    <a:pt x="144" y="53"/>
                  </a:lnTo>
                  <a:lnTo>
                    <a:pt x="129" y="106"/>
                  </a:lnTo>
                  <a:lnTo>
                    <a:pt x="98" y="62"/>
                  </a:lnTo>
                  <a:lnTo>
                    <a:pt x="82" y="66"/>
                  </a:lnTo>
                  <a:lnTo>
                    <a:pt x="66" y="106"/>
                  </a:lnTo>
                  <a:lnTo>
                    <a:pt x="19" y="10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4" name="Freeform 34"/>
            <p:cNvSpPr>
              <a:spLocks/>
            </p:cNvSpPr>
            <p:nvPr/>
          </p:nvSpPr>
          <p:spPr bwMode="auto">
            <a:xfrm>
              <a:off x="2032" y="2787"/>
              <a:ext cx="702" cy="805"/>
            </a:xfrm>
            <a:custGeom>
              <a:avLst/>
              <a:gdLst>
                <a:gd name="T0" fmla="*/ 345 w 702"/>
                <a:gd name="T1" fmla="*/ 101 h 805"/>
                <a:gd name="T2" fmla="*/ 279 w 702"/>
                <a:gd name="T3" fmla="*/ 151 h 805"/>
                <a:gd name="T4" fmla="*/ 229 w 702"/>
                <a:gd name="T5" fmla="*/ 164 h 805"/>
                <a:gd name="T6" fmla="*/ 196 w 702"/>
                <a:gd name="T7" fmla="*/ 135 h 805"/>
                <a:gd name="T8" fmla="*/ 193 w 702"/>
                <a:gd name="T9" fmla="*/ 227 h 805"/>
                <a:gd name="T10" fmla="*/ 124 w 702"/>
                <a:gd name="T11" fmla="*/ 226 h 805"/>
                <a:gd name="T12" fmla="*/ 2 w 702"/>
                <a:gd name="T13" fmla="*/ 236 h 805"/>
                <a:gd name="T14" fmla="*/ 33 w 702"/>
                <a:gd name="T15" fmla="*/ 266 h 805"/>
                <a:gd name="T16" fmla="*/ 55 w 702"/>
                <a:gd name="T17" fmla="*/ 323 h 805"/>
                <a:gd name="T18" fmla="*/ 139 w 702"/>
                <a:gd name="T19" fmla="*/ 355 h 805"/>
                <a:gd name="T20" fmla="*/ 212 w 702"/>
                <a:gd name="T21" fmla="*/ 436 h 805"/>
                <a:gd name="T22" fmla="*/ 227 w 702"/>
                <a:gd name="T23" fmla="*/ 592 h 805"/>
                <a:gd name="T24" fmla="*/ 232 w 702"/>
                <a:gd name="T25" fmla="*/ 761 h 805"/>
                <a:gd name="T26" fmla="*/ 315 w 702"/>
                <a:gd name="T27" fmla="*/ 762 h 805"/>
                <a:gd name="T28" fmla="*/ 447 w 702"/>
                <a:gd name="T29" fmla="*/ 800 h 805"/>
                <a:gd name="T30" fmla="*/ 481 w 702"/>
                <a:gd name="T31" fmla="*/ 694 h 805"/>
                <a:gd name="T32" fmla="*/ 602 w 702"/>
                <a:gd name="T33" fmla="*/ 737 h 805"/>
                <a:gd name="T34" fmla="*/ 644 w 702"/>
                <a:gd name="T35" fmla="*/ 634 h 805"/>
                <a:gd name="T36" fmla="*/ 644 w 702"/>
                <a:gd name="T37" fmla="*/ 534 h 805"/>
                <a:gd name="T38" fmla="*/ 641 w 702"/>
                <a:gd name="T39" fmla="*/ 474 h 805"/>
                <a:gd name="T40" fmla="*/ 630 w 702"/>
                <a:gd name="T41" fmla="*/ 430 h 805"/>
                <a:gd name="T42" fmla="*/ 590 w 702"/>
                <a:gd name="T43" fmla="*/ 449 h 805"/>
                <a:gd name="T44" fmla="*/ 609 w 702"/>
                <a:gd name="T45" fmla="*/ 377 h 805"/>
                <a:gd name="T46" fmla="*/ 638 w 702"/>
                <a:gd name="T47" fmla="*/ 329 h 805"/>
                <a:gd name="T48" fmla="*/ 674 w 702"/>
                <a:gd name="T49" fmla="*/ 321 h 805"/>
                <a:gd name="T50" fmla="*/ 702 w 702"/>
                <a:gd name="T51" fmla="*/ 198 h 805"/>
                <a:gd name="T52" fmla="*/ 613 w 702"/>
                <a:gd name="T53" fmla="*/ 148 h 805"/>
                <a:gd name="T54" fmla="*/ 546 w 702"/>
                <a:gd name="T55" fmla="*/ 132 h 805"/>
                <a:gd name="T56" fmla="*/ 516 w 702"/>
                <a:gd name="T57" fmla="*/ 106 h 805"/>
                <a:gd name="T58" fmla="*/ 483 w 702"/>
                <a:gd name="T59" fmla="*/ 67 h 805"/>
                <a:gd name="T60" fmla="*/ 440 w 702"/>
                <a:gd name="T61" fmla="*/ 34 h 805"/>
                <a:gd name="T62" fmla="*/ 411 w 702"/>
                <a:gd name="T63" fmla="*/ 0 h 805"/>
                <a:gd name="T64" fmla="*/ 364 w 702"/>
                <a:gd name="T65" fmla="*/ 23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805"/>
                <a:gd name="T101" fmla="*/ 702 w 702"/>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805">
                  <a:moveTo>
                    <a:pt x="364" y="23"/>
                  </a:moveTo>
                  <a:lnTo>
                    <a:pt x="345" y="101"/>
                  </a:lnTo>
                  <a:lnTo>
                    <a:pt x="280" y="130"/>
                  </a:lnTo>
                  <a:lnTo>
                    <a:pt x="279" y="151"/>
                  </a:lnTo>
                  <a:lnTo>
                    <a:pt x="249" y="164"/>
                  </a:lnTo>
                  <a:lnTo>
                    <a:pt x="229" y="164"/>
                  </a:lnTo>
                  <a:lnTo>
                    <a:pt x="202" y="155"/>
                  </a:lnTo>
                  <a:lnTo>
                    <a:pt x="196" y="135"/>
                  </a:lnTo>
                  <a:lnTo>
                    <a:pt x="168" y="130"/>
                  </a:lnTo>
                  <a:lnTo>
                    <a:pt x="193" y="227"/>
                  </a:lnTo>
                  <a:lnTo>
                    <a:pt x="165" y="211"/>
                  </a:lnTo>
                  <a:lnTo>
                    <a:pt x="124" y="226"/>
                  </a:lnTo>
                  <a:lnTo>
                    <a:pt x="85" y="207"/>
                  </a:lnTo>
                  <a:lnTo>
                    <a:pt x="2" y="236"/>
                  </a:lnTo>
                  <a:lnTo>
                    <a:pt x="0" y="260"/>
                  </a:lnTo>
                  <a:lnTo>
                    <a:pt x="33" y="266"/>
                  </a:lnTo>
                  <a:lnTo>
                    <a:pt x="14" y="294"/>
                  </a:lnTo>
                  <a:lnTo>
                    <a:pt x="55" y="323"/>
                  </a:lnTo>
                  <a:lnTo>
                    <a:pt x="133" y="327"/>
                  </a:lnTo>
                  <a:lnTo>
                    <a:pt x="139" y="355"/>
                  </a:lnTo>
                  <a:lnTo>
                    <a:pt x="163" y="411"/>
                  </a:lnTo>
                  <a:lnTo>
                    <a:pt x="212" y="436"/>
                  </a:lnTo>
                  <a:lnTo>
                    <a:pt x="211" y="562"/>
                  </a:lnTo>
                  <a:lnTo>
                    <a:pt x="227" y="592"/>
                  </a:lnTo>
                  <a:lnTo>
                    <a:pt x="187" y="694"/>
                  </a:lnTo>
                  <a:lnTo>
                    <a:pt x="232" y="761"/>
                  </a:lnTo>
                  <a:lnTo>
                    <a:pt x="293" y="777"/>
                  </a:lnTo>
                  <a:lnTo>
                    <a:pt x="315" y="762"/>
                  </a:lnTo>
                  <a:lnTo>
                    <a:pt x="378" y="805"/>
                  </a:lnTo>
                  <a:lnTo>
                    <a:pt x="447" y="800"/>
                  </a:lnTo>
                  <a:lnTo>
                    <a:pt x="440" y="761"/>
                  </a:lnTo>
                  <a:lnTo>
                    <a:pt x="481" y="694"/>
                  </a:lnTo>
                  <a:lnTo>
                    <a:pt x="553" y="709"/>
                  </a:lnTo>
                  <a:lnTo>
                    <a:pt x="602" y="737"/>
                  </a:lnTo>
                  <a:lnTo>
                    <a:pt x="694" y="665"/>
                  </a:lnTo>
                  <a:lnTo>
                    <a:pt x="644" y="634"/>
                  </a:lnTo>
                  <a:lnTo>
                    <a:pt x="621" y="567"/>
                  </a:lnTo>
                  <a:lnTo>
                    <a:pt x="644" y="534"/>
                  </a:lnTo>
                  <a:lnTo>
                    <a:pt x="627" y="504"/>
                  </a:lnTo>
                  <a:lnTo>
                    <a:pt x="641" y="474"/>
                  </a:lnTo>
                  <a:lnTo>
                    <a:pt x="630" y="464"/>
                  </a:lnTo>
                  <a:lnTo>
                    <a:pt x="630" y="430"/>
                  </a:lnTo>
                  <a:lnTo>
                    <a:pt x="616" y="430"/>
                  </a:lnTo>
                  <a:lnTo>
                    <a:pt x="590" y="449"/>
                  </a:lnTo>
                  <a:lnTo>
                    <a:pt x="587" y="427"/>
                  </a:lnTo>
                  <a:lnTo>
                    <a:pt x="609" y="377"/>
                  </a:lnTo>
                  <a:lnTo>
                    <a:pt x="638" y="338"/>
                  </a:lnTo>
                  <a:lnTo>
                    <a:pt x="638" y="329"/>
                  </a:lnTo>
                  <a:lnTo>
                    <a:pt x="662" y="329"/>
                  </a:lnTo>
                  <a:lnTo>
                    <a:pt x="674" y="321"/>
                  </a:lnTo>
                  <a:lnTo>
                    <a:pt x="674" y="236"/>
                  </a:lnTo>
                  <a:lnTo>
                    <a:pt x="702" y="198"/>
                  </a:lnTo>
                  <a:lnTo>
                    <a:pt x="627" y="182"/>
                  </a:lnTo>
                  <a:lnTo>
                    <a:pt x="613" y="148"/>
                  </a:lnTo>
                  <a:lnTo>
                    <a:pt x="574" y="141"/>
                  </a:lnTo>
                  <a:lnTo>
                    <a:pt x="546" y="132"/>
                  </a:lnTo>
                  <a:lnTo>
                    <a:pt x="533" y="89"/>
                  </a:lnTo>
                  <a:lnTo>
                    <a:pt x="516" y="106"/>
                  </a:lnTo>
                  <a:lnTo>
                    <a:pt x="494" y="101"/>
                  </a:lnTo>
                  <a:lnTo>
                    <a:pt x="483" y="67"/>
                  </a:lnTo>
                  <a:lnTo>
                    <a:pt x="450" y="56"/>
                  </a:lnTo>
                  <a:lnTo>
                    <a:pt x="440" y="34"/>
                  </a:lnTo>
                  <a:lnTo>
                    <a:pt x="415" y="28"/>
                  </a:lnTo>
                  <a:lnTo>
                    <a:pt x="411" y="0"/>
                  </a:lnTo>
                  <a:lnTo>
                    <a:pt x="364" y="2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5" name="Freeform 35"/>
            <p:cNvSpPr>
              <a:spLocks/>
            </p:cNvSpPr>
            <p:nvPr/>
          </p:nvSpPr>
          <p:spPr bwMode="auto">
            <a:xfrm>
              <a:off x="1797" y="3462"/>
              <a:ext cx="688" cy="702"/>
            </a:xfrm>
            <a:custGeom>
              <a:avLst/>
              <a:gdLst>
                <a:gd name="T0" fmla="*/ 688 w 688"/>
                <a:gd name="T1" fmla="*/ 169 h 702"/>
                <a:gd name="T2" fmla="*/ 571 w 688"/>
                <a:gd name="T3" fmla="*/ 253 h 702"/>
                <a:gd name="T4" fmla="*/ 489 w 688"/>
                <a:gd name="T5" fmla="*/ 382 h 702"/>
                <a:gd name="T6" fmla="*/ 521 w 688"/>
                <a:gd name="T7" fmla="*/ 454 h 702"/>
                <a:gd name="T8" fmla="*/ 472 w 688"/>
                <a:gd name="T9" fmla="*/ 561 h 702"/>
                <a:gd name="T10" fmla="*/ 415 w 688"/>
                <a:gd name="T11" fmla="*/ 570 h 702"/>
                <a:gd name="T12" fmla="*/ 406 w 688"/>
                <a:gd name="T13" fmla="*/ 633 h 702"/>
                <a:gd name="T14" fmla="*/ 276 w 688"/>
                <a:gd name="T15" fmla="*/ 644 h 702"/>
                <a:gd name="T16" fmla="*/ 208 w 688"/>
                <a:gd name="T17" fmla="*/ 702 h 702"/>
                <a:gd name="T18" fmla="*/ 165 w 688"/>
                <a:gd name="T19" fmla="*/ 626 h 702"/>
                <a:gd name="T20" fmla="*/ 116 w 688"/>
                <a:gd name="T21" fmla="*/ 589 h 702"/>
                <a:gd name="T22" fmla="*/ 107 w 688"/>
                <a:gd name="T23" fmla="*/ 595 h 702"/>
                <a:gd name="T24" fmla="*/ 94 w 688"/>
                <a:gd name="T25" fmla="*/ 566 h 702"/>
                <a:gd name="T26" fmla="*/ 124 w 688"/>
                <a:gd name="T27" fmla="*/ 526 h 702"/>
                <a:gd name="T28" fmla="*/ 107 w 688"/>
                <a:gd name="T29" fmla="*/ 481 h 702"/>
                <a:gd name="T30" fmla="*/ 120 w 688"/>
                <a:gd name="T31" fmla="*/ 432 h 702"/>
                <a:gd name="T32" fmla="*/ 104 w 688"/>
                <a:gd name="T33" fmla="*/ 375 h 702"/>
                <a:gd name="T34" fmla="*/ 133 w 688"/>
                <a:gd name="T35" fmla="*/ 346 h 702"/>
                <a:gd name="T36" fmla="*/ 135 w 688"/>
                <a:gd name="T37" fmla="*/ 260 h 702"/>
                <a:gd name="T38" fmla="*/ 168 w 688"/>
                <a:gd name="T39" fmla="*/ 187 h 702"/>
                <a:gd name="T40" fmla="*/ 135 w 688"/>
                <a:gd name="T41" fmla="*/ 168 h 702"/>
                <a:gd name="T42" fmla="*/ 76 w 688"/>
                <a:gd name="T43" fmla="*/ 172 h 702"/>
                <a:gd name="T44" fmla="*/ 61 w 688"/>
                <a:gd name="T45" fmla="*/ 150 h 702"/>
                <a:gd name="T46" fmla="*/ 29 w 688"/>
                <a:gd name="T47" fmla="*/ 163 h 702"/>
                <a:gd name="T48" fmla="*/ 29 w 688"/>
                <a:gd name="T49" fmla="*/ 159 h 702"/>
                <a:gd name="T50" fmla="*/ 29 w 688"/>
                <a:gd name="T51" fmla="*/ 113 h 702"/>
                <a:gd name="T52" fmla="*/ 0 w 688"/>
                <a:gd name="T53" fmla="*/ 43 h 702"/>
                <a:gd name="T54" fmla="*/ 41 w 688"/>
                <a:gd name="T55" fmla="*/ 28 h 702"/>
                <a:gd name="T56" fmla="*/ 79 w 688"/>
                <a:gd name="T57" fmla="*/ 0 h 702"/>
                <a:gd name="T58" fmla="*/ 158 w 688"/>
                <a:gd name="T59" fmla="*/ 11 h 702"/>
                <a:gd name="T60" fmla="*/ 235 w 688"/>
                <a:gd name="T61" fmla="*/ 17 h 702"/>
                <a:gd name="T62" fmla="*/ 315 w 688"/>
                <a:gd name="T63" fmla="*/ 21 h 702"/>
                <a:gd name="T64" fmla="*/ 389 w 688"/>
                <a:gd name="T65" fmla="*/ 21 h 702"/>
                <a:gd name="T66" fmla="*/ 422 w 688"/>
                <a:gd name="T67" fmla="*/ 19 h 702"/>
                <a:gd name="T68" fmla="*/ 467 w 688"/>
                <a:gd name="T69" fmla="*/ 86 h 702"/>
                <a:gd name="T70" fmla="*/ 528 w 688"/>
                <a:gd name="T71" fmla="*/ 102 h 702"/>
                <a:gd name="T72" fmla="*/ 550 w 688"/>
                <a:gd name="T73" fmla="*/ 87 h 702"/>
                <a:gd name="T74" fmla="*/ 613 w 688"/>
                <a:gd name="T75" fmla="*/ 130 h 702"/>
                <a:gd name="T76" fmla="*/ 682 w 688"/>
                <a:gd name="T77" fmla="*/ 125 h 702"/>
                <a:gd name="T78" fmla="*/ 688 w 688"/>
                <a:gd name="T79" fmla="*/ 169 h 702"/>
                <a:gd name="T80" fmla="*/ 688 w 688"/>
                <a:gd name="T81" fmla="*/ 169 h 702"/>
                <a:gd name="T82" fmla="*/ 688 w 688"/>
                <a:gd name="T83" fmla="*/ 169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8"/>
                <a:gd name="T127" fmla="*/ 0 h 702"/>
                <a:gd name="T128" fmla="*/ 688 w 68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8" h="702">
                  <a:moveTo>
                    <a:pt x="688" y="169"/>
                  </a:moveTo>
                  <a:lnTo>
                    <a:pt x="571" y="253"/>
                  </a:lnTo>
                  <a:lnTo>
                    <a:pt x="489" y="382"/>
                  </a:lnTo>
                  <a:lnTo>
                    <a:pt x="521" y="454"/>
                  </a:lnTo>
                  <a:lnTo>
                    <a:pt x="472" y="561"/>
                  </a:lnTo>
                  <a:lnTo>
                    <a:pt x="415" y="570"/>
                  </a:lnTo>
                  <a:lnTo>
                    <a:pt x="406" y="633"/>
                  </a:lnTo>
                  <a:lnTo>
                    <a:pt x="276" y="644"/>
                  </a:lnTo>
                  <a:lnTo>
                    <a:pt x="208" y="702"/>
                  </a:lnTo>
                  <a:lnTo>
                    <a:pt x="165" y="626"/>
                  </a:lnTo>
                  <a:lnTo>
                    <a:pt x="116" y="589"/>
                  </a:lnTo>
                  <a:lnTo>
                    <a:pt x="107" y="595"/>
                  </a:lnTo>
                  <a:lnTo>
                    <a:pt x="94" y="566"/>
                  </a:lnTo>
                  <a:lnTo>
                    <a:pt x="124" y="526"/>
                  </a:lnTo>
                  <a:lnTo>
                    <a:pt x="107" y="481"/>
                  </a:lnTo>
                  <a:lnTo>
                    <a:pt x="120" y="432"/>
                  </a:lnTo>
                  <a:lnTo>
                    <a:pt x="104" y="375"/>
                  </a:lnTo>
                  <a:lnTo>
                    <a:pt x="133" y="346"/>
                  </a:lnTo>
                  <a:lnTo>
                    <a:pt x="135" y="260"/>
                  </a:lnTo>
                  <a:lnTo>
                    <a:pt x="168" y="187"/>
                  </a:lnTo>
                  <a:lnTo>
                    <a:pt x="135" y="168"/>
                  </a:lnTo>
                  <a:lnTo>
                    <a:pt x="76" y="172"/>
                  </a:lnTo>
                  <a:lnTo>
                    <a:pt x="61" y="150"/>
                  </a:lnTo>
                  <a:lnTo>
                    <a:pt x="29" y="163"/>
                  </a:lnTo>
                  <a:lnTo>
                    <a:pt x="29" y="159"/>
                  </a:lnTo>
                  <a:lnTo>
                    <a:pt x="29" y="113"/>
                  </a:lnTo>
                  <a:lnTo>
                    <a:pt x="0" y="43"/>
                  </a:lnTo>
                  <a:lnTo>
                    <a:pt x="41" y="28"/>
                  </a:lnTo>
                  <a:lnTo>
                    <a:pt x="79" y="0"/>
                  </a:lnTo>
                  <a:lnTo>
                    <a:pt x="158" y="11"/>
                  </a:lnTo>
                  <a:lnTo>
                    <a:pt x="235" y="17"/>
                  </a:lnTo>
                  <a:lnTo>
                    <a:pt x="315" y="21"/>
                  </a:lnTo>
                  <a:lnTo>
                    <a:pt x="389" y="21"/>
                  </a:lnTo>
                  <a:lnTo>
                    <a:pt x="422" y="19"/>
                  </a:lnTo>
                  <a:lnTo>
                    <a:pt x="467" y="86"/>
                  </a:lnTo>
                  <a:lnTo>
                    <a:pt x="528" y="102"/>
                  </a:lnTo>
                  <a:lnTo>
                    <a:pt x="550" y="87"/>
                  </a:lnTo>
                  <a:lnTo>
                    <a:pt x="613" y="130"/>
                  </a:lnTo>
                  <a:lnTo>
                    <a:pt x="682" y="125"/>
                  </a:lnTo>
                  <a:lnTo>
                    <a:pt x="688" y="16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6" name="Freeform 36"/>
            <p:cNvSpPr>
              <a:spLocks/>
            </p:cNvSpPr>
            <p:nvPr/>
          </p:nvSpPr>
          <p:spPr bwMode="auto">
            <a:xfrm>
              <a:off x="1788" y="3612"/>
              <a:ext cx="177" cy="463"/>
            </a:xfrm>
            <a:custGeom>
              <a:avLst/>
              <a:gdLst>
                <a:gd name="T0" fmla="*/ 94 w 177"/>
                <a:gd name="T1" fmla="*/ 463 h 463"/>
                <a:gd name="T2" fmla="*/ 25 w 177"/>
                <a:gd name="T3" fmla="*/ 455 h 463"/>
                <a:gd name="T4" fmla="*/ 39 w 177"/>
                <a:gd name="T5" fmla="*/ 357 h 463"/>
                <a:gd name="T6" fmla="*/ 11 w 177"/>
                <a:gd name="T7" fmla="*/ 334 h 463"/>
                <a:gd name="T8" fmla="*/ 0 w 177"/>
                <a:gd name="T9" fmla="*/ 273 h 463"/>
                <a:gd name="T10" fmla="*/ 33 w 177"/>
                <a:gd name="T11" fmla="*/ 172 h 463"/>
                <a:gd name="T12" fmla="*/ 35 w 177"/>
                <a:gd name="T13" fmla="*/ 16 h 463"/>
                <a:gd name="T14" fmla="*/ 38 w 177"/>
                <a:gd name="T15" fmla="*/ 13 h 463"/>
                <a:gd name="T16" fmla="*/ 70 w 177"/>
                <a:gd name="T17" fmla="*/ 0 h 463"/>
                <a:gd name="T18" fmla="*/ 85 w 177"/>
                <a:gd name="T19" fmla="*/ 22 h 463"/>
                <a:gd name="T20" fmla="*/ 144 w 177"/>
                <a:gd name="T21" fmla="*/ 18 h 463"/>
                <a:gd name="T22" fmla="*/ 177 w 177"/>
                <a:gd name="T23" fmla="*/ 37 h 463"/>
                <a:gd name="T24" fmla="*/ 144 w 177"/>
                <a:gd name="T25" fmla="*/ 110 h 463"/>
                <a:gd name="T26" fmla="*/ 142 w 177"/>
                <a:gd name="T27" fmla="*/ 196 h 463"/>
                <a:gd name="T28" fmla="*/ 113 w 177"/>
                <a:gd name="T29" fmla="*/ 225 h 463"/>
                <a:gd name="T30" fmla="*/ 129 w 177"/>
                <a:gd name="T31" fmla="*/ 282 h 463"/>
                <a:gd name="T32" fmla="*/ 116 w 177"/>
                <a:gd name="T33" fmla="*/ 331 h 463"/>
                <a:gd name="T34" fmla="*/ 133 w 177"/>
                <a:gd name="T35" fmla="*/ 376 h 463"/>
                <a:gd name="T36" fmla="*/ 103 w 177"/>
                <a:gd name="T37" fmla="*/ 416 h 463"/>
                <a:gd name="T38" fmla="*/ 116 w 177"/>
                <a:gd name="T39" fmla="*/ 445 h 463"/>
                <a:gd name="T40" fmla="*/ 94 w 177"/>
                <a:gd name="T41" fmla="*/ 463 h 463"/>
                <a:gd name="T42" fmla="*/ 94 w 177"/>
                <a:gd name="T43" fmla="*/ 463 h 463"/>
                <a:gd name="T44" fmla="*/ 94 w 177"/>
                <a:gd name="T45" fmla="*/ 463 h 4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463"/>
                <a:gd name="T71" fmla="*/ 177 w 177"/>
                <a:gd name="T72" fmla="*/ 463 h 4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463">
                  <a:moveTo>
                    <a:pt x="94" y="463"/>
                  </a:moveTo>
                  <a:lnTo>
                    <a:pt x="25" y="455"/>
                  </a:lnTo>
                  <a:lnTo>
                    <a:pt x="39" y="357"/>
                  </a:lnTo>
                  <a:lnTo>
                    <a:pt x="11" y="334"/>
                  </a:lnTo>
                  <a:lnTo>
                    <a:pt x="0" y="273"/>
                  </a:lnTo>
                  <a:lnTo>
                    <a:pt x="33" y="172"/>
                  </a:lnTo>
                  <a:lnTo>
                    <a:pt x="35" y="16"/>
                  </a:lnTo>
                  <a:lnTo>
                    <a:pt x="38" y="13"/>
                  </a:lnTo>
                  <a:lnTo>
                    <a:pt x="70" y="0"/>
                  </a:lnTo>
                  <a:lnTo>
                    <a:pt x="85" y="22"/>
                  </a:lnTo>
                  <a:lnTo>
                    <a:pt x="144" y="18"/>
                  </a:lnTo>
                  <a:lnTo>
                    <a:pt x="177" y="37"/>
                  </a:lnTo>
                  <a:lnTo>
                    <a:pt x="144" y="110"/>
                  </a:lnTo>
                  <a:lnTo>
                    <a:pt x="142" y="196"/>
                  </a:lnTo>
                  <a:lnTo>
                    <a:pt x="113" y="225"/>
                  </a:lnTo>
                  <a:lnTo>
                    <a:pt x="129" y="282"/>
                  </a:lnTo>
                  <a:lnTo>
                    <a:pt x="116" y="331"/>
                  </a:lnTo>
                  <a:lnTo>
                    <a:pt x="133" y="376"/>
                  </a:lnTo>
                  <a:lnTo>
                    <a:pt x="103" y="416"/>
                  </a:lnTo>
                  <a:lnTo>
                    <a:pt x="116" y="445"/>
                  </a:lnTo>
                  <a:lnTo>
                    <a:pt x="94" y="46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7" name="Freeform 37"/>
            <p:cNvSpPr>
              <a:spLocks/>
            </p:cNvSpPr>
            <p:nvPr/>
          </p:nvSpPr>
          <p:spPr bwMode="auto">
            <a:xfrm>
              <a:off x="2770" y="3521"/>
              <a:ext cx="50" cy="150"/>
            </a:xfrm>
            <a:custGeom>
              <a:avLst/>
              <a:gdLst>
                <a:gd name="T0" fmla="*/ 34 w 50"/>
                <a:gd name="T1" fmla="*/ 0 h 150"/>
                <a:gd name="T2" fmla="*/ 50 w 50"/>
                <a:gd name="T3" fmla="*/ 76 h 150"/>
                <a:gd name="T4" fmla="*/ 34 w 50"/>
                <a:gd name="T5" fmla="*/ 150 h 150"/>
                <a:gd name="T6" fmla="*/ 0 w 50"/>
                <a:gd name="T7" fmla="*/ 99 h 150"/>
                <a:gd name="T8" fmla="*/ 0 w 50"/>
                <a:gd name="T9" fmla="*/ 43 h 150"/>
                <a:gd name="T10" fmla="*/ 34 w 50"/>
                <a:gd name="T11" fmla="*/ 34 h 150"/>
                <a:gd name="T12" fmla="*/ 34 w 50"/>
                <a:gd name="T13" fmla="*/ 0 h 150"/>
                <a:gd name="T14" fmla="*/ 34 w 50"/>
                <a:gd name="T15" fmla="*/ 0 h 150"/>
                <a:gd name="T16" fmla="*/ 34 w 50"/>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50"/>
                <a:gd name="T29" fmla="*/ 50 w 50"/>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50">
                  <a:moveTo>
                    <a:pt x="34" y="0"/>
                  </a:moveTo>
                  <a:lnTo>
                    <a:pt x="50" y="76"/>
                  </a:lnTo>
                  <a:lnTo>
                    <a:pt x="34" y="150"/>
                  </a:lnTo>
                  <a:lnTo>
                    <a:pt x="0" y="99"/>
                  </a:lnTo>
                  <a:lnTo>
                    <a:pt x="0" y="43"/>
                  </a:lnTo>
                  <a:lnTo>
                    <a:pt x="34" y="34"/>
                  </a:lnTo>
                  <a:lnTo>
                    <a:pt x="3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8" name="Freeform 38"/>
            <p:cNvSpPr>
              <a:spLocks/>
            </p:cNvSpPr>
            <p:nvPr/>
          </p:nvSpPr>
          <p:spPr bwMode="auto">
            <a:xfrm>
              <a:off x="2741" y="3687"/>
              <a:ext cx="89" cy="215"/>
            </a:xfrm>
            <a:custGeom>
              <a:avLst/>
              <a:gdLst>
                <a:gd name="T0" fmla="*/ 53 w 89"/>
                <a:gd name="T1" fmla="*/ 0 h 215"/>
                <a:gd name="T2" fmla="*/ 89 w 89"/>
                <a:gd name="T3" fmla="*/ 27 h 215"/>
                <a:gd name="T4" fmla="*/ 79 w 89"/>
                <a:gd name="T5" fmla="*/ 190 h 215"/>
                <a:gd name="T6" fmla="*/ 63 w 89"/>
                <a:gd name="T7" fmla="*/ 176 h 215"/>
                <a:gd name="T8" fmla="*/ 29 w 89"/>
                <a:gd name="T9" fmla="*/ 215 h 215"/>
                <a:gd name="T10" fmla="*/ 16 w 89"/>
                <a:gd name="T11" fmla="*/ 172 h 215"/>
                <a:gd name="T12" fmla="*/ 29 w 89"/>
                <a:gd name="T13" fmla="*/ 112 h 215"/>
                <a:gd name="T14" fmla="*/ 0 w 89"/>
                <a:gd name="T15" fmla="*/ 31 h 215"/>
                <a:gd name="T16" fmla="*/ 29 w 89"/>
                <a:gd name="T17" fmla="*/ 35 h 215"/>
                <a:gd name="T18" fmla="*/ 42 w 89"/>
                <a:gd name="T19" fmla="*/ 22 h 215"/>
                <a:gd name="T20" fmla="*/ 53 w 89"/>
                <a:gd name="T21" fmla="*/ 0 h 215"/>
                <a:gd name="T22" fmla="*/ 53 w 89"/>
                <a:gd name="T23" fmla="*/ 0 h 215"/>
                <a:gd name="T24" fmla="*/ 53 w 89"/>
                <a:gd name="T25" fmla="*/ 0 h 2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215"/>
                <a:gd name="T41" fmla="*/ 89 w 89"/>
                <a:gd name="T42" fmla="*/ 215 h 2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215">
                  <a:moveTo>
                    <a:pt x="53" y="0"/>
                  </a:moveTo>
                  <a:lnTo>
                    <a:pt x="89" y="27"/>
                  </a:lnTo>
                  <a:lnTo>
                    <a:pt x="79" y="190"/>
                  </a:lnTo>
                  <a:lnTo>
                    <a:pt x="63" y="176"/>
                  </a:lnTo>
                  <a:lnTo>
                    <a:pt x="29" y="215"/>
                  </a:lnTo>
                  <a:lnTo>
                    <a:pt x="16" y="172"/>
                  </a:lnTo>
                  <a:lnTo>
                    <a:pt x="29" y="112"/>
                  </a:lnTo>
                  <a:lnTo>
                    <a:pt x="0" y="31"/>
                  </a:lnTo>
                  <a:lnTo>
                    <a:pt x="29" y="35"/>
                  </a:lnTo>
                  <a:lnTo>
                    <a:pt x="42" y="22"/>
                  </a:lnTo>
                  <a:lnTo>
                    <a:pt x="53"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9" name="Freeform 39"/>
            <p:cNvSpPr>
              <a:spLocks/>
            </p:cNvSpPr>
            <p:nvPr/>
          </p:nvSpPr>
          <p:spPr bwMode="auto">
            <a:xfrm>
              <a:off x="2435" y="3799"/>
              <a:ext cx="61" cy="73"/>
            </a:xfrm>
            <a:custGeom>
              <a:avLst/>
              <a:gdLst>
                <a:gd name="T0" fmla="*/ 31 w 61"/>
                <a:gd name="T1" fmla="*/ 0 h 73"/>
                <a:gd name="T2" fmla="*/ 61 w 61"/>
                <a:gd name="T3" fmla="*/ 35 h 73"/>
                <a:gd name="T4" fmla="*/ 37 w 61"/>
                <a:gd name="T5" fmla="*/ 73 h 73"/>
                <a:gd name="T6" fmla="*/ 0 w 61"/>
                <a:gd name="T7" fmla="*/ 47 h 73"/>
                <a:gd name="T8" fmla="*/ 31 w 61"/>
                <a:gd name="T9" fmla="*/ 0 h 73"/>
                <a:gd name="T10" fmla="*/ 31 w 61"/>
                <a:gd name="T11" fmla="*/ 0 h 73"/>
                <a:gd name="T12" fmla="*/ 31 w 61"/>
                <a:gd name="T13" fmla="*/ 0 h 73"/>
                <a:gd name="T14" fmla="*/ 0 60000 65536"/>
                <a:gd name="T15" fmla="*/ 0 60000 65536"/>
                <a:gd name="T16" fmla="*/ 0 60000 65536"/>
                <a:gd name="T17" fmla="*/ 0 60000 65536"/>
                <a:gd name="T18" fmla="*/ 0 60000 65536"/>
                <a:gd name="T19" fmla="*/ 0 60000 65536"/>
                <a:gd name="T20" fmla="*/ 0 60000 65536"/>
                <a:gd name="T21" fmla="*/ 0 w 61"/>
                <a:gd name="T22" fmla="*/ 0 h 73"/>
                <a:gd name="T23" fmla="*/ 61 w 61"/>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3">
                  <a:moveTo>
                    <a:pt x="31" y="0"/>
                  </a:moveTo>
                  <a:lnTo>
                    <a:pt x="61" y="35"/>
                  </a:lnTo>
                  <a:lnTo>
                    <a:pt x="37" y="73"/>
                  </a:lnTo>
                  <a:lnTo>
                    <a:pt x="0" y="47"/>
                  </a:lnTo>
                  <a:lnTo>
                    <a:pt x="3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0" name="Freeform 40"/>
            <p:cNvSpPr>
              <a:spLocks/>
            </p:cNvSpPr>
            <p:nvPr/>
          </p:nvSpPr>
          <p:spPr bwMode="auto">
            <a:xfrm>
              <a:off x="2983" y="3962"/>
              <a:ext cx="157" cy="145"/>
            </a:xfrm>
            <a:custGeom>
              <a:avLst/>
              <a:gdLst>
                <a:gd name="T0" fmla="*/ 153 w 157"/>
                <a:gd name="T1" fmla="*/ 17 h 145"/>
                <a:gd name="T2" fmla="*/ 72 w 157"/>
                <a:gd name="T3" fmla="*/ 26 h 145"/>
                <a:gd name="T4" fmla="*/ 43 w 157"/>
                <a:gd name="T5" fmla="*/ 0 h 145"/>
                <a:gd name="T6" fmla="*/ 0 w 157"/>
                <a:gd name="T7" fmla="*/ 9 h 145"/>
                <a:gd name="T8" fmla="*/ 3 w 157"/>
                <a:gd name="T9" fmla="*/ 47 h 145"/>
                <a:gd name="T10" fmla="*/ 140 w 157"/>
                <a:gd name="T11" fmla="*/ 145 h 145"/>
                <a:gd name="T12" fmla="*/ 157 w 157"/>
                <a:gd name="T13" fmla="*/ 114 h 145"/>
                <a:gd name="T14" fmla="*/ 134 w 157"/>
                <a:gd name="T15" fmla="*/ 69 h 145"/>
                <a:gd name="T16" fmla="*/ 153 w 157"/>
                <a:gd name="T17" fmla="*/ 17 h 145"/>
                <a:gd name="T18" fmla="*/ 153 w 157"/>
                <a:gd name="T19" fmla="*/ 17 h 145"/>
                <a:gd name="T20" fmla="*/ 153 w 157"/>
                <a:gd name="T21" fmla="*/ 17 h 1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45"/>
                <a:gd name="T35" fmla="*/ 157 w 157"/>
                <a:gd name="T36" fmla="*/ 145 h 1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45">
                  <a:moveTo>
                    <a:pt x="153" y="17"/>
                  </a:moveTo>
                  <a:lnTo>
                    <a:pt x="72" y="26"/>
                  </a:lnTo>
                  <a:lnTo>
                    <a:pt x="43" y="0"/>
                  </a:lnTo>
                  <a:lnTo>
                    <a:pt x="0" y="9"/>
                  </a:lnTo>
                  <a:lnTo>
                    <a:pt x="3" y="47"/>
                  </a:lnTo>
                  <a:lnTo>
                    <a:pt x="140" y="145"/>
                  </a:lnTo>
                  <a:lnTo>
                    <a:pt x="157" y="114"/>
                  </a:lnTo>
                  <a:lnTo>
                    <a:pt x="134" y="69"/>
                  </a:lnTo>
                  <a:lnTo>
                    <a:pt x="153" y="1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1" name="Freeform 41"/>
            <p:cNvSpPr>
              <a:spLocks/>
            </p:cNvSpPr>
            <p:nvPr/>
          </p:nvSpPr>
          <p:spPr bwMode="auto">
            <a:xfrm>
              <a:off x="3359" y="3825"/>
              <a:ext cx="37" cy="38"/>
            </a:xfrm>
            <a:custGeom>
              <a:avLst/>
              <a:gdLst>
                <a:gd name="T0" fmla="*/ 0 w 37"/>
                <a:gd name="T1" fmla="*/ 0 h 38"/>
                <a:gd name="T2" fmla="*/ 16 w 37"/>
                <a:gd name="T3" fmla="*/ 5 h 38"/>
                <a:gd name="T4" fmla="*/ 37 w 37"/>
                <a:gd name="T5" fmla="*/ 38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0" y="0"/>
                  </a:moveTo>
                  <a:lnTo>
                    <a:pt x="16" y="5"/>
                  </a:lnTo>
                  <a:lnTo>
                    <a:pt x="37" y="38"/>
                  </a:lnTo>
                  <a:lnTo>
                    <a:pt x="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2" name="Freeform 42"/>
            <p:cNvSpPr>
              <a:spLocks/>
            </p:cNvSpPr>
            <p:nvPr/>
          </p:nvSpPr>
          <p:spPr bwMode="auto">
            <a:xfrm>
              <a:off x="3582" y="4201"/>
              <a:ext cx="159" cy="69"/>
            </a:xfrm>
            <a:custGeom>
              <a:avLst/>
              <a:gdLst>
                <a:gd name="T0" fmla="*/ 0 w 159"/>
                <a:gd name="T1" fmla="*/ 0 h 69"/>
                <a:gd name="T2" fmla="*/ 3 w 159"/>
                <a:gd name="T3" fmla="*/ 35 h 69"/>
                <a:gd name="T4" fmla="*/ 75 w 159"/>
                <a:gd name="T5" fmla="*/ 69 h 69"/>
                <a:gd name="T6" fmla="*/ 149 w 159"/>
                <a:gd name="T7" fmla="*/ 60 h 69"/>
                <a:gd name="T8" fmla="*/ 159 w 159"/>
                <a:gd name="T9" fmla="*/ 27 h 69"/>
                <a:gd name="T10" fmla="*/ 130 w 159"/>
                <a:gd name="T11" fmla="*/ 43 h 69"/>
                <a:gd name="T12" fmla="*/ 109 w 159"/>
                <a:gd name="T13" fmla="*/ 27 h 69"/>
                <a:gd name="T14" fmla="*/ 49 w 159"/>
                <a:gd name="T15" fmla="*/ 27 h 69"/>
                <a:gd name="T16" fmla="*/ 27 w 159"/>
                <a:gd name="T17" fmla="*/ 0 h 69"/>
                <a:gd name="T18" fmla="*/ 0 w 159"/>
                <a:gd name="T19" fmla="*/ 0 h 69"/>
                <a:gd name="T20" fmla="*/ 0 w 159"/>
                <a:gd name="T21" fmla="*/ 0 h 69"/>
                <a:gd name="T22" fmla="*/ 0 w 159"/>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69"/>
                <a:gd name="T38" fmla="*/ 159 w 159"/>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69">
                  <a:moveTo>
                    <a:pt x="0" y="0"/>
                  </a:moveTo>
                  <a:lnTo>
                    <a:pt x="3" y="35"/>
                  </a:lnTo>
                  <a:lnTo>
                    <a:pt x="75" y="69"/>
                  </a:lnTo>
                  <a:lnTo>
                    <a:pt x="149" y="60"/>
                  </a:lnTo>
                  <a:lnTo>
                    <a:pt x="159" y="27"/>
                  </a:lnTo>
                  <a:lnTo>
                    <a:pt x="130" y="43"/>
                  </a:lnTo>
                  <a:lnTo>
                    <a:pt x="109" y="27"/>
                  </a:lnTo>
                  <a:lnTo>
                    <a:pt x="49" y="27"/>
                  </a:lnTo>
                  <a:lnTo>
                    <a:pt x="27" y="0"/>
                  </a:lnTo>
                  <a:lnTo>
                    <a:pt x="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3" name="Freeform 43"/>
            <p:cNvSpPr>
              <a:spLocks/>
            </p:cNvSpPr>
            <p:nvPr/>
          </p:nvSpPr>
          <p:spPr bwMode="auto">
            <a:xfrm>
              <a:off x="3569" y="3885"/>
              <a:ext cx="91" cy="103"/>
            </a:xfrm>
            <a:custGeom>
              <a:avLst/>
              <a:gdLst>
                <a:gd name="T0" fmla="*/ 10 w 91"/>
                <a:gd name="T1" fmla="*/ 0 h 103"/>
                <a:gd name="T2" fmla="*/ 0 w 91"/>
                <a:gd name="T3" fmla="*/ 21 h 103"/>
                <a:gd name="T4" fmla="*/ 33 w 91"/>
                <a:gd name="T5" fmla="*/ 61 h 103"/>
                <a:gd name="T6" fmla="*/ 59 w 91"/>
                <a:gd name="T7" fmla="*/ 77 h 103"/>
                <a:gd name="T8" fmla="*/ 66 w 91"/>
                <a:gd name="T9" fmla="*/ 103 h 103"/>
                <a:gd name="T10" fmla="*/ 91 w 91"/>
                <a:gd name="T11" fmla="*/ 99 h 103"/>
                <a:gd name="T12" fmla="*/ 33 w 91"/>
                <a:gd name="T13" fmla="*/ 39 h 103"/>
                <a:gd name="T14" fmla="*/ 10 w 91"/>
                <a:gd name="T15" fmla="*/ 0 h 103"/>
                <a:gd name="T16" fmla="*/ 10 w 91"/>
                <a:gd name="T17" fmla="*/ 0 h 103"/>
                <a:gd name="T18" fmla="*/ 10 w 91"/>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03"/>
                <a:gd name="T32" fmla="*/ 91 w 91"/>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03">
                  <a:moveTo>
                    <a:pt x="10" y="0"/>
                  </a:moveTo>
                  <a:lnTo>
                    <a:pt x="0" y="21"/>
                  </a:lnTo>
                  <a:lnTo>
                    <a:pt x="33" y="61"/>
                  </a:lnTo>
                  <a:lnTo>
                    <a:pt x="59" y="77"/>
                  </a:lnTo>
                  <a:lnTo>
                    <a:pt x="66" y="103"/>
                  </a:lnTo>
                  <a:lnTo>
                    <a:pt x="91" y="99"/>
                  </a:lnTo>
                  <a:lnTo>
                    <a:pt x="33" y="39"/>
                  </a:lnTo>
                  <a:lnTo>
                    <a:pt x="1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4" name="Freeform 44"/>
            <p:cNvSpPr>
              <a:spLocks/>
            </p:cNvSpPr>
            <p:nvPr/>
          </p:nvSpPr>
          <p:spPr bwMode="auto">
            <a:xfrm>
              <a:off x="3701" y="3855"/>
              <a:ext cx="46" cy="42"/>
            </a:xfrm>
            <a:custGeom>
              <a:avLst/>
              <a:gdLst>
                <a:gd name="T0" fmla="*/ 37 w 46"/>
                <a:gd name="T1" fmla="*/ 0 h 42"/>
                <a:gd name="T2" fmla="*/ 8 w 46"/>
                <a:gd name="T3" fmla="*/ 13 h 42"/>
                <a:gd name="T4" fmla="*/ 0 w 46"/>
                <a:gd name="T5" fmla="*/ 30 h 42"/>
                <a:gd name="T6" fmla="*/ 34 w 46"/>
                <a:gd name="T7" fmla="*/ 24 h 42"/>
                <a:gd name="T8" fmla="*/ 27 w 46"/>
                <a:gd name="T9" fmla="*/ 39 h 42"/>
                <a:gd name="T10" fmla="*/ 46 w 46"/>
                <a:gd name="T11" fmla="*/ 42 h 42"/>
                <a:gd name="T12" fmla="*/ 37 w 46"/>
                <a:gd name="T13" fmla="*/ 0 h 42"/>
                <a:gd name="T14" fmla="*/ 37 w 46"/>
                <a:gd name="T15" fmla="*/ 0 h 42"/>
                <a:gd name="T16" fmla="*/ 37 w 46"/>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2"/>
                <a:gd name="T29" fmla="*/ 46 w 4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2">
                  <a:moveTo>
                    <a:pt x="37" y="0"/>
                  </a:moveTo>
                  <a:lnTo>
                    <a:pt x="8" y="13"/>
                  </a:lnTo>
                  <a:lnTo>
                    <a:pt x="0" y="30"/>
                  </a:lnTo>
                  <a:lnTo>
                    <a:pt x="34" y="24"/>
                  </a:lnTo>
                  <a:lnTo>
                    <a:pt x="27" y="39"/>
                  </a:lnTo>
                  <a:lnTo>
                    <a:pt x="46" y="42"/>
                  </a:lnTo>
                  <a:lnTo>
                    <a:pt x="3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5" name="Freeform 45"/>
            <p:cNvSpPr>
              <a:spLocks/>
            </p:cNvSpPr>
            <p:nvPr/>
          </p:nvSpPr>
          <p:spPr bwMode="auto">
            <a:xfrm>
              <a:off x="2618" y="2440"/>
              <a:ext cx="489" cy="692"/>
            </a:xfrm>
            <a:custGeom>
              <a:avLst/>
              <a:gdLst>
                <a:gd name="T0" fmla="*/ 406 w 489"/>
                <a:gd name="T1" fmla="*/ 88 h 692"/>
                <a:gd name="T2" fmla="*/ 450 w 489"/>
                <a:gd name="T3" fmla="*/ 107 h 692"/>
                <a:gd name="T4" fmla="*/ 458 w 489"/>
                <a:gd name="T5" fmla="*/ 132 h 692"/>
                <a:gd name="T6" fmla="*/ 450 w 489"/>
                <a:gd name="T7" fmla="*/ 176 h 692"/>
                <a:gd name="T8" fmla="*/ 461 w 489"/>
                <a:gd name="T9" fmla="*/ 197 h 692"/>
                <a:gd name="T10" fmla="*/ 469 w 489"/>
                <a:gd name="T11" fmla="*/ 276 h 692"/>
                <a:gd name="T12" fmla="*/ 489 w 489"/>
                <a:gd name="T13" fmla="*/ 319 h 692"/>
                <a:gd name="T14" fmla="*/ 480 w 489"/>
                <a:gd name="T15" fmla="*/ 373 h 692"/>
                <a:gd name="T16" fmla="*/ 458 w 489"/>
                <a:gd name="T17" fmla="*/ 348 h 692"/>
                <a:gd name="T18" fmla="*/ 445 w 489"/>
                <a:gd name="T19" fmla="*/ 345 h 692"/>
                <a:gd name="T20" fmla="*/ 445 w 489"/>
                <a:gd name="T21" fmla="*/ 372 h 692"/>
                <a:gd name="T22" fmla="*/ 405 w 489"/>
                <a:gd name="T23" fmla="*/ 383 h 692"/>
                <a:gd name="T24" fmla="*/ 403 w 489"/>
                <a:gd name="T25" fmla="*/ 395 h 692"/>
                <a:gd name="T26" fmla="*/ 348 w 489"/>
                <a:gd name="T27" fmla="*/ 417 h 692"/>
                <a:gd name="T28" fmla="*/ 348 w 489"/>
                <a:gd name="T29" fmla="*/ 430 h 692"/>
                <a:gd name="T30" fmla="*/ 326 w 489"/>
                <a:gd name="T31" fmla="*/ 417 h 692"/>
                <a:gd name="T32" fmla="*/ 326 w 489"/>
                <a:gd name="T33" fmla="*/ 417 h 692"/>
                <a:gd name="T34" fmla="*/ 324 w 489"/>
                <a:gd name="T35" fmla="*/ 435 h 692"/>
                <a:gd name="T36" fmla="*/ 346 w 489"/>
                <a:gd name="T37" fmla="*/ 445 h 692"/>
                <a:gd name="T38" fmla="*/ 352 w 489"/>
                <a:gd name="T39" fmla="*/ 495 h 692"/>
                <a:gd name="T40" fmla="*/ 428 w 489"/>
                <a:gd name="T41" fmla="*/ 560 h 692"/>
                <a:gd name="T42" fmla="*/ 380 w 489"/>
                <a:gd name="T43" fmla="*/ 604 h 692"/>
                <a:gd name="T44" fmla="*/ 387 w 489"/>
                <a:gd name="T45" fmla="*/ 663 h 692"/>
                <a:gd name="T46" fmla="*/ 302 w 489"/>
                <a:gd name="T47" fmla="*/ 676 h 692"/>
                <a:gd name="T48" fmla="*/ 254 w 489"/>
                <a:gd name="T49" fmla="*/ 671 h 692"/>
                <a:gd name="T50" fmla="*/ 236 w 489"/>
                <a:gd name="T51" fmla="*/ 692 h 692"/>
                <a:gd name="T52" fmla="*/ 210 w 489"/>
                <a:gd name="T53" fmla="*/ 671 h 692"/>
                <a:gd name="T54" fmla="*/ 193 w 489"/>
                <a:gd name="T55" fmla="*/ 676 h 692"/>
                <a:gd name="T56" fmla="*/ 151 w 489"/>
                <a:gd name="T57" fmla="*/ 665 h 692"/>
                <a:gd name="T58" fmla="*/ 118 w 489"/>
                <a:gd name="T59" fmla="*/ 665 h 692"/>
                <a:gd name="T60" fmla="*/ 88 w 489"/>
                <a:gd name="T61" fmla="*/ 668 h 692"/>
                <a:gd name="T62" fmla="*/ 88 w 489"/>
                <a:gd name="T63" fmla="*/ 583 h 692"/>
                <a:gd name="T64" fmla="*/ 116 w 489"/>
                <a:gd name="T65" fmla="*/ 545 h 692"/>
                <a:gd name="T66" fmla="*/ 41 w 489"/>
                <a:gd name="T67" fmla="*/ 527 h 692"/>
                <a:gd name="T68" fmla="*/ 4 w 489"/>
                <a:gd name="T69" fmla="*/ 435 h 692"/>
                <a:gd name="T70" fmla="*/ 17 w 489"/>
                <a:gd name="T71" fmla="*/ 410 h 692"/>
                <a:gd name="T72" fmla="*/ 0 w 489"/>
                <a:gd name="T73" fmla="*/ 379 h 692"/>
                <a:gd name="T74" fmla="*/ 7 w 489"/>
                <a:gd name="T75" fmla="*/ 332 h 692"/>
                <a:gd name="T76" fmla="*/ 7 w 489"/>
                <a:gd name="T77" fmla="*/ 276 h 692"/>
                <a:gd name="T78" fmla="*/ 38 w 489"/>
                <a:gd name="T79" fmla="*/ 276 h 692"/>
                <a:gd name="T80" fmla="*/ 61 w 489"/>
                <a:gd name="T81" fmla="*/ 232 h 692"/>
                <a:gd name="T82" fmla="*/ 39 w 489"/>
                <a:gd name="T83" fmla="*/ 207 h 692"/>
                <a:gd name="T84" fmla="*/ 73 w 489"/>
                <a:gd name="T85" fmla="*/ 179 h 692"/>
                <a:gd name="T86" fmla="*/ 73 w 489"/>
                <a:gd name="T87" fmla="*/ 138 h 692"/>
                <a:gd name="T88" fmla="*/ 73 w 489"/>
                <a:gd name="T89" fmla="*/ 113 h 692"/>
                <a:gd name="T90" fmla="*/ 104 w 489"/>
                <a:gd name="T91" fmla="*/ 109 h 692"/>
                <a:gd name="T92" fmla="*/ 152 w 489"/>
                <a:gd name="T93" fmla="*/ 134 h 692"/>
                <a:gd name="T94" fmla="*/ 146 w 489"/>
                <a:gd name="T95" fmla="*/ 106 h 692"/>
                <a:gd name="T96" fmla="*/ 165 w 489"/>
                <a:gd name="T97" fmla="*/ 90 h 692"/>
                <a:gd name="T98" fmla="*/ 168 w 489"/>
                <a:gd name="T99" fmla="*/ 40 h 692"/>
                <a:gd name="T100" fmla="*/ 149 w 489"/>
                <a:gd name="T101" fmla="*/ 9 h 692"/>
                <a:gd name="T102" fmla="*/ 151 w 489"/>
                <a:gd name="T103" fmla="*/ 0 h 692"/>
                <a:gd name="T104" fmla="*/ 214 w 489"/>
                <a:gd name="T105" fmla="*/ 2 h 692"/>
                <a:gd name="T106" fmla="*/ 210 w 489"/>
                <a:gd name="T107" fmla="*/ 37 h 692"/>
                <a:gd name="T108" fmla="*/ 274 w 489"/>
                <a:gd name="T109" fmla="*/ 47 h 692"/>
                <a:gd name="T110" fmla="*/ 259 w 489"/>
                <a:gd name="T111" fmla="*/ 88 h 692"/>
                <a:gd name="T112" fmla="*/ 286 w 489"/>
                <a:gd name="T113" fmla="*/ 84 h 692"/>
                <a:gd name="T114" fmla="*/ 305 w 489"/>
                <a:gd name="T115" fmla="*/ 69 h 692"/>
                <a:gd name="T116" fmla="*/ 378 w 489"/>
                <a:gd name="T117" fmla="*/ 40 h 692"/>
                <a:gd name="T118" fmla="*/ 400 w 489"/>
                <a:gd name="T119" fmla="*/ 88 h 692"/>
                <a:gd name="T120" fmla="*/ 406 w 489"/>
                <a:gd name="T121" fmla="*/ 88 h 692"/>
                <a:gd name="T122" fmla="*/ 406 w 489"/>
                <a:gd name="T123" fmla="*/ 88 h 692"/>
                <a:gd name="T124" fmla="*/ 406 w 489"/>
                <a:gd name="T125" fmla="*/ 88 h 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9"/>
                <a:gd name="T190" fmla="*/ 0 h 692"/>
                <a:gd name="T191" fmla="*/ 489 w 489"/>
                <a:gd name="T192" fmla="*/ 692 h 6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9" h="692">
                  <a:moveTo>
                    <a:pt x="406" y="88"/>
                  </a:moveTo>
                  <a:lnTo>
                    <a:pt x="450" y="107"/>
                  </a:lnTo>
                  <a:lnTo>
                    <a:pt x="458" y="132"/>
                  </a:lnTo>
                  <a:lnTo>
                    <a:pt x="450" y="176"/>
                  </a:lnTo>
                  <a:lnTo>
                    <a:pt x="461" y="197"/>
                  </a:lnTo>
                  <a:lnTo>
                    <a:pt x="469" y="276"/>
                  </a:lnTo>
                  <a:lnTo>
                    <a:pt x="489" y="319"/>
                  </a:lnTo>
                  <a:lnTo>
                    <a:pt x="480" y="373"/>
                  </a:lnTo>
                  <a:lnTo>
                    <a:pt x="458" y="348"/>
                  </a:lnTo>
                  <a:lnTo>
                    <a:pt x="445" y="345"/>
                  </a:lnTo>
                  <a:lnTo>
                    <a:pt x="445" y="372"/>
                  </a:lnTo>
                  <a:lnTo>
                    <a:pt x="405" y="383"/>
                  </a:lnTo>
                  <a:lnTo>
                    <a:pt x="403" y="395"/>
                  </a:lnTo>
                  <a:lnTo>
                    <a:pt x="348" y="417"/>
                  </a:lnTo>
                  <a:lnTo>
                    <a:pt x="348" y="430"/>
                  </a:lnTo>
                  <a:lnTo>
                    <a:pt x="326" y="417"/>
                  </a:lnTo>
                  <a:lnTo>
                    <a:pt x="324" y="435"/>
                  </a:lnTo>
                  <a:lnTo>
                    <a:pt x="346" y="445"/>
                  </a:lnTo>
                  <a:lnTo>
                    <a:pt x="352" y="495"/>
                  </a:lnTo>
                  <a:lnTo>
                    <a:pt x="428" y="560"/>
                  </a:lnTo>
                  <a:lnTo>
                    <a:pt x="380" y="604"/>
                  </a:lnTo>
                  <a:lnTo>
                    <a:pt x="387" y="663"/>
                  </a:lnTo>
                  <a:lnTo>
                    <a:pt x="302" y="676"/>
                  </a:lnTo>
                  <a:lnTo>
                    <a:pt x="254" y="671"/>
                  </a:lnTo>
                  <a:lnTo>
                    <a:pt x="236" y="692"/>
                  </a:lnTo>
                  <a:lnTo>
                    <a:pt x="210" y="671"/>
                  </a:lnTo>
                  <a:lnTo>
                    <a:pt x="193" y="676"/>
                  </a:lnTo>
                  <a:lnTo>
                    <a:pt x="151" y="665"/>
                  </a:lnTo>
                  <a:lnTo>
                    <a:pt x="118" y="665"/>
                  </a:lnTo>
                  <a:lnTo>
                    <a:pt x="88" y="668"/>
                  </a:lnTo>
                  <a:lnTo>
                    <a:pt x="88" y="583"/>
                  </a:lnTo>
                  <a:lnTo>
                    <a:pt x="116" y="545"/>
                  </a:lnTo>
                  <a:lnTo>
                    <a:pt x="41" y="527"/>
                  </a:lnTo>
                  <a:lnTo>
                    <a:pt x="4" y="435"/>
                  </a:lnTo>
                  <a:lnTo>
                    <a:pt x="17" y="410"/>
                  </a:lnTo>
                  <a:lnTo>
                    <a:pt x="0" y="379"/>
                  </a:lnTo>
                  <a:lnTo>
                    <a:pt x="7" y="332"/>
                  </a:lnTo>
                  <a:lnTo>
                    <a:pt x="7" y="276"/>
                  </a:lnTo>
                  <a:lnTo>
                    <a:pt x="38" y="276"/>
                  </a:lnTo>
                  <a:lnTo>
                    <a:pt x="61" y="232"/>
                  </a:lnTo>
                  <a:lnTo>
                    <a:pt x="39" y="207"/>
                  </a:lnTo>
                  <a:lnTo>
                    <a:pt x="73" y="179"/>
                  </a:lnTo>
                  <a:lnTo>
                    <a:pt x="73" y="138"/>
                  </a:lnTo>
                  <a:lnTo>
                    <a:pt x="73" y="113"/>
                  </a:lnTo>
                  <a:lnTo>
                    <a:pt x="104" y="109"/>
                  </a:lnTo>
                  <a:lnTo>
                    <a:pt x="152" y="134"/>
                  </a:lnTo>
                  <a:lnTo>
                    <a:pt x="146" y="106"/>
                  </a:lnTo>
                  <a:lnTo>
                    <a:pt x="165" y="90"/>
                  </a:lnTo>
                  <a:lnTo>
                    <a:pt x="168" y="40"/>
                  </a:lnTo>
                  <a:lnTo>
                    <a:pt x="149" y="9"/>
                  </a:lnTo>
                  <a:lnTo>
                    <a:pt x="151" y="0"/>
                  </a:lnTo>
                  <a:lnTo>
                    <a:pt x="214" y="2"/>
                  </a:lnTo>
                  <a:lnTo>
                    <a:pt x="210" y="37"/>
                  </a:lnTo>
                  <a:lnTo>
                    <a:pt x="274" y="47"/>
                  </a:lnTo>
                  <a:lnTo>
                    <a:pt x="259" y="88"/>
                  </a:lnTo>
                  <a:lnTo>
                    <a:pt x="286" y="84"/>
                  </a:lnTo>
                  <a:lnTo>
                    <a:pt x="305" y="69"/>
                  </a:lnTo>
                  <a:lnTo>
                    <a:pt x="378" y="40"/>
                  </a:lnTo>
                  <a:lnTo>
                    <a:pt x="400" y="88"/>
                  </a:lnTo>
                  <a:lnTo>
                    <a:pt x="406" y="8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6" name="Freeform 46"/>
            <p:cNvSpPr>
              <a:spLocks/>
            </p:cNvSpPr>
            <p:nvPr/>
          </p:nvSpPr>
          <p:spPr bwMode="auto">
            <a:xfrm>
              <a:off x="2543" y="948"/>
              <a:ext cx="1429" cy="1193"/>
            </a:xfrm>
            <a:custGeom>
              <a:avLst/>
              <a:gdLst>
                <a:gd name="T0" fmla="*/ 285 w 1429"/>
                <a:gd name="T1" fmla="*/ 1094 h 1193"/>
                <a:gd name="T2" fmla="*/ 102 w 1429"/>
                <a:gd name="T3" fmla="*/ 1193 h 1193"/>
                <a:gd name="T4" fmla="*/ 22 w 1429"/>
                <a:gd name="T5" fmla="*/ 1109 h 1193"/>
                <a:gd name="T6" fmla="*/ 57 w 1429"/>
                <a:gd name="T7" fmla="*/ 1065 h 1193"/>
                <a:gd name="T8" fmla="*/ 61 w 1429"/>
                <a:gd name="T9" fmla="*/ 1030 h 1193"/>
                <a:gd name="T10" fmla="*/ 69 w 1429"/>
                <a:gd name="T11" fmla="*/ 966 h 1193"/>
                <a:gd name="T12" fmla="*/ 14 w 1429"/>
                <a:gd name="T13" fmla="*/ 981 h 1193"/>
                <a:gd name="T14" fmla="*/ 7 w 1429"/>
                <a:gd name="T15" fmla="*/ 941 h 1193"/>
                <a:gd name="T16" fmla="*/ 86 w 1429"/>
                <a:gd name="T17" fmla="*/ 922 h 1193"/>
                <a:gd name="T18" fmla="*/ 64 w 1429"/>
                <a:gd name="T19" fmla="*/ 897 h 1193"/>
                <a:gd name="T20" fmla="*/ 10 w 1429"/>
                <a:gd name="T21" fmla="*/ 818 h 1193"/>
                <a:gd name="T22" fmla="*/ 76 w 1429"/>
                <a:gd name="T23" fmla="*/ 784 h 1193"/>
                <a:gd name="T24" fmla="*/ 102 w 1429"/>
                <a:gd name="T25" fmla="*/ 749 h 1193"/>
                <a:gd name="T26" fmla="*/ 191 w 1429"/>
                <a:gd name="T27" fmla="*/ 701 h 1193"/>
                <a:gd name="T28" fmla="*/ 265 w 1429"/>
                <a:gd name="T29" fmla="*/ 690 h 1193"/>
                <a:gd name="T30" fmla="*/ 324 w 1429"/>
                <a:gd name="T31" fmla="*/ 671 h 1193"/>
                <a:gd name="T32" fmla="*/ 260 w 1429"/>
                <a:gd name="T33" fmla="*/ 656 h 1193"/>
                <a:gd name="T34" fmla="*/ 346 w 1429"/>
                <a:gd name="T35" fmla="*/ 592 h 1193"/>
                <a:gd name="T36" fmla="*/ 445 w 1429"/>
                <a:gd name="T37" fmla="*/ 449 h 1193"/>
                <a:gd name="T38" fmla="*/ 499 w 1429"/>
                <a:gd name="T39" fmla="*/ 336 h 1193"/>
                <a:gd name="T40" fmla="*/ 556 w 1429"/>
                <a:gd name="T41" fmla="*/ 291 h 1193"/>
                <a:gd name="T42" fmla="*/ 616 w 1429"/>
                <a:gd name="T43" fmla="*/ 276 h 1193"/>
                <a:gd name="T44" fmla="*/ 688 w 1429"/>
                <a:gd name="T45" fmla="*/ 213 h 1193"/>
                <a:gd name="T46" fmla="*/ 719 w 1429"/>
                <a:gd name="T47" fmla="*/ 148 h 1193"/>
                <a:gd name="T48" fmla="*/ 772 w 1429"/>
                <a:gd name="T49" fmla="*/ 119 h 1193"/>
                <a:gd name="T50" fmla="*/ 825 w 1429"/>
                <a:gd name="T51" fmla="*/ 153 h 1193"/>
                <a:gd name="T52" fmla="*/ 928 w 1429"/>
                <a:gd name="T53" fmla="*/ 125 h 1193"/>
                <a:gd name="T54" fmla="*/ 959 w 1429"/>
                <a:gd name="T55" fmla="*/ 85 h 1193"/>
                <a:gd name="T56" fmla="*/ 1001 w 1429"/>
                <a:gd name="T57" fmla="*/ 66 h 1193"/>
                <a:gd name="T58" fmla="*/ 1054 w 1429"/>
                <a:gd name="T59" fmla="*/ 26 h 1193"/>
                <a:gd name="T60" fmla="*/ 1135 w 1429"/>
                <a:gd name="T61" fmla="*/ 15 h 1193"/>
                <a:gd name="T62" fmla="*/ 1173 w 1429"/>
                <a:gd name="T63" fmla="*/ 21 h 1193"/>
                <a:gd name="T64" fmla="*/ 1229 w 1429"/>
                <a:gd name="T65" fmla="*/ 0 h 1193"/>
                <a:gd name="T66" fmla="*/ 1260 w 1429"/>
                <a:gd name="T67" fmla="*/ 45 h 1193"/>
                <a:gd name="T68" fmla="*/ 1317 w 1429"/>
                <a:gd name="T69" fmla="*/ 31 h 1193"/>
                <a:gd name="T70" fmla="*/ 1429 w 1429"/>
                <a:gd name="T71" fmla="*/ 70 h 1193"/>
                <a:gd name="T72" fmla="*/ 1352 w 1429"/>
                <a:gd name="T73" fmla="*/ 115 h 1193"/>
                <a:gd name="T74" fmla="*/ 1420 w 1429"/>
                <a:gd name="T75" fmla="*/ 129 h 1193"/>
                <a:gd name="T76" fmla="*/ 1291 w 1429"/>
                <a:gd name="T77" fmla="*/ 184 h 1193"/>
                <a:gd name="T78" fmla="*/ 1222 w 1429"/>
                <a:gd name="T79" fmla="*/ 94 h 1193"/>
                <a:gd name="T80" fmla="*/ 1123 w 1429"/>
                <a:gd name="T81" fmla="*/ 198 h 1193"/>
                <a:gd name="T82" fmla="*/ 1031 w 1429"/>
                <a:gd name="T83" fmla="*/ 198 h 1193"/>
                <a:gd name="T84" fmla="*/ 956 w 1429"/>
                <a:gd name="T85" fmla="*/ 213 h 1193"/>
                <a:gd name="T86" fmla="*/ 818 w 1429"/>
                <a:gd name="T87" fmla="*/ 184 h 1193"/>
                <a:gd name="T88" fmla="*/ 730 w 1429"/>
                <a:gd name="T89" fmla="*/ 232 h 1193"/>
                <a:gd name="T90" fmla="*/ 638 w 1429"/>
                <a:gd name="T91" fmla="*/ 286 h 1193"/>
                <a:gd name="T92" fmla="*/ 624 w 1429"/>
                <a:gd name="T93" fmla="*/ 360 h 1193"/>
                <a:gd name="T94" fmla="*/ 518 w 1429"/>
                <a:gd name="T95" fmla="*/ 454 h 1193"/>
                <a:gd name="T96" fmla="*/ 475 w 1429"/>
                <a:gd name="T97" fmla="*/ 577 h 1193"/>
                <a:gd name="T98" fmla="*/ 483 w 1429"/>
                <a:gd name="T99" fmla="*/ 642 h 1193"/>
                <a:gd name="T100" fmla="*/ 384 w 1429"/>
                <a:gd name="T101" fmla="*/ 734 h 1193"/>
                <a:gd name="T102" fmla="*/ 423 w 1429"/>
                <a:gd name="T103" fmla="*/ 872 h 1193"/>
                <a:gd name="T104" fmla="*/ 403 w 1429"/>
                <a:gd name="T105" fmla="*/ 971 h 1193"/>
                <a:gd name="T106" fmla="*/ 312 w 1429"/>
                <a:gd name="T107" fmla="*/ 1084 h 1193"/>
                <a:gd name="T108" fmla="*/ 307 w 1429"/>
                <a:gd name="T109" fmla="*/ 1010 h 11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9"/>
                <a:gd name="T166" fmla="*/ 0 h 1193"/>
                <a:gd name="T167" fmla="*/ 1429 w 1429"/>
                <a:gd name="T168" fmla="*/ 1193 h 11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9" h="1193">
                  <a:moveTo>
                    <a:pt x="307" y="1010"/>
                  </a:moveTo>
                  <a:lnTo>
                    <a:pt x="285" y="1094"/>
                  </a:lnTo>
                  <a:lnTo>
                    <a:pt x="191" y="1173"/>
                  </a:lnTo>
                  <a:lnTo>
                    <a:pt x="102" y="1193"/>
                  </a:lnTo>
                  <a:lnTo>
                    <a:pt x="29" y="1138"/>
                  </a:lnTo>
                  <a:lnTo>
                    <a:pt x="22" y="1109"/>
                  </a:lnTo>
                  <a:lnTo>
                    <a:pt x="42" y="1104"/>
                  </a:lnTo>
                  <a:lnTo>
                    <a:pt x="57" y="1065"/>
                  </a:lnTo>
                  <a:lnTo>
                    <a:pt x="10" y="1059"/>
                  </a:lnTo>
                  <a:lnTo>
                    <a:pt x="61" y="1030"/>
                  </a:lnTo>
                  <a:lnTo>
                    <a:pt x="45" y="1030"/>
                  </a:lnTo>
                  <a:lnTo>
                    <a:pt x="69" y="966"/>
                  </a:lnTo>
                  <a:lnTo>
                    <a:pt x="25" y="1000"/>
                  </a:lnTo>
                  <a:lnTo>
                    <a:pt x="14" y="981"/>
                  </a:lnTo>
                  <a:lnTo>
                    <a:pt x="36" y="956"/>
                  </a:lnTo>
                  <a:lnTo>
                    <a:pt x="7" y="941"/>
                  </a:lnTo>
                  <a:lnTo>
                    <a:pt x="0" y="918"/>
                  </a:lnTo>
                  <a:lnTo>
                    <a:pt x="86" y="922"/>
                  </a:lnTo>
                  <a:lnTo>
                    <a:pt x="72" y="887"/>
                  </a:lnTo>
                  <a:lnTo>
                    <a:pt x="64" y="897"/>
                  </a:lnTo>
                  <a:lnTo>
                    <a:pt x="3" y="887"/>
                  </a:lnTo>
                  <a:lnTo>
                    <a:pt x="10" y="818"/>
                  </a:lnTo>
                  <a:lnTo>
                    <a:pt x="64" y="808"/>
                  </a:lnTo>
                  <a:lnTo>
                    <a:pt x="76" y="784"/>
                  </a:lnTo>
                  <a:lnTo>
                    <a:pt x="122" y="770"/>
                  </a:lnTo>
                  <a:lnTo>
                    <a:pt x="102" y="749"/>
                  </a:lnTo>
                  <a:lnTo>
                    <a:pt x="179" y="721"/>
                  </a:lnTo>
                  <a:lnTo>
                    <a:pt x="191" y="701"/>
                  </a:lnTo>
                  <a:lnTo>
                    <a:pt x="240" y="676"/>
                  </a:lnTo>
                  <a:lnTo>
                    <a:pt x="265" y="690"/>
                  </a:lnTo>
                  <a:lnTo>
                    <a:pt x="307" y="690"/>
                  </a:lnTo>
                  <a:lnTo>
                    <a:pt x="324" y="671"/>
                  </a:lnTo>
                  <a:lnTo>
                    <a:pt x="282" y="671"/>
                  </a:lnTo>
                  <a:lnTo>
                    <a:pt x="260" y="656"/>
                  </a:lnTo>
                  <a:lnTo>
                    <a:pt x="324" y="592"/>
                  </a:lnTo>
                  <a:lnTo>
                    <a:pt x="346" y="592"/>
                  </a:lnTo>
                  <a:lnTo>
                    <a:pt x="351" y="567"/>
                  </a:lnTo>
                  <a:lnTo>
                    <a:pt x="445" y="449"/>
                  </a:lnTo>
                  <a:lnTo>
                    <a:pt x="449" y="419"/>
                  </a:lnTo>
                  <a:lnTo>
                    <a:pt x="499" y="336"/>
                  </a:lnTo>
                  <a:lnTo>
                    <a:pt x="544" y="332"/>
                  </a:lnTo>
                  <a:lnTo>
                    <a:pt x="556" y="291"/>
                  </a:lnTo>
                  <a:lnTo>
                    <a:pt x="596" y="261"/>
                  </a:lnTo>
                  <a:lnTo>
                    <a:pt x="616" y="276"/>
                  </a:lnTo>
                  <a:lnTo>
                    <a:pt x="638" y="222"/>
                  </a:lnTo>
                  <a:lnTo>
                    <a:pt x="688" y="213"/>
                  </a:lnTo>
                  <a:lnTo>
                    <a:pt x="684" y="194"/>
                  </a:lnTo>
                  <a:lnTo>
                    <a:pt x="719" y="148"/>
                  </a:lnTo>
                  <a:lnTo>
                    <a:pt x="781" y="163"/>
                  </a:lnTo>
                  <a:lnTo>
                    <a:pt x="772" y="119"/>
                  </a:lnTo>
                  <a:lnTo>
                    <a:pt x="825" y="104"/>
                  </a:lnTo>
                  <a:lnTo>
                    <a:pt x="825" y="153"/>
                  </a:lnTo>
                  <a:lnTo>
                    <a:pt x="868" y="100"/>
                  </a:lnTo>
                  <a:lnTo>
                    <a:pt x="928" y="125"/>
                  </a:lnTo>
                  <a:lnTo>
                    <a:pt x="903" y="75"/>
                  </a:lnTo>
                  <a:lnTo>
                    <a:pt x="959" y="85"/>
                  </a:lnTo>
                  <a:lnTo>
                    <a:pt x="985" y="104"/>
                  </a:lnTo>
                  <a:lnTo>
                    <a:pt x="1001" y="66"/>
                  </a:lnTo>
                  <a:lnTo>
                    <a:pt x="1066" y="41"/>
                  </a:lnTo>
                  <a:lnTo>
                    <a:pt x="1054" y="26"/>
                  </a:lnTo>
                  <a:lnTo>
                    <a:pt x="1089" y="10"/>
                  </a:lnTo>
                  <a:lnTo>
                    <a:pt x="1135" y="15"/>
                  </a:lnTo>
                  <a:lnTo>
                    <a:pt x="1092" y="85"/>
                  </a:lnTo>
                  <a:lnTo>
                    <a:pt x="1173" y="21"/>
                  </a:lnTo>
                  <a:lnTo>
                    <a:pt x="1173" y="75"/>
                  </a:lnTo>
                  <a:lnTo>
                    <a:pt x="1229" y="0"/>
                  </a:lnTo>
                  <a:lnTo>
                    <a:pt x="1264" y="0"/>
                  </a:lnTo>
                  <a:lnTo>
                    <a:pt x="1260" y="45"/>
                  </a:lnTo>
                  <a:lnTo>
                    <a:pt x="1298" y="15"/>
                  </a:lnTo>
                  <a:lnTo>
                    <a:pt x="1317" y="31"/>
                  </a:lnTo>
                  <a:lnTo>
                    <a:pt x="1379" y="31"/>
                  </a:lnTo>
                  <a:lnTo>
                    <a:pt x="1429" y="70"/>
                  </a:lnTo>
                  <a:lnTo>
                    <a:pt x="1302" y="75"/>
                  </a:lnTo>
                  <a:lnTo>
                    <a:pt x="1352" y="115"/>
                  </a:lnTo>
                  <a:lnTo>
                    <a:pt x="1389" y="119"/>
                  </a:lnTo>
                  <a:lnTo>
                    <a:pt x="1420" y="129"/>
                  </a:lnTo>
                  <a:lnTo>
                    <a:pt x="1341" y="163"/>
                  </a:lnTo>
                  <a:lnTo>
                    <a:pt x="1291" y="184"/>
                  </a:lnTo>
                  <a:lnTo>
                    <a:pt x="1302" y="115"/>
                  </a:lnTo>
                  <a:lnTo>
                    <a:pt x="1222" y="94"/>
                  </a:lnTo>
                  <a:lnTo>
                    <a:pt x="1126" y="129"/>
                  </a:lnTo>
                  <a:lnTo>
                    <a:pt x="1123" y="198"/>
                  </a:lnTo>
                  <a:lnTo>
                    <a:pt x="1069" y="222"/>
                  </a:lnTo>
                  <a:lnTo>
                    <a:pt x="1031" y="198"/>
                  </a:lnTo>
                  <a:lnTo>
                    <a:pt x="1009" y="213"/>
                  </a:lnTo>
                  <a:lnTo>
                    <a:pt x="956" y="213"/>
                  </a:lnTo>
                  <a:lnTo>
                    <a:pt x="891" y="163"/>
                  </a:lnTo>
                  <a:lnTo>
                    <a:pt x="818" y="184"/>
                  </a:lnTo>
                  <a:lnTo>
                    <a:pt x="807" y="232"/>
                  </a:lnTo>
                  <a:lnTo>
                    <a:pt x="730" y="232"/>
                  </a:lnTo>
                  <a:lnTo>
                    <a:pt x="700" y="282"/>
                  </a:lnTo>
                  <a:lnTo>
                    <a:pt x="638" y="286"/>
                  </a:lnTo>
                  <a:lnTo>
                    <a:pt x="605" y="332"/>
                  </a:lnTo>
                  <a:lnTo>
                    <a:pt x="624" y="360"/>
                  </a:lnTo>
                  <a:lnTo>
                    <a:pt x="564" y="435"/>
                  </a:lnTo>
                  <a:lnTo>
                    <a:pt x="518" y="454"/>
                  </a:lnTo>
                  <a:lnTo>
                    <a:pt x="518" y="508"/>
                  </a:lnTo>
                  <a:lnTo>
                    <a:pt x="475" y="577"/>
                  </a:lnTo>
                  <a:lnTo>
                    <a:pt x="495" y="617"/>
                  </a:lnTo>
                  <a:lnTo>
                    <a:pt x="483" y="642"/>
                  </a:lnTo>
                  <a:lnTo>
                    <a:pt x="430" y="642"/>
                  </a:lnTo>
                  <a:lnTo>
                    <a:pt x="384" y="734"/>
                  </a:lnTo>
                  <a:lnTo>
                    <a:pt x="384" y="839"/>
                  </a:lnTo>
                  <a:lnTo>
                    <a:pt x="423" y="872"/>
                  </a:lnTo>
                  <a:lnTo>
                    <a:pt x="384" y="918"/>
                  </a:lnTo>
                  <a:lnTo>
                    <a:pt x="403" y="971"/>
                  </a:lnTo>
                  <a:lnTo>
                    <a:pt x="361" y="1034"/>
                  </a:lnTo>
                  <a:lnTo>
                    <a:pt x="312" y="1084"/>
                  </a:lnTo>
                  <a:lnTo>
                    <a:pt x="307" y="1010"/>
                  </a:lnTo>
                  <a:close/>
                </a:path>
              </a:pathLst>
            </a:custGeom>
            <a:solidFill>
              <a:srgbClr val="BF7F7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7" name="Freeform 47"/>
            <p:cNvSpPr>
              <a:spLocks/>
            </p:cNvSpPr>
            <p:nvPr/>
          </p:nvSpPr>
          <p:spPr bwMode="auto">
            <a:xfrm>
              <a:off x="3387" y="1042"/>
              <a:ext cx="604" cy="927"/>
            </a:xfrm>
            <a:custGeom>
              <a:avLst/>
              <a:gdLst>
                <a:gd name="T0" fmla="*/ 0 w 604"/>
                <a:gd name="T1" fmla="*/ 84 h 927"/>
                <a:gd name="T2" fmla="*/ 69 w 604"/>
                <a:gd name="T3" fmla="*/ 138 h 927"/>
                <a:gd name="T4" fmla="*/ 112 w 604"/>
                <a:gd name="T5" fmla="*/ 138 h 927"/>
                <a:gd name="T6" fmla="*/ 165 w 604"/>
                <a:gd name="T7" fmla="*/ 182 h 927"/>
                <a:gd name="T8" fmla="*/ 179 w 604"/>
                <a:gd name="T9" fmla="*/ 261 h 927"/>
                <a:gd name="T10" fmla="*/ 168 w 604"/>
                <a:gd name="T11" fmla="*/ 316 h 927"/>
                <a:gd name="T12" fmla="*/ 184 w 604"/>
                <a:gd name="T13" fmla="*/ 374 h 927"/>
                <a:gd name="T14" fmla="*/ 187 w 604"/>
                <a:gd name="T15" fmla="*/ 374 h 927"/>
                <a:gd name="T16" fmla="*/ 219 w 604"/>
                <a:gd name="T17" fmla="*/ 379 h 927"/>
                <a:gd name="T18" fmla="*/ 263 w 604"/>
                <a:gd name="T19" fmla="*/ 424 h 927"/>
                <a:gd name="T20" fmla="*/ 263 w 604"/>
                <a:gd name="T21" fmla="*/ 479 h 927"/>
                <a:gd name="T22" fmla="*/ 229 w 604"/>
                <a:gd name="T23" fmla="*/ 468 h 927"/>
                <a:gd name="T24" fmla="*/ 112 w 604"/>
                <a:gd name="T25" fmla="*/ 607 h 927"/>
                <a:gd name="T26" fmla="*/ 65 w 604"/>
                <a:gd name="T27" fmla="*/ 615 h 927"/>
                <a:gd name="T28" fmla="*/ 65 w 604"/>
                <a:gd name="T29" fmla="*/ 645 h 927"/>
                <a:gd name="T30" fmla="*/ 24 w 604"/>
                <a:gd name="T31" fmla="*/ 665 h 927"/>
                <a:gd name="T32" fmla="*/ 59 w 604"/>
                <a:gd name="T33" fmla="*/ 774 h 927"/>
                <a:gd name="T34" fmla="*/ 40 w 604"/>
                <a:gd name="T35" fmla="*/ 778 h 927"/>
                <a:gd name="T36" fmla="*/ 35 w 604"/>
                <a:gd name="T37" fmla="*/ 847 h 927"/>
                <a:gd name="T38" fmla="*/ 131 w 604"/>
                <a:gd name="T39" fmla="*/ 896 h 927"/>
                <a:gd name="T40" fmla="*/ 138 w 604"/>
                <a:gd name="T41" fmla="*/ 927 h 927"/>
                <a:gd name="T42" fmla="*/ 356 w 604"/>
                <a:gd name="T43" fmla="*/ 858 h 927"/>
                <a:gd name="T44" fmla="*/ 375 w 604"/>
                <a:gd name="T45" fmla="*/ 872 h 927"/>
                <a:gd name="T46" fmla="*/ 604 w 604"/>
                <a:gd name="T47" fmla="*/ 670 h 927"/>
                <a:gd name="T48" fmla="*/ 545 w 604"/>
                <a:gd name="T49" fmla="*/ 577 h 927"/>
                <a:gd name="T50" fmla="*/ 571 w 604"/>
                <a:gd name="T51" fmla="*/ 517 h 927"/>
                <a:gd name="T52" fmla="*/ 516 w 604"/>
                <a:gd name="T53" fmla="*/ 479 h 927"/>
                <a:gd name="T54" fmla="*/ 523 w 604"/>
                <a:gd name="T55" fmla="*/ 379 h 927"/>
                <a:gd name="T56" fmla="*/ 473 w 604"/>
                <a:gd name="T57" fmla="*/ 291 h 927"/>
                <a:gd name="T58" fmla="*/ 519 w 604"/>
                <a:gd name="T59" fmla="*/ 228 h 927"/>
                <a:gd name="T60" fmla="*/ 501 w 604"/>
                <a:gd name="T61" fmla="*/ 163 h 927"/>
                <a:gd name="T62" fmla="*/ 444 w 604"/>
                <a:gd name="T63" fmla="*/ 148 h 927"/>
                <a:gd name="T64" fmla="*/ 450 w 604"/>
                <a:gd name="T65" fmla="*/ 94 h 927"/>
                <a:gd name="T66" fmla="*/ 463 w 604"/>
                <a:gd name="T67" fmla="*/ 21 h 927"/>
                <a:gd name="T68" fmla="*/ 382 w 604"/>
                <a:gd name="T69" fmla="*/ 0 h 927"/>
                <a:gd name="T70" fmla="*/ 282 w 604"/>
                <a:gd name="T71" fmla="*/ 34 h 927"/>
                <a:gd name="T72" fmla="*/ 279 w 604"/>
                <a:gd name="T73" fmla="*/ 104 h 927"/>
                <a:gd name="T74" fmla="*/ 228 w 604"/>
                <a:gd name="T75" fmla="*/ 125 h 927"/>
                <a:gd name="T76" fmla="*/ 187 w 604"/>
                <a:gd name="T77" fmla="*/ 104 h 927"/>
                <a:gd name="T78" fmla="*/ 165 w 604"/>
                <a:gd name="T79" fmla="*/ 119 h 927"/>
                <a:gd name="T80" fmla="*/ 115 w 604"/>
                <a:gd name="T81" fmla="*/ 119 h 927"/>
                <a:gd name="T82" fmla="*/ 50 w 604"/>
                <a:gd name="T83" fmla="*/ 69 h 927"/>
                <a:gd name="T84" fmla="*/ 4 w 604"/>
                <a:gd name="T85" fmla="*/ 79 h 927"/>
                <a:gd name="T86" fmla="*/ 0 w 604"/>
                <a:gd name="T87" fmla="*/ 84 h 927"/>
                <a:gd name="T88" fmla="*/ 0 w 604"/>
                <a:gd name="T89" fmla="*/ 84 h 927"/>
                <a:gd name="T90" fmla="*/ 0 w 604"/>
                <a:gd name="T91" fmla="*/ 84 h 9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4"/>
                <a:gd name="T139" fmla="*/ 0 h 927"/>
                <a:gd name="T140" fmla="*/ 604 w 604"/>
                <a:gd name="T141" fmla="*/ 927 h 9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4" h="927">
                  <a:moveTo>
                    <a:pt x="0" y="84"/>
                  </a:moveTo>
                  <a:lnTo>
                    <a:pt x="69" y="138"/>
                  </a:lnTo>
                  <a:lnTo>
                    <a:pt x="112" y="138"/>
                  </a:lnTo>
                  <a:lnTo>
                    <a:pt x="165" y="182"/>
                  </a:lnTo>
                  <a:lnTo>
                    <a:pt x="179" y="261"/>
                  </a:lnTo>
                  <a:lnTo>
                    <a:pt x="168" y="316"/>
                  </a:lnTo>
                  <a:lnTo>
                    <a:pt x="184" y="374"/>
                  </a:lnTo>
                  <a:lnTo>
                    <a:pt x="187" y="374"/>
                  </a:lnTo>
                  <a:lnTo>
                    <a:pt x="219" y="379"/>
                  </a:lnTo>
                  <a:lnTo>
                    <a:pt x="263" y="424"/>
                  </a:lnTo>
                  <a:lnTo>
                    <a:pt x="263" y="479"/>
                  </a:lnTo>
                  <a:lnTo>
                    <a:pt x="229" y="468"/>
                  </a:lnTo>
                  <a:lnTo>
                    <a:pt x="112" y="607"/>
                  </a:lnTo>
                  <a:lnTo>
                    <a:pt x="65" y="615"/>
                  </a:lnTo>
                  <a:lnTo>
                    <a:pt x="65" y="645"/>
                  </a:lnTo>
                  <a:lnTo>
                    <a:pt x="24" y="665"/>
                  </a:lnTo>
                  <a:lnTo>
                    <a:pt x="59" y="774"/>
                  </a:lnTo>
                  <a:lnTo>
                    <a:pt x="40" y="778"/>
                  </a:lnTo>
                  <a:lnTo>
                    <a:pt x="35" y="847"/>
                  </a:lnTo>
                  <a:lnTo>
                    <a:pt x="131" y="896"/>
                  </a:lnTo>
                  <a:lnTo>
                    <a:pt x="138" y="927"/>
                  </a:lnTo>
                  <a:lnTo>
                    <a:pt x="356" y="858"/>
                  </a:lnTo>
                  <a:lnTo>
                    <a:pt x="375" y="872"/>
                  </a:lnTo>
                  <a:lnTo>
                    <a:pt x="604" y="670"/>
                  </a:lnTo>
                  <a:lnTo>
                    <a:pt x="545" y="577"/>
                  </a:lnTo>
                  <a:lnTo>
                    <a:pt x="571" y="517"/>
                  </a:lnTo>
                  <a:lnTo>
                    <a:pt x="516" y="479"/>
                  </a:lnTo>
                  <a:lnTo>
                    <a:pt x="523" y="379"/>
                  </a:lnTo>
                  <a:lnTo>
                    <a:pt x="473" y="291"/>
                  </a:lnTo>
                  <a:lnTo>
                    <a:pt x="519" y="228"/>
                  </a:lnTo>
                  <a:lnTo>
                    <a:pt x="501" y="163"/>
                  </a:lnTo>
                  <a:lnTo>
                    <a:pt x="444" y="148"/>
                  </a:lnTo>
                  <a:lnTo>
                    <a:pt x="450" y="94"/>
                  </a:lnTo>
                  <a:lnTo>
                    <a:pt x="463" y="21"/>
                  </a:lnTo>
                  <a:lnTo>
                    <a:pt x="382" y="0"/>
                  </a:lnTo>
                  <a:lnTo>
                    <a:pt x="282" y="34"/>
                  </a:lnTo>
                  <a:lnTo>
                    <a:pt x="279" y="104"/>
                  </a:lnTo>
                  <a:lnTo>
                    <a:pt x="228" y="125"/>
                  </a:lnTo>
                  <a:lnTo>
                    <a:pt x="187" y="104"/>
                  </a:lnTo>
                  <a:lnTo>
                    <a:pt x="165" y="119"/>
                  </a:lnTo>
                  <a:lnTo>
                    <a:pt x="115" y="119"/>
                  </a:lnTo>
                  <a:lnTo>
                    <a:pt x="50" y="69"/>
                  </a:lnTo>
                  <a:lnTo>
                    <a:pt x="4" y="79"/>
                  </a:lnTo>
                  <a:lnTo>
                    <a:pt x="0" y="84"/>
                  </a:lnTo>
                  <a:close/>
                </a:path>
              </a:pathLst>
            </a:custGeom>
            <a:solidFill>
              <a:srgbClr val="D6D1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8" name="Freeform 48"/>
            <p:cNvSpPr>
              <a:spLocks/>
            </p:cNvSpPr>
            <p:nvPr/>
          </p:nvSpPr>
          <p:spPr bwMode="auto">
            <a:xfrm>
              <a:off x="2855" y="1126"/>
              <a:ext cx="716" cy="1251"/>
            </a:xfrm>
            <a:custGeom>
              <a:avLst/>
              <a:gdLst>
                <a:gd name="T0" fmla="*/ 27 w 716"/>
                <a:gd name="T1" fmla="*/ 956 h 1251"/>
                <a:gd name="T2" fmla="*/ 49 w 716"/>
                <a:gd name="T3" fmla="*/ 990 h 1251"/>
                <a:gd name="T4" fmla="*/ 68 w 716"/>
                <a:gd name="T5" fmla="*/ 1109 h 1251"/>
                <a:gd name="T6" fmla="*/ 118 w 716"/>
                <a:gd name="T7" fmla="*/ 1136 h 1251"/>
                <a:gd name="T8" fmla="*/ 99 w 716"/>
                <a:gd name="T9" fmla="*/ 1167 h 1251"/>
                <a:gd name="T10" fmla="*/ 122 w 716"/>
                <a:gd name="T11" fmla="*/ 1222 h 1251"/>
                <a:gd name="T12" fmla="*/ 111 w 716"/>
                <a:gd name="T13" fmla="*/ 1247 h 1251"/>
                <a:gd name="T14" fmla="*/ 194 w 716"/>
                <a:gd name="T15" fmla="*/ 1251 h 1251"/>
                <a:gd name="T16" fmla="*/ 190 w 716"/>
                <a:gd name="T17" fmla="*/ 1186 h 1251"/>
                <a:gd name="T18" fmla="*/ 274 w 716"/>
                <a:gd name="T19" fmla="*/ 1186 h 1251"/>
                <a:gd name="T20" fmla="*/ 322 w 716"/>
                <a:gd name="T21" fmla="*/ 1034 h 1251"/>
                <a:gd name="T22" fmla="*/ 316 w 716"/>
                <a:gd name="T23" fmla="*/ 951 h 1251"/>
                <a:gd name="T24" fmla="*/ 365 w 716"/>
                <a:gd name="T25" fmla="*/ 926 h 1251"/>
                <a:gd name="T26" fmla="*/ 388 w 716"/>
                <a:gd name="T27" fmla="*/ 941 h 1251"/>
                <a:gd name="T28" fmla="*/ 418 w 716"/>
                <a:gd name="T29" fmla="*/ 887 h 1251"/>
                <a:gd name="T30" fmla="*/ 379 w 716"/>
                <a:gd name="T31" fmla="*/ 901 h 1251"/>
                <a:gd name="T32" fmla="*/ 319 w 716"/>
                <a:gd name="T33" fmla="*/ 856 h 1251"/>
                <a:gd name="T34" fmla="*/ 391 w 716"/>
                <a:gd name="T35" fmla="*/ 876 h 1251"/>
                <a:gd name="T36" fmla="*/ 437 w 716"/>
                <a:gd name="T37" fmla="*/ 852 h 1251"/>
                <a:gd name="T38" fmla="*/ 407 w 716"/>
                <a:gd name="T39" fmla="*/ 788 h 1251"/>
                <a:gd name="T40" fmla="*/ 350 w 716"/>
                <a:gd name="T41" fmla="*/ 774 h 1251"/>
                <a:gd name="T42" fmla="*/ 332 w 716"/>
                <a:gd name="T43" fmla="*/ 793 h 1251"/>
                <a:gd name="T44" fmla="*/ 341 w 716"/>
                <a:gd name="T45" fmla="*/ 671 h 1251"/>
                <a:gd name="T46" fmla="*/ 372 w 716"/>
                <a:gd name="T47" fmla="*/ 680 h 1251"/>
                <a:gd name="T48" fmla="*/ 384 w 716"/>
                <a:gd name="T49" fmla="*/ 592 h 1251"/>
                <a:gd name="T50" fmla="*/ 456 w 716"/>
                <a:gd name="T51" fmla="*/ 531 h 1251"/>
                <a:gd name="T52" fmla="*/ 479 w 716"/>
                <a:gd name="T53" fmla="*/ 498 h 1251"/>
                <a:gd name="T54" fmla="*/ 586 w 716"/>
                <a:gd name="T55" fmla="*/ 448 h 1251"/>
                <a:gd name="T56" fmla="*/ 575 w 716"/>
                <a:gd name="T57" fmla="*/ 405 h 1251"/>
                <a:gd name="T58" fmla="*/ 613 w 716"/>
                <a:gd name="T59" fmla="*/ 326 h 1251"/>
                <a:gd name="T60" fmla="*/ 716 w 716"/>
                <a:gd name="T61" fmla="*/ 290 h 1251"/>
                <a:gd name="T62" fmla="*/ 716 w 716"/>
                <a:gd name="T63" fmla="*/ 290 h 1251"/>
                <a:gd name="T64" fmla="*/ 700 w 716"/>
                <a:gd name="T65" fmla="*/ 232 h 1251"/>
                <a:gd name="T66" fmla="*/ 711 w 716"/>
                <a:gd name="T67" fmla="*/ 177 h 1251"/>
                <a:gd name="T68" fmla="*/ 697 w 716"/>
                <a:gd name="T69" fmla="*/ 98 h 1251"/>
                <a:gd name="T70" fmla="*/ 644 w 716"/>
                <a:gd name="T71" fmla="*/ 54 h 1251"/>
                <a:gd name="T72" fmla="*/ 601 w 716"/>
                <a:gd name="T73" fmla="*/ 54 h 1251"/>
                <a:gd name="T74" fmla="*/ 532 w 716"/>
                <a:gd name="T75" fmla="*/ 0 h 1251"/>
                <a:gd name="T76" fmla="*/ 506 w 716"/>
                <a:gd name="T77" fmla="*/ 6 h 1251"/>
                <a:gd name="T78" fmla="*/ 495 w 716"/>
                <a:gd name="T79" fmla="*/ 54 h 1251"/>
                <a:gd name="T80" fmla="*/ 418 w 716"/>
                <a:gd name="T81" fmla="*/ 54 h 1251"/>
                <a:gd name="T82" fmla="*/ 388 w 716"/>
                <a:gd name="T83" fmla="*/ 104 h 1251"/>
                <a:gd name="T84" fmla="*/ 326 w 716"/>
                <a:gd name="T85" fmla="*/ 108 h 1251"/>
                <a:gd name="T86" fmla="*/ 293 w 716"/>
                <a:gd name="T87" fmla="*/ 154 h 1251"/>
                <a:gd name="T88" fmla="*/ 312 w 716"/>
                <a:gd name="T89" fmla="*/ 182 h 1251"/>
                <a:gd name="T90" fmla="*/ 252 w 716"/>
                <a:gd name="T91" fmla="*/ 257 h 1251"/>
                <a:gd name="T92" fmla="*/ 206 w 716"/>
                <a:gd name="T93" fmla="*/ 276 h 1251"/>
                <a:gd name="T94" fmla="*/ 206 w 716"/>
                <a:gd name="T95" fmla="*/ 330 h 1251"/>
                <a:gd name="T96" fmla="*/ 163 w 716"/>
                <a:gd name="T97" fmla="*/ 399 h 1251"/>
                <a:gd name="T98" fmla="*/ 183 w 716"/>
                <a:gd name="T99" fmla="*/ 439 h 1251"/>
                <a:gd name="T100" fmla="*/ 171 w 716"/>
                <a:gd name="T101" fmla="*/ 464 h 1251"/>
                <a:gd name="T102" fmla="*/ 118 w 716"/>
                <a:gd name="T103" fmla="*/ 464 h 1251"/>
                <a:gd name="T104" fmla="*/ 72 w 716"/>
                <a:gd name="T105" fmla="*/ 556 h 1251"/>
                <a:gd name="T106" fmla="*/ 72 w 716"/>
                <a:gd name="T107" fmla="*/ 661 h 1251"/>
                <a:gd name="T108" fmla="*/ 111 w 716"/>
                <a:gd name="T109" fmla="*/ 694 h 1251"/>
                <a:gd name="T110" fmla="*/ 72 w 716"/>
                <a:gd name="T111" fmla="*/ 740 h 1251"/>
                <a:gd name="T112" fmla="*/ 91 w 716"/>
                <a:gd name="T113" fmla="*/ 793 h 1251"/>
                <a:gd name="T114" fmla="*/ 49 w 716"/>
                <a:gd name="T115" fmla="*/ 856 h 1251"/>
                <a:gd name="T116" fmla="*/ 0 w 716"/>
                <a:gd name="T117" fmla="*/ 906 h 1251"/>
                <a:gd name="T118" fmla="*/ 27 w 716"/>
                <a:gd name="T119" fmla="*/ 956 h 1251"/>
                <a:gd name="T120" fmla="*/ 27 w 716"/>
                <a:gd name="T121" fmla="*/ 956 h 1251"/>
                <a:gd name="T122" fmla="*/ 27 w 716"/>
                <a:gd name="T123" fmla="*/ 956 h 1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6"/>
                <a:gd name="T187" fmla="*/ 0 h 1251"/>
                <a:gd name="T188" fmla="*/ 716 w 716"/>
                <a:gd name="T189" fmla="*/ 1251 h 12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6" h="1251">
                  <a:moveTo>
                    <a:pt x="27" y="956"/>
                  </a:moveTo>
                  <a:lnTo>
                    <a:pt x="49" y="990"/>
                  </a:lnTo>
                  <a:lnTo>
                    <a:pt x="68" y="1109"/>
                  </a:lnTo>
                  <a:lnTo>
                    <a:pt x="118" y="1136"/>
                  </a:lnTo>
                  <a:lnTo>
                    <a:pt x="99" y="1167"/>
                  </a:lnTo>
                  <a:lnTo>
                    <a:pt x="122" y="1222"/>
                  </a:lnTo>
                  <a:lnTo>
                    <a:pt x="111" y="1247"/>
                  </a:lnTo>
                  <a:lnTo>
                    <a:pt x="194" y="1251"/>
                  </a:lnTo>
                  <a:lnTo>
                    <a:pt x="190" y="1186"/>
                  </a:lnTo>
                  <a:lnTo>
                    <a:pt x="274" y="1186"/>
                  </a:lnTo>
                  <a:lnTo>
                    <a:pt x="322" y="1034"/>
                  </a:lnTo>
                  <a:lnTo>
                    <a:pt x="316" y="951"/>
                  </a:lnTo>
                  <a:lnTo>
                    <a:pt x="365" y="926"/>
                  </a:lnTo>
                  <a:lnTo>
                    <a:pt x="388" y="941"/>
                  </a:lnTo>
                  <a:lnTo>
                    <a:pt x="418" y="887"/>
                  </a:lnTo>
                  <a:lnTo>
                    <a:pt x="379" y="901"/>
                  </a:lnTo>
                  <a:lnTo>
                    <a:pt x="319" y="856"/>
                  </a:lnTo>
                  <a:lnTo>
                    <a:pt x="391" y="876"/>
                  </a:lnTo>
                  <a:lnTo>
                    <a:pt x="437" y="852"/>
                  </a:lnTo>
                  <a:lnTo>
                    <a:pt x="407" y="788"/>
                  </a:lnTo>
                  <a:lnTo>
                    <a:pt x="350" y="774"/>
                  </a:lnTo>
                  <a:lnTo>
                    <a:pt x="332" y="793"/>
                  </a:lnTo>
                  <a:lnTo>
                    <a:pt x="341" y="671"/>
                  </a:lnTo>
                  <a:lnTo>
                    <a:pt x="372" y="680"/>
                  </a:lnTo>
                  <a:lnTo>
                    <a:pt x="384" y="592"/>
                  </a:lnTo>
                  <a:lnTo>
                    <a:pt x="456" y="531"/>
                  </a:lnTo>
                  <a:lnTo>
                    <a:pt x="479" y="498"/>
                  </a:lnTo>
                  <a:lnTo>
                    <a:pt x="586" y="448"/>
                  </a:lnTo>
                  <a:lnTo>
                    <a:pt x="575" y="405"/>
                  </a:lnTo>
                  <a:lnTo>
                    <a:pt x="613" y="326"/>
                  </a:lnTo>
                  <a:lnTo>
                    <a:pt x="716" y="290"/>
                  </a:lnTo>
                  <a:lnTo>
                    <a:pt x="700" y="232"/>
                  </a:lnTo>
                  <a:lnTo>
                    <a:pt x="711" y="177"/>
                  </a:lnTo>
                  <a:lnTo>
                    <a:pt x="697" y="98"/>
                  </a:lnTo>
                  <a:lnTo>
                    <a:pt x="644" y="54"/>
                  </a:lnTo>
                  <a:lnTo>
                    <a:pt x="601" y="54"/>
                  </a:lnTo>
                  <a:lnTo>
                    <a:pt x="532" y="0"/>
                  </a:lnTo>
                  <a:lnTo>
                    <a:pt x="506" y="6"/>
                  </a:lnTo>
                  <a:lnTo>
                    <a:pt x="495" y="54"/>
                  </a:lnTo>
                  <a:lnTo>
                    <a:pt x="418" y="54"/>
                  </a:lnTo>
                  <a:lnTo>
                    <a:pt x="388" y="104"/>
                  </a:lnTo>
                  <a:lnTo>
                    <a:pt x="326" y="108"/>
                  </a:lnTo>
                  <a:lnTo>
                    <a:pt x="293" y="154"/>
                  </a:lnTo>
                  <a:lnTo>
                    <a:pt x="312" y="182"/>
                  </a:lnTo>
                  <a:lnTo>
                    <a:pt x="252" y="257"/>
                  </a:lnTo>
                  <a:lnTo>
                    <a:pt x="206" y="276"/>
                  </a:lnTo>
                  <a:lnTo>
                    <a:pt x="206" y="330"/>
                  </a:lnTo>
                  <a:lnTo>
                    <a:pt x="163" y="399"/>
                  </a:lnTo>
                  <a:lnTo>
                    <a:pt x="183" y="439"/>
                  </a:lnTo>
                  <a:lnTo>
                    <a:pt x="171" y="464"/>
                  </a:lnTo>
                  <a:lnTo>
                    <a:pt x="118" y="464"/>
                  </a:lnTo>
                  <a:lnTo>
                    <a:pt x="72" y="556"/>
                  </a:lnTo>
                  <a:lnTo>
                    <a:pt x="72" y="661"/>
                  </a:lnTo>
                  <a:lnTo>
                    <a:pt x="111" y="694"/>
                  </a:lnTo>
                  <a:lnTo>
                    <a:pt x="72" y="740"/>
                  </a:lnTo>
                  <a:lnTo>
                    <a:pt x="91" y="793"/>
                  </a:lnTo>
                  <a:lnTo>
                    <a:pt x="49" y="856"/>
                  </a:lnTo>
                  <a:lnTo>
                    <a:pt x="0" y="906"/>
                  </a:lnTo>
                  <a:lnTo>
                    <a:pt x="27" y="956"/>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9" name="Freeform 49"/>
            <p:cNvSpPr>
              <a:spLocks/>
            </p:cNvSpPr>
            <p:nvPr/>
          </p:nvSpPr>
          <p:spPr bwMode="auto">
            <a:xfrm>
              <a:off x="2867" y="2312"/>
              <a:ext cx="96" cy="100"/>
            </a:xfrm>
            <a:custGeom>
              <a:avLst/>
              <a:gdLst>
                <a:gd name="T0" fmla="*/ 66 w 96"/>
                <a:gd name="T1" fmla="*/ 0 h 100"/>
                <a:gd name="T2" fmla="*/ 96 w 96"/>
                <a:gd name="T3" fmla="*/ 40 h 100"/>
                <a:gd name="T4" fmla="*/ 77 w 96"/>
                <a:gd name="T5" fmla="*/ 49 h 100"/>
                <a:gd name="T6" fmla="*/ 72 w 96"/>
                <a:gd name="T7" fmla="*/ 66 h 100"/>
                <a:gd name="T8" fmla="*/ 85 w 96"/>
                <a:gd name="T9" fmla="*/ 78 h 100"/>
                <a:gd name="T10" fmla="*/ 71 w 96"/>
                <a:gd name="T11" fmla="*/ 86 h 100"/>
                <a:gd name="T12" fmla="*/ 69 w 96"/>
                <a:gd name="T13" fmla="*/ 100 h 100"/>
                <a:gd name="T14" fmla="*/ 38 w 96"/>
                <a:gd name="T15" fmla="*/ 94 h 100"/>
                <a:gd name="T16" fmla="*/ 35 w 96"/>
                <a:gd name="T17" fmla="*/ 83 h 100"/>
                <a:gd name="T18" fmla="*/ 19 w 96"/>
                <a:gd name="T19" fmla="*/ 81 h 100"/>
                <a:gd name="T20" fmla="*/ 15 w 96"/>
                <a:gd name="T21" fmla="*/ 61 h 100"/>
                <a:gd name="T22" fmla="*/ 15 w 96"/>
                <a:gd name="T23" fmla="*/ 44 h 100"/>
                <a:gd name="T24" fmla="*/ 0 w 96"/>
                <a:gd name="T25" fmla="*/ 36 h 100"/>
                <a:gd name="T26" fmla="*/ 27 w 96"/>
                <a:gd name="T27" fmla="*/ 27 h 100"/>
                <a:gd name="T28" fmla="*/ 35 w 96"/>
                <a:gd name="T29" fmla="*/ 27 h 100"/>
                <a:gd name="T30" fmla="*/ 30 w 96"/>
                <a:gd name="T31" fmla="*/ 12 h 100"/>
                <a:gd name="T32" fmla="*/ 46 w 96"/>
                <a:gd name="T33" fmla="*/ 14 h 100"/>
                <a:gd name="T34" fmla="*/ 47 w 96"/>
                <a:gd name="T35" fmla="*/ 42 h 100"/>
                <a:gd name="T36" fmla="*/ 56 w 96"/>
                <a:gd name="T37" fmla="*/ 24 h 100"/>
                <a:gd name="T38" fmla="*/ 65 w 96"/>
                <a:gd name="T39" fmla="*/ 27 h 100"/>
                <a:gd name="T40" fmla="*/ 56 w 96"/>
                <a:gd name="T41" fmla="*/ 8 h 100"/>
                <a:gd name="T42" fmla="*/ 66 w 96"/>
                <a:gd name="T43" fmla="*/ 0 h 100"/>
                <a:gd name="T44" fmla="*/ 66 w 96"/>
                <a:gd name="T45" fmla="*/ 0 h 100"/>
                <a:gd name="T46" fmla="*/ 66 w 96"/>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00"/>
                <a:gd name="T74" fmla="*/ 96 w 96"/>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00">
                  <a:moveTo>
                    <a:pt x="66" y="0"/>
                  </a:moveTo>
                  <a:lnTo>
                    <a:pt x="96" y="40"/>
                  </a:lnTo>
                  <a:lnTo>
                    <a:pt x="77" y="49"/>
                  </a:lnTo>
                  <a:lnTo>
                    <a:pt x="72" y="66"/>
                  </a:lnTo>
                  <a:lnTo>
                    <a:pt x="85" y="78"/>
                  </a:lnTo>
                  <a:lnTo>
                    <a:pt x="71" y="86"/>
                  </a:lnTo>
                  <a:lnTo>
                    <a:pt x="69" y="100"/>
                  </a:lnTo>
                  <a:lnTo>
                    <a:pt x="38" y="94"/>
                  </a:lnTo>
                  <a:lnTo>
                    <a:pt x="35" y="83"/>
                  </a:lnTo>
                  <a:lnTo>
                    <a:pt x="19" y="81"/>
                  </a:lnTo>
                  <a:lnTo>
                    <a:pt x="15" y="61"/>
                  </a:lnTo>
                  <a:lnTo>
                    <a:pt x="15" y="44"/>
                  </a:lnTo>
                  <a:lnTo>
                    <a:pt x="0" y="36"/>
                  </a:lnTo>
                  <a:lnTo>
                    <a:pt x="27" y="27"/>
                  </a:lnTo>
                  <a:lnTo>
                    <a:pt x="35" y="27"/>
                  </a:lnTo>
                  <a:lnTo>
                    <a:pt x="30" y="12"/>
                  </a:lnTo>
                  <a:lnTo>
                    <a:pt x="46" y="14"/>
                  </a:lnTo>
                  <a:lnTo>
                    <a:pt x="47" y="42"/>
                  </a:lnTo>
                  <a:lnTo>
                    <a:pt x="56" y="24"/>
                  </a:lnTo>
                  <a:lnTo>
                    <a:pt x="65" y="27"/>
                  </a:lnTo>
                  <a:lnTo>
                    <a:pt x="56" y="8"/>
                  </a:lnTo>
                  <a:lnTo>
                    <a:pt x="66"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0" name="Freeform 50"/>
            <p:cNvSpPr>
              <a:spLocks/>
            </p:cNvSpPr>
            <p:nvPr/>
          </p:nvSpPr>
          <p:spPr bwMode="auto">
            <a:xfrm>
              <a:off x="2807" y="2358"/>
              <a:ext cx="60" cy="59"/>
            </a:xfrm>
            <a:custGeom>
              <a:avLst/>
              <a:gdLst>
                <a:gd name="T0" fmla="*/ 43 w 60"/>
                <a:gd name="T1" fmla="*/ 0 h 59"/>
                <a:gd name="T2" fmla="*/ 51 w 60"/>
                <a:gd name="T3" fmla="*/ 26 h 59"/>
                <a:gd name="T4" fmla="*/ 60 w 60"/>
                <a:gd name="T5" fmla="*/ 31 h 59"/>
                <a:gd name="T6" fmla="*/ 53 w 60"/>
                <a:gd name="T7" fmla="*/ 51 h 59"/>
                <a:gd name="T8" fmla="*/ 25 w 60"/>
                <a:gd name="T9" fmla="*/ 48 h 59"/>
                <a:gd name="T10" fmla="*/ 15 w 60"/>
                <a:gd name="T11" fmla="*/ 59 h 59"/>
                <a:gd name="T12" fmla="*/ 15 w 60"/>
                <a:gd name="T13" fmla="*/ 41 h 59"/>
                <a:gd name="T14" fmla="*/ 4 w 60"/>
                <a:gd name="T15" fmla="*/ 35 h 59"/>
                <a:gd name="T16" fmla="*/ 0 w 60"/>
                <a:gd name="T17" fmla="*/ 9 h 59"/>
                <a:gd name="T18" fmla="*/ 18 w 60"/>
                <a:gd name="T19" fmla="*/ 10 h 59"/>
                <a:gd name="T20" fmla="*/ 22 w 60"/>
                <a:gd name="T21" fmla="*/ 3 h 59"/>
                <a:gd name="T22" fmla="*/ 34 w 60"/>
                <a:gd name="T23" fmla="*/ 6 h 59"/>
                <a:gd name="T24" fmla="*/ 43 w 60"/>
                <a:gd name="T25" fmla="*/ 0 h 59"/>
                <a:gd name="T26" fmla="*/ 43 w 60"/>
                <a:gd name="T27" fmla="*/ 0 h 59"/>
                <a:gd name="T28" fmla="*/ 43 w 60"/>
                <a:gd name="T29" fmla="*/ 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59"/>
                <a:gd name="T47" fmla="*/ 60 w 60"/>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59">
                  <a:moveTo>
                    <a:pt x="43" y="0"/>
                  </a:moveTo>
                  <a:lnTo>
                    <a:pt x="51" y="26"/>
                  </a:lnTo>
                  <a:lnTo>
                    <a:pt x="60" y="31"/>
                  </a:lnTo>
                  <a:lnTo>
                    <a:pt x="53" y="51"/>
                  </a:lnTo>
                  <a:lnTo>
                    <a:pt x="25" y="48"/>
                  </a:lnTo>
                  <a:lnTo>
                    <a:pt x="15" y="59"/>
                  </a:lnTo>
                  <a:lnTo>
                    <a:pt x="15" y="41"/>
                  </a:lnTo>
                  <a:lnTo>
                    <a:pt x="4" y="35"/>
                  </a:lnTo>
                  <a:lnTo>
                    <a:pt x="0" y="9"/>
                  </a:lnTo>
                  <a:lnTo>
                    <a:pt x="18" y="10"/>
                  </a:lnTo>
                  <a:lnTo>
                    <a:pt x="22" y="3"/>
                  </a:lnTo>
                  <a:lnTo>
                    <a:pt x="34" y="6"/>
                  </a:lnTo>
                  <a:lnTo>
                    <a:pt x="43"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1" name="Freeform 51"/>
            <p:cNvSpPr>
              <a:spLocks/>
            </p:cNvSpPr>
            <p:nvPr/>
          </p:nvSpPr>
          <p:spPr bwMode="auto">
            <a:xfrm>
              <a:off x="2867" y="2418"/>
              <a:ext cx="46" cy="30"/>
            </a:xfrm>
            <a:custGeom>
              <a:avLst/>
              <a:gdLst>
                <a:gd name="T0" fmla="*/ 21 w 46"/>
                <a:gd name="T1" fmla="*/ 0 h 30"/>
                <a:gd name="T2" fmla="*/ 0 w 46"/>
                <a:gd name="T3" fmla="*/ 6 h 30"/>
                <a:gd name="T4" fmla="*/ 25 w 46"/>
                <a:gd name="T5" fmla="*/ 30 h 30"/>
                <a:gd name="T6" fmla="*/ 46 w 46"/>
                <a:gd name="T7" fmla="*/ 22 h 30"/>
                <a:gd name="T8" fmla="*/ 37 w 46"/>
                <a:gd name="T9" fmla="*/ 3 h 30"/>
                <a:gd name="T10" fmla="*/ 28 w 46"/>
                <a:gd name="T11" fmla="*/ 9 h 30"/>
                <a:gd name="T12" fmla="*/ 21 w 46"/>
                <a:gd name="T13" fmla="*/ 0 h 30"/>
                <a:gd name="T14" fmla="*/ 21 w 46"/>
                <a:gd name="T15" fmla="*/ 0 h 30"/>
                <a:gd name="T16" fmla="*/ 21 w 4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0"/>
                <a:gd name="T29" fmla="*/ 46 w 4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0">
                  <a:moveTo>
                    <a:pt x="21" y="0"/>
                  </a:moveTo>
                  <a:lnTo>
                    <a:pt x="0" y="6"/>
                  </a:lnTo>
                  <a:lnTo>
                    <a:pt x="25" y="30"/>
                  </a:lnTo>
                  <a:lnTo>
                    <a:pt x="46" y="22"/>
                  </a:lnTo>
                  <a:lnTo>
                    <a:pt x="37" y="3"/>
                  </a:lnTo>
                  <a:lnTo>
                    <a:pt x="28" y="9"/>
                  </a:lnTo>
                  <a:lnTo>
                    <a:pt x="21"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2" name="Freeform 52"/>
            <p:cNvSpPr>
              <a:spLocks/>
            </p:cNvSpPr>
            <p:nvPr/>
          </p:nvSpPr>
          <p:spPr bwMode="auto">
            <a:xfrm>
              <a:off x="1949" y="2076"/>
              <a:ext cx="425" cy="802"/>
            </a:xfrm>
            <a:custGeom>
              <a:avLst/>
              <a:gdLst>
                <a:gd name="T0" fmla="*/ 122 w 425"/>
                <a:gd name="T1" fmla="*/ 19 h 802"/>
                <a:gd name="T2" fmla="*/ 62 w 425"/>
                <a:gd name="T3" fmla="*/ 16 h 802"/>
                <a:gd name="T4" fmla="*/ 49 w 425"/>
                <a:gd name="T5" fmla="*/ 43 h 802"/>
                <a:gd name="T6" fmla="*/ 28 w 425"/>
                <a:gd name="T7" fmla="*/ 59 h 802"/>
                <a:gd name="T8" fmla="*/ 13 w 425"/>
                <a:gd name="T9" fmla="*/ 85 h 802"/>
                <a:gd name="T10" fmla="*/ 24 w 425"/>
                <a:gd name="T11" fmla="*/ 125 h 802"/>
                <a:gd name="T12" fmla="*/ 5 w 425"/>
                <a:gd name="T13" fmla="*/ 176 h 802"/>
                <a:gd name="T14" fmla="*/ 5 w 425"/>
                <a:gd name="T15" fmla="*/ 186 h 802"/>
                <a:gd name="T16" fmla="*/ 18 w 425"/>
                <a:gd name="T17" fmla="*/ 203 h 802"/>
                <a:gd name="T18" fmla="*/ 16 w 425"/>
                <a:gd name="T19" fmla="*/ 253 h 802"/>
                <a:gd name="T20" fmla="*/ 18 w 425"/>
                <a:gd name="T21" fmla="*/ 282 h 802"/>
                <a:gd name="T22" fmla="*/ 31 w 425"/>
                <a:gd name="T23" fmla="*/ 261 h 802"/>
                <a:gd name="T24" fmla="*/ 52 w 425"/>
                <a:gd name="T25" fmla="*/ 233 h 802"/>
                <a:gd name="T26" fmla="*/ 55 w 425"/>
                <a:gd name="T27" fmla="*/ 261 h 802"/>
                <a:gd name="T28" fmla="*/ 62 w 425"/>
                <a:gd name="T29" fmla="*/ 273 h 802"/>
                <a:gd name="T30" fmla="*/ 55 w 425"/>
                <a:gd name="T31" fmla="*/ 330 h 802"/>
                <a:gd name="T32" fmla="*/ 43 w 425"/>
                <a:gd name="T33" fmla="*/ 344 h 802"/>
                <a:gd name="T34" fmla="*/ 58 w 425"/>
                <a:gd name="T35" fmla="*/ 354 h 802"/>
                <a:gd name="T36" fmla="*/ 96 w 425"/>
                <a:gd name="T37" fmla="*/ 360 h 802"/>
                <a:gd name="T38" fmla="*/ 156 w 425"/>
                <a:gd name="T39" fmla="*/ 347 h 802"/>
                <a:gd name="T40" fmla="*/ 125 w 425"/>
                <a:gd name="T41" fmla="*/ 385 h 802"/>
                <a:gd name="T42" fmla="*/ 163 w 425"/>
                <a:gd name="T43" fmla="*/ 411 h 802"/>
                <a:gd name="T44" fmla="*/ 163 w 425"/>
                <a:gd name="T45" fmla="*/ 448 h 802"/>
                <a:gd name="T46" fmla="*/ 159 w 425"/>
                <a:gd name="T47" fmla="*/ 482 h 802"/>
                <a:gd name="T48" fmla="*/ 112 w 425"/>
                <a:gd name="T49" fmla="*/ 498 h 802"/>
                <a:gd name="T50" fmla="*/ 72 w 425"/>
                <a:gd name="T51" fmla="*/ 540 h 802"/>
                <a:gd name="T52" fmla="*/ 107 w 425"/>
                <a:gd name="T53" fmla="*/ 551 h 802"/>
                <a:gd name="T54" fmla="*/ 84 w 425"/>
                <a:gd name="T55" fmla="*/ 608 h 802"/>
                <a:gd name="T56" fmla="*/ 56 w 425"/>
                <a:gd name="T57" fmla="*/ 649 h 802"/>
                <a:gd name="T58" fmla="*/ 97 w 425"/>
                <a:gd name="T59" fmla="*/ 653 h 802"/>
                <a:gd name="T60" fmla="*/ 137 w 425"/>
                <a:gd name="T61" fmla="*/ 667 h 802"/>
                <a:gd name="T62" fmla="*/ 182 w 425"/>
                <a:gd name="T63" fmla="*/ 640 h 802"/>
                <a:gd name="T64" fmla="*/ 137 w 425"/>
                <a:gd name="T65" fmla="*/ 689 h 802"/>
                <a:gd name="T66" fmla="*/ 69 w 425"/>
                <a:gd name="T67" fmla="*/ 734 h 802"/>
                <a:gd name="T68" fmla="*/ 21 w 425"/>
                <a:gd name="T69" fmla="*/ 796 h 802"/>
                <a:gd name="T70" fmla="*/ 81 w 425"/>
                <a:gd name="T71" fmla="*/ 764 h 802"/>
                <a:gd name="T72" fmla="*/ 147 w 425"/>
                <a:gd name="T73" fmla="*/ 739 h 802"/>
                <a:gd name="T74" fmla="*/ 191 w 425"/>
                <a:gd name="T75" fmla="*/ 752 h 802"/>
                <a:gd name="T76" fmla="*/ 254 w 425"/>
                <a:gd name="T77" fmla="*/ 715 h 802"/>
                <a:gd name="T78" fmla="*/ 342 w 425"/>
                <a:gd name="T79" fmla="*/ 724 h 802"/>
                <a:gd name="T80" fmla="*/ 409 w 425"/>
                <a:gd name="T81" fmla="*/ 673 h 802"/>
                <a:gd name="T82" fmla="*/ 359 w 425"/>
                <a:gd name="T83" fmla="*/ 664 h 802"/>
                <a:gd name="T84" fmla="*/ 403 w 425"/>
                <a:gd name="T85" fmla="*/ 637 h 802"/>
                <a:gd name="T86" fmla="*/ 414 w 425"/>
                <a:gd name="T87" fmla="*/ 611 h 802"/>
                <a:gd name="T88" fmla="*/ 401 w 425"/>
                <a:gd name="T89" fmla="*/ 527 h 802"/>
                <a:gd name="T90" fmla="*/ 348 w 425"/>
                <a:gd name="T91" fmla="*/ 546 h 802"/>
                <a:gd name="T92" fmla="*/ 350 w 425"/>
                <a:gd name="T93" fmla="*/ 499 h 802"/>
                <a:gd name="T94" fmla="*/ 307 w 425"/>
                <a:gd name="T95" fmla="*/ 457 h 802"/>
                <a:gd name="T96" fmla="*/ 338 w 425"/>
                <a:gd name="T97" fmla="*/ 454 h 802"/>
                <a:gd name="T98" fmla="*/ 303 w 425"/>
                <a:gd name="T99" fmla="*/ 382 h 802"/>
                <a:gd name="T100" fmla="*/ 243 w 425"/>
                <a:gd name="T101" fmla="*/ 327 h 802"/>
                <a:gd name="T102" fmla="*/ 194 w 425"/>
                <a:gd name="T103" fmla="*/ 250 h 802"/>
                <a:gd name="T104" fmla="*/ 146 w 425"/>
                <a:gd name="T105" fmla="*/ 242 h 802"/>
                <a:gd name="T106" fmla="*/ 163 w 425"/>
                <a:gd name="T107" fmla="*/ 207 h 802"/>
                <a:gd name="T108" fmla="*/ 206 w 425"/>
                <a:gd name="T109" fmla="*/ 164 h 802"/>
                <a:gd name="T110" fmla="*/ 225 w 425"/>
                <a:gd name="T111" fmla="*/ 120 h 802"/>
                <a:gd name="T112" fmla="*/ 137 w 425"/>
                <a:gd name="T113" fmla="*/ 94 h 802"/>
                <a:gd name="T114" fmla="*/ 87 w 425"/>
                <a:gd name="T115" fmla="*/ 101 h 802"/>
                <a:gd name="T116" fmla="*/ 96 w 425"/>
                <a:gd name="T117" fmla="*/ 81 h 802"/>
                <a:gd name="T118" fmla="*/ 159 w 425"/>
                <a:gd name="T119" fmla="*/ 0 h 802"/>
                <a:gd name="T120" fmla="*/ 159 w 425"/>
                <a:gd name="T121" fmla="*/ 0 h 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5"/>
                <a:gd name="T184" fmla="*/ 0 h 802"/>
                <a:gd name="T185" fmla="*/ 425 w 425"/>
                <a:gd name="T186" fmla="*/ 802 h 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5" h="802">
                  <a:moveTo>
                    <a:pt x="159" y="0"/>
                  </a:moveTo>
                  <a:lnTo>
                    <a:pt x="122" y="19"/>
                  </a:lnTo>
                  <a:lnTo>
                    <a:pt x="91" y="23"/>
                  </a:lnTo>
                  <a:lnTo>
                    <a:pt x="62" y="16"/>
                  </a:lnTo>
                  <a:lnTo>
                    <a:pt x="43" y="29"/>
                  </a:lnTo>
                  <a:lnTo>
                    <a:pt x="49" y="43"/>
                  </a:lnTo>
                  <a:lnTo>
                    <a:pt x="33" y="47"/>
                  </a:lnTo>
                  <a:lnTo>
                    <a:pt x="28" y="59"/>
                  </a:lnTo>
                  <a:lnTo>
                    <a:pt x="41" y="69"/>
                  </a:lnTo>
                  <a:lnTo>
                    <a:pt x="13" y="85"/>
                  </a:lnTo>
                  <a:lnTo>
                    <a:pt x="11" y="117"/>
                  </a:lnTo>
                  <a:lnTo>
                    <a:pt x="24" y="125"/>
                  </a:lnTo>
                  <a:lnTo>
                    <a:pt x="16" y="142"/>
                  </a:lnTo>
                  <a:lnTo>
                    <a:pt x="5" y="176"/>
                  </a:lnTo>
                  <a:lnTo>
                    <a:pt x="0" y="184"/>
                  </a:lnTo>
                  <a:lnTo>
                    <a:pt x="5" y="186"/>
                  </a:lnTo>
                  <a:lnTo>
                    <a:pt x="5" y="194"/>
                  </a:lnTo>
                  <a:lnTo>
                    <a:pt x="18" y="203"/>
                  </a:lnTo>
                  <a:lnTo>
                    <a:pt x="37" y="191"/>
                  </a:lnTo>
                  <a:lnTo>
                    <a:pt x="16" y="253"/>
                  </a:lnTo>
                  <a:lnTo>
                    <a:pt x="22" y="263"/>
                  </a:lnTo>
                  <a:lnTo>
                    <a:pt x="18" y="282"/>
                  </a:lnTo>
                  <a:lnTo>
                    <a:pt x="28" y="285"/>
                  </a:lnTo>
                  <a:lnTo>
                    <a:pt x="31" y="261"/>
                  </a:lnTo>
                  <a:lnTo>
                    <a:pt x="31" y="247"/>
                  </a:lnTo>
                  <a:lnTo>
                    <a:pt x="52" y="233"/>
                  </a:lnTo>
                  <a:lnTo>
                    <a:pt x="47" y="254"/>
                  </a:lnTo>
                  <a:lnTo>
                    <a:pt x="55" y="261"/>
                  </a:lnTo>
                  <a:lnTo>
                    <a:pt x="66" y="247"/>
                  </a:lnTo>
                  <a:lnTo>
                    <a:pt x="62" y="273"/>
                  </a:lnTo>
                  <a:lnTo>
                    <a:pt x="72" y="292"/>
                  </a:lnTo>
                  <a:lnTo>
                    <a:pt x="55" y="330"/>
                  </a:lnTo>
                  <a:lnTo>
                    <a:pt x="52" y="348"/>
                  </a:lnTo>
                  <a:lnTo>
                    <a:pt x="43" y="344"/>
                  </a:lnTo>
                  <a:lnTo>
                    <a:pt x="49" y="373"/>
                  </a:lnTo>
                  <a:lnTo>
                    <a:pt x="58" y="354"/>
                  </a:lnTo>
                  <a:lnTo>
                    <a:pt x="77" y="370"/>
                  </a:lnTo>
                  <a:lnTo>
                    <a:pt x="96" y="360"/>
                  </a:lnTo>
                  <a:lnTo>
                    <a:pt x="140" y="341"/>
                  </a:lnTo>
                  <a:lnTo>
                    <a:pt x="156" y="347"/>
                  </a:lnTo>
                  <a:lnTo>
                    <a:pt x="135" y="360"/>
                  </a:lnTo>
                  <a:lnTo>
                    <a:pt x="125" y="385"/>
                  </a:lnTo>
                  <a:lnTo>
                    <a:pt x="149" y="427"/>
                  </a:lnTo>
                  <a:lnTo>
                    <a:pt x="163" y="411"/>
                  </a:lnTo>
                  <a:lnTo>
                    <a:pt x="168" y="443"/>
                  </a:lnTo>
                  <a:lnTo>
                    <a:pt x="163" y="448"/>
                  </a:lnTo>
                  <a:lnTo>
                    <a:pt x="172" y="457"/>
                  </a:lnTo>
                  <a:lnTo>
                    <a:pt x="159" y="482"/>
                  </a:lnTo>
                  <a:lnTo>
                    <a:pt x="168" y="489"/>
                  </a:lnTo>
                  <a:lnTo>
                    <a:pt x="112" y="498"/>
                  </a:lnTo>
                  <a:lnTo>
                    <a:pt x="87" y="514"/>
                  </a:lnTo>
                  <a:lnTo>
                    <a:pt x="72" y="540"/>
                  </a:lnTo>
                  <a:lnTo>
                    <a:pt x="102" y="529"/>
                  </a:lnTo>
                  <a:lnTo>
                    <a:pt x="107" y="551"/>
                  </a:lnTo>
                  <a:lnTo>
                    <a:pt x="106" y="580"/>
                  </a:lnTo>
                  <a:lnTo>
                    <a:pt x="84" y="608"/>
                  </a:lnTo>
                  <a:lnTo>
                    <a:pt x="24" y="634"/>
                  </a:lnTo>
                  <a:lnTo>
                    <a:pt x="56" y="649"/>
                  </a:lnTo>
                  <a:lnTo>
                    <a:pt x="87" y="643"/>
                  </a:lnTo>
                  <a:lnTo>
                    <a:pt x="97" y="653"/>
                  </a:lnTo>
                  <a:lnTo>
                    <a:pt x="121" y="646"/>
                  </a:lnTo>
                  <a:lnTo>
                    <a:pt x="137" y="667"/>
                  </a:lnTo>
                  <a:lnTo>
                    <a:pt x="159" y="658"/>
                  </a:lnTo>
                  <a:lnTo>
                    <a:pt x="182" y="640"/>
                  </a:lnTo>
                  <a:lnTo>
                    <a:pt x="163" y="680"/>
                  </a:lnTo>
                  <a:lnTo>
                    <a:pt x="137" y="689"/>
                  </a:lnTo>
                  <a:lnTo>
                    <a:pt x="88" y="689"/>
                  </a:lnTo>
                  <a:lnTo>
                    <a:pt x="69" y="734"/>
                  </a:lnTo>
                  <a:lnTo>
                    <a:pt x="2" y="802"/>
                  </a:lnTo>
                  <a:lnTo>
                    <a:pt x="21" y="796"/>
                  </a:lnTo>
                  <a:lnTo>
                    <a:pt x="49" y="796"/>
                  </a:lnTo>
                  <a:lnTo>
                    <a:pt x="81" y="764"/>
                  </a:lnTo>
                  <a:lnTo>
                    <a:pt x="127" y="770"/>
                  </a:lnTo>
                  <a:lnTo>
                    <a:pt x="147" y="739"/>
                  </a:lnTo>
                  <a:lnTo>
                    <a:pt x="172" y="727"/>
                  </a:lnTo>
                  <a:lnTo>
                    <a:pt x="191" y="752"/>
                  </a:lnTo>
                  <a:lnTo>
                    <a:pt x="243" y="733"/>
                  </a:lnTo>
                  <a:lnTo>
                    <a:pt x="254" y="715"/>
                  </a:lnTo>
                  <a:lnTo>
                    <a:pt x="285" y="728"/>
                  </a:lnTo>
                  <a:lnTo>
                    <a:pt x="342" y="724"/>
                  </a:lnTo>
                  <a:lnTo>
                    <a:pt x="397" y="696"/>
                  </a:lnTo>
                  <a:lnTo>
                    <a:pt x="409" y="673"/>
                  </a:lnTo>
                  <a:lnTo>
                    <a:pt x="364" y="676"/>
                  </a:lnTo>
                  <a:lnTo>
                    <a:pt x="359" y="664"/>
                  </a:lnTo>
                  <a:lnTo>
                    <a:pt x="375" y="640"/>
                  </a:lnTo>
                  <a:lnTo>
                    <a:pt x="403" y="637"/>
                  </a:lnTo>
                  <a:lnTo>
                    <a:pt x="397" y="618"/>
                  </a:lnTo>
                  <a:lnTo>
                    <a:pt x="414" y="611"/>
                  </a:lnTo>
                  <a:lnTo>
                    <a:pt x="425" y="565"/>
                  </a:lnTo>
                  <a:lnTo>
                    <a:pt x="401" y="527"/>
                  </a:lnTo>
                  <a:lnTo>
                    <a:pt x="363" y="524"/>
                  </a:lnTo>
                  <a:lnTo>
                    <a:pt x="348" y="546"/>
                  </a:lnTo>
                  <a:lnTo>
                    <a:pt x="326" y="535"/>
                  </a:lnTo>
                  <a:lnTo>
                    <a:pt x="350" y="499"/>
                  </a:lnTo>
                  <a:lnTo>
                    <a:pt x="323" y="479"/>
                  </a:lnTo>
                  <a:lnTo>
                    <a:pt x="307" y="457"/>
                  </a:lnTo>
                  <a:lnTo>
                    <a:pt x="342" y="470"/>
                  </a:lnTo>
                  <a:lnTo>
                    <a:pt x="338" y="454"/>
                  </a:lnTo>
                  <a:lnTo>
                    <a:pt x="307" y="411"/>
                  </a:lnTo>
                  <a:lnTo>
                    <a:pt x="303" y="382"/>
                  </a:lnTo>
                  <a:lnTo>
                    <a:pt x="260" y="370"/>
                  </a:lnTo>
                  <a:lnTo>
                    <a:pt x="243" y="327"/>
                  </a:lnTo>
                  <a:lnTo>
                    <a:pt x="238" y="288"/>
                  </a:lnTo>
                  <a:lnTo>
                    <a:pt x="194" y="250"/>
                  </a:lnTo>
                  <a:lnTo>
                    <a:pt x="156" y="250"/>
                  </a:lnTo>
                  <a:lnTo>
                    <a:pt x="146" y="242"/>
                  </a:lnTo>
                  <a:lnTo>
                    <a:pt x="181" y="228"/>
                  </a:lnTo>
                  <a:lnTo>
                    <a:pt x="163" y="207"/>
                  </a:lnTo>
                  <a:lnTo>
                    <a:pt x="176" y="204"/>
                  </a:lnTo>
                  <a:lnTo>
                    <a:pt x="206" y="164"/>
                  </a:lnTo>
                  <a:lnTo>
                    <a:pt x="207" y="139"/>
                  </a:lnTo>
                  <a:lnTo>
                    <a:pt x="225" y="120"/>
                  </a:lnTo>
                  <a:lnTo>
                    <a:pt x="221" y="97"/>
                  </a:lnTo>
                  <a:lnTo>
                    <a:pt x="137" y="94"/>
                  </a:lnTo>
                  <a:lnTo>
                    <a:pt x="100" y="116"/>
                  </a:lnTo>
                  <a:lnTo>
                    <a:pt x="87" y="101"/>
                  </a:lnTo>
                  <a:lnTo>
                    <a:pt x="116" y="82"/>
                  </a:lnTo>
                  <a:lnTo>
                    <a:pt x="96" y="81"/>
                  </a:lnTo>
                  <a:lnTo>
                    <a:pt x="156" y="29"/>
                  </a:lnTo>
                  <a:lnTo>
                    <a:pt x="159"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3" name="Freeform 53"/>
            <p:cNvSpPr>
              <a:spLocks/>
            </p:cNvSpPr>
            <p:nvPr/>
          </p:nvSpPr>
          <p:spPr bwMode="auto">
            <a:xfrm>
              <a:off x="1883" y="2073"/>
              <a:ext cx="63" cy="104"/>
            </a:xfrm>
            <a:custGeom>
              <a:avLst/>
              <a:gdLst>
                <a:gd name="T0" fmla="*/ 63 w 63"/>
                <a:gd name="T1" fmla="*/ 0 h 104"/>
                <a:gd name="T2" fmla="*/ 55 w 63"/>
                <a:gd name="T3" fmla="*/ 29 h 104"/>
                <a:gd name="T4" fmla="*/ 62 w 63"/>
                <a:gd name="T5" fmla="*/ 43 h 104"/>
                <a:gd name="T6" fmla="*/ 35 w 63"/>
                <a:gd name="T7" fmla="*/ 50 h 104"/>
                <a:gd name="T8" fmla="*/ 38 w 63"/>
                <a:gd name="T9" fmla="*/ 68 h 104"/>
                <a:gd name="T10" fmla="*/ 3 w 63"/>
                <a:gd name="T11" fmla="*/ 104 h 104"/>
                <a:gd name="T12" fmla="*/ 8 w 63"/>
                <a:gd name="T13" fmla="*/ 84 h 104"/>
                <a:gd name="T14" fmla="*/ 13 w 63"/>
                <a:gd name="T15" fmla="*/ 62 h 104"/>
                <a:gd name="T16" fmla="*/ 0 w 63"/>
                <a:gd name="T17" fmla="*/ 53 h 104"/>
                <a:gd name="T18" fmla="*/ 10 w 63"/>
                <a:gd name="T19" fmla="*/ 37 h 104"/>
                <a:gd name="T20" fmla="*/ 31 w 63"/>
                <a:gd name="T21" fmla="*/ 46 h 104"/>
                <a:gd name="T22" fmla="*/ 43 w 63"/>
                <a:gd name="T23" fmla="*/ 19 h 104"/>
                <a:gd name="T24" fmla="*/ 63 w 63"/>
                <a:gd name="T25" fmla="*/ 0 h 104"/>
                <a:gd name="T26" fmla="*/ 63 w 63"/>
                <a:gd name="T27" fmla="*/ 0 h 104"/>
                <a:gd name="T28" fmla="*/ 63 w 63"/>
                <a:gd name="T29" fmla="*/ 0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104"/>
                <a:gd name="T47" fmla="*/ 63 w 63"/>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104">
                  <a:moveTo>
                    <a:pt x="63" y="0"/>
                  </a:moveTo>
                  <a:lnTo>
                    <a:pt x="55" y="29"/>
                  </a:lnTo>
                  <a:lnTo>
                    <a:pt x="62" y="43"/>
                  </a:lnTo>
                  <a:lnTo>
                    <a:pt x="35" y="50"/>
                  </a:lnTo>
                  <a:lnTo>
                    <a:pt x="38" y="68"/>
                  </a:lnTo>
                  <a:lnTo>
                    <a:pt x="3" y="104"/>
                  </a:lnTo>
                  <a:lnTo>
                    <a:pt x="8" y="84"/>
                  </a:lnTo>
                  <a:lnTo>
                    <a:pt x="13" y="62"/>
                  </a:lnTo>
                  <a:lnTo>
                    <a:pt x="0" y="53"/>
                  </a:lnTo>
                  <a:lnTo>
                    <a:pt x="10" y="37"/>
                  </a:lnTo>
                  <a:lnTo>
                    <a:pt x="31" y="46"/>
                  </a:lnTo>
                  <a:lnTo>
                    <a:pt x="43" y="19"/>
                  </a:lnTo>
                  <a:lnTo>
                    <a:pt x="63"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4" name="Freeform 54"/>
            <p:cNvSpPr>
              <a:spLocks/>
            </p:cNvSpPr>
            <p:nvPr/>
          </p:nvSpPr>
          <p:spPr bwMode="auto">
            <a:xfrm>
              <a:off x="1908" y="2161"/>
              <a:ext cx="46" cy="74"/>
            </a:xfrm>
            <a:custGeom>
              <a:avLst/>
              <a:gdLst>
                <a:gd name="T0" fmla="*/ 28 w 46"/>
                <a:gd name="T1" fmla="*/ 0 h 74"/>
                <a:gd name="T2" fmla="*/ 30 w 46"/>
                <a:gd name="T3" fmla="*/ 15 h 74"/>
                <a:gd name="T4" fmla="*/ 28 w 46"/>
                <a:gd name="T5" fmla="*/ 38 h 74"/>
                <a:gd name="T6" fmla="*/ 46 w 46"/>
                <a:gd name="T7" fmla="*/ 52 h 74"/>
                <a:gd name="T8" fmla="*/ 28 w 46"/>
                <a:gd name="T9" fmla="*/ 74 h 74"/>
                <a:gd name="T10" fmla="*/ 24 w 46"/>
                <a:gd name="T11" fmla="*/ 49 h 74"/>
                <a:gd name="T12" fmla="*/ 10 w 46"/>
                <a:gd name="T13" fmla="*/ 46 h 74"/>
                <a:gd name="T14" fmla="*/ 0 w 46"/>
                <a:gd name="T15" fmla="*/ 15 h 74"/>
                <a:gd name="T16" fmla="*/ 10 w 46"/>
                <a:gd name="T17" fmla="*/ 12 h 74"/>
                <a:gd name="T18" fmla="*/ 19 w 46"/>
                <a:gd name="T19" fmla="*/ 19 h 74"/>
                <a:gd name="T20" fmla="*/ 28 w 46"/>
                <a:gd name="T21" fmla="*/ 0 h 74"/>
                <a:gd name="T22" fmla="*/ 28 w 46"/>
                <a:gd name="T23" fmla="*/ 0 h 74"/>
                <a:gd name="T24" fmla="*/ 28 w 4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74"/>
                <a:gd name="T41" fmla="*/ 46 w 4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74">
                  <a:moveTo>
                    <a:pt x="28" y="0"/>
                  </a:moveTo>
                  <a:lnTo>
                    <a:pt x="30" y="15"/>
                  </a:lnTo>
                  <a:lnTo>
                    <a:pt x="28" y="38"/>
                  </a:lnTo>
                  <a:lnTo>
                    <a:pt x="46" y="52"/>
                  </a:lnTo>
                  <a:lnTo>
                    <a:pt x="28" y="74"/>
                  </a:lnTo>
                  <a:lnTo>
                    <a:pt x="24" y="49"/>
                  </a:lnTo>
                  <a:lnTo>
                    <a:pt x="10" y="46"/>
                  </a:lnTo>
                  <a:lnTo>
                    <a:pt x="0" y="15"/>
                  </a:lnTo>
                  <a:lnTo>
                    <a:pt x="10" y="12"/>
                  </a:lnTo>
                  <a:lnTo>
                    <a:pt x="19" y="19"/>
                  </a:lnTo>
                  <a:lnTo>
                    <a:pt x="28"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5" name="Freeform 55"/>
            <p:cNvSpPr>
              <a:spLocks/>
            </p:cNvSpPr>
            <p:nvPr/>
          </p:nvSpPr>
          <p:spPr bwMode="auto">
            <a:xfrm>
              <a:off x="1911" y="2270"/>
              <a:ext cx="46" cy="32"/>
            </a:xfrm>
            <a:custGeom>
              <a:avLst/>
              <a:gdLst>
                <a:gd name="T0" fmla="*/ 13 w 46"/>
                <a:gd name="T1" fmla="*/ 0 h 32"/>
                <a:gd name="T2" fmla="*/ 25 w 46"/>
                <a:gd name="T3" fmla="*/ 1 h 32"/>
                <a:gd name="T4" fmla="*/ 46 w 46"/>
                <a:gd name="T5" fmla="*/ 20 h 32"/>
                <a:gd name="T6" fmla="*/ 31 w 46"/>
                <a:gd name="T7" fmla="*/ 32 h 32"/>
                <a:gd name="T8" fmla="*/ 0 w 46"/>
                <a:gd name="T9" fmla="*/ 29 h 32"/>
                <a:gd name="T10" fmla="*/ 27 w 46"/>
                <a:gd name="T11" fmla="*/ 16 h 32"/>
                <a:gd name="T12" fmla="*/ 13 w 46"/>
                <a:gd name="T13" fmla="*/ 0 h 32"/>
                <a:gd name="T14" fmla="*/ 13 w 46"/>
                <a:gd name="T15" fmla="*/ 0 h 32"/>
                <a:gd name="T16" fmla="*/ 13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13" y="0"/>
                  </a:moveTo>
                  <a:lnTo>
                    <a:pt x="25" y="1"/>
                  </a:lnTo>
                  <a:lnTo>
                    <a:pt x="46" y="20"/>
                  </a:lnTo>
                  <a:lnTo>
                    <a:pt x="31" y="32"/>
                  </a:lnTo>
                  <a:lnTo>
                    <a:pt x="0" y="29"/>
                  </a:lnTo>
                  <a:lnTo>
                    <a:pt x="27" y="16"/>
                  </a:lnTo>
                  <a:lnTo>
                    <a:pt x="13"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6" name="Freeform 56"/>
            <p:cNvSpPr>
              <a:spLocks/>
            </p:cNvSpPr>
            <p:nvPr/>
          </p:nvSpPr>
          <p:spPr bwMode="auto">
            <a:xfrm>
              <a:off x="1936" y="2321"/>
              <a:ext cx="15" cy="24"/>
            </a:xfrm>
            <a:custGeom>
              <a:avLst/>
              <a:gdLst>
                <a:gd name="T0" fmla="*/ 15 w 15"/>
                <a:gd name="T1" fmla="*/ 0 h 24"/>
                <a:gd name="T2" fmla="*/ 0 w 15"/>
                <a:gd name="T3" fmla="*/ 8 h 24"/>
                <a:gd name="T4" fmla="*/ 6 w 15"/>
                <a:gd name="T5" fmla="*/ 24 h 24"/>
                <a:gd name="T6" fmla="*/ 15 w 15"/>
                <a:gd name="T7" fmla="*/ 0 h 24"/>
                <a:gd name="T8" fmla="*/ 15 w 15"/>
                <a:gd name="T9" fmla="*/ 0 h 24"/>
                <a:gd name="T10" fmla="*/ 15 w 15"/>
                <a:gd name="T11" fmla="*/ 0 h 24"/>
                <a:gd name="T12" fmla="*/ 0 60000 65536"/>
                <a:gd name="T13" fmla="*/ 0 60000 65536"/>
                <a:gd name="T14" fmla="*/ 0 60000 65536"/>
                <a:gd name="T15" fmla="*/ 0 60000 65536"/>
                <a:gd name="T16" fmla="*/ 0 60000 65536"/>
                <a:gd name="T17" fmla="*/ 0 60000 65536"/>
                <a:gd name="T18" fmla="*/ 0 w 15"/>
                <a:gd name="T19" fmla="*/ 0 h 24"/>
                <a:gd name="T20" fmla="*/ 15 w 1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5" h="24">
                  <a:moveTo>
                    <a:pt x="15" y="0"/>
                  </a:moveTo>
                  <a:lnTo>
                    <a:pt x="0" y="8"/>
                  </a:lnTo>
                  <a:lnTo>
                    <a:pt x="6" y="24"/>
                  </a:lnTo>
                  <a:lnTo>
                    <a:pt x="15"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7" name="Freeform 57"/>
            <p:cNvSpPr>
              <a:spLocks/>
            </p:cNvSpPr>
            <p:nvPr/>
          </p:nvSpPr>
          <p:spPr bwMode="auto">
            <a:xfrm>
              <a:off x="1913" y="2339"/>
              <a:ext cx="22" cy="29"/>
            </a:xfrm>
            <a:custGeom>
              <a:avLst/>
              <a:gdLst>
                <a:gd name="T0" fmla="*/ 8 w 22"/>
                <a:gd name="T1" fmla="*/ 0 h 29"/>
                <a:gd name="T2" fmla="*/ 19 w 22"/>
                <a:gd name="T3" fmla="*/ 6 h 29"/>
                <a:gd name="T4" fmla="*/ 22 w 22"/>
                <a:gd name="T5" fmla="*/ 22 h 29"/>
                <a:gd name="T6" fmla="*/ 0 w 22"/>
                <a:gd name="T7" fmla="*/ 29 h 29"/>
                <a:gd name="T8" fmla="*/ 11 w 22"/>
                <a:gd name="T9" fmla="*/ 13 h 29"/>
                <a:gd name="T10" fmla="*/ 8 w 22"/>
                <a:gd name="T11" fmla="*/ 0 h 29"/>
                <a:gd name="T12" fmla="*/ 8 w 22"/>
                <a:gd name="T13" fmla="*/ 0 h 29"/>
                <a:gd name="T14" fmla="*/ 8 w 22"/>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9"/>
                <a:gd name="T26" fmla="*/ 22 w 22"/>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9">
                  <a:moveTo>
                    <a:pt x="8" y="0"/>
                  </a:moveTo>
                  <a:lnTo>
                    <a:pt x="19" y="6"/>
                  </a:lnTo>
                  <a:lnTo>
                    <a:pt x="22" y="22"/>
                  </a:lnTo>
                  <a:lnTo>
                    <a:pt x="0" y="29"/>
                  </a:lnTo>
                  <a:lnTo>
                    <a:pt x="11" y="13"/>
                  </a:lnTo>
                  <a:lnTo>
                    <a:pt x="8"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8" name="Freeform 58"/>
            <p:cNvSpPr>
              <a:spLocks/>
            </p:cNvSpPr>
            <p:nvPr/>
          </p:nvSpPr>
          <p:spPr bwMode="auto">
            <a:xfrm>
              <a:off x="1710" y="2390"/>
              <a:ext cx="236" cy="350"/>
            </a:xfrm>
            <a:custGeom>
              <a:avLst/>
              <a:gdLst>
                <a:gd name="T0" fmla="*/ 129 w 236"/>
                <a:gd name="T1" fmla="*/ 66 h 350"/>
                <a:gd name="T2" fmla="*/ 144 w 236"/>
                <a:gd name="T3" fmla="*/ 85 h 350"/>
                <a:gd name="T4" fmla="*/ 147 w 236"/>
                <a:gd name="T5" fmla="*/ 103 h 350"/>
                <a:gd name="T6" fmla="*/ 175 w 236"/>
                <a:gd name="T7" fmla="*/ 91 h 350"/>
                <a:gd name="T8" fmla="*/ 203 w 236"/>
                <a:gd name="T9" fmla="*/ 91 h 350"/>
                <a:gd name="T10" fmla="*/ 219 w 236"/>
                <a:gd name="T11" fmla="*/ 122 h 350"/>
                <a:gd name="T12" fmla="*/ 236 w 236"/>
                <a:gd name="T13" fmla="*/ 156 h 350"/>
                <a:gd name="T14" fmla="*/ 226 w 236"/>
                <a:gd name="T15" fmla="*/ 178 h 350"/>
                <a:gd name="T16" fmla="*/ 230 w 236"/>
                <a:gd name="T17" fmla="*/ 215 h 350"/>
                <a:gd name="T18" fmla="*/ 211 w 236"/>
                <a:gd name="T19" fmla="*/ 291 h 350"/>
                <a:gd name="T20" fmla="*/ 188 w 236"/>
                <a:gd name="T21" fmla="*/ 284 h 350"/>
                <a:gd name="T22" fmla="*/ 142 w 236"/>
                <a:gd name="T23" fmla="*/ 294 h 350"/>
                <a:gd name="T24" fmla="*/ 122 w 236"/>
                <a:gd name="T25" fmla="*/ 320 h 350"/>
                <a:gd name="T26" fmla="*/ 103 w 236"/>
                <a:gd name="T27" fmla="*/ 329 h 350"/>
                <a:gd name="T28" fmla="*/ 51 w 236"/>
                <a:gd name="T29" fmla="*/ 350 h 350"/>
                <a:gd name="T30" fmla="*/ 26 w 236"/>
                <a:gd name="T31" fmla="*/ 344 h 350"/>
                <a:gd name="T32" fmla="*/ 42 w 236"/>
                <a:gd name="T33" fmla="*/ 329 h 350"/>
                <a:gd name="T34" fmla="*/ 20 w 236"/>
                <a:gd name="T35" fmla="*/ 332 h 350"/>
                <a:gd name="T36" fmla="*/ 26 w 236"/>
                <a:gd name="T37" fmla="*/ 315 h 350"/>
                <a:gd name="T38" fmla="*/ 7 w 236"/>
                <a:gd name="T39" fmla="*/ 315 h 350"/>
                <a:gd name="T40" fmla="*/ 12 w 236"/>
                <a:gd name="T41" fmla="*/ 300 h 350"/>
                <a:gd name="T42" fmla="*/ 23 w 236"/>
                <a:gd name="T43" fmla="*/ 285 h 350"/>
                <a:gd name="T44" fmla="*/ 0 w 236"/>
                <a:gd name="T45" fmla="*/ 285 h 350"/>
                <a:gd name="T46" fmla="*/ 3 w 236"/>
                <a:gd name="T47" fmla="*/ 278 h 350"/>
                <a:gd name="T48" fmla="*/ 45 w 236"/>
                <a:gd name="T49" fmla="*/ 251 h 350"/>
                <a:gd name="T50" fmla="*/ 87 w 236"/>
                <a:gd name="T51" fmla="*/ 243 h 350"/>
                <a:gd name="T52" fmla="*/ 78 w 236"/>
                <a:gd name="T53" fmla="*/ 226 h 350"/>
                <a:gd name="T54" fmla="*/ 51 w 236"/>
                <a:gd name="T55" fmla="*/ 243 h 350"/>
                <a:gd name="T56" fmla="*/ 26 w 236"/>
                <a:gd name="T57" fmla="*/ 245 h 350"/>
                <a:gd name="T58" fmla="*/ 47 w 236"/>
                <a:gd name="T59" fmla="*/ 232 h 350"/>
                <a:gd name="T60" fmla="*/ 48 w 236"/>
                <a:gd name="T61" fmla="*/ 210 h 350"/>
                <a:gd name="T62" fmla="*/ 72 w 236"/>
                <a:gd name="T63" fmla="*/ 188 h 350"/>
                <a:gd name="T64" fmla="*/ 28 w 236"/>
                <a:gd name="T65" fmla="*/ 181 h 350"/>
                <a:gd name="T66" fmla="*/ 13 w 236"/>
                <a:gd name="T67" fmla="*/ 159 h 350"/>
                <a:gd name="T68" fmla="*/ 45 w 236"/>
                <a:gd name="T69" fmla="*/ 134 h 350"/>
                <a:gd name="T70" fmla="*/ 17 w 236"/>
                <a:gd name="T71" fmla="*/ 129 h 350"/>
                <a:gd name="T72" fmla="*/ 15 w 236"/>
                <a:gd name="T73" fmla="*/ 113 h 350"/>
                <a:gd name="T74" fmla="*/ 22 w 236"/>
                <a:gd name="T75" fmla="*/ 113 h 350"/>
                <a:gd name="T76" fmla="*/ 26 w 236"/>
                <a:gd name="T77" fmla="*/ 91 h 350"/>
                <a:gd name="T78" fmla="*/ 42 w 236"/>
                <a:gd name="T79" fmla="*/ 84 h 350"/>
                <a:gd name="T80" fmla="*/ 70 w 236"/>
                <a:gd name="T81" fmla="*/ 97 h 350"/>
                <a:gd name="T82" fmla="*/ 97 w 236"/>
                <a:gd name="T83" fmla="*/ 85 h 350"/>
                <a:gd name="T84" fmla="*/ 110 w 236"/>
                <a:gd name="T85" fmla="*/ 59 h 350"/>
                <a:gd name="T86" fmla="*/ 82 w 236"/>
                <a:gd name="T87" fmla="*/ 59 h 350"/>
                <a:gd name="T88" fmla="*/ 78 w 236"/>
                <a:gd name="T89" fmla="*/ 49 h 350"/>
                <a:gd name="T90" fmla="*/ 110 w 236"/>
                <a:gd name="T91" fmla="*/ 27 h 350"/>
                <a:gd name="T92" fmla="*/ 116 w 236"/>
                <a:gd name="T93" fmla="*/ 9 h 350"/>
                <a:gd name="T94" fmla="*/ 153 w 236"/>
                <a:gd name="T95" fmla="*/ 0 h 350"/>
                <a:gd name="T96" fmla="*/ 156 w 236"/>
                <a:gd name="T97" fmla="*/ 16 h 350"/>
                <a:gd name="T98" fmla="*/ 145 w 236"/>
                <a:gd name="T99" fmla="*/ 38 h 350"/>
                <a:gd name="T100" fmla="*/ 135 w 236"/>
                <a:gd name="T101" fmla="*/ 49 h 350"/>
                <a:gd name="T102" fmla="*/ 141 w 236"/>
                <a:gd name="T103" fmla="*/ 59 h 350"/>
                <a:gd name="T104" fmla="*/ 129 w 236"/>
                <a:gd name="T105" fmla="*/ 66 h 350"/>
                <a:gd name="T106" fmla="*/ 129 w 236"/>
                <a:gd name="T107" fmla="*/ 66 h 350"/>
                <a:gd name="T108" fmla="*/ 129 w 236"/>
                <a:gd name="T109" fmla="*/ 66 h 3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6"/>
                <a:gd name="T166" fmla="*/ 0 h 350"/>
                <a:gd name="T167" fmla="*/ 236 w 236"/>
                <a:gd name="T168" fmla="*/ 350 h 3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6" h="350">
                  <a:moveTo>
                    <a:pt x="129" y="66"/>
                  </a:moveTo>
                  <a:lnTo>
                    <a:pt x="144" y="85"/>
                  </a:lnTo>
                  <a:lnTo>
                    <a:pt x="147" y="103"/>
                  </a:lnTo>
                  <a:lnTo>
                    <a:pt x="175" y="91"/>
                  </a:lnTo>
                  <a:lnTo>
                    <a:pt x="203" y="91"/>
                  </a:lnTo>
                  <a:lnTo>
                    <a:pt x="219" y="122"/>
                  </a:lnTo>
                  <a:lnTo>
                    <a:pt x="236" y="156"/>
                  </a:lnTo>
                  <a:lnTo>
                    <a:pt x="226" y="178"/>
                  </a:lnTo>
                  <a:lnTo>
                    <a:pt x="230" y="215"/>
                  </a:lnTo>
                  <a:lnTo>
                    <a:pt x="211" y="291"/>
                  </a:lnTo>
                  <a:lnTo>
                    <a:pt x="188" y="284"/>
                  </a:lnTo>
                  <a:lnTo>
                    <a:pt x="142" y="294"/>
                  </a:lnTo>
                  <a:lnTo>
                    <a:pt x="122" y="320"/>
                  </a:lnTo>
                  <a:lnTo>
                    <a:pt x="103" y="329"/>
                  </a:lnTo>
                  <a:lnTo>
                    <a:pt x="51" y="350"/>
                  </a:lnTo>
                  <a:lnTo>
                    <a:pt x="26" y="344"/>
                  </a:lnTo>
                  <a:lnTo>
                    <a:pt x="42" y="329"/>
                  </a:lnTo>
                  <a:lnTo>
                    <a:pt x="20" y="332"/>
                  </a:lnTo>
                  <a:lnTo>
                    <a:pt x="26" y="315"/>
                  </a:lnTo>
                  <a:lnTo>
                    <a:pt x="7" y="315"/>
                  </a:lnTo>
                  <a:lnTo>
                    <a:pt x="12" y="300"/>
                  </a:lnTo>
                  <a:lnTo>
                    <a:pt x="23" y="285"/>
                  </a:lnTo>
                  <a:lnTo>
                    <a:pt x="0" y="285"/>
                  </a:lnTo>
                  <a:lnTo>
                    <a:pt x="3" y="278"/>
                  </a:lnTo>
                  <a:lnTo>
                    <a:pt x="45" y="251"/>
                  </a:lnTo>
                  <a:lnTo>
                    <a:pt x="87" y="243"/>
                  </a:lnTo>
                  <a:lnTo>
                    <a:pt x="78" y="226"/>
                  </a:lnTo>
                  <a:lnTo>
                    <a:pt x="51" y="243"/>
                  </a:lnTo>
                  <a:lnTo>
                    <a:pt x="26" y="245"/>
                  </a:lnTo>
                  <a:lnTo>
                    <a:pt x="47" y="232"/>
                  </a:lnTo>
                  <a:lnTo>
                    <a:pt x="48" y="210"/>
                  </a:lnTo>
                  <a:lnTo>
                    <a:pt x="72" y="188"/>
                  </a:lnTo>
                  <a:lnTo>
                    <a:pt x="28" y="181"/>
                  </a:lnTo>
                  <a:lnTo>
                    <a:pt x="13" y="159"/>
                  </a:lnTo>
                  <a:lnTo>
                    <a:pt x="45" y="134"/>
                  </a:lnTo>
                  <a:lnTo>
                    <a:pt x="17" y="129"/>
                  </a:lnTo>
                  <a:lnTo>
                    <a:pt x="15" y="113"/>
                  </a:lnTo>
                  <a:lnTo>
                    <a:pt x="22" y="113"/>
                  </a:lnTo>
                  <a:lnTo>
                    <a:pt x="26" y="91"/>
                  </a:lnTo>
                  <a:lnTo>
                    <a:pt x="42" y="84"/>
                  </a:lnTo>
                  <a:lnTo>
                    <a:pt x="70" y="97"/>
                  </a:lnTo>
                  <a:lnTo>
                    <a:pt x="97" y="85"/>
                  </a:lnTo>
                  <a:lnTo>
                    <a:pt x="110" y="59"/>
                  </a:lnTo>
                  <a:lnTo>
                    <a:pt x="82" y="59"/>
                  </a:lnTo>
                  <a:lnTo>
                    <a:pt x="78" y="49"/>
                  </a:lnTo>
                  <a:lnTo>
                    <a:pt x="110" y="27"/>
                  </a:lnTo>
                  <a:lnTo>
                    <a:pt x="116" y="9"/>
                  </a:lnTo>
                  <a:lnTo>
                    <a:pt x="153" y="0"/>
                  </a:lnTo>
                  <a:lnTo>
                    <a:pt x="156" y="16"/>
                  </a:lnTo>
                  <a:lnTo>
                    <a:pt x="145" y="38"/>
                  </a:lnTo>
                  <a:lnTo>
                    <a:pt x="135" y="49"/>
                  </a:lnTo>
                  <a:lnTo>
                    <a:pt x="141" y="59"/>
                  </a:lnTo>
                  <a:lnTo>
                    <a:pt x="129" y="66"/>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9" name="Freeform 59"/>
            <p:cNvSpPr>
              <a:spLocks/>
            </p:cNvSpPr>
            <p:nvPr/>
          </p:nvSpPr>
          <p:spPr bwMode="auto">
            <a:xfrm>
              <a:off x="1375" y="1513"/>
              <a:ext cx="590" cy="285"/>
            </a:xfrm>
            <a:custGeom>
              <a:avLst/>
              <a:gdLst>
                <a:gd name="T0" fmla="*/ 590 w 590"/>
                <a:gd name="T1" fmla="*/ 122 h 285"/>
                <a:gd name="T2" fmla="*/ 514 w 590"/>
                <a:gd name="T3" fmla="*/ 210 h 285"/>
                <a:gd name="T4" fmla="*/ 485 w 590"/>
                <a:gd name="T5" fmla="*/ 203 h 285"/>
                <a:gd name="T6" fmla="*/ 438 w 590"/>
                <a:gd name="T7" fmla="*/ 241 h 285"/>
                <a:gd name="T8" fmla="*/ 391 w 590"/>
                <a:gd name="T9" fmla="*/ 235 h 285"/>
                <a:gd name="T10" fmla="*/ 341 w 590"/>
                <a:gd name="T11" fmla="*/ 285 h 285"/>
                <a:gd name="T12" fmla="*/ 272 w 590"/>
                <a:gd name="T13" fmla="*/ 285 h 285"/>
                <a:gd name="T14" fmla="*/ 175 w 590"/>
                <a:gd name="T15" fmla="*/ 238 h 285"/>
                <a:gd name="T16" fmla="*/ 93 w 590"/>
                <a:gd name="T17" fmla="*/ 244 h 285"/>
                <a:gd name="T18" fmla="*/ 75 w 590"/>
                <a:gd name="T19" fmla="*/ 219 h 285"/>
                <a:gd name="T20" fmla="*/ 154 w 590"/>
                <a:gd name="T21" fmla="*/ 208 h 285"/>
                <a:gd name="T22" fmla="*/ 112 w 590"/>
                <a:gd name="T23" fmla="*/ 172 h 285"/>
                <a:gd name="T24" fmla="*/ 106 w 590"/>
                <a:gd name="T25" fmla="*/ 159 h 285"/>
                <a:gd name="T26" fmla="*/ 23 w 590"/>
                <a:gd name="T27" fmla="*/ 159 h 285"/>
                <a:gd name="T28" fmla="*/ 28 w 590"/>
                <a:gd name="T29" fmla="*/ 150 h 285"/>
                <a:gd name="T30" fmla="*/ 140 w 590"/>
                <a:gd name="T31" fmla="*/ 141 h 285"/>
                <a:gd name="T32" fmla="*/ 148 w 590"/>
                <a:gd name="T33" fmla="*/ 121 h 285"/>
                <a:gd name="T34" fmla="*/ 98 w 590"/>
                <a:gd name="T35" fmla="*/ 121 h 285"/>
                <a:gd name="T36" fmla="*/ 129 w 590"/>
                <a:gd name="T37" fmla="*/ 93 h 285"/>
                <a:gd name="T38" fmla="*/ 84 w 590"/>
                <a:gd name="T39" fmla="*/ 84 h 285"/>
                <a:gd name="T40" fmla="*/ 41 w 590"/>
                <a:gd name="T41" fmla="*/ 97 h 285"/>
                <a:gd name="T42" fmla="*/ 0 w 590"/>
                <a:gd name="T43" fmla="*/ 94 h 285"/>
                <a:gd name="T44" fmla="*/ 37 w 590"/>
                <a:gd name="T45" fmla="*/ 78 h 285"/>
                <a:gd name="T46" fmla="*/ 65 w 590"/>
                <a:gd name="T47" fmla="*/ 64 h 285"/>
                <a:gd name="T48" fmla="*/ 28 w 590"/>
                <a:gd name="T49" fmla="*/ 59 h 285"/>
                <a:gd name="T50" fmla="*/ 38 w 590"/>
                <a:gd name="T51" fmla="*/ 34 h 285"/>
                <a:gd name="T52" fmla="*/ 70 w 590"/>
                <a:gd name="T53" fmla="*/ 33 h 285"/>
                <a:gd name="T54" fmla="*/ 98 w 590"/>
                <a:gd name="T55" fmla="*/ 64 h 285"/>
                <a:gd name="T56" fmla="*/ 109 w 590"/>
                <a:gd name="T57" fmla="*/ 56 h 285"/>
                <a:gd name="T58" fmla="*/ 84 w 590"/>
                <a:gd name="T59" fmla="*/ 28 h 285"/>
                <a:gd name="T60" fmla="*/ 70 w 590"/>
                <a:gd name="T61" fmla="*/ 3 h 285"/>
                <a:gd name="T62" fmla="*/ 172 w 590"/>
                <a:gd name="T63" fmla="*/ 49 h 285"/>
                <a:gd name="T64" fmla="*/ 163 w 590"/>
                <a:gd name="T65" fmla="*/ 86 h 285"/>
                <a:gd name="T66" fmla="*/ 175 w 590"/>
                <a:gd name="T67" fmla="*/ 115 h 285"/>
                <a:gd name="T68" fmla="*/ 197 w 590"/>
                <a:gd name="T69" fmla="*/ 77 h 285"/>
                <a:gd name="T70" fmla="*/ 225 w 590"/>
                <a:gd name="T71" fmla="*/ 81 h 285"/>
                <a:gd name="T72" fmla="*/ 220 w 590"/>
                <a:gd name="T73" fmla="*/ 37 h 285"/>
                <a:gd name="T74" fmla="*/ 263 w 590"/>
                <a:gd name="T75" fmla="*/ 69 h 285"/>
                <a:gd name="T76" fmla="*/ 275 w 590"/>
                <a:gd name="T77" fmla="*/ 43 h 285"/>
                <a:gd name="T78" fmla="*/ 305 w 590"/>
                <a:gd name="T79" fmla="*/ 33 h 285"/>
                <a:gd name="T80" fmla="*/ 338 w 590"/>
                <a:gd name="T81" fmla="*/ 64 h 285"/>
                <a:gd name="T82" fmla="*/ 335 w 590"/>
                <a:gd name="T83" fmla="*/ 33 h 285"/>
                <a:gd name="T84" fmla="*/ 385 w 590"/>
                <a:gd name="T85" fmla="*/ 40 h 285"/>
                <a:gd name="T86" fmla="*/ 394 w 590"/>
                <a:gd name="T87" fmla="*/ 18 h 285"/>
                <a:gd name="T88" fmla="*/ 444 w 590"/>
                <a:gd name="T89" fmla="*/ 25 h 285"/>
                <a:gd name="T90" fmla="*/ 441 w 590"/>
                <a:gd name="T91" fmla="*/ 0 h 285"/>
                <a:gd name="T92" fmla="*/ 485 w 590"/>
                <a:gd name="T93" fmla="*/ 33 h 285"/>
                <a:gd name="T94" fmla="*/ 518 w 590"/>
                <a:gd name="T95" fmla="*/ 18 h 285"/>
                <a:gd name="T96" fmla="*/ 527 w 590"/>
                <a:gd name="T97" fmla="*/ 59 h 285"/>
                <a:gd name="T98" fmla="*/ 573 w 590"/>
                <a:gd name="T99" fmla="*/ 94 h 285"/>
                <a:gd name="T100" fmla="*/ 590 w 590"/>
                <a:gd name="T101" fmla="*/ 94 h 285"/>
                <a:gd name="T102" fmla="*/ 590 w 590"/>
                <a:gd name="T103" fmla="*/ 122 h 285"/>
                <a:gd name="T104" fmla="*/ 590 w 590"/>
                <a:gd name="T105" fmla="*/ 122 h 285"/>
                <a:gd name="T106" fmla="*/ 590 w 590"/>
                <a:gd name="T107" fmla="*/ 12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0"/>
                <a:gd name="T163" fmla="*/ 0 h 285"/>
                <a:gd name="T164" fmla="*/ 590 w 590"/>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0" h="285">
                  <a:moveTo>
                    <a:pt x="590" y="122"/>
                  </a:moveTo>
                  <a:lnTo>
                    <a:pt x="514" y="210"/>
                  </a:lnTo>
                  <a:lnTo>
                    <a:pt x="485" y="203"/>
                  </a:lnTo>
                  <a:lnTo>
                    <a:pt x="438" y="241"/>
                  </a:lnTo>
                  <a:lnTo>
                    <a:pt x="391" y="235"/>
                  </a:lnTo>
                  <a:lnTo>
                    <a:pt x="341" y="285"/>
                  </a:lnTo>
                  <a:lnTo>
                    <a:pt x="272" y="285"/>
                  </a:lnTo>
                  <a:lnTo>
                    <a:pt x="175" y="238"/>
                  </a:lnTo>
                  <a:lnTo>
                    <a:pt x="93" y="244"/>
                  </a:lnTo>
                  <a:lnTo>
                    <a:pt x="75" y="219"/>
                  </a:lnTo>
                  <a:lnTo>
                    <a:pt x="154" y="208"/>
                  </a:lnTo>
                  <a:lnTo>
                    <a:pt x="112" y="172"/>
                  </a:lnTo>
                  <a:lnTo>
                    <a:pt x="106" y="159"/>
                  </a:lnTo>
                  <a:lnTo>
                    <a:pt x="23" y="159"/>
                  </a:lnTo>
                  <a:lnTo>
                    <a:pt x="28" y="150"/>
                  </a:lnTo>
                  <a:lnTo>
                    <a:pt x="140" y="141"/>
                  </a:lnTo>
                  <a:lnTo>
                    <a:pt x="148" y="121"/>
                  </a:lnTo>
                  <a:lnTo>
                    <a:pt x="98" y="121"/>
                  </a:lnTo>
                  <a:lnTo>
                    <a:pt x="129" y="93"/>
                  </a:lnTo>
                  <a:lnTo>
                    <a:pt x="84" y="84"/>
                  </a:lnTo>
                  <a:lnTo>
                    <a:pt x="41" y="97"/>
                  </a:lnTo>
                  <a:lnTo>
                    <a:pt x="0" y="94"/>
                  </a:lnTo>
                  <a:lnTo>
                    <a:pt x="37" y="78"/>
                  </a:lnTo>
                  <a:lnTo>
                    <a:pt x="65" y="64"/>
                  </a:lnTo>
                  <a:lnTo>
                    <a:pt x="28" y="59"/>
                  </a:lnTo>
                  <a:lnTo>
                    <a:pt x="38" y="34"/>
                  </a:lnTo>
                  <a:lnTo>
                    <a:pt x="70" y="33"/>
                  </a:lnTo>
                  <a:lnTo>
                    <a:pt x="98" y="64"/>
                  </a:lnTo>
                  <a:lnTo>
                    <a:pt x="109" y="56"/>
                  </a:lnTo>
                  <a:lnTo>
                    <a:pt x="84" y="28"/>
                  </a:lnTo>
                  <a:lnTo>
                    <a:pt x="70" y="3"/>
                  </a:lnTo>
                  <a:lnTo>
                    <a:pt x="172" y="49"/>
                  </a:lnTo>
                  <a:lnTo>
                    <a:pt x="163" y="86"/>
                  </a:lnTo>
                  <a:lnTo>
                    <a:pt x="175" y="115"/>
                  </a:lnTo>
                  <a:lnTo>
                    <a:pt x="197" y="77"/>
                  </a:lnTo>
                  <a:lnTo>
                    <a:pt x="225" y="81"/>
                  </a:lnTo>
                  <a:lnTo>
                    <a:pt x="220" y="37"/>
                  </a:lnTo>
                  <a:lnTo>
                    <a:pt x="263" y="69"/>
                  </a:lnTo>
                  <a:lnTo>
                    <a:pt x="275" y="43"/>
                  </a:lnTo>
                  <a:lnTo>
                    <a:pt x="305" y="33"/>
                  </a:lnTo>
                  <a:lnTo>
                    <a:pt x="338" y="64"/>
                  </a:lnTo>
                  <a:lnTo>
                    <a:pt x="335" y="33"/>
                  </a:lnTo>
                  <a:lnTo>
                    <a:pt x="385" y="40"/>
                  </a:lnTo>
                  <a:lnTo>
                    <a:pt x="394" y="18"/>
                  </a:lnTo>
                  <a:lnTo>
                    <a:pt x="444" y="25"/>
                  </a:lnTo>
                  <a:lnTo>
                    <a:pt x="441" y="0"/>
                  </a:lnTo>
                  <a:lnTo>
                    <a:pt x="485" y="33"/>
                  </a:lnTo>
                  <a:lnTo>
                    <a:pt x="518" y="18"/>
                  </a:lnTo>
                  <a:lnTo>
                    <a:pt x="527" y="59"/>
                  </a:lnTo>
                  <a:lnTo>
                    <a:pt x="573" y="94"/>
                  </a:lnTo>
                  <a:lnTo>
                    <a:pt x="590" y="94"/>
                  </a:lnTo>
                  <a:lnTo>
                    <a:pt x="590" y="122"/>
                  </a:lnTo>
                  <a:close/>
                </a:path>
              </a:pathLst>
            </a:custGeom>
            <a:solidFill>
              <a:srgbClr val="97B697"/>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0" name="Freeform 60"/>
            <p:cNvSpPr>
              <a:spLocks/>
            </p:cNvSpPr>
            <p:nvPr/>
          </p:nvSpPr>
          <p:spPr bwMode="auto">
            <a:xfrm>
              <a:off x="1839" y="2390"/>
              <a:ext cx="141" cy="121"/>
            </a:xfrm>
            <a:custGeom>
              <a:avLst/>
              <a:gdLst>
                <a:gd name="T0" fmla="*/ 25 w 141"/>
                <a:gd name="T1" fmla="*/ 16 h 121"/>
                <a:gd name="T2" fmla="*/ 15 w 141"/>
                <a:gd name="T3" fmla="*/ 40 h 121"/>
                <a:gd name="T4" fmla="*/ 6 w 141"/>
                <a:gd name="T5" fmla="*/ 49 h 121"/>
                <a:gd name="T6" fmla="*/ 12 w 141"/>
                <a:gd name="T7" fmla="*/ 59 h 121"/>
                <a:gd name="T8" fmla="*/ 0 w 141"/>
                <a:gd name="T9" fmla="*/ 66 h 121"/>
                <a:gd name="T10" fmla="*/ 15 w 141"/>
                <a:gd name="T11" fmla="*/ 85 h 121"/>
                <a:gd name="T12" fmla="*/ 18 w 141"/>
                <a:gd name="T13" fmla="*/ 106 h 121"/>
                <a:gd name="T14" fmla="*/ 46 w 141"/>
                <a:gd name="T15" fmla="*/ 91 h 121"/>
                <a:gd name="T16" fmla="*/ 72 w 141"/>
                <a:gd name="T17" fmla="*/ 91 h 121"/>
                <a:gd name="T18" fmla="*/ 90 w 141"/>
                <a:gd name="T19" fmla="*/ 121 h 121"/>
                <a:gd name="T20" fmla="*/ 119 w 141"/>
                <a:gd name="T21" fmla="*/ 100 h 121"/>
                <a:gd name="T22" fmla="*/ 141 w 141"/>
                <a:gd name="T23" fmla="*/ 78 h 121"/>
                <a:gd name="T24" fmla="*/ 129 w 141"/>
                <a:gd name="T25" fmla="*/ 56 h 121"/>
                <a:gd name="T26" fmla="*/ 113 w 141"/>
                <a:gd name="T27" fmla="*/ 59 h 121"/>
                <a:gd name="T28" fmla="*/ 118 w 141"/>
                <a:gd name="T29" fmla="*/ 40 h 121"/>
                <a:gd name="T30" fmla="*/ 107 w 141"/>
                <a:gd name="T31" fmla="*/ 12 h 121"/>
                <a:gd name="T32" fmla="*/ 85 w 141"/>
                <a:gd name="T33" fmla="*/ 9 h 121"/>
                <a:gd name="T34" fmla="*/ 50 w 141"/>
                <a:gd name="T35" fmla="*/ 15 h 121"/>
                <a:gd name="T36" fmla="*/ 53 w 141"/>
                <a:gd name="T37" fmla="*/ 8 h 121"/>
                <a:gd name="T38" fmla="*/ 37 w 141"/>
                <a:gd name="T39" fmla="*/ 0 h 121"/>
                <a:gd name="T40" fmla="*/ 25 w 141"/>
                <a:gd name="T41" fmla="*/ 16 h 121"/>
                <a:gd name="T42" fmla="*/ 25 w 141"/>
                <a:gd name="T43" fmla="*/ 16 h 121"/>
                <a:gd name="T44" fmla="*/ 25 w 141"/>
                <a:gd name="T45" fmla="*/ 16 h 1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21"/>
                <a:gd name="T71" fmla="*/ 141 w 141"/>
                <a:gd name="T72" fmla="*/ 121 h 1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21">
                  <a:moveTo>
                    <a:pt x="25" y="16"/>
                  </a:moveTo>
                  <a:lnTo>
                    <a:pt x="15" y="40"/>
                  </a:lnTo>
                  <a:lnTo>
                    <a:pt x="6" y="49"/>
                  </a:lnTo>
                  <a:lnTo>
                    <a:pt x="12" y="59"/>
                  </a:lnTo>
                  <a:lnTo>
                    <a:pt x="0" y="66"/>
                  </a:lnTo>
                  <a:lnTo>
                    <a:pt x="15" y="85"/>
                  </a:lnTo>
                  <a:lnTo>
                    <a:pt x="18" y="106"/>
                  </a:lnTo>
                  <a:lnTo>
                    <a:pt x="46" y="91"/>
                  </a:lnTo>
                  <a:lnTo>
                    <a:pt x="72" y="91"/>
                  </a:lnTo>
                  <a:lnTo>
                    <a:pt x="90" y="121"/>
                  </a:lnTo>
                  <a:lnTo>
                    <a:pt x="119" y="100"/>
                  </a:lnTo>
                  <a:lnTo>
                    <a:pt x="141" y="78"/>
                  </a:lnTo>
                  <a:lnTo>
                    <a:pt x="129" y="56"/>
                  </a:lnTo>
                  <a:lnTo>
                    <a:pt x="113" y="59"/>
                  </a:lnTo>
                  <a:lnTo>
                    <a:pt x="118" y="40"/>
                  </a:lnTo>
                  <a:lnTo>
                    <a:pt x="107" y="12"/>
                  </a:lnTo>
                  <a:lnTo>
                    <a:pt x="85" y="9"/>
                  </a:lnTo>
                  <a:lnTo>
                    <a:pt x="50" y="15"/>
                  </a:lnTo>
                  <a:lnTo>
                    <a:pt x="53" y="8"/>
                  </a:lnTo>
                  <a:lnTo>
                    <a:pt x="37" y="0"/>
                  </a:lnTo>
                  <a:lnTo>
                    <a:pt x="25" y="16"/>
                  </a:lnTo>
                  <a:close/>
                </a:path>
              </a:pathLst>
            </a:custGeom>
            <a:solidFill>
              <a:srgbClr val="FFFF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1" name="Freeform 61"/>
            <p:cNvSpPr>
              <a:spLocks/>
            </p:cNvSpPr>
            <p:nvPr/>
          </p:nvSpPr>
          <p:spPr bwMode="auto">
            <a:xfrm>
              <a:off x="2706" y="2163"/>
              <a:ext cx="151" cy="260"/>
            </a:xfrm>
            <a:custGeom>
              <a:avLst/>
              <a:gdLst>
                <a:gd name="T0" fmla="*/ 127 w 151"/>
                <a:gd name="T1" fmla="*/ 0 h 260"/>
                <a:gd name="T2" fmla="*/ 72 w 151"/>
                <a:gd name="T3" fmla="*/ 47 h 260"/>
                <a:gd name="T4" fmla="*/ 25 w 151"/>
                <a:gd name="T5" fmla="*/ 63 h 260"/>
                <a:gd name="T6" fmla="*/ 0 w 151"/>
                <a:gd name="T7" fmla="*/ 124 h 260"/>
                <a:gd name="T8" fmla="*/ 4 w 151"/>
                <a:gd name="T9" fmla="*/ 202 h 260"/>
                <a:gd name="T10" fmla="*/ 36 w 151"/>
                <a:gd name="T11" fmla="*/ 221 h 260"/>
                <a:gd name="T12" fmla="*/ 33 w 151"/>
                <a:gd name="T13" fmla="*/ 260 h 260"/>
                <a:gd name="T14" fmla="*/ 99 w 151"/>
                <a:gd name="T15" fmla="*/ 260 h 260"/>
                <a:gd name="T16" fmla="*/ 77 w 151"/>
                <a:gd name="T17" fmla="*/ 236 h 260"/>
                <a:gd name="T18" fmla="*/ 88 w 151"/>
                <a:gd name="T19" fmla="*/ 191 h 260"/>
                <a:gd name="T20" fmla="*/ 151 w 151"/>
                <a:gd name="T21" fmla="*/ 138 h 260"/>
                <a:gd name="T22" fmla="*/ 149 w 151"/>
                <a:gd name="T23" fmla="*/ 116 h 260"/>
                <a:gd name="T24" fmla="*/ 119 w 151"/>
                <a:gd name="T25" fmla="*/ 108 h 260"/>
                <a:gd name="T26" fmla="*/ 132 w 151"/>
                <a:gd name="T27" fmla="*/ 36 h 260"/>
                <a:gd name="T28" fmla="*/ 127 w 151"/>
                <a:gd name="T29" fmla="*/ 0 h 260"/>
                <a:gd name="T30" fmla="*/ 127 w 151"/>
                <a:gd name="T31" fmla="*/ 0 h 260"/>
                <a:gd name="T32" fmla="*/ 127 w 151"/>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260"/>
                <a:gd name="T53" fmla="*/ 151 w 151"/>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260">
                  <a:moveTo>
                    <a:pt x="127" y="0"/>
                  </a:moveTo>
                  <a:lnTo>
                    <a:pt x="72" y="47"/>
                  </a:lnTo>
                  <a:lnTo>
                    <a:pt x="25" y="63"/>
                  </a:lnTo>
                  <a:lnTo>
                    <a:pt x="0" y="124"/>
                  </a:lnTo>
                  <a:lnTo>
                    <a:pt x="4" y="202"/>
                  </a:lnTo>
                  <a:lnTo>
                    <a:pt x="36" y="221"/>
                  </a:lnTo>
                  <a:lnTo>
                    <a:pt x="33" y="260"/>
                  </a:lnTo>
                  <a:lnTo>
                    <a:pt x="99" y="260"/>
                  </a:lnTo>
                  <a:lnTo>
                    <a:pt x="77" y="236"/>
                  </a:lnTo>
                  <a:lnTo>
                    <a:pt x="88" y="191"/>
                  </a:lnTo>
                  <a:lnTo>
                    <a:pt x="151" y="138"/>
                  </a:lnTo>
                  <a:lnTo>
                    <a:pt x="149" y="116"/>
                  </a:lnTo>
                  <a:lnTo>
                    <a:pt x="119" y="108"/>
                  </a:lnTo>
                  <a:lnTo>
                    <a:pt x="132" y="36"/>
                  </a:lnTo>
                  <a:lnTo>
                    <a:pt x="127" y="0"/>
                  </a:lnTo>
                  <a:close/>
                </a:path>
              </a:pathLst>
            </a:custGeom>
            <a:solidFill>
              <a:srgbClr val="FFC7B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2" name="Freeform 62"/>
            <p:cNvSpPr>
              <a:spLocks/>
            </p:cNvSpPr>
            <p:nvPr/>
          </p:nvSpPr>
          <p:spPr bwMode="auto">
            <a:xfrm>
              <a:off x="2482" y="2549"/>
              <a:ext cx="181" cy="252"/>
            </a:xfrm>
            <a:custGeom>
              <a:avLst/>
              <a:gdLst>
                <a:gd name="T0" fmla="*/ 181 w 181"/>
                <a:gd name="T1" fmla="*/ 17 h 252"/>
                <a:gd name="T2" fmla="*/ 181 w 181"/>
                <a:gd name="T3" fmla="*/ 54 h 252"/>
                <a:gd name="T4" fmla="*/ 147 w 181"/>
                <a:gd name="T5" fmla="*/ 81 h 252"/>
                <a:gd name="T6" fmla="*/ 169 w 181"/>
                <a:gd name="T7" fmla="*/ 104 h 252"/>
                <a:gd name="T8" fmla="*/ 146 w 181"/>
                <a:gd name="T9" fmla="*/ 151 h 252"/>
                <a:gd name="T10" fmla="*/ 113 w 181"/>
                <a:gd name="T11" fmla="*/ 151 h 252"/>
                <a:gd name="T12" fmla="*/ 113 w 181"/>
                <a:gd name="T13" fmla="*/ 205 h 252"/>
                <a:gd name="T14" fmla="*/ 108 w 181"/>
                <a:gd name="T15" fmla="*/ 252 h 252"/>
                <a:gd name="T16" fmla="*/ 91 w 181"/>
                <a:gd name="T17" fmla="*/ 252 h 252"/>
                <a:gd name="T18" fmla="*/ 89 w 181"/>
                <a:gd name="T19" fmla="*/ 214 h 252"/>
                <a:gd name="T20" fmla="*/ 55 w 181"/>
                <a:gd name="T21" fmla="*/ 191 h 252"/>
                <a:gd name="T22" fmla="*/ 0 w 181"/>
                <a:gd name="T23" fmla="*/ 200 h 252"/>
                <a:gd name="T24" fmla="*/ 0 w 181"/>
                <a:gd name="T25" fmla="*/ 186 h 252"/>
                <a:gd name="T26" fmla="*/ 52 w 181"/>
                <a:gd name="T27" fmla="*/ 170 h 252"/>
                <a:gd name="T28" fmla="*/ 18 w 181"/>
                <a:gd name="T29" fmla="*/ 144 h 252"/>
                <a:gd name="T30" fmla="*/ 46 w 181"/>
                <a:gd name="T31" fmla="*/ 73 h 252"/>
                <a:gd name="T32" fmla="*/ 62 w 181"/>
                <a:gd name="T33" fmla="*/ 59 h 252"/>
                <a:gd name="T34" fmla="*/ 72 w 181"/>
                <a:gd name="T35" fmla="*/ 107 h 252"/>
                <a:gd name="T36" fmla="*/ 93 w 181"/>
                <a:gd name="T37" fmla="*/ 62 h 252"/>
                <a:gd name="T38" fmla="*/ 84 w 181"/>
                <a:gd name="T39" fmla="*/ 26 h 252"/>
                <a:gd name="T40" fmla="*/ 140 w 181"/>
                <a:gd name="T41" fmla="*/ 0 h 252"/>
                <a:gd name="T42" fmla="*/ 181 w 181"/>
                <a:gd name="T43" fmla="*/ 17 h 252"/>
                <a:gd name="T44" fmla="*/ 181 w 181"/>
                <a:gd name="T45" fmla="*/ 17 h 252"/>
                <a:gd name="T46" fmla="*/ 181 w 181"/>
                <a:gd name="T47" fmla="*/ 1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1"/>
                <a:gd name="T73" fmla="*/ 0 h 252"/>
                <a:gd name="T74" fmla="*/ 181 w 181"/>
                <a:gd name="T75" fmla="*/ 252 h 2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1" h="252">
                  <a:moveTo>
                    <a:pt x="181" y="17"/>
                  </a:moveTo>
                  <a:lnTo>
                    <a:pt x="181" y="54"/>
                  </a:lnTo>
                  <a:lnTo>
                    <a:pt x="147" y="81"/>
                  </a:lnTo>
                  <a:lnTo>
                    <a:pt x="169" y="104"/>
                  </a:lnTo>
                  <a:lnTo>
                    <a:pt x="146" y="151"/>
                  </a:lnTo>
                  <a:lnTo>
                    <a:pt x="113" y="151"/>
                  </a:lnTo>
                  <a:lnTo>
                    <a:pt x="113" y="205"/>
                  </a:lnTo>
                  <a:lnTo>
                    <a:pt x="108" y="252"/>
                  </a:lnTo>
                  <a:lnTo>
                    <a:pt x="91" y="252"/>
                  </a:lnTo>
                  <a:lnTo>
                    <a:pt x="89" y="214"/>
                  </a:lnTo>
                  <a:lnTo>
                    <a:pt x="55" y="191"/>
                  </a:lnTo>
                  <a:lnTo>
                    <a:pt x="0" y="200"/>
                  </a:lnTo>
                  <a:lnTo>
                    <a:pt x="0" y="186"/>
                  </a:lnTo>
                  <a:lnTo>
                    <a:pt x="52" y="170"/>
                  </a:lnTo>
                  <a:lnTo>
                    <a:pt x="18" y="144"/>
                  </a:lnTo>
                  <a:lnTo>
                    <a:pt x="46" y="73"/>
                  </a:lnTo>
                  <a:lnTo>
                    <a:pt x="62" y="59"/>
                  </a:lnTo>
                  <a:lnTo>
                    <a:pt x="72" y="107"/>
                  </a:lnTo>
                  <a:lnTo>
                    <a:pt x="93" y="62"/>
                  </a:lnTo>
                  <a:lnTo>
                    <a:pt x="84" y="26"/>
                  </a:lnTo>
                  <a:lnTo>
                    <a:pt x="140" y="0"/>
                  </a:lnTo>
                  <a:lnTo>
                    <a:pt x="181" y="17"/>
                  </a:lnTo>
                  <a:close/>
                </a:path>
              </a:pathLst>
            </a:custGeom>
            <a:solidFill>
              <a:srgbClr val="BFBFF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3" name="Freeform 63"/>
            <p:cNvSpPr>
              <a:spLocks/>
            </p:cNvSpPr>
            <p:nvPr/>
          </p:nvSpPr>
          <p:spPr bwMode="auto">
            <a:xfrm>
              <a:off x="2413" y="2740"/>
              <a:ext cx="193" cy="172"/>
            </a:xfrm>
            <a:custGeom>
              <a:avLst/>
              <a:gdLst>
                <a:gd name="T0" fmla="*/ 71 w 193"/>
                <a:gd name="T1" fmla="*/ 9 h 172"/>
                <a:gd name="T2" fmla="*/ 36 w 193"/>
                <a:gd name="T3" fmla="*/ 14 h 172"/>
                <a:gd name="T4" fmla="*/ 0 w 193"/>
                <a:gd name="T5" fmla="*/ 31 h 172"/>
                <a:gd name="T6" fmla="*/ 6 w 193"/>
                <a:gd name="T7" fmla="*/ 59 h 172"/>
                <a:gd name="T8" fmla="*/ 30 w 193"/>
                <a:gd name="T9" fmla="*/ 63 h 172"/>
                <a:gd name="T10" fmla="*/ 41 w 193"/>
                <a:gd name="T11" fmla="*/ 85 h 172"/>
                <a:gd name="T12" fmla="*/ 74 w 193"/>
                <a:gd name="T13" fmla="*/ 97 h 172"/>
                <a:gd name="T14" fmla="*/ 84 w 193"/>
                <a:gd name="T15" fmla="*/ 132 h 172"/>
                <a:gd name="T16" fmla="*/ 106 w 193"/>
                <a:gd name="T17" fmla="*/ 136 h 172"/>
                <a:gd name="T18" fmla="*/ 124 w 193"/>
                <a:gd name="T19" fmla="*/ 120 h 172"/>
                <a:gd name="T20" fmla="*/ 135 w 193"/>
                <a:gd name="T21" fmla="*/ 163 h 172"/>
                <a:gd name="T22" fmla="*/ 165 w 193"/>
                <a:gd name="T23" fmla="*/ 172 h 172"/>
                <a:gd name="T24" fmla="*/ 158 w 193"/>
                <a:gd name="T25" fmla="*/ 138 h 172"/>
                <a:gd name="T26" fmla="*/ 180 w 193"/>
                <a:gd name="T27" fmla="*/ 116 h 172"/>
                <a:gd name="T28" fmla="*/ 193 w 193"/>
                <a:gd name="T29" fmla="*/ 92 h 172"/>
                <a:gd name="T30" fmla="*/ 177 w 193"/>
                <a:gd name="T31" fmla="*/ 61 h 172"/>
                <a:gd name="T32" fmla="*/ 160 w 193"/>
                <a:gd name="T33" fmla="*/ 61 h 172"/>
                <a:gd name="T34" fmla="*/ 158 w 193"/>
                <a:gd name="T35" fmla="*/ 23 h 172"/>
                <a:gd name="T36" fmla="*/ 124 w 193"/>
                <a:gd name="T37" fmla="*/ 0 h 172"/>
                <a:gd name="T38" fmla="*/ 71 w 193"/>
                <a:gd name="T39" fmla="*/ 9 h 172"/>
                <a:gd name="T40" fmla="*/ 71 w 193"/>
                <a:gd name="T41" fmla="*/ 9 h 172"/>
                <a:gd name="T42" fmla="*/ 71 w 193"/>
                <a:gd name="T43" fmla="*/ 9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3"/>
                <a:gd name="T67" fmla="*/ 0 h 172"/>
                <a:gd name="T68" fmla="*/ 193 w 193"/>
                <a:gd name="T69" fmla="*/ 172 h 1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3" h="172">
                  <a:moveTo>
                    <a:pt x="71" y="9"/>
                  </a:moveTo>
                  <a:lnTo>
                    <a:pt x="36" y="14"/>
                  </a:lnTo>
                  <a:lnTo>
                    <a:pt x="0" y="31"/>
                  </a:lnTo>
                  <a:lnTo>
                    <a:pt x="6" y="59"/>
                  </a:lnTo>
                  <a:lnTo>
                    <a:pt x="30" y="63"/>
                  </a:lnTo>
                  <a:lnTo>
                    <a:pt x="41" y="85"/>
                  </a:lnTo>
                  <a:lnTo>
                    <a:pt x="74" y="97"/>
                  </a:lnTo>
                  <a:lnTo>
                    <a:pt x="84" y="132"/>
                  </a:lnTo>
                  <a:lnTo>
                    <a:pt x="106" y="136"/>
                  </a:lnTo>
                  <a:lnTo>
                    <a:pt x="124" y="120"/>
                  </a:lnTo>
                  <a:lnTo>
                    <a:pt x="135" y="163"/>
                  </a:lnTo>
                  <a:lnTo>
                    <a:pt x="165" y="172"/>
                  </a:lnTo>
                  <a:lnTo>
                    <a:pt x="158" y="138"/>
                  </a:lnTo>
                  <a:lnTo>
                    <a:pt x="180" y="116"/>
                  </a:lnTo>
                  <a:lnTo>
                    <a:pt x="193" y="92"/>
                  </a:lnTo>
                  <a:lnTo>
                    <a:pt x="177" y="61"/>
                  </a:lnTo>
                  <a:lnTo>
                    <a:pt x="160" y="61"/>
                  </a:lnTo>
                  <a:lnTo>
                    <a:pt x="158" y="23"/>
                  </a:lnTo>
                  <a:lnTo>
                    <a:pt x="124" y="0"/>
                  </a:lnTo>
                  <a:lnTo>
                    <a:pt x="71" y="9"/>
                  </a:lnTo>
                  <a:close/>
                </a:path>
              </a:pathLst>
            </a:custGeom>
            <a:solidFill>
              <a:srgbClr val="FFD6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4" name="Freeform 64"/>
            <p:cNvSpPr>
              <a:spLocks/>
            </p:cNvSpPr>
            <p:nvPr/>
          </p:nvSpPr>
          <p:spPr bwMode="auto">
            <a:xfrm>
              <a:off x="2571" y="2856"/>
              <a:ext cx="45" cy="61"/>
            </a:xfrm>
            <a:custGeom>
              <a:avLst/>
              <a:gdLst>
                <a:gd name="T0" fmla="*/ 22 w 45"/>
                <a:gd name="T1" fmla="*/ 0 h 61"/>
                <a:gd name="T2" fmla="*/ 45 w 45"/>
                <a:gd name="T3" fmla="*/ 61 h 61"/>
                <a:gd name="T4" fmla="*/ 7 w 45"/>
                <a:gd name="T5" fmla="*/ 56 h 61"/>
                <a:gd name="T6" fmla="*/ 0 w 45"/>
                <a:gd name="T7" fmla="*/ 22 h 61"/>
                <a:gd name="T8" fmla="*/ 22 w 45"/>
                <a:gd name="T9" fmla="*/ 0 h 61"/>
                <a:gd name="T10" fmla="*/ 22 w 45"/>
                <a:gd name="T11" fmla="*/ 0 h 61"/>
                <a:gd name="T12" fmla="*/ 22 w 45"/>
                <a:gd name="T13" fmla="*/ 0 h 61"/>
                <a:gd name="T14" fmla="*/ 0 60000 65536"/>
                <a:gd name="T15" fmla="*/ 0 60000 65536"/>
                <a:gd name="T16" fmla="*/ 0 60000 65536"/>
                <a:gd name="T17" fmla="*/ 0 60000 65536"/>
                <a:gd name="T18" fmla="*/ 0 60000 65536"/>
                <a:gd name="T19" fmla="*/ 0 60000 65536"/>
                <a:gd name="T20" fmla="*/ 0 60000 65536"/>
                <a:gd name="T21" fmla="*/ 0 w 45"/>
                <a:gd name="T22" fmla="*/ 0 h 61"/>
                <a:gd name="T23" fmla="*/ 45 w 45"/>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1">
                  <a:moveTo>
                    <a:pt x="22" y="0"/>
                  </a:moveTo>
                  <a:lnTo>
                    <a:pt x="45" y="61"/>
                  </a:lnTo>
                  <a:lnTo>
                    <a:pt x="7" y="56"/>
                  </a:lnTo>
                  <a:lnTo>
                    <a:pt x="0" y="22"/>
                  </a:lnTo>
                  <a:lnTo>
                    <a:pt x="22" y="0"/>
                  </a:lnTo>
                  <a:close/>
                </a:path>
              </a:pathLst>
            </a:custGeom>
            <a:solidFill>
              <a:srgbClr val="B2E4F4"/>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5" name="Freeform 65"/>
            <p:cNvSpPr>
              <a:spLocks/>
            </p:cNvSpPr>
            <p:nvPr/>
          </p:nvSpPr>
          <p:spPr bwMode="auto">
            <a:xfrm>
              <a:off x="3039" y="2428"/>
              <a:ext cx="546" cy="519"/>
            </a:xfrm>
            <a:custGeom>
              <a:avLst/>
              <a:gdLst>
                <a:gd name="T0" fmla="*/ 232 w 546"/>
                <a:gd name="T1" fmla="*/ 0 h 519"/>
                <a:gd name="T2" fmla="*/ 154 w 546"/>
                <a:gd name="T3" fmla="*/ 9 h 519"/>
                <a:gd name="T4" fmla="*/ 12 w 546"/>
                <a:gd name="T5" fmla="*/ 87 h 519"/>
                <a:gd name="T6" fmla="*/ 13 w 546"/>
                <a:gd name="T7" fmla="*/ 108 h 519"/>
                <a:gd name="T8" fmla="*/ 1 w 546"/>
                <a:gd name="T9" fmla="*/ 103 h 519"/>
                <a:gd name="T10" fmla="*/ 7 w 546"/>
                <a:gd name="T11" fmla="*/ 128 h 519"/>
                <a:gd name="T12" fmla="*/ 0 w 546"/>
                <a:gd name="T13" fmla="*/ 169 h 519"/>
                <a:gd name="T14" fmla="*/ 10 w 546"/>
                <a:gd name="T15" fmla="*/ 191 h 519"/>
                <a:gd name="T16" fmla="*/ 19 w 546"/>
                <a:gd name="T17" fmla="*/ 271 h 519"/>
                <a:gd name="T18" fmla="*/ 40 w 546"/>
                <a:gd name="T19" fmla="*/ 315 h 519"/>
                <a:gd name="T20" fmla="*/ 29 w 546"/>
                <a:gd name="T21" fmla="*/ 368 h 519"/>
                <a:gd name="T22" fmla="*/ 65 w 546"/>
                <a:gd name="T23" fmla="*/ 360 h 519"/>
                <a:gd name="T24" fmla="*/ 97 w 546"/>
                <a:gd name="T25" fmla="*/ 372 h 519"/>
                <a:gd name="T26" fmla="*/ 113 w 546"/>
                <a:gd name="T27" fmla="*/ 403 h 519"/>
                <a:gd name="T28" fmla="*/ 137 w 546"/>
                <a:gd name="T29" fmla="*/ 426 h 519"/>
                <a:gd name="T30" fmla="*/ 159 w 546"/>
                <a:gd name="T31" fmla="*/ 407 h 519"/>
                <a:gd name="T32" fmla="*/ 191 w 546"/>
                <a:gd name="T33" fmla="*/ 416 h 519"/>
                <a:gd name="T34" fmla="*/ 191 w 546"/>
                <a:gd name="T35" fmla="*/ 437 h 519"/>
                <a:gd name="T36" fmla="*/ 239 w 546"/>
                <a:gd name="T37" fmla="*/ 475 h 519"/>
                <a:gd name="T38" fmla="*/ 289 w 546"/>
                <a:gd name="T39" fmla="*/ 476 h 519"/>
                <a:gd name="T40" fmla="*/ 317 w 546"/>
                <a:gd name="T41" fmla="*/ 510 h 519"/>
                <a:gd name="T42" fmla="*/ 350 w 546"/>
                <a:gd name="T43" fmla="*/ 491 h 519"/>
                <a:gd name="T44" fmla="*/ 405 w 546"/>
                <a:gd name="T45" fmla="*/ 491 h 519"/>
                <a:gd name="T46" fmla="*/ 479 w 546"/>
                <a:gd name="T47" fmla="*/ 519 h 519"/>
                <a:gd name="T48" fmla="*/ 483 w 546"/>
                <a:gd name="T49" fmla="*/ 450 h 519"/>
                <a:gd name="T50" fmla="*/ 546 w 546"/>
                <a:gd name="T51" fmla="*/ 381 h 519"/>
                <a:gd name="T52" fmla="*/ 493 w 546"/>
                <a:gd name="T53" fmla="*/ 228 h 519"/>
                <a:gd name="T54" fmla="*/ 538 w 546"/>
                <a:gd name="T55" fmla="*/ 184 h 519"/>
                <a:gd name="T56" fmla="*/ 516 w 546"/>
                <a:gd name="T57" fmla="*/ 65 h 519"/>
                <a:gd name="T58" fmla="*/ 444 w 546"/>
                <a:gd name="T59" fmla="*/ 33 h 519"/>
                <a:gd name="T60" fmla="*/ 369 w 546"/>
                <a:gd name="T61" fmla="*/ 50 h 519"/>
                <a:gd name="T62" fmla="*/ 303 w 546"/>
                <a:gd name="T63" fmla="*/ 33 h 519"/>
                <a:gd name="T64" fmla="*/ 250 w 546"/>
                <a:gd name="T65" fmla="*/ 43 h 519"/>
                <a:gd name="T66" fmla="*/ 232 w 546"/>
                <a:gd name="T67" fmla="*/ 0 h 519"/>
                <a:gd name="T68" fmla="*/ 232 w 546"/>
                <a:gd name="T69" fmla="*/ 0 h 519"/>
                <a:gd name="T70" fmla="*/ 232 w 546"/>
                <a:gd name="T71" fmla="*/ 0 h 5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6"/>
                <a:gd name="T109" fmla="*/ 0 h 519"/>
                <a:gd name="T110" fmla="*/ 546 w 546"/>
                <a:gd name="T111" fmla="*/ 519 h 5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6" h="519">
                  <a:moveTo>
                    <a:pt x="232" y="0"/>
                  </a:moveTo>
                  <a:lnTo>
                    <a:pt x="154" y="9"/>
                  </a:lnTo>
                  <a:lnTo>
                    <a:pt x="12" y="87"/>
                  </a:lnTo>
                  <a:lnTo>
                    <a:pt x="13" y="108"/>
                  </a:lnTo>
                  <a:lnTo>
                    <a:pt x="1" y="103"/>
                  </a:lnTo>
                  <a:lnTo>
                    <a:pt x="7" y="128"/>
                  </a:lnTo>
                  <a:lnTo>
                    <a:pt x="0" y="169"/>
                  </a:lnTo>
                  <a:lnTo>
                    <a:pt x="10" y="191"/>
                  </a:lnTo>
                  <a:lnTo>
                    <a:pt x="19" y="271"/>
                  </a:lnTo>
                  <a:lnTo>
                    <a:pt x="40" y="315"/>
                  </a:lnTo>
                  <a:lnTo>
                    <a:pt x="29" y="368"/>
                  </a:lnTo>
                  <a:lnTo>
                    <a:pt x="65" y="360"/>
                  </a:lnTo>
                  <a:lnTo>
                    <a:pt x="97" y="372"/>
                  </a:lnTo>
                  <a:lnTo>
                    <a:pt x="113" y="403"/>
                  </a:lnTo>
                  <a:lnTo>
                    <a:pt x="137" y="426"/>
                  </a:lnTo>
                  <a:lnTo>
                    <a:pt x="159" y="407"/>
                  </a:lnTo>
                  <a:lnTo>
                    <a:pt x="191" y="416"/>
                  </a:lnTo>
                  <a:lnTo>
                    <a:pt x="191" y="437"/>
                  </a:lnTo>
                  <a:lnTo>
                    <a:pt x="239" y="475"/>
                  </a:lnTo>
                  <a:lnTo>
                    <a:pt x="289" y="476"/>
                  </a:lnTo>
                  <a:lnTo>
                    <a:pt x="317" y="510"/>
                  </a:lnTo>
                  <a:lnTo>
                    <a:pt x="350" y="491"/>
                  </a:lnTo>
                  <a:lnTo>
                    <a:pt x="405" y="491"/>
                  </a:lnTo>
                  <a:lnTo>
                    <a:pt x="479" y="519"/>
                  </a:lnTo>
                  <a:lnTo>
                    <a:pt x="483" y="450"/>
                  </a:lnTo>
                  <a:lnTo>
                    <a:pt x="546" y="381"/>
                  </a:lnTo>
                  <a:lnTo>
                    <a:pt x="493" y="228"/>
                  </a:lnTo>
                  <a:lnTo>
                    <a:pt x="538" y="184"/>
                  </a:lnTo>
                  <a:lnTo>
                    <a:pt x="516" y="65"/>
                  </a:lnTo>
                  <a:lnTo>
                    <a:pt x="444" y="33"/>
                  </a:lnTo>
                  <a:lnTo>
                    <a:pt x="369" y="50"/>
                  </a:lnTo>
                  <a:lnTo>
                    <a:pt x="303" y="33"/>
                  </a:lnTo>
                  <a:lnTo>
                    <a:pt x="250" y="43"/>
                  </a:lnTo>
                  <a:lnTo>
                    <a:pt x="232" y="0"/>
                  </a:lnTo>
                  <a:close/>
                </a:path>
              </a:pathLst>
            </a:custGeom>
            <a:solidFill>
              <a:srgbClr val="FFB2B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6" name="Freeform 66"/>
            <p:cNvSpPr>
              <a:spLocks/>
            </p:cNvSpPr>
            <p:nvPr/>
          </p:nvSpPr>
          <p:spPr bwMode="auto">
            <a:xfrm>
              <a:off x="2913" y="2768"/>
              <a:ext cx="605" cy="305"/>
            </a:xfrm>
            <a:custGeom>
              <a:avLst/>
              <a:gdLst>
                <a:gd name="T0" fmla="*/ 122 w 605"/>
                <a:gd name="T1" fmla="*/ 0 h 305"/>
                <a:gd name="T2" fmla="*/ 122 w 605"/>
                <a:gd name="T3" fmla="*/ 25 h 305"/>
                <a:gd name="T4" fmla="*/ 82 w 605"/>
                <a:gd name="T5" fmla="*/ 36 h 305"/>
                <a:gd name="T6" fmla="*/ 79 w 605"/>
                <a:gd name="T7" fmla="*/ 50 h 305"/>
                <a:gd name="T8" fmla="*/ 23 w 605"/>
                <a:gd name="T9" fmla="*/ 72 h 305"/>
                <a:gd name="T10" fmla="*/ 23 w 605"/>
                <a:gd name="T11" fmla="*/ 85 h 305"/>
                <a:gd name="T12" fmla="*/ 3 w 605"/>
                <a:gd name="T13" fmla="*/ 72 h 305"/>
                <a:gd name="T14" fmla="*/ 0 w 605"/>
                <a:gd name="T15" fmla="*/ 89 h 305"/>
                <a:gd name="T16" fmla="*/ 22 w 605"/>
                <a:gd name="T17" fmla="*/ 102 h 305"/>
                <a:gd name="T18" fmla="*/ 29 w 605"/>
                <a:gd name="T19" fmla="*/ 149 h 305"/>
                <a:gd name="T20" fmla="*/ 120 w 605"/>
                <a:gd name="T21" fmla="*/ 227 h 305"/>
                <a:gd name="T22" fmla="*/ 152 w 605"/>
                <a:gd name="T23" fmla="*/ 227 h 305"/>
                <a:gd name="T24" fmla="*/ 174 w 605"/>
                <a:gd name="T25" fmla="*/ 192 h 305"/>
                <a:gd name="T26" fmla="*/ 210 w 605"/>
                <a:gd name="T27" fmla="*/ 196 h 305"/>
                <a:gd name="T28" fmla="*/ 232 w 605"/>
                <a:gd name="T29" fmla="*/ 216 h 305"/>
                <a:gd name="T30" fmla="*/ 270 w 605"/>
                <a:gd name="T31" fmla="*/ 216 h 305"/>
                <a:gd name="T32" fmla="*/ 283 w 605"/>
                <a:gd name="T33" fmla="*/ 282 h 305"/>
                <a:gd name="T34" fmla="*/ 323 w 605"/>
                <a:gd name="T35" fmla="*/ 305 h 305"/>
                <a:gd name="T36" fmla="*/ 364 w 605"/>
                <a:gd name="T37" fmla="*/ 305 h 305"/>
                <a:gd name="T38" fmla="*/ 376 w 605"/>
                <a:gd name="T39" fmla="*/ 279 h 305"/>
                <a:gd name="T40" fmla="*/ 423 w 605"/>
                <a:gd name="T41" fmla="*/ 264 h 305"/>
                <a:gd name="T42" fmla="*/ 454 w 605"/>
                <a:gd name="T43" fmla="*/ 270 h 305"/>
                <a:gd name="T44" fmla="*/ 468 w 605"/>
                <a:gd name="T45" fmla="*/ 243 h 305"/>
                <a:gd name="T46" fmla="*/ 506 w 605"/>
                <a:gd name="T47" fmla="*/ 236 h 305"/>
                <a:gd name="T48" fmla="*/ 559 w 605"/>
                <a:gd name="T49" fmla="*/ 243 h 305"/>
                <a:gd name="T50" fmla="*/ 605 w 605"/>
                <a:gd name="T51" fmla="*/ 177 h 305"/>
                <a:gd name="T52" fmla="*/ 531 w 605"/>
                <a:gd name="T53" fmla="*/ 151 h 305"/>
                <a:gd name="T54" fmla="*/ 473 w 605"/>
                <a:gd name="T55" fmla="*/ 151 h 305"/>
                <a:gd name="T56" fmla="*/ 443 w 605"/>
                <a:gd name="T57" fmla="*/ 170 h 305"/>
                <a:gd name="T58" fmla="*/ 415 w 605"/>
                <a:gd name="T59" fmla="*/ 136 h 305"/>
                <a:gd name="T60" fmla="*/ 365 w 605"/>
                <a:gd name="T61" fmla="*/ 133 h 305"/>
                <a:gd name="T62" fmla="*/ 318 w 605"/>
                <a:gd name="T63" fmla="*/ 95 h 305"/>
                <a:gd name="T64" fmla="*/ 317 w 605"/>
                <a:gd name="T65" fmla="*/ 75 h 305"/>
                <a:gd name="T66" fmla="*/ 285 w 605"/>
                <a:gd name="T67" fmla="*/ 67 h 305"/>
                <a:gd name="T68" fmla="*/ 263 w 605"/>
                <a:gd name="T69" fmla="*/ 85 h 305"/>
                <a:gd name="T70" fmla="*/ 239 w 605"/>
                <a:gd name="T71" fmla="*/ 63 h 305"/>
                <a:gd name="T72" fmla="*/ 223 w 605"/>
                <a:gd name="T73" fmla="*/ 32 h 305"/>
                <a:gd name="T74" fmla="*/ 191 w 605"/>
                <a:gd name="T75" fmla="*/ 19 h 305"/>
                <a:gd name="T76" fmla="*/ 155 w 605"/>
                <a:gd name="T77" fmla="*/ 26 h 305"/>
                <a:gd name="T78" fmla="*/ 133 w 605"/>
                <a:gd name="T79" fmla="*/ 3 h 305"/>
                <a:gd name="T80" fmla="*/ 122 w 605"/>
                <a:gd name="T81" fmla="*/ 0 h 305"/>
                <a:gd name="T82" fmla="*/ 122 w 605"/>
                <a:gd name="T83" fmla="*/ 0 h 305"/>
                <a:gd name="T84" fmla="*/ 122 w 605"/>
                <a:gd name="T85" fmla="*/ 0 h 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5"/>
                <a:gd name="T130" fmla="*/ 0 h 305"/>
                <a:gd name="T131" fmla="*/ 605 w 605"/>
                <a:gd name="T132" fmla="*/ 305 h 3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5" h="305">
                  <a:moveTo>
                    <a:pt x="122" y="0"/>
                  </a:moveTo>
                  <a:lnTo>
                    <a:pt x="122" y="25"/>
                  </a:lnTo>
                  <a:lnTo>
                    <a:pt x="82" y="36"/>
                  </a:lnTo>
                  <a:lnTo>
                    <a:pt x="79" y="50"/>
                  </a:lnTo>
                  <a:lnTo>
                    <a:pt x="23" y="72"/>
                  </a:lnTo>
                  <a:lnTo>
                    <a:pt x="23" y="85"/>
                  </a:lnTo>
                  <a:lnTo>
                    <a:pt x="3" y="72"/>
                  </a:lnTo>
                  <a:lnTo>
                    <a:pt x="0" y="89"/>
                  </a:lnTo>
                  <a:lnTo>
                    <a:pt x="22" y="102"/>
                  </a:lnTo>
                  <a:lnTo>
                    <a:pt x="29" y="149"/>
                  </a:lnTo>
                  <a:lnTo>
                    <a:pt x="120" y="227"/>
                  </a:lnTo>
                  <a:lnTo>
                    <a:pt x="152" y="227"/>
                  </a:lnTo>
                  <a:lnTo>
                    <a:pt x="174" y="192"/>
                  </a:lnTo>
                  <a:lnTo>
                    <a:pt x="210" y="196"/>
                  </a:lnTo>
                  <a:lnTo>
                    <a:pt x="232" y="216"/>
                  </a:lnTo>
                  <a:lnTo>
                    <a:pt x="270" y="216"/>
                  </a:lnTo>
                  <a:lnTo>
                    <a:pt x="283" y="282"/>
                  </a:lnTo>
                  <a:lnTo>
                    <a:pt x="323" y="305"/>
                  </a:lnTo>
                  <a:lnTo>
                    <a:pt x="364" y="305"/>
                  </a:lnTo>
                  <a:lnTo>
                    <a:pt x="376" y="279"/>
                  </a:lnTo>
                  <a:lnTo>
                    <a:pt x="423" y="264"/>
                  </a:lnTo>
                  <a:lnTo>
                    <a:pt x="454" y="270"/>
                  </a:lnTo>
                  <a:lnTo>
                    <a:pt x="468" y="243"/>
                  </a:lnTo>
                  <a:lnTo>
                    <a:pt x="506" y="236"/>
                  </a:lnTo>
                  <a:lnTo>
                    <a:pt x="559" y="243"/>
                  </a:lnTo>
                  <a:lnTo>
                    <a:pt x="605" y="177"/>
                  </a:lnTo>
                  <a:lnTo>
                    <a:pt x="531" y="151"/>
                  </a:lnTo>
                  <a:lnTo>
                    <a:pt x="473" y="151"/>
                  </a:lnTo>
                  <a:lnTo>
                    <a:pt x="443" y="170"/>
                  </a:lnTo>
                  <a:lnTo>
                    <a:pt x="415" y="136"/>
                  </a:lnTo>
                  <a:lnTo>
                    <a:pt x="365" y="133"/>
                  </a:lnTo>
                  <a:lnTo>
                    <a:pt x="318" y="95"/>
                  </a:lnTo>
                  <a:lnTo>
                    <a:pt x="317" y="75"/>
                  </a:lnTo>
                  <a:lnTo>
                    <a:pt x="285" y="67"/>
                  </a:lnTo>
                  <a:lnTo>
                    <a:pt x="263" y="85"/>
                  </a:lnTo>
                  <a:lnTo>
                    <a:pt x="239" y="63"/>
                  </a:lnTo>
                  <a:lnTo>
                    <a:pt x="223" y="32"/>
                  </a:lnTo>
                  <a:lnTo>
                    <a:pt x="191" y="19"/>
                  </a:lnTo>
                  <a:lnTo>
                    <a:pt x="155" y="26"/>
                  </a:lnTo>
                  <a:lnTo>
                    <a:pt x="133" y="3"/>
                  </a:lnTo>
                  <a:lnTo>
                    <a:pt x="122" y="0"/>
                  </a:lnTo>
                  <a:close/>
                </a:path>
              </a:pathLst>
            </a:custGeom>
            <a:solidFill>
              <a:srgbClr val="99FF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7" name="Freeform 67"/>
            <p:cNvSpPr>
              <a:spLocks/>
            </p:cNvSpPr>
            <p:nvPr/>
          </p:nvSpPr>
          <p:spPr bwMode="auto">
            <a:xfrm>
              <a:off x="3140" y="3003"/>
              <a:ext cx="370" cy="255"/>
            </a:xfrm>
            <a:custGeom>
              <a:avLst/>
              <a:gdLst>
                <a:gd name="T0" fmla="*/ 335 w 370"/>
                <a:gd name="T1" fmla="*/ 8 h 255"/>
                <a:gd name="T2" fmla="*/ 279 w 370"/>
                <a:gd name="T3" fmla="*/ 0 h 255"/>
                <a:gd name="T4" fmla="*/ 241 w 370"/>
                <a:gd name="T5" fmla="*/ 8 h 255"/>
                <a:gd name="T6" fmla="*/ 227 w 370"/>
                <a:gd name="T7" fmla="*/ 35 h 255"/>
                <a:gd name="T8" fmla="*/ 196 w 370"/>
                <a:gd name="T9" fmla="*/ 29 h 255"/>
                <a:gd name="T10" fmla="*/ 147 w 370"/>
                <a:gd name="T11" fmla="*/ 44 h 255"/>
                <a:gd name="T12" fmla="*/ 137 w 370"/>
                <a:gd name="T13" fmla="*/ 70 h 255"/>
                <a:gd name="T14" fmla="*/ 96 w 370"/>
                <a:gd name="T15" fmla="*/ 70 h 255"/>
                <a:gd name="T16" fmla="*/ 56 w 370"/>
                <a:gd name="T17" fmla="*/ 47 h 255"/>
                <a:gd name="T18" fmla="*/ 56 w 370"/>
                <a:gd name="T19" fmla="*/ 73 h 255"/>
                <a:gd name="T20" fmla="*/ 31 w 370"/>
                <a:gd name="T21" fmla="*/ 73 h 255"/>
                <a:gd name="T22" fmla="*/ 19 w 370"/>
                <a:gd name="T23" fmla="*/ 91 h 255"/>
                <a:gd name="T24" fmla="*/ 27 w 370"/>
                <a:gd name="T25" fmla="*/ 98 h 255"/>
                <a:gd name="T26" fmla="*/ 0 w 370"/>
                <a:gd name="T27" fmla="*/ 154 h 255"/>
                <a:gd name="T28" fmla="*/ 19 w 370"/>
                <a:gd name="T29" fmla="*/ 161 h 255"/>
                <a:gd name="T30" fmla="*/ 66 w 370"/>
                <a:gd name="T31" fmla="*/ 226 h 255"/>
                <a:gd name="T32" fmla="*/ 105 w 370"/>
                <a:gd name="T33" fmla="*/ 255 h 255"/>
                <a:gd name="T34" fmla="*/ 190 w 370"/>
                <a:gd name="T35" fmla="*/ 227 h 255"/>
                <a:gd name="T36" fmla="*/ 196 w 370"/>
                <a:gd name="T37" fmla="*/ 214 h 255"/>
                <a:gd name="T38" fmla="*/ 222 w 370"/>
                <a:gd name="T39" fmla="*/ 216 h 255"/>
                <a:gd name="T40" fmla="*/ 235 w 370"/>
                <a:gd name="T41" fmla="*/ 219 h 255"/>
                <a:gd name="T42" fmla="*/ 282 w 370"/>
                <a:gd name="T43" fmla="*/ 199 h 255"/>
                <a:gd name="T44" fmla="*/ 329 w 370"/>
                <a:gd name="T45" fmla="*/ 80 h 255"/>
                <a:gd name="T46" fmla="*/ 360 w 370"/>
                <a:gd name="T47" fmla="*/ 66 h 255"/>
                <a:gd name="T48" fmla="*/ 370 w 370"/>
                <a:gd name="T49" fmla="*/ 55 h 255"/>
                <a:gd name="T50" fmla="*/ 335 w 370"/>
                <a:gd name="T51" fmla="*/ 8 h 255"/>
                <a:gd name="T52" fmla="*/ 335 w 370"/>
                <a:gd name="T53" fmla="*/ 8 h 255"/>
                <a:gd name="T54" fmla="*/ 335 w 370"/>
                <a:gd name="T55" fmla="*/ 8 h 2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0"/>
                <a:gd name="T85" fmla="*/ 0 h 255"/>
                <a:gd name="T86" fmla="*/ 370 w 370"/>
                <a:gd name="T87" fmla="*/ 255 h 2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0" h="255">
                  <a:moveTo>
                    <a:pt x="335" y="8"/>
                  </a:moveTo>
                  <a:lnTo>
                    <a:pt x="279" y="0"/>
                  </a:lnTo>
                  <a:lnTo>
                    <a:pt x="241" y="8"/>
                  </a:lnTo>
                  <a:lnTo>
                    <a:pt x="227" y="35"/>
                  </a:lnTo>
                  <a:lnTo>
                    <a:pt x="196" y="29"/>
                  </a:lnTo>
                  <a:lnTo>
                    <a:pt x="147" y="44"/>
                  </a:lnTo>
                  <a:lnTo>
                    <a:pt x="137" y="70"/>
                  </a:lnTo>
                  <a:lnTo>
                    <a:pt x="96" y="70"/>
                  </a:lnTo>
                  <a:lnTo>
                    <a:pt x="56" y="47"/>
                  </a:lnTo>
                  <a:lnTo>
                    <a:pt x="56" y="73"/>
                  </a:lnTo>
                  <a:lnTo>
                    <a:pt x="31" y="73"/>
                  </a:lnTo>
                  <a:lnTo>
                    <a:pt x="19" y="91"/>
                  </a:lnTo>
                  <a:lnTo>
                    <a:pt x="27" y="98"/>
                  </a:lnTo>
                  <a:lnTo>
                    <a:pt x="0" y="154"/>
                  </a:lnTo>
                  <a:lnTo>
                    <a:pt x="19" y="161"/>
                  </a:lnTo>
                  <a:lnTo>
                    <a:pt x="66" y="226"/>
                  </a:lnTo>
                  <a:lnTo>
                    <a:pt x="105" y="255"/>
                  </a:lnTo>
                  <a:lnTo>
                    <a:pt x="190" y="227"/>
                  </a:lnTo>
                  <a:lnTo>
                    <a:pt x="196" y="214"/>
                  </a:lnTo>
                  <a:lnTo>
                    <a:pt x="222" y="216"/>
                  </a:lnTo>
                  <a:lnTo>
                    <a:pt x="235" y="219"/>
                  </a:lnTo>
                  <a:lnTo>
                    <a:pt x="282" y="199"/>
                  </a:lnTo>
                  <a:lnTo>
                    <a:pt x="329" y="80"/>
                  </a:lnTo>
                  <a:lnTo>
                    <a:pt x="360" y="66"/>
                  </a:lnTo>
                  <a:lnTo>
                    <a:pt x="370" y="55"/>
                  </a:lnTo>
                  <a:lnTo>
                    <a:pt x="335" y="8"/>
                  </a:lnTo>
                  <a:close/>
                </a:path>
              </a:pathLst>
            </a:custGeom>
            <a:solidFill>
              <a:srgbClr val="DCB6B1"/>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8" name="Freeform 68"/>
            <p:cNvSpPr>
              <a:spLocks/>
            </p:cNvSpPr>
            <p:nvPr/>
          </p:nvSpPr>
          <p:spPr bwMode="auto">
            <a:xfrm>
              <a:off x="3377" y="3026"/>
              <a:ext cx="515" cy="423"/>
            </a:xfrm>
            <a:custGeom>
              <a:avLst/>
              <a:gdLst>
                <a:gd name="T0" fmla="*/ 346 w 515"/>
                <a:gd name="T1" fmla="*/ 0 h 423"/>
                <a:gd name="T2" fmla="*/ 304 w 515"/>
                <a:gd name="T3" fmla="*/ 27 h 423"/>
                <a:gd name="T4" fmla="*/ 254 w 515"/>
                <a:gd name="T5" fmla="*/ 43 h 423"/>
                <a:gd name="T6" fmla="*/ 208 w 515"/>
                <a:gd name="T7" fmla="*/ 21 h 423"/>
                <a:gd name="T8" fmla="*/ 131 w 515"/>
                <a:gd name="T9" fmla="*/ 32 h 423"/>
                <a:gd name="T10" fmla="*/ 122 w 515"/>
                <a:gd name="T11" fmla="*/ 44 h 423"/>
                <a:gd name="T12" fmla="*/ 92 w 515"/>
                <a:gd name="T13" fmla="*/ 56 h 423"/>
                <a:gd name="T14" fmla="*/ 45 w 515"/>
                <a:gd name="T15" fmla="*/ 176 h 423"/>
                <a:gd name="T16" fmla="*/ 0 w 515"/>
                <a:gd name="T17" fmla="*/ 196 h 423"/>
                <a:gd name="T18" fmla="*/ 39 w 515"/>
                <a:gd name="T19" fmla="*/ 275 h 423"/>
                <a:gd name="T20" fmla="*/ 54 w 515"/>
                <a:gd name="T21" fmla="*/ 278 h 423"/>
                <a:gd name="T22" fmla="*/ 60 w 515"/>
                <a:gd name="T23" fmla="*/ 313 h 423"/>
                <a:gd name="T24" fmla="*/ 103 w 515"/>
                <a:gd name="T25" fmla="*/ 341 h 423"/>
                <a:gd name="T26" fmla="*/ 117 w 515"/>
                <a:gd name="T27" fmla="*/ 335 h 423"/>
                <a:gd name="T28" fmla="*/ 120 w 515"/>
                <a:gd name="T29" fmla="*/ 381 h 423"/>
                <a:gd name="T30" fmla="*/ 139 w 515"/>
                <a:gd name="T31" fmla="*/ 382 h 423"/>
                <a:gd name="T32" fmla="*/ 142 w 515"/>
                <a:gd name="T33" fmla="*/ 410 h 423"/>
                <a:gd name="T34" fmla="*/ 276 w 515"/>
                <a:gd name="T35" fmla="*/ 423 h 423"/>
                <a:gd name="T36" fmla="*/ 368 w 515"/>
                <a:gd name="T37" fmla="*/ 385 h 423"/>
                <a:gd name="T38" fmla="*/ 457 w 515"/>
                <a:gd name="T39" fmla="*/ 413 h 423"/>
                <a:gd name="T40" fmla="*/ 457 w 515"/>
                <a:gd name="T41" fmla="*/ 354 h 423"/>
                <a:gd name="T42" fmla="*/ 468 w 515"/>
                <a:gd name="T43" fmla="*/ 312 h 423"/>
                <a:gd name="T44" fmla="*/ 474 w 515"/>
                <a:gd name="T45" fmla="*/ 347 h 423"/>
                <a:gd name="T46" fmla="*/ 511 w 515"/>
                <a:gd name="T47" fmla="*/ 307 h 423"/>
                <a:gd name="T48" fmla="*/ 515 w 515"/>
                <a:gd name="T49" fmla="*/ 260 h 423"/>
                <a:gd name="T50" fmla="*/ 446 w 515"/>
                <a:gd name="T51" fmla="*/ 260 h 423"/>
                <a:gd name="T52" fmla="*/ 420 w 515"/>
                <a:gd name="T53" fmla="*/ 97 h 423"/>
                <a:gd name="T54" fmla="*/ 346 w 515"/>
                <a:gd name="T55" fmla="*/ 0 h 423"/>
                <a:gd name="T56" fmla="*/ 346 w 515"/>
                <a:gd name="T57" fmla="*/ 0 h 423"/>
                <a:gd name="T58" fmla="*/ 346 w 515"/>
                <a:gd name="T59" fmla="*/ 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5"/>
                <a:gd name="T91" fmla="*/ 0 h 423"/>
                <a:gd name="T92" fmla="*/ 515 w 515"/>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5" h="423">
                  <a:moveTo>
                    <a:pt x="346" y="0"/>
                  </a:moveTo>
                  <a:lnTo>
                    <a:pt x="304" y="27"/>
                  </a:lnTo>
                  <a:lnTo>
                    <a:pt x="254" y="43"/>
                  </a:lnTo>
                  <a:lnTo>
                    <a:pt x="208" y="21"/>
                  </a:lnTo>
                  <a:lnTo>
                    <a:pt x="131" y="32"/>
                  </a:lnTo>
                  <a:lnTo>
                    <a:pt x="122" y="44"/>
                  </a:lnTo>
                  <a:lnTo>
                    <a:pt x="92" y="56"/>
                  </a:lnTo>
                  <a:lnTo>
                    <a:pt x="45" y="176"/>
                  </a:lnTo>
                  <a:lnTo>
                    <a:pt x="0" y="196"/>
                  </a:lnTo>
                  <a:lnTo>
                    <a:pt x="39" y="275"/>
                  </a:lnTo>
                  <a:lnTo>
                    <a:pt x="54" y="278"/>
                  </a:lnTo>
                  <a:lnTo>
                    <a:pt x="60" y="313"/>
                  </a:lnTo>
                  <a:lnTo>
                    <a:pt x="103" y="341"/>
                  </a:lnTo>
                  <a:lnTo>
                    <a:pt x="117" y="335"/>
                  </a:lnTo>
                  <a:lnTo>
                    <a:pt x="120" y="381"/>
                  </a:lnTo>
                  <a:lnTo>
                    <a:pt x="139" y="382"/>
                  </a:lnTo>
                  <a:lnTo>
                    <a:pt x="142" y="410"/>
                  </a:lnTo>
                  <a:lnTo>
                    <a:pt x="276" y="423"/>
                  </a:lnTo>
                  <a:lnTo>
                    <a:pt x="368" y="385"/>
                  </a:lnTo>
                  <a:lnTo>
                    <a:pt x="457" y="413"/>
                  </a:lnTo>
                  <a:lnTo>
                    <a:pt x="457" y="354"/>
                  </a:lnTo>
                  <a:lnTo>
                    <a:pt x="468" y="312"/>
                  </a:lnTo>
                  <a:lnTo>
                    <a:pt x="474" y="347"/>
                  </a:lnTo>
                  <a:lnTo>
                    <a:pt x="511" y="307"/>
                  </a:lnTo>
                  <a:lnTo>
                    <a:pt x="515" y="260"/>
                  </a:lnTo>
                  <a:lnTo>
                    <a:pt x="446" y="260"/>
                  </a:lnTo>
                  <a:lnTo>
                    <a:pt x="420" y="97"/>
                  </a:lnTo>
                  <a:lnTo>
                    <a:pt x="346" y="0"/>
                  </a:lnTo>
                  <a:close/>
                </a:path>
              </a:pathLst>
            </a:custGeom>
            <a:solidFill>
              <a:srgbClr val="FFC633"/>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9" name="Freeform 69"/>
            <p:cNvSpPr>
              <a:spLocks/>
            </p:cNvSpPr>
            <p:nvPr/>
          </p:nvSpPr>
          <p:spPr bwMode="auto">
            <a:xfrm>
              <a:off x="3485" y="3407"/>
              <a:ext cx="349" cy="260"/>
            </a:xfrm>
            <a:custGeom>
              <a:avLst/>
              <a:gdLst>
                <a:gd name="T0" fmla="*/ 349 w 349"/>
                <a:gd name="T1" fmla="*/ 32 h 260"/>
                <a:gd name="T2" fmla="*/ 260 w 349"/>
                <a:gd name="T3" fmla="*/ 4 h 260"/>
                <a:gd name="T4" fmla="*/ 168 w 349"/>
                <a:gd name="T5" fmla="*/ 42 h 260"/>
                <a:gd name="T6" fmla="*/ 34 w 349"/>
                <a:gd name="T7" fmla="*/ 29 h 260"/>
                <a:gd name="T8" fmla="*/ 31 w 349"/>
                <a:gd name="T9" fmla="*/ 0 h 260"/>
                <a:gd name="T10" fmla="*/ 12 w 349"/>
                <a:gd name="T11" fmla="*/ 0 h 260"/>
                <a:gd name="T12" fmla="*/ 0 w 349"/>
                <a:gd name="T13" fmla="*/ 32 h 260"/>
                <a:gd name="T14" fmla="*/ 30 w 349"/>
                <a:gd name="T15" fmla="*/ 94 h 260"/>
                <a:gd name="T16" fmla="*/ 3 w 349"/>
                <a:gd name="T17" fmla="*/ 171 h 260"/>
                <a:gd name="T18" fmla="*/ 24 w 349"/>
                <a:gd name="T19" fmla="*/ 193 h 260"/>
                <a:gd name="T20" fmla="*/ 33 w 349"/>
                <a:gd name="T21" fmla="*/ 255 h 260"/>
                <a:gd name="T22" fmla="*/ 119 w 349"/>
                <a:gd name="T23" fmla="*/ 235 h 260"/>
                <a:gd name="T24" fmla="*/ 177 w 349"/>
                <a:gd name="T25" fmla="*/ 260 h 260"/>
                <a:gd name="T26" fmla="*/ 206 w 349"/>
                <a:gd name="T27" fmla="*/ 248 h 260"/>
                <a:gd name="T28" fmla="*/ 206 w 349"/>
                <a:gd name="T29" fmla="*/ 218 h 260"/>
                <a:gd name="T30" fmla="*/ 231 w 349"/>
                <a:gd name="T31" fmla="*/ 214 h 260"/>
                <a:gd name="T32" fmla="*/ 271 w 349"/>
                <a:gd name="T33" fmla="*/ 188 h 260"/>
                <a:gd name="T34" fmla="*/ 316 w 349"/>
                <a:gd name="T35" fmla="*/ 201 h 260"/>
                <a:gd name="T36" fmla="*/ 303 w 349"/>
                <a:gd name="T37" fmla="*/ 148 h 260"/>
                <a:gd name="T38" fmla="*/ 315 w 349"/>
                <a:gd name="T39" fmla="*/ 76 h 260"/>
                <a:gd name="T40" fmla="*/ 349 w 349"/>
                <a:gd name="T41" fmla="*/ 58 h 260"/>
                <a:gd name="T42" fmla="*/ 349 w 349"/>
                <a:gd name="T43" fmla="*/ 32 h 260"/>
                <a:gd name="T44" fmla="*/ 349 w 349"/>
                <a:gd name="T45" fmla="*/ 32 h 260"/>
                <a:gd name="T46" fmla="*/ 349 w 349"/>
                <a:gd name="T47" fmla="*/ 32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9"/>
                <a:gd name="T73" fmla="*/ 0 h 260"/>
                <a:gd name="T74" fmla="*/ 349 w 349"/>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9" h="260">
                  <a:moveTo>
                    <a:pt x="349" y="32"/>
                  </a:moveTo>
                  <a:lnTo>
                    <a:pt x="260" y="4"/>
                  </a:lnTo>
                  <a:lnTo>
                    <a:pt x="168" y="42"/>
                  </a:lnTo>
                  <a:lnTo>
                    <a:pt x="34" y="29"/>
                  </a:lnTo>
                  <a:lnTo>
                    <a:pt x="31" y="0"/>
                  </a:lnTo>
                  <a:lnTo>
                    <a:pt x="12" y="0"/>
                  </a:lnTo>
                  <a:lnTo>
                    <a:pt x="0" y="32"/>
                  </a:lnTo>
                  <a:lnTo>
                    <a:pt x="30" y="94"/>
                  </a:lnTo>
                  <a:lnTo>
                    <a:pt x="3" y="171"/>
                  </a:lnTo>
                  <a:lnTo>
                    <a:pt x="24" y="193"/>
                  </a:lnTo>
                  <a:lnTo>
                    <a:pt x="33" y="255"/>
                  </a:lnTo>
                  <a:lnTo>
                    <a:pt x="119" y="235"/>
                  </a:lnTo>
                  <a:lnTo>
                    <a:pt x="177" y="260"/>
                  </a:lnTo>
                  <a:lnTo>
                    <a:pt x="206" y="248"/>
                  </a:lnTo>
                  <a:lnTo>
                    <a:pt x="206" y="218"/>
                  </a:lnTo>
                  <a:lnTo>
                    <a:pt x="231" y="214"/>
                  </a:lnTo>
                  <a:lnTo>
                    <a:pt x="271" y="188"/>
                  </a:lnTo>
                  <a:lnTo>
                    <a:pt x="316" y="201"/>
                  </a:lnTo>
                  <a:lnTo>
                    <a:pt x="303" y="148"/>
                  </a:lnTo>
                  <a:lnTo>
                    <a:pt x="315" y="76"/>
                  </a:lnTo>
                  <a:lnTo>
                    <a:pt x="349" y="58"/>
                  </a:lnTo>
                  <a:lnTo>
                    <a:pt x="349" y="32"/>
                  </a:lnTo>
                  <a:close/>
                </a:path>
              </a:pathLst>
            </a:custGeom>
            <a:solidFill>
              <a:srgbClr val="D19ED1"/>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0" name="Freeform 70"/>
            <p:cNvSpPr>
              <a:spLocks/>
            </p:cNvSpPr>
            <p:nvPr/>
          </p:nvSpPr>
          <p:spPr bwMode="auto">
            <a:xfrm>
              <a:off x="2998" y="3157"/>
              <a:ext cx="520" cy="551"/>
            </a:xfrm>
            <a:custGeom>
              <a:avLst/>
              <a:gdLst>
                <a:gd name="T0" fmla="*/ 84 w 520"/>
                <a:gd name="T1" fmla="*/ 23 h 551"/>
                <a:gd name="T2" fmla="*/ 59 w 520"/>
                <a:gd name="T3" fmla="*/ 32 h 551"/>
                <a:gd name="T4" fmla="*/ 13 w 520"/>
                <a:gd name="T5" fmla="*/ 31 h 551"/>
                <a:gd name="T6" fmla="*/ 0 w 520"/>
                <a:gd name="T7" fmla="*/ 54 h 551"/>
                <a:gd name="T8" fmla="*/ 25 w 520"/>
                <a:gd name="T9" fmla="*/ 104 h 551"/>
                <a:gd name="T10" fmla="*/ 34 w 520"/>
                <a:gd name="T11" fmla="*/ 192 h 551"/>
                <a:gd name="T12" fmla="*/ 60 w 520"/>
                <a:gd name="T13" fmla="*/ 142 h 551"/>
                <a:gd name="T14" fmla="*/ 113 w 520"/>
                <a:gd name="T15" fmla="*/ 236 h 551"/>
                <a:gd name="T16" fmla="*/ 97 w 520"/>
                <a:gd name="T17" fmla="*/ 244 h 551"/>
                <a:gd name="T18" fmla="*/ 147 w 520"/>
                <a:gd name="T19" fmla="*/ 292 h 551"/>
                <a:gd name="T20" fmla="*/ 147 w 520"/>
                <a:gd name="T21" fmla="*/ 313 h 551"/>
                <a:gd name="T22" fmla="*/ 223 w 520"/>
                <a:gd name="T23" fmla="*/ 335 h 551"/>
                <a:gd name="T24" fmla="*/ 230 w 520"/>
                <a:gd name="T25" fmla="*/ 355 h 551"/>
                <a:gd name="T26" fmla="*/ 326 w 520"/>
                <a:gd name="T27" fmla="*/ 445 h 551"/>
                <a:gd name="T28" fmla="*/ 342 w 520"/>
                <a:gd name="T29" fmla="*/ 385 h 551"/>
                <a:gd name="T30" fmla="*/ 393 w 520"/>
                <a:gd name="T31" fmla="*/ 436 h 551"/>
                <a:gd name="T32" fmla="*/ 393 w 520"/>
                <a:gd name="T33" fmla="*/ 526 h 551"/>
                <a:gd name="T34" fmla="*/ 416 w 520"/>
                <a:gd name="T35" fmla="*/ 551 h 551"/>
                <a:gd name="T36" fmla="*/ 520 w 520"/>
                <a:gd name="T37" fmla="*/ 505 h 551"/>
                <a:gd name="T38" fmla="*/ 511 w 520"/>
                <a:gd name="T39" fmla="*/ 442 h 551"/>
                <a:gd name="T40" fmla="*/ 492 w 520"/>
                <a:gd name="T41" fmla="*/ 421 h 551"/>
                <a:gd name="T42" fmla="*/ 517 w 520"/>
                <a:gd name="T43" fmla="*/ 344 h 551"/>
                <a:gd name="T44" fmla="*/ 489 w 520"/>
                <a:gd name="T45" fmla="*/ 283 h 551"/>
                <a:gd name="T46" fmla="*/ 499 w 520"/>
                <a:gd name="T47" fmla="*/ 253 h 551"/>
                <a:gd name="T48" fmla="*/ 498 w 520"/>
                <a:gd name="T49" fmla="*/ 203 h 551"/>
                <a:gd name="T50" fmla="*/ 483 w 520"/>
                <a:gd name="T51" fmla="*/ 210 h 551"/>
                <a:gd name="T52" fmla="*/ 439 w 520"/>
                <a:gd name="T53" fmla="*/ 182 h 551"/>
                <a:gd name="T54" fmla="*/ 433 w 520"/>
                <a:gd name="T55" fmla="*/ 147 h 551"/>
                <a:gd name="T56" fmla="*/ 421 w 520"/>
                <a:gd name="T57" fmla="*/ 144 h 551"/>
                <a:gd name="T58" fmla="*/ 379 w 520"/>
                <a:gd name="T59" fmla="*/ 62 h 551"/>
                <a:gd name="T60" fmla="*/ 338 w 520"/>
                <a:gd name="T61" fmla="*/ 60 h 551"/>
                <a:gd name="T62" fmla="*/ 332 w 520"/>
                <a:gd name="T63" fmla="*/ 73 h 551"/>
                <a:gd name="T64" fmla="*/ 248 w 520"/>
                <a:gd name="T65" fmla="*/ 100 h 551"/>
                <a:gd name="T66" fmla="*/ 210 w 520"/>
                <a:gd name="T67" fmla="*/ 72 h 551"/>
                <a:gd name="T68" fmla="*/ 161 w 520"/>
                <a:gd name="T69" fmla="*/ 7 h 551"/>
                <a:gd name="T70" fmla="*/ 147 w 520"/>
                <a:gd name="T71" fmla="*/ 0 h 551"/>
                <a:gd name="T72" fmla="*/ 106 w 520"/>
                <a:gd name="T73" fmla="*/ 23 h 551"/>
                <a:gd name="T74" fmla="*/ 84 w 520"/>
                <a:gd name="T75" fmla="*/ 23 h 551"/>
                <a:gd name="T76" fmla="*/ 84 w 520"/>
                <a:gd name="T77" fmla="*/ 23 h 551"/>
                <a:gd name="T78" fmla="*/ 84 w 520"/>
                <a:gd name="T79" fmla="*/ 23 h 5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0"/>
                <a:gd name="T121" fmla="*/ 0 h 551"/>
                <a:gd name="T122" fmla="*/ 520 w 520"/>
                <a:gd name="T123" fmla="*/ 551 h 55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0" h="551">
                  <a:moveTo>
                    <a:pt x="84" y="23"/>
                  </a:moveTo>
                  <a:lnTo>
                    <a:pt x="59" y="32"/>
                  </a:lnTo>
                  <a:lnTo>
                    <a:pt x="13" y="31"/>
                  </a:lnTo>
                  <a:lnTo>
                    <a:pt x="0" y="54"/>
                  </a:lnTo>
                  <a:lnTo>
                    <a:pt x="25" y="104"/>
                  </a:lnTo>
                  <a:lnTo>
                    <a:pt x="34" y="192"/>
                  </a:lnTo>
                  <a:lnTo>
                    <a:pt x="60" y="142"/>
                  </a:lnTo>
                  <a:lnTo>
                    <a:pt x="113" y="236"/>
                  </a:lnTo>
                  <a:lnTo>
                    <a:pt x="97" y="244"/>
                  </a:lnTo>
                  <a:lnTo>
                    <a:pt x="147" y="292"/>
                  </a:lnTo>
                  <a:lnTo>
                    <a:pt x="147" y="313"/>
                  </a:lnTo>
                  <a:lnTo>
                    <a:pt x="223" y="335"/>
                  </a:lnTo>
                  <a:lnTo>
                    <a:pt x="230" y="355"/>
                  </a:lnTo>
                  <a:lnTo>
                    <a:pt x="326" y="445"/>
                  </a:lnTo>
                  <a:lnTo>
                    <a:pt x="342" y="385"/>
                  </a:lnTo>
                  <a:lnTo>
                    <a:pt x="393" y="436"/>
                  </a:lnTo>
                  <a:lnTo>
                    <a:pt x="393" y="526"/>
                  </a:lnTo>
                  <a:lnTo>
                    <a:pt x="416" y="551"/>
                  </a:lnTo>
                  <a:lnTo>
                    <a:pt x="520" y="505"/>
                  </a:lnTo>
                  <a:lnTo>
                    <a:pt x="511" y="442"/>
                  </a:lnTo>
                  <a:lnTo>
                    <a:pt x="492" y="421"/>
                  </a:lnTo>
                  <a:lnTo>
                    <a:pt x="517" y="344"/>
                  </a:lnTo>
                  <a:lnTo>
                    <a:pt x="489" y="283"/>
                  </a:lnTo>
                  <a:lnTo>
                    <a:pt x="499" y="253"/>
                  </a:lnTo>
                  <a:lnTo>
                    <a:pt x="498" y="203"/>
                  </a:lnTo>
                  <a:lnTo>
                    <a:pt x="483" y="210"/>
                  </a:lnTo>
                  <a:lnTo>
                    <a:pt x="439" y="182"/>
                  </a:lnTo>
                  <a:lnTo>
                    <a:pt x="433" y="147"/>
                  </a:lnTo>
                  <a:lnTo>
                    <a:pt x="421" y="144"/>
                  </a:lnTo>
                  <a:lnTo>
                    <a:pt x="379" y="62"/>
                  </a:lnTo>
                  <a:lnTo>
                    <a:pt x="338" y="60"/>
                  </a:lnTo>
                  <a:lnTo>
                    <a:pt x="332" y="73"/>
                  </a:lnTo>
                  <a:lnTo>
                    <a:pt x="248" y="100"/>
                  </a:lnTo>
                  <a:lnTo>
                    <a:pt x="210" y="72"/>
                  </a:lnTo>
                  <a:lnTo>
                    <a:pt x="161" y="7"/>
                  </a:lnTo>
                  <a:lnTo>
                    <a:pt x="147" y="0"/>
                  </a:lnTo>
                  <a:lnTo>
                    <a:pt x="106" y="23"/>
                  </a:lnTo>
                  <a:lnTo>
                    <a:pt x="84" y="23"/>
                  </a:lnTo>
                  <a:close/>
                </a:path>
              </a:pathLst>
            </a:custGeom>
            <a:solidFill>
              <a:srgbClr val="8FC28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1" name="Freeform 71"/>
            <p:cNvSpPr>
              <a:spLocks/>
            </p:cNvSpPr>
            <p:nvPr/>
          </p:nvSpPr>
          <p:spPr bwMode="auto">
            <a:xfrm>
              <a:off x="3324" y="3540"/>
              <a:ext cx="91" cy="263"/>
            </a:xfrm>
            <a:custGeom>
              <a:avLst/>
              <a:gdLst>
                <a:gd name="T0" fmla="*/ 16 w 91"/>
                <a:gd name="T1" fmla="*/ 0 h 263"/>
                <a:gd name="T2" fmla="*/ 0 w 91"/>
                <a:gd name="T3" fmla="*/ 62 h 263"/>
                <a:gd name="T4" fmla="*/ 12 w 91"/>
                <a:gd name="T5" fmla="*/ 77 h 263"/>
                <a:gd name="T6" fmla="*/ 4 w 91"/>
                <a:gd name="T7" fmla="*/ 203 h 263"/>
                <a:gd name="T8" fmla="*/ 47 w 91"/>
                <a:gd name="T9" fmla="*/ 263 h 263"/>
                <a:gd name="T10" fmla="*/ 90 w 91"/>
                <a:gd name="T11" fmla="*/ 198 h 263"/>
                <a:gd name="T12" fmla="*/ 91 w 91"/>
                <a:gd name="T13" fmla="*/ 168 h 263"/>
                <a:gd name="T14" fmla="*/ 67 w 91"/>
                <a:gd name="T15" fmla="*/ 141 h 263"/>
                <a:gd name="T16" fmla="*/ 67 w 91"/>
                <a:gd name="T17" fmla="*/ 52 h 263"/>
                <a:gd name="T18" fmla="*/ 16 w 91"/>
                <a:gd name="T19" fmla="*/ 0 h 263"/>
                <a:gd name="T20" fmla="*/ 16 w 91"/>
                <a:gd name="T21" fmla="*/ 0 h 263"/>
                <a:gd name="T22" fmla="*/ 16 w 91"/>
                <a:gd name="T23" fmla="*/ 0 h 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263"/>
                <a:gd name="T38" fmla="*/ 91 w 91"/>
                <a:gd name="T39" fmla="*/ 263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263">
                  <a:moveTo>
                    <a:pt x="16" y="0"/>
                  </a:moveTo>
                  <a:lnTo>
                    <a:pt x="0" y="62"/>
                  </a:lnTo>
                  <a:lnTo>
                    <a:pt x="12" y="77"/>
                  </a:lnTo>
                  <a:lnTo>
                    <a:pt x="4" y="203"/>
                  </a:lnTo>
                  <a:lnTo>
                    <a:pt x="47" y="263"/>
                  </a:lnTo>
                  <a:lnTo>
                    <a:pt x="90" y="198"/>
                  </a:lnTo>
                  <a:lnTo>
                    <a:pt x="91" y="168"/>
                  </a:lnTo>
                  <a:lnTo>
                    <a:pt x="67" y="141"/>
                  </a:lnTo>
                  <a:lnTo>
                    <a:pt x="67" y="52"/>
                  </a:lnTo>
                  <a:lnTo>
                    <a:pt x="16" y="0"/>
                  </a:lnTo>
                  <a:close/>
                </a:path>
              </a:pathLst>
            </a:custGeom>
            <a:solidFill>
              <a:srgbClr val="FFBE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2" name="Freeform 72"/>
            <p:cNvSpPr>
              <a:spLocks/>
            </p:cNvSpPr>
            <p:nvPr/>
          </p:nvSpPr>
          <p:spPr bwMode="auto">
            <a:xfrm>
              <a:off x="3371" y="3621"/>
              <a:ext cx="360" cy="483"/>
            </a:xfrm>
            <a:custGeom>
              <a:avLst/>
              <a:gdLst>
                <a:gd name="T0" fmla="*/ 345 w 360"/>
                <a:gd name="T1" fmla="*/ 0 h 483"/>
                <a:gd name="T2" fmla="*/ 319 w 360"/>
                <a:gd name="T3" fmla="*/ 4 h 483"/>
                <a:gd name="T4" fmla="*/ 320 w 360"/>
                <a:gd name="T5" fmla="*/ 34 h 483"/>
                <a:gd name="T6" fmla="*/ 289 w 360"/>
                <a:gd name="T7" fmla="*/ 44 h 483"/>
                <a:gd name="T8" fmla="*/ 233 w 360"/>
                <a:gd name="T9" fmla="*/ 21 h 483"/>
                <a:gd name="T10" fmla="*/ 145 w 360"/>
                <a:gd name="T11" fmla="*/ 41 h 483"/>
                <a:gd name="T12" fmla="*/ 44 w 360"/>
                <a:gd name="T13" fmla="*/ 87 h 483"/>
                <a:gd name="T14" fmla="*/ 44 w 360"/>
                <a:gd name="T15" fmla="*/ 117 h 483"/>
                <a:gd name="T16" fmla="*/ 0 w 360"/>
                <a:gd name="T17" fmla="*/ 182 h 483"/>
                <a:gd name="T18" fmla="*/ 26 w 360"/>
                <a:gd name="T19" fmla="*/ 257 h 483"/>
                <a:gd name="T20" fmla="*/ 51 w 360"/>
                <a:gd name="T21" fmla="*/ 264 h 483"/>
                <a:gd name="T22" fmla="*/ 35 w 360"/>
                <a:gd name="T23" fmla="*/ 278 h 483"/>
                <a:gd name="T24" fmla="*/ 56 w 360"/>
                <a:gd name="T25" fmla="*/ 317 h 483"/>
                <a:gd name="T26" fmla="*/ 145 w 360"/>
                <a:gd name="T27" fmla="*/ 320 h 483"/>
                <a:gd name="T28" fmla="*/ 159 w 360"/>
                <a:gd name="T29" fmla="*/ 344 h 483"/>
                <a:gd name="T30" fmla="*/ 98 w 360"/>
                <a:gd name="T31" fmla="*/ 329 h 483"/>
                <a:gd name="T32" fmla="*/ 59 w 360"/>
                <a:gd name="T33" fmla="*/ 341 h 483"/>
                <a:gd name="T34" fmla="*/ 47 w 360"/>
                <a:gd name="T35" fmla="*/ 376 h 483"/>
                <a:gd name="T36" fmla="*/ 76 w 360"/>
                <a:gd name="T37" fmla="*/ 394 h 483"/>
                <a:gd name="T38" fmla="*/ 76 w 360"/>
                <a:gd name="T39" fmla="*/ 426 h 483"/>
                <a:gd name="T40" fmla="*/ 87 w 360"/>
                <a:gd name="T41" fmla="*/ 466 h 483"/>
                <a:gd name="T42" fmla="*/ 110 w 360"/>
                <a:gd name="T43" fmla="*/ 448 h 483"/>
                <a:gd name="T44" fmla="*/ 114 w 360"/>
                <a:gd name="T45" fmla="*/ 480 h 483"/>
                <a:gd name="T46" fmla="*/ 120 w 360"/>
                <a:gd name="T47" fmla="*/ 477 h 483"/>
                <a:gd name="T48" fmla="*/ 135 w 360"/>
                <a:gd name="T49" fmla="*/ 457 h 483"/>
                <a:gd name="T50" fmla="*/ 141 w 360"/>
                <a:gd name="T51" fmla="*/ 483 h 483"/>
                <a:gd name="T52" fmla="*/ 157 w 360"/>
                <a:gd name="T53" fmla="*/ 474 h 483"/>
                <a:gd name="T54" fmla="*/ 157 w 360"/>
                <a:gd name="T55" fmla="*/ 429 h 483"/>
                <a:gd name="T56" fmla="*/ 141 w 360"/>
                <a:gd name="T57" fmla="*/ 388 h 483"/>
                <a:gd name="T58" fmla="*/ 173 w 360"/>
                <a:gd name="T59" fmla="*/ 410 h 483"/>
                <a:gd name="T60" fmla="*/ 181 w 360"/>
                <a:gd name="T61" fmla="*/ 405 h 483"/>
                <a:gd name="T62" fmla="*/ 161 w 360"/>
                <a:gd name="T63" fmla="*/ 355 h 483"/>
                <a:gd name="T64" fmla="*/ 191 w 360"/>
                <a:gd name="T65" fmla="*/ 358 h 483"/>
                <a:gd name="T66" fmla="*/ 217 w 360"/>
                <a:gd name="T67" fmla="*/ 385 h 483"/>
                <a:gd name="T68" fmla="*/ 213 w 360"/>
                <a:gd name="T69" fmla="*/ 338 h 483"/>
                <a:gd name="T70" fmla="*/ 135 w 360"/>
                <a:gd name="T71" fmla="*/ 263 h 483"/>
                <a:gd name="T72" fmla="*/ 151 w 360"/>
                <a:gd name="T73" fmla="*/ 253 h 483"/>
                <a:gd name="T74" fmla="*/ 159 w 360"/>
                <a:gd name="T75" fmla="*/ 225 h 483"/>
                <a:gd name="T76" fmla="*/ 138 w 360"/>
                <a:gd name="T77" fmla="*/ 166 h 483"/>
                <a:gd name="T78" fmla="*/ 137 w 360"/>
                <a:gd name="T79" fmla="*/ 109 h 483"/>
                <a:gd name="T80" fmla="*/ 154 w 360"/>
                <a:gd name="T81" fmla="*/ 104 h 483"/>
                <a:gd name="T82" fmla="*/ 181 w 360"/>
                <a:gd name="T83" fmla="*/ 169 h 483"/>
                <a:gd name="T84" fmla="*/ 188 w 360"/>
                <a:gd name="T85" fmla="*/ 144 h 483"/>
                <a:gd name="T86" fmla="*/ 198 w 360"/>
                <a:gd name="T87" fmla="*/ 131 h 483"/>
                <a:gd name="T88" fmla="*/ 226 w 360"/>
                <a:gd name="T89" fmla="*/ 134 h 483"/>
                <a:gd name="T90" fmla="*/ 219 w 360"/>
                <a:gd name="T91" fmla="*/ 117 h 483"/>
                <a:gd name="T92" fmla="*/ 191 w 360"/>
                <a:gd name="T93" fmla="*/ 109 h 483"/>
                <a:gd name="T94" fmla="*/ 241 w 360"/>
                <a:gd name="T95" fmla="*/ 82 h 483"/>
                <a:gd name="T96" fmla="*/ 330 w 360"/>
                <a:gd name="T97" fmla="*/ 94 h 483"/>
                <a:gd name="T98" fmla="*/ 360 w 360"/>
                <a:gd name="T99" fmla="*/ 18 h 483"/>
                <a:gd name="T100" fmla="*/ 345 w 360"/>
                <a:gd name="T101" fmla="*/ 0 h 483"/>
                <a:gd name="T102" fmla="*/ 345 w 360"/>
                <a:gd name="T103" fmla="*/ 0 h 483"/>
                <a:gd name="T104" fmla="*/ 345 w 360"/>
                <a:gd name="T105" fmla="*/ 0 h 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0"/>
                <a:gd name="T160" fmla="*/ 0 h 483"/>
                <a:gd name="T161" fmla="*/ 360 w 360"/>
                <a:gd name="T162" fmla="*/ 483 h 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0" h="483">
                  <a:moveTo>
                    <a:pt x="345" y="0"/>
                  </a:moveTo>
                  <a:lnTo>
                    <a:pt x="319" y="4"/>
                  </a:lnTo>
                  <a:lnTo>
                    <a:pt x="320" y="34"/>
                  </a:lnTo>
                  <a:lnTo>
                    <a:pt x="289" y="44"/>
                  </a:lnTo>
                  <a:lnTo>
                    <a:pt x="233" y="21"/>
                  </a:lnTo>
                  <a:lnTo>
                    <a:pt x="145" y="41"/>
                  </a:lnTo>
                  <a:lnTo>
                    <a:pt x="44" y="87"/>
                  </a:lnTo>
                  <a:lnTo>
                    <a:pt x="44" y="117"/>
                  </a:lnTo>
                  <a:lnTo>
                    <a:pt x="0" y="182"/>
                  </a:lnTo>
                  <a:lnTo>
                    <a:pt x="26" y="257"/>
                  </a:lnTo>
                  <a:lnTo>
                    <a:pt x="51" y="264"/>
                  </a:lnTo>
                  <a:lnTo>
                    <a:pt x="35" y="278"/>
                  </a:lnTo>
                  <a:lnTo>
                    <a:pt x="56" y="317"/>
                  </a:lnTo>
                  <a:lnTo>
                    <a:pt x="145" y="320"/>
                  </a:lnTo>
                  <a:lnTo>
                    <a:pt x="159" y="344"/>
                  </a:lnTo>
                  <a:lnTo>
                    <a:pt x="98" y="329"/>
                  </a:lnTo>
                  <a:lnTo>
                    <a:pt x="59" y="341"/>
                  </a:lnTo>
                  <a:lnTo>
                    <a:pt x="47" y="376"/>
                  </a:lnTo>
                  <a:lnTo>
                    <a:pt x="76" y="394"/>
                  </a:lnTo>
                  <a:lnTo>
                    <a:pt x="76" y="426"/>
                  </a:lnTo>
                  <a:lnTo>
                    <a:pt x="87" y="466"/>
                  </a:lnTo>
                  <a:lnTo>
                    <a:pt x="110" y="448"/>
                  </a:lnTo>
                  <a:lnTo>
                    <a:pt x="114" y="480"/>
                  </a:lnTo>
                  <a:lnTo>
                    <a:pt x="120" y="477"/>
                  </a:lnTo>
                  <a:lnTo>
                    <a:pt x="135" y="457"/>
                  </a:lnTo>
                  <a:lnTo>
                    <a:pt x="141" y="483"/>
                  </a:lnTo>
                  <a:lnTo>
                    <a:pt x="157" y="474"/>
                  </a:lnTo>
                  <a:lnTo>
                    <a:pt x="157" y="429"/>
                  </a:lnTo>
                  <a:lnTo>
                    <a:pt x="141" y="388"/>
                  </a:lnTo>
                  <a:lnTo>
                    <a:pt x="173" y="410"/>
                  </a:lnTo>
                  <a:lnTo>
                    <a:pt x="181" y="405"/>
                  </a:lnTo>
                  <a:lnTo>
                    <a:pt x="161" y="355"/>
                  </a:lnTo>
                  <a:lnTo>
                    <a:pt x="191" y="358"/>
                  </a:lnTo>
                  <a:lnTo>
                    <a:pt x="217" y="385"/>
                  </a:lnTo>
                  <a:lnTo>
                    <a:pt x="213" y="338"/>
                  </a:lnTo>
                  <a:lnTo>
                    <a:pt x="135" y="263"/>
                  </a:lnTo>
                  <a:lnTo>
                    <a:pt x="151" y="253"/>
                  </a:lnTo>
                  <a:lnTo>
                    <a:pt x="159" y="225"/>
                  </a:lnTo>
                  <a:lnTo>
                    <a:pt x="138" y="166"/>
                  </a:lnTo>
                  <a:lnTo>
                    <a:pt x="137" y="109"/>
                  </a:lnTo>
                  <a:lnTo>
                    <a:pt x="154" y="104"/>
                  </a:lnTo>
                  <a:lnTo>
                    <a:pt x="181" y="169"/>
                  </a:lnTo>
                  <a:lnTo>
                    <a:pt x="188" y="144"/>
                  </a:lnTo>
                  <a:lnTo>
                    <a:pt x="198" y="131"/>
                  </a:lnTo>
                  <a:lnTo>
                    <a:pt x="226" y="134"/>
                  </a:lnTo>
                  <a:lnTo>
                    <a:pt x="219" y="117"/>
                  </a:lnTo>
                  <a:lnTo>
                    <a:pt x="191" y="109"/>
                  </a:lnTo>
                  <a:lnTo>
                    <a:pt x="241" y="82"/>
                  </a:lnTo>
                  <a:lnTo>
                    <a:pt x="330" y="94"/>
                  </a:lnTo>
                  <a:lnTo>
                    <a:pt x="360" y="18"/>
                  </a:lnTo>
                  <a:lnTo>
                    <a:pt x="345"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3" name="Freeform 73"/>
            <p:cNvSpPr>
              <a:spLocks/>
            </p:cNvSpPr>
            <p:nvPr/>
          </p:nvSpPr>
          <p:spPr bwMode="auto">
            <a:xfrm>
              <a:off x="2591" y="3088"/>
              <a:ext cx="242" cy="160"/>
            </a:xfrm>
            <a:custGeom>
              <a:avLst/>
              <a:gdLst>
                <a:gd name="T0" fmla="*/ 85 w 242"/>
                <a:gd name="T1" fmla="*/ 3 h 160"/>
                <a:gd name="T2" fmla="*/ 74 w 242"/>
                <a:gd name="T3" fmla="*/ 10 h 160"/>
                <a:gd name="T4" fmla="*/ 50 w 242"/>
                <a:gd name="T5" fmla="*/ 10 h 160"/>
                <a:gd name="T6" fmla="*/ 50 w 242"/>
                <a:gd name="T7" fmla="*/ 22 h 160"/>
                <a:gd name="T8" fmla="*/ 22 w 242"/>
                <a:gd name="T9" fmla="*/ 60 h 160"/>
                <a:gd name="T10" fmla="*/ 0 w 242"/>
                <a:gd name="T11" fmla="*/ 110 h 160"/>
                <a:gd name="T12" fmla="*/ 2 w 242"/>
                <a:gd name="T13" fmla="*/ 134 h 160"/>
                <a:gd name="T14" fmla="*/ 28 w 242"/>
                <a:gd name="T15" fmla="*/ 110 h 160"/>
                <a:gd name="T16" fmla="*/ 41 w 242"/>
                <a:gd name="T17" fmla="*/ 110 h 160"/>
                <a:gd name="T18" fmla="*/ 41 w 242"/>
                <a:gd name="T19" fmla="*/ 147 h 160"/>
                <a:gd name="T20" fmla="*/ 56 w 242"/>
                <a:gd name="T21" fmla="*/ 158 h 160"/>
                <a:gd name="T22" fmla="*/ 100 w 242"/>
                <a:gd name="T23" fmla="*/ 158 h 160"/>
                <a:gd name="T24" fmla="*/ 119 w 242"/>
                <a:gd name="T25" fmla="*/ 119 h 160"/>
                <a:gd name="T26" fmla="*/ 132 w 242"/>
                <a:gd name="T27" fmla="*/ 113 h 160"/>
                <a:gd name="T28" fmla="*/ 163 w 242"/>
                <a:gd name="T29" fmla="*/ 160 h 160"/>
                <a:gd name="T30" fmla="*/ 179 w 242"/>
                <a:gd name="T31" fmla="*/ 106 h 160"/>
                <a:gd name="T32" fmla="*/ 225 w 242"/>
                <a:gd name="T33" fmla="*/ 122 h 160"/>
                <a:gd name="T34" fmla="*/ 225 w 242"/>
                <a:gd name="T35" fmla="*/ 92 h 160"/>
                <a:gd name="T36" fmla="*/ 242 w 242"/>
                <a:gd name="T37" fmla="*/ 89 h 160"/>
                <a:gd name="T38" fmla="*/ 242 w 242"/>
                <a:gd name="T39" fmla="*/ 67 h 160"/>
                <a:gd name="T40" fmla="*/ 209 w 242"/>
                <a:gd name="T41" fmla="*/ 62 h 160"/>
                <a:gd name="T42" fmla="*/ 197 w 242"/>
                <a:gd name="T43" fmla="*/ 54 h 160"/>
                <a:gd name="T44" fmla="*/ 192 w 242"/>
                <a:gd name="T45" fmla="*/ 44 h 160"/>
                <a:gd name="T46" fmla="*/ 197 w 242"/>
                <a:gd name="T47" fmla="*/ 22 h 160"/>
                <a:gd name="T48" fmla="*/ 192 w 242"/>
                <a:gd name="T49" fmla="*/ 10 h 160"/>
                <a:gd name="T50" fmla="*/ 150 w 242"/>
                <a:gd name="T51" fmla="*/ 0 h 160"/>
                <a:gd name="T52" fmla="*/ 118 w 242"/>
                <a:gd name="T53" fmla="*/ 0 h 160"/>
                <a:gd name="T54" fmla="*/ 85 w 242"/>
                <a:gd name="T55" fmla="*/ 3 h 160"/>
                <a:gd name="T56" fmla="*/ 85 w 242"/>
                <a:gd name="T57" fmla="*/ 3 h 160"/>
                <a:gd name="T58" fmla="*/ 85 w 242"/>
                <a:gd name="T59" fmla="*/ 3 h 1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2"/>
                <a:gd name="T91" fmla="*/ 0 h 160"/>
                <a:gd name="T92" fmla="*/ 242 w 242"/>
                <a:gd name="T93" fmla="*/ 160 h 1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2" h="160">
                  <a:moveTo>
                    <a:pt x="85" y="3"/>
                  </a:moveTo>
                  <a:lnTo>
                    <a:pt x="74" y="10"/>
                  </a:lnTo>
                  <a:lnTo>
                    <a:pt x="50" y="10"/>
                  </a:lnTo>
                  <a:lnTo>
                    <a:pt x="50" y="22"/>
                  </a:lnTo>
                  <a:lnTo>
                    <a:pt x="22" y="60"/>
                  </a:lnTo>
                  <a:lnTo>
                    <a:pt x="0" y="110"/>
                  </a:lnTo>
                  <a:lnTo>
                    <a:pt x="2" y="134"/>
                  </a:lnTo>
                  <a:lnTo>
                    <a:pt x="28" y="110"/>
                  </a:lnTo>
                  <a:lnTo>
                    <a:pt x="41" y="110"/>
                  </a:lnTo>
                  <a:lnTo>
                    <a:pt x="41" y="147"/>
                  </a:lnTo>
                  <a:lnTo>
                    <a:pt x="56" y="158"/>
                  </a:lnTo>
                  <a:lnTo>
                    <a:pt x="100" y="158"/>
                  </a:lnTo>
                  <a:lnTo>
                    <a:pt x="119" y="119"/>
                  </a:lnTo>
                  <a:lnTo>
                    <a:pt x="132" y="113"/>
                  </a:lnTo>
                  <a:lnTo>
                    <a:pt x="163" y="160"/>
                  </a:lnTo>
                  <a:lnTo>
                    <a:pt x="179" y="106"/>
                  </a:lnTo>
                  <a:lnTo>
                    <a:pt x="225" y="122"/>
                  </a:lnTo>
                  <a:lnTo>
                    <a:pt x="225" y="92"/>
                  </a:lnTo>
                  <a:lnTo>
                    <a:pt x="242" y="89"/>
                  </a:lnTo>
                  <a:lnTo>
                    <a:pt x="242" y="67"/>
                  </a:lnTo>
                  <a:lnTo>
                    <a:pt x="209" y="62"/>
                  </a:lnTo>
                  <a:lnTo>
                    <a:pt x="197" y="54"/>
                  </a:lnTo>
                  <a:lnTo>
                    <a:pt x="192" y="44"/>
                  </a:lnTo>
                  <a:lnTo>
                    <a:pt x="197" y="22"/>
                  </a:lnTo>
                  <a:lnTo>
                    <a:pt x="192" y="10"/>
                  </a:lnTo>
                  <a:lnTo>
                    <a:pt x="150" y="0"/>
                  </a:lnTo>
                  <a:lnTo>
                    <a:pt x="118" y="0"/>
                  </a:lnTo>
                  <a:lnTo>
                    <a:pt x="85" y="3"/>
                  </a:lnTo>
                  <a:close/>
                </a:path>
              </a:pathLst>
            </a:custGeom>
            <a:solidFill>
              <a:srgbClr val="66C2C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4" name="Freeform 74"/>
            <p:cNvSpPr>
              <a:spLocks/>
            </p:cNvSpPr>
            <p:nvPr/>
          </p:nvSpPr>
          <p:spPr bwMode="auto">
            <a:xfrm>
              <a:off x="2783" y="3110"/>
              <a:ext cx="15" cy="32"/>
            </a:xfrm>
            <a:custGeom>
              <a:avLst/>
              <a:gdLst>
                <a:gd name="T0" fmla="*/ 5 w 15"/>
                <a:gd name="T1" fmla="*/ 0 h 32"/>
                <a:gd name="T2" fmla="*/ 0 w 15"/>
                <a:gd name="T3" fmla="*/ 22 h 32"/>
                <a:gd name="T4" fmla="*/ 5 w 15"/>
                <a:gd name="T5" fmla="*/ 32 h 32"/>
                <a:gd name="T6" fmla="*/ 15 w 15"/>
                <a:gd name="T7" fmla="*/ 19 h 32"/>
                <a:gd name="T8" fmla="*/ 14 w 15"/>
                <a:gd name="T9" fmla="*/ 3 h 32"/>
                <a:gd name="T10" fmla="*/ 5 w 15"/>
                <a:gd name="T11" fmla="*/ 0 h 32"/>
                <a:gd name="T12" fmla="*/ 5 w 15"/>
                <a:gd name="T13" fmla="*/ 0 h 32"/>
                <a:gd name="T14" fmla="*/ 5 w 15"/>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2"/>
                <a:gd name="T26" fmla="*/ 15 w 1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2">
                  <a:moveTo>
                    <a:pt x="5" y="0"/>
                  </a:moveTo>
                  <a:lnTo>
                    <a:pt x="0" y="22"/>
                  </a:lnTo>
                  <a:lnTo>
                    <a:pt x="5" y="32"/>
                  </a:lnTo>
                  <a:lnTo>
                    <a:pt x="15" y="19"/>
                  </a:lnTo>
                  <a:lnTo>
                    <a:pt x="14" y="3"/>
                  </a:lnTo>
                  <a:lnTo>
                    <a:pt x="5" y="0"/>
                  </a:lnTo>
                  <a:close/>
                </a:path>
              </a:pathLst>
            </a:custGeom>
            <a:solidFill>
              <a:srgbClr val="0DC20D"/>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5" name="Freeform 75"/>
            <p:cNvSpPr>
              <a:spLocks/>
            </p:cNvSpPr>
            <p:nvPr/>
          </p:nvSpPr>
          <p:spPr bwMode="auto">
            <a:xfrm>
              <a:off x="2783" y="2959"/>
              <a:ext cx="415" cy="233"/>
            </a:xfrm>
            <a:custGeom>
              <a:avLst/>
              <a:gdLst>
                <a:gd name="T0" fmla="*/ 304 w 415"/>
                <a:gd name="T1" fmla="*/ 0 h 233"/>
                <a:gd name="T2" fmla="*/ 281 w 415"/>
                <a:gd name="T3" fmla="*/ 36 h 233"/>
                <a:gd name="T4" fmla="*/ 252 w 415"/>
                <a:gd name="T5" fmla="*/ 36 h 233"/>
                <a:gd name="T6" fmla="*/ 237 w 415"/>
                <a:gd name="T7" fmla="*/ 25 h 233"/>
                <a:gd name="T8" fmla="*/ 186 w 415"/>
                <a:gd name="T9" fmla="*/ 69 h 233"/>
                <a:gd name="T10" fmla="*/ 194 w 415"/>
                <a:gd name="T11" fmla="*/ 127 h 233"/>
                <a:gd name="T12" fmla="*/ 109 w 415"/>
                <a:gd name="T13" fmla="*/ 141 h 233"/>
                <a:gd name="T14" fmla="*/ 58 w 415"/>
                <a:gd name="T15" fmla="*/ 135 h 233"/>
                <a:gd name="T16" fmla="*/ 43 w 415"/>
                <a:gd name="T17" fmla="*/ 155 h 233"/>
                <a:gd name="T18" fmla="*/ 17 w 415"/>
                <a:gd name="T19" fmla="*/ 135 h 233"/>
                <a:gd name="T20" fmla="*/ 0 w 415"/>
                <a:gd name="T21" fmla="*/ 141 h 233"/>
                <a:gd name="T22" fmla="*/ 5 w 415"/>
                <a:gd name="T23" fmla="*/ 152 h 233"/>
                <a:gd name="T24" fmla="*/ 12 w 415"/>
                <a:gd name="T25" fmla="*/ 154 h 233"/>
                <a:gd name="T26" fmla="*/ 14 w 415"/>
                <a:gd name="T27" fmla="*/ 170 h 233"/>
                <a:gd name="T28" fmla="*/ 6 w 415"/>
                <a:gd name="T29" fmla="*/ 183 h 233"/>
                <a:gd name="T30" fmla="*/ 15 w 415"/>
                <a:gd name="T31" fmla="*/ 192 h 233"/>
                <a:gd name="T32" fmla="*/ 50 w 415"/>
                <a:gd name="T33" fmla="*/ 196 h 233"/>
                <a:gd name="T34" fmla="*/ 69 w 415"/>
                <a:gd name="T35" fmla="*/ 204 h 233"/>
                <a:gd name="T36" fmla="*/ 140 w 415"/>
                <a:gd name="T37" fmla="*/ 180 h 233"/>
                <a:gd name="T38" fmla="*/ 150 w 415"/>
                <a:gd name="T39" fmla="*/ 211 h 233"/>
                <a:gd name="T40" fmla="*/ 228 w 415"/>
                <a:gd name="T41" fmla="*/ 229 h 233"/>
                <a:gd name="T42" fmla="*/ 272 w 415"/>
                <a:gd name="T43" fmla="*/ 233 h 233"/>
                <a:gd name="T44" fmla="*/ 296 w 415"/>
                <a:gd name="T45" fmla="*/ 223 h 233"/>
                <a:gd name="T46" fmla="*/ 324 w 415"/>
                <a:gd name="T47" fmla="*/ 221 h 233"/>
                <a:gd name="T48" fmla="*/ 359 w 415"/>
                <a:gd name="T49" fmla="*/ 199 h 233"/>
                <a:gd name="T50" fmla="*/ 384 w 415"/>
                <a:gd name="T51" fmla="*/ 144 h 233"/>
                <a:gd name="T52" fmla="*/ 376 w 415"/>
                <a:gd name="T53" fmla="*/ 135 h 233"/>
                <a:gd name="T54" fmla="*/ 388 w 415"/>
                <a:gd name="T55" fmla="*/ 119 h 233"/>
                <a:gd name="T56" fmla="*/ 415 w 415"/>
                <a:gd name="T57" fmla="*/ 119 h 233"/>
                <a:gd name="T58" fmla="*/ 413 w 415"/>
                <a:gd name="T59" fmla="*/ 91 h 233"/>
                <a:gd name="T60" fmla="*/ 401 w 415"/>
                <a:gd name="T61" fmla="*/ 25 h 233"/>
                <a:gd name="T62" fmla="*/ 362 w 415"/>
                <a:gd name="T63" fmla="*/ 23 h 233"/>
                <a:gd name="T64" fmla="*/ 340 w 415"/>
                <a:gd name="T65" fmla="*/ 5 h 233"/>
                <a:gd name="T66" fmla="*/ 304 w 415"/>
                <a:gd name="T67" fmla="*/ 0 h 233"/>
                <a:gd name="T68" fmla="*/ 304 w 415"/>
                <a:gd name="T69" fmla="*/ 0 h 233"/>
                <a:gd name="T70" fmla="*/ 304 w 415"/>
                <a:gd name="T71" fmla="*/ 0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233"/>
                <a:gd name="T110" fmla="*/ 415 w 415"/>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233">
                  <a:moveTo>
                    <a:pt x="304" y="0"/>
                  </a:moveTo>
                  <a:lnTo>
                    <a:pt x="281" y="36"/>
                  </a:lnTo>
                  <a:lnTo>
                    <a:pt x="252" y="36"/>
                  </a:lnTo>
                  <a:lnTo>
                    <a:pt x="237" y="25"/>
                  </a:lnTo>
                  <a:lnTo>
                    <a:pt x="186" y="69"/>
                  </a:lnTo>
                  <a:lnTo>
                    <a:pt x="194" y="127"/>
                  </a:lnTo>
                  <a:lnTo>
                    <a:pt x="109" y="141"/>
                  </a:lnTo>
                  <a:lnTo>
                    <a:pt x="58" y="135"/>
                  </a:lnTo>
                  <a:lnTo>
                    <a:pt x="43" y="155"/>
                  </a:lnTo>
                  <a:lnTo>
                    <a:pt x="17" y="135"/>
                  </a:lnTo>
                  <a:lnTo>
                    <a:pt x="0" y="141"/>
                  </a:lnTo>
                  <a:lnTo>
                    <a:pt x="5" y="152"/>
                  </a:lnTo>
                  <a:lnTo>
                    <a:pt x="12" y="154"/>
                  </a:lnTo>
                  <a:lnTo>
                    <a:pt x="14" y="170"/>
                  </a:lnTo>
                  <a:lnTo>
                    <a:pt x="6" y="183"/>
                  </a:lnTo>
                  <a:lnTo>
                    <a:pt x="15" y="192"/>
                  </a:lnTo>
                  <a:lnTo>
                    <a:pt x="50" y="196"/>
                  </a:lnTo>
                  <a:lnTo>
                    <a:pt x="69" y="204"/>
                  </a:lnTo>
                  <a:lnTo>
                    <a:pt x="140" y="180"/>
                  </a:lnTo>
                  <a:lnTo>
                    <a:pt x="150" y="211"/>
                  </a:lnTo>
                  <a:lnTo>
                    <a:pt x="228" y="229"/>
                  </a:lnTo>
                  <a:lnTo>
                    <a:pt x="272" y="233"/>
                  </a:lnTo>
                  <a:lnTo>
                    <a:pt x="296" y="223"/>
                  </a:lnTo>
                  <a:lnTo>
                    <a:pt x="324" y="221"/>
                  </a:lnTo>
                  <a:lnTo>
                    <a:pt x="359" y="199"/>
                  </a:lnTo>
                  <a:lnTo>
                    <a:pt x="384" y="144"/>
                  </a:lnTo>
                  <a:lnTo>
                    <a:pt x="376" y="135"/>
                  </a:lnTo>
                  <a:lnTo>
                    <a:pt x="388" y="119"/>
                  </a:lnTo>
                  <a:lnTo>
                    <a:pt x="415" y="119"/>
                  </a:lnTo>
                  <a:lnTo>
                    <a:pt x="413" y="91"/>
                  </a:lnTo>
                  <a:lnTo>
                    <a:pt x="401" y="25"/>
                  </a:lnTo>
                  <a:lnTo>
                    <a:pt x="362" y="23"/>
                  </a:lnTo>
                  <a:lnTo>
                    <a:pt x="340" y="5"/>
                  </a:lnTo>
                  <a:lnTo>
                    <a:pt x="304" y="0"/>
                  </a:lnTo>
                  <a:close/>
                </a:path>
              </a:pathLst>
            </a:custGeom>
            <a:solidFill>
              <a:srgbClr val="FFC4B8"/>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6" name="Freeform 76"/>
            <p:cNvSpPr>
              <a:spLocks/>
            </p:cNvSpPr>
            <p:nvPr/>
          </p:nvSpPr>
          <p:spPr bwMode="auto">
            <a:xfrm>
              <a:off x="2625" y="3139"/>
              <a:ext cx="655" cy="832"/>
            </a:xfrm>
            <a:custGeom>
              <a:avLst/>
              <a:gdLst>
                <a:gd name="T0" fmla="*/ 19 w 655"/>
                <a:gd name="T1" fmla="*/ 106 h 832"/>
                <a:gd name="T2" fmla="*/ 6 w 655"/>
                <a:gd name="T3" fmla="*/ 135 h 832"/>
                <a:gd name="T4" fmla="*/ 23 w 655"/>
                <a:gd name="T5" fmla="*/ 165 h 832"/>
                <a:gd name="T6" fmla="*/ 0 w 655"/>
                <a:gd name="T7" fmla="*/ 197 h 832"/>
                <a:gd name="T8" fmla="*/ 23 w 655"/>
                <a:gd name="T9" fmla="*/ 266 h 832"/>
                <a:gd name="T10" fmla="*/ 73 w 655"/>
                <a:gd name="T11" fmla="*/ 297 h 832"/>
                <a:gd name="T12" fmla="*/ 84 w 655"/>
                <a:gd name="T13" fmla="*/ 288 h 832"/>
                <a:gd name="T14" fmla="*/ 120 w 655"/>
                <a:gd name="T15" fmla="*/ 246 h 832"/>
                <a:gd name="T16" fmla="*/ 204 w 655"/>
                <a:gd name="T17" fmla="*/ 276 h 832"/>
                <a:gd name="T18" fmla="*/ 223 w 655"/>
                <a:gd name="T19" fmla="*/ 379 h 832"/>
                <a:gd name="T20" fmla="*/ 254 w 655"/>
                <a:gd name="T21" fmla="*/ 429 h 832"/>
                <a:gd name="T22" fmla="*/ 272 w 655"/>
                <a:gd name="T23" fmla="*/ 420 h 832"/>
                <a:gd name="T24" fmla="*/ 361 w 655"/>
                <a:gd name="T25" fmla="*/ 526 h 832"/>
                <a:gd name="T26" fmla="*/ 393 w 655"/>
                <a:gd name="T27" fmla="*/ 532 h 832"/>
                <a:gd name="T28" fmla="*/ 430 w 655"/>
                <a:gd name="T29" fmla="*/ 580 h 832"/>
                <a:gd name="T30" fmla="*/ 467 w 655"/>
                <a:gd name="T31" fmla="*/ 605 h 832"/>
                <a:gd name="T32" fmla="*/ 485 w 655"/>
                <a:gd name="T33" fmla="*/ 652 h 832"/>
                <a:gd name="T34" fmla="*/ 508 w 655"/>
                <a:gd name="T35" fmla="*/ 658 h 832"/>
                <a:gd name="T36" fmla="*/ 533 w 655"/>
                <a:gd name="T37" fmla="*/ 752 h 832"/>
                <a:gd name="T38" fmla="*/ 511 w 655"/>
                <a:gd name="T39" fmla="*/ 765 h 832"/>
                <a:gd name="T40" fmla="*/ 502 w 655"/>
                <a:gd name="T41" fmla="*/ 818 h 832"/>
                <a:gd name="T42" fmla="*/ 520 w 655"/>
                <a:gd name="T43" fmla="*/ 832 h 832"/>
                <a:gd name="T44" fmla="*/ 554 w 655"/>
                <a:gd name="T45" fmla="*/ 783 h 832"/>
                <a:gd name="T46" fmla="*/ 562 w 655"/>
                <a:gd name="T47" fmla="*/ 740 h 832"/>
                <a:gd name="T48" fmla="*/ 584 w 655"/>
                <a:gd name="T49" fmla="*/ 730 h 832"/>
                <a:gd name="T50" fmla="*/ 580 w 655"/>
                <a:gd name="T51" fmla="*/ 688 h 832"/>
                <a:gd name="T52" fmla="*/ 546 w 655"/>
                <a:gd name="T53" fmla="*/ 661 h 832"/>
                <a:gd name="T54" fmla="*/ 565 w 655"/>
                <a:gd name="T55" fmla="*/ 594 h 832"/>
                <a:gd name="T56" fmla="*/ 626 w 655"/>
                <a:gd name="T57" fmla="*/ 624 h 832"/>
                <a:gd name="T58" fmla="*/ 636 w 655"/>
                <a:gd name="T59" fmla="*/ 663 h 832"/>
                <a:gd name="T60" fmla="*/ 653 w 655"/>
                <a:gd name="T61" fmla="*/ 666 h 832"/>
                <a:gd name="T62" fmla="*/ 655 w 655"/>
                <a:gd name="T63" fmla="*/ 627 h 832"/>
                <a:gd name="T64" fmla="*/ 626 w 655"/>
                <a:gd name="T65" fmla="*/ 575 h 832"/>
                <a:gd name="T66" fmla="*/ 520 w 655"/>
                <a:gd name="T67" fmla="*/ 513 h 832"/>
                <a:gd name="T68" fmla="*/ 527 w 655"/>
                <a:gd name="T69" fmla="*/ 466 h 832"/>
                <a:gd name="T70" fmla="*/ 482 w 655"/>
                <a:gd name="T71" fmla="*/ 466 h 832"/>
                <a:gd name="T72" fmla="*/ 443 w 655"/>
                <a:gd name="T73" fmla="*/ 441 h 832"/>
                <a:gd name="T74" fmla="*/ 382 w 655"/>
                <a:gd name="T75" fmla="*/ 310 h 832"/>
                <a:gd name="T76" fmla="*/ 316 w 655"/>
                <a:gd name="T77" fmla="*/ 257 h 832"/>
                <a:gd name="T78" fmla="*/ 316 w 655"/>
                <a:gd name="T79" fmla="*/ 152 h 832"/>
                <a:gd name="T80" fmla="*/ 366 w 655"/>
                <a:gd name="T81" fmla="*/ 125 h 832"/>
                <a:gd name="T82" fmla="*/ 398 w 655"/>
                <a:gd name="T83" fmla="*/ 122 h 832"/>
                <a:gd name="T84" fmla="*/ 374 w 655"/>
                <a:gd name="T85" fmla="*/ 71 h 832"/>
                <a:gd name="T86" fmla="*/ 388 w 655"/>
                <a:gd name="T87" fmla="*/ 49 h 832"/>
                <a:gd name="T88" fmla="*/ 308 w 655"/>
                <a:gd name="T89" fmla="*/ 28 h 832"/>
                <a:gd name="T90" fmla="*/ 298 w 655"/>
                <a:gd name="T91" fmla="*/ 0 h 832"/>
                <a:gd name="T92" fmla="*/ 226 w 655"/>
                <a:gd name="T93" fmla="*/ 22 h 832"/>
                <a:gd name="T94" fmla="*/ 208 w 655"/>
                <a:gd name="T95" fmla="*/ 16 h 832"/>
                <a:gd name="T96" fmla="*/ 208 w 655"/>
                <a:gd name="T97" fmla="*/ 37 h 832"/>
                <a:gd name="T98" fmla="*/ 191 w 655"/>
                <a:gd name="T99" fmla="*/ 41 h 832"/>
                <a:gd name="T100" fmla="*/ 191 w 655"/>
                <a:gd name="T101" fmla="*/ 71 h 832"/>
                <a:gd name="T102" fmla="*/ 144 w 655"/>
                <a:gd name="T103" fmla="*/ 55 h 832"/>
                <a:gd name="T104" fmla="*/ 129 w 655"/>
                <a:gd name="T105" fmla="*/ 106 h 832"/>
                <a:gd name="T106" fmla="*/ 98 w 655"/>
                <a:gd name="T107" fmla="*/ 62 h 832"/>
                <a:gd name="T108" fmla="*/ 82 w 655"/>
                <a:gd name="T109" fmla="*/ 68 h 832"/>
                <a:gd name="T110" fmla="*/ 66 w 655"/>
                <a:gd name="T111" fmla="*/ 106 h 832"/>
                <a:gd name="T112" fmla="*/ 19 w 655"/>
                <a:gd name="T113" fmla="*/ 106 h 832"/>
                <a:gd name="T114" fmla="*/ 19 w 655"/>
                <a:gd name="T115" fmla="*/ 106 h 832"/>
                <a:gd name="T116" fmla="*/ 19 w 655"/>
                <a:gd name="T117" fmla="*/ 106 h 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5"/>
                <a:gd name="T178" fmla="*/ 0 h 832"/>
                <a:gd name="T179" fmla="*/ 655 w 655"/>
                <a:gd name="T180" fmla="*/ 832 h 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5" h="832">
                  <a:moveTo>
                    <a:pt x="19" y="106"/>
                  </a:moveTo>
                  <a:lnTo>
                    <a:pt x="6" y="135"/>
                  </a:lnTo>
                  <a:lnTo>
                    <a:pt x="23" y="165"/>
                  </a:lnTo>
                  <a:lnTo>
                    <a:pt x="0" y="197"/>
                  </a:lnTo>
                  <a:lnTo>
                    <a:pt x="23" y="266"/>
                  </a:lnTo>
                  <a:lnTo>
                    <a:pt x="73" y="297"/>
                  </a:lnTo>
                  <a:lnTo>
                    <a:pt x="84" y="288"/>
                  </a:lnTo>
                  <a:lnTo>
                    <a:pt x="120" y="246"/>
                  </a:lnTo>
                  <a:lnTo>
                    <a:pt x="204" y="276"/>
                  </a:lnTo>
                  <a:lnTo>
                    <a:pt x="223" y="379"/>
                  </a:lnTo>
                  <a:lnTo>
                    <a:pt x="254" y="429"/>
                  </a:lnTo>
                  <a:lnTo>
                    <a:pt x="272" y="420"/>
                  </a:lnTo>
                  <a:lnTo>
                    <a:pt x="361" y="526"/>
                  </a:lnTo>
                  <a:lnTo>
                    <a:pt x="393" y="532"/>
                  </a:lnTo>
                  <a:lnTo>
                    <a:pt x="430" y="580"/>
                  </a:lnTo>
                  <a:lnTo>
                    <a:pt x="467" y="605"/>
                  </a:lnTo>
                  <a:lnTo>
                    <a:pt x="485" y="652"/>
                  </a:lnTo>
                  <a:lnTo>
                    <a:pt x="508" y="658"/>
                  </a:lnTo>
                  <a:lnTo>
                    <a:pt x="533" y="752"/>
                  </a:lnTo>
                  <a:lnTo>
                    <a:pt x="511" y="765"/>
                  </a:lnTo>
                  <a:lnTo>
                    <a:pt x="502" y="818"/>
                  </a:lnTo>
                  <a:lnTo>
                    <a:pt x="520" y="832"/>
                  </a:lnTo>
                  <a:lnTo>
                    <a:pt x="554" y="783"/>
                  </a:lnTo>
                  <a:lnTo>
                    <a:pt x="562" y="740"/>
                  </a:lnTo>
                  <a:lnTo>
                    <a:pt x="584" y="730"/>
                  </a:lnTo>
                  <a:lnTo>
                    <a:pt x="580" y="688"/>
                  </a:lnTo>
                  <a:lnTo>
                    <a:pt x="546" y="661"/>
                  </a:lnTo>
                  <a:lnTo>
                    <a:pt x="565" y="594"/>
                  </a:lnTo>
                  <a:lnTo>
                    <a:pt x="626" y="624"/>
                  </a:lnTo>
                  <a:lnTo>
                    <a:pt x="636" y="663"/>
                  </a:lnTo>
                  <a:lnTo>
                    <a:pt x="653" y="666"/>
                  </a:lnTo>
                  <a:lnTo>
                    <a:pt x="655" y="627"/>
                  </a:lnTo>
                  <a:lnTo>
                    <a:pt x="626" y="575"/>
                  </a:lnTo>
                  <a:lnTo>
                    <a:pt x="520" y="513"/>
                  </a:lnTo>
                  <a:lnTo>
                    <a:pt x="527" y="466"/>
                  </a:lnTo>
                  <a:lnTo>
                    <a:pt x="482" y="466"/>
                  </a:lnTo>
                  <a:lnTo>
                    <a:pt x="443" y="441"/>
                  </a:lnTo>
                  <a:lnTo>
                    <a:pt x="382" y="310"/>
                  </a:lnTo>
                  <a:lnTo>
                    <a:pt x="316" y="257"/>
                  </a:lnTo>
                  <a:lnTo>
                    <a:pt x="316" y="152"/>
                  </a:lnTo>
                  <a:lnTo>
                    <a:pt x="366" y="125"/>
                  </a:lnTo>
                  <a:lnTo>
                    <a:pt x="398" y="122"/>
                  </a:lnTo>
                  <a:lnTo>
                    <a:pt x="374" y="71"/>
                  </a:lnTo>
                  <a:lnTo>
                    <a:pt x="388" y="49"/>
                  </a:lnTo>
                  <a:lnTo>
                    <a:pt x="308" y="28"/>
                  </a:lnTo>
                  <a:lnTo>
                    <a:pt x="298" y="0"/>
                  </a:lnTo>
                  <a:lnTo>
                    <a:pt x="226" y="22"/>
                  </a:lnTo>
                  <a:lnTo>
                    <a:pt x="208" y="16"/>
                  </a:lnTo>
                  <a:lnTo>
                    <a:pt x="208" y="37"/>
                  </a:lnTo>
                  <a:lnTo>
                    <a:pt x="191" y="41"/>
                  </a:lnTo>
                  <a:lnTo>
                    <a:pt x="191" y="71"/>
                  </a:lnTo>
                  <a:lnTo>
                    <a:pt x="144" y="55"/>
                  </a:lnTo>
                  <a:lnTo>
                    <a:pt x="129" y="106"/>
                  </a:lnTo>
                  <a:lnTo>
                    <a:pt x="98" y="62"/>
                  </a:lnTo>
                  <a:lnTo>
                    <a:pt x="82" y="68"/>
                  </a:lnTo>
                  <a:lnTo>
                    <a:pt x="66" y="106"/>
                  </a:lnTo>
                  <a:lnTo>
                    <a:pt x="19" y="106"/>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7" name="Freeform 77"/>
            <p:cNvSpPr>
              <a:spLocks/>
            </p:cNvSpPr>
            <p:nvPr/>
          </p:nvSpPr>
          <p:spPr bwMode="auto">
            <a:xfrm>
              <a:off x="2004" y="2769"/>
              <a:ext cx="702" cy="805"/>
            </a:xfrm>
            <a:custGeom>
              <a:avLst/>
              <a:gdLst>
                <a:gd name="T0" fmla="*/ 343 w 702"/>
                <a:gd name="T1" fmla="*/ 103 h 805"/>
                <a:gd name="T2" fmla="*/ 277 w 702"/>
                <a:gd name="T3" fmla="*/ 151 h 805"/>
                <a:gd name="T4" fmla="*/ 227 w 702"/>
                <a:gd name="T5" fmla="*/ 165 h 805"/>
                <a:gd name="T6" fmla="*/ 196 w 702"/>
                <a:gd name="T7" fmla="*/ 137 h 805"/>
                <a:gd name="T8" fmla="*/ 195 w 702"/>
                <a:gd name="T9" fmla="*/ 228 h 805"/>
                <a:gd name="T10" fmla="*/ 123 w 702"/>
                <a:gd name="T11" fmla="*/ 226 h 805"/>
                <a:gd name="T12" fmla="*/ 3 w 702"/>
                <a:gd name="T13" fmla="*/ 238 h 805"/>
                <a:gd name="T14" fmla="*/ 32 w 702"/>
                <a:gd name="T15" fmla="*/ 266 h 805"/>
                <a:gd name="T16" fmla="*/ 55 w 702"/>
                <a:gd name="T17" fmla="*/ 323 h 805"/>
                <a:gd name="T18" fmla="*/ 141 w 702"/>
                <a:gd name="T19" fmla="*/ 357 h 805"/>
                <a:gd name="T20" fmla="*/ 213 w 702"/>
                <a:gd name="T21" fmla="*/ 438 h 805"/>
                <a:gd name="T22" fmla="*/ 226 w 702"/>
                <a:gd name="T23" fmla="*/ 592 h 805"/>
                <a:gd name="T24" fmla="*/ 232 w 702"/>
                <a:gd name="T25" fmla="*/ 762 h 805"/>
                <a:gd name="T26" fmla="*/ 314 w 702"/>
                <a:gd name="T27" fmla="*/ 764 h 805"/>
                <a:gd name="T28" fmla="*/ 448 w 702"/>
                <a:gd name="T29" fmla="*/ 801 h 805"/>
                <a:gd name="T30" fmla="*/ 480 w 702"/>
                <a:gd name="T31" fmla="*/ 695 h 805"/>
                <a:gd name="T32" fmla="*/ 600 w 702"/>
                <a:gd name="T33" fmla="*/ 739 h 805"/>
                <a:gd name="T34" fmla="*/ 644 w 702"/>
                <a:gd name="T35" fmla="*/ 635 h 805"/>
                <a:gd name="T36" fmla="*/ 644 w 702"/>
                <a:gd name="T37" fmla="*/ 535 h 805"/>
                <a:gd name="T38" fmla="*/ 641 w 702"/>
                <a:gd name="T39" fmla="*/ 475 h 805"/>
                <a:gd name="T40" fmla="*/ 630 w 702"/>
                <a:gd name="T41" fmla="*/ 429 h 805"/>
                <a:gd name="T42" fmla="*/ 589 w 702"/>
                <a:gd name="T43" fmla="*/ 451 h 805"/>
                <a:gd name="T44" fmla="*/ 609 w 702"/>
                <a:gd name="T45" fmla="*/ 379 h 805"/>
                <a:gd name="T46" fmla="*/ 637 w 702"/>
                <a:gd name="T47" fmla="*/ 329 h 805"/>
                <a:gd name="T48" fmla="*/ 672 w 702"/>
                <a:gd name="T49" fmla="*/ 322 h 805"/>
                <a:gd name="T50" fmla="*/ 702 w 702"/>
                <a:gd name="T51" fmla="*/ 198 h 805"/>
                <a:gd name="T52" fmla="*/ 612 w 702"/>
                <a:gd name="T53" fmla="*/ 148 h 805"/>
                <a:gd name="T54" fmla="*/ 544 w 702"/>
                <a:gd name="T55" fmla="*/ 134 h 805"/>
                <a:gd name="T56" fmla="*/ 515 w 702"/>
                <a:gd name="T57" fmla="*/ 107 h 805"/>
                <a:gd name="T58" fmla="*/ 483 w 702"/>
                <a:gd name="T59" fmla="*/ 68 h 805"/>
                <a:gd name="T60" fmla="*/ 439 w 702"/>
                <a:gd name="T61" fmla="*/ 34 h 805"/>
                <a:gd name="T62" fmla="*/ 411 w 702"/>
                <a:gd name="T63" fmla="*/ 0 h 805"/>
                <a:gd name="T64" fmla="*/ 362 w 702"/>
                <a:gd name="T65" fmla="*/ 24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805"/>
                <a:gd name="T101" fmla="*/ 702 w 702"/>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805">
                  <a:moveTo>
                    <a:pt x="362" y="24"/>
                  </a:moveTo>
                  <a:lnTo>
                    <a:pt x="343" y="103"/>
                  </a:lnTo>
                  <a:lnTo>
                    <a:pt x="280" y="132"/>
                  </a:lnTo>
                  <a:lnTo>
                    <a:pt x="277" y="151"/>
                  </a:lnTo>
                  <a:lnTo>
                    <a:pt x="249" y="165"/>
                  </a:lnTo>
                  <a:lnTo>
                    <a:pt x="227" y="165"/>
                  </a:lnTo>
                  <a:lnTo>
                    <a:pt x="201" y="156"/>
                  </a:lnTo>
                  <a:lnTo>
                    <a:pt x="196" y="137"/>
                  </a:lnTo>
                  <a:lnTo>
                    <a:pt x="167" y="132"/>
                  </a:lnTo>
                  <a:lnTo>
                    <a:pt x="195" y="228"/>
                  </a:lnTo>
                  <a:lnTo>
                    <a:pt x="164" y="212"/>
                  </a:lnTo>
                  <a:lnTo>
                    <a:pt x="123" y="226"/>
                  </a:lnTo>
                  <a:lnTo>
                    <a:pt x="85" y="207"/>
                  </a:lnTo>
                  <a:lnTo>
                    <a:pt x="3" y="238"/>
                  </a:lnTo>
                  <a:lnTo>
                    <a:pt x="0" y="260"/>
                  </a:lnTo>
                  <a:lnTo>
                    <a:pt x="32" y="266"/>
                  </a:lnTo>
                  <a:lnTo>
                    <a:pt x="14" y="295"/>
                  </a:lnTo>
                  <a:lnTo>
                    <a:pt x="55" y="323"/>
                  </a:lnTo>
                  <a:lnTo>
                    <a:pt x="135" y="328"/>
                  </a:lnTo>
                  <a:lnTo>
                    <a:pt x="141" y="357"/>
                  </a:lnTo>
                  <a:lnTo>
                    <a:pt x="164" y="413"/>
                  </a:lnTo>
                  <a:lnTo>
                    <a:pt x="213" y="438"/>
                  </a:lnTo>
                  <a:lnTo>
                    <a:pt x="211" y="564"/>
                  </a:lnTo>
                  <a:lnTo>
                    <a:pt x="226" y="592"/>
                  </a:lnTo>
                  <a:lnTo>
                    <a:pt x="188" y="695"/>
                  </a:lnTo>
                  <a:lnTo>
                    <a:pt x="232" y="762"/>
                  </a:lnTo>
                  <a:lnTo>
                    <a:pt x="293" y="777"/>
                  </a:lnTo>
                  <a:lnTo>
                    <a:pt x="314" y="764"/>
                  </a:lnTo>
                  <a:lnTo>
                    <a:pt x="377" y="805"/>
                  </a:lnTo>
                  <a:lnTo>
                    <a:pt x="448" y="801"/>
                  </a:lnTo>
                  <a:lnTo>
                    <a:pt x="440" y="762"/>
                  </a:lnTo>
                  <a:lnTo>
                    <a:pt x="480" y="695"/>
                  </a:lnTo>
                  <a:lnTo>
                    <a:pt x="552" y="710"/>
                  </a:lnTo>
                  <a:lnTo>
                    <a:pt x="600" y="739"/>
                  </a:lnTo>
                  <a:lnTo>
                    <a:pt x="694" y="667"/>
                  </a:lnTo>
                  <a:lnTo>
                    <a:pt x="644" y="635"/>
                  </a:lnTo>
                  <a:lnTo>
                    <a:pt x="621" y="567"/>
                  </a:lnTo>
                  <a:lnTo>
                    <a:pt x="644" y="535"/>
                  </a:lnTo>
                  <a:lnTo>
                    <a:pt x="627" y="505"/>
                  </a:lnTo>
                  <a:lnTo>
                    <a:pt x="641" y="475"/>
                  </a:lnTo>
                  <a:lnTo>
                    <a:pt x="628" y="464"/>
                  </a:lnTo>
                  <a:lnTo>
                    <a:pt x="630" y="429"/>
                  </a:lnTo>
                  <a:lnTo>
                    <a:pt x="616" y="429"/>
                  </a:lnTo>
                  <a:lnTo>
                    <a:pt x="589" y="451"/>
                  </a:lnTo>
                  <a:lnTo>
                    <a:pt x="587" y="429"/>
                  </a:lnTo>
                  <a:lnTo>
                    <a:pt x="609" y="379"/>
                  </a:lnTo>
                  <a:lnTo>
                    <a:pt x="637" y="341"/>
                  </a:lnTo>
                  <a:lnTo>
                    <a:pt x="637" y="329"/>
                  </a:lnTo>
                  <a:lnTo>
                    <a:pt x="662" y="329"/>
                  </a:lnTo>
                  <a:lnTo>
                    <a:pt x="672" y="322"/>
                  </a:lnTo>
                  <a:lnTo>
                    <a:pt x="672" y="238"/>
                  </a:lnTo>
                  <a:lnTo>
                    <a:pt x="702" y="198"/>
                  </a:lnTo>
                  <a:lnTo>
                    <a:pt x="625" y="182"/>
                  </a:lnTo>
                  <a:lnTo>
                    <a:pt x="612" y="148"/>
                  </a:lnTo>
                  <a:lnTo>
                    <a:pt x="574" y="143"/>
                  </a:lnTo>
                  <a:lnTo>
                    <a:pt x="544" y="134"/>
                  </a:lnTo>
                  <a:lnTo>
                    <a:pt x="531" y="90"/>
                  </a:lnTo>
                  <a:lnTo>
                    <a:pt x="515" y="107"/>
                  </a:lnTo>
                  <a:lnTo>
                    <a:pt x="493" y="103"/>
                  </a:lnTo>
                  <a:lnTo>
                    <a:pt x="483" y="68"/>
                  </a:lnTo>
                  <a:lnTo>
                    <a:pt x="450" y="56"/>
                  </a:lnTo>
                  <a:lnTo>
                    <a:pt x="439" y="34"/>
                  </a:lnTo>
                  <a:lnTo>
                    <a:pt x="415" y="30"/>
                  </a:lnTo>
                  <a:lnTo>
                    <a:pt x="411" y="0"/>
                  </a:lnTo>
                  <a:lnTo>
                    <a:pt x="362" y="24"/>
                  </a:lnTo>
                  <a:close/>
                </a:path>
              </a:pathLst>
            </a:custGeom>
            <a:solidFill>
              <a:srgbClr val="FFD4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8" name="Freeform 78"/>
            <p:cNvSpPr>
              <a:spLocks/>
            </p:cNvSpPr>
            <p:nvPr/>
          </p:nvSpPr>
          <p:spPr bwMode="auto">
            <a:xfrm>
              <a:off x="1769" y="3445"/>
              <a:ext cx="688" cy="702"/>
            </a:xfrm>
            <a:custGeom>
              <a:avLst/>
              <a:gdLst>
                <a:gd name="T0" fmla="*/ 688 w 688"/>
                <a:gd name="T1" fmla="*/ 170 h 702"/>
                <a:gd name="T2" fmla="*/ 571 w 688"/>
                <a:gd name="T3" fmla="*/ 252 h 702"/>
                <a:gd name="T4" fmla="*/ 487 w 688"/>
                <a:gd name="T5" fmla="*/ 382 h 702"/>
                <a:gd name="T6" fmla="*/ 521 w 688"/>
                <a:gd name="T7" fmla="*/ 455 h 702"/>
                <a:gd name="T8" fmla="*/ 471 w 688"/>
                <a:gd name="T9" fmla="*/ 561 h 702"/>
                <a:gd name="T10" fmla="*/ 417 w 688"/>
                <a:gd name="T11" fmla="*/ 570 h 702"/>
                <a:gd name="T12" fmla="*/ 405 w 688"/>
                <a:gd name="T13" fmla="*/ 634 h 702"/>
                <a:gd name="T14" fmla="*/ 276 w 688"/>
                <a:gd name="T15" fmla="*/ 643 h 702"/>
                <a:gd name="T16" fmla="*/ 207 w 688"/>
                <a:gd name="T17" fmla="*/ 702 h 702"/>
                <a:gd name="T18" fmla="*/ 164 w 688"/>
                <a:gd name="T19" fmla="*/ 625 h 702"/>
                <a:gd name="T20" fmla="*/ 114 w 688"/>
                <a:gd name="T21" fmla="*/ 589 h 702"/>
                <a:gd name="T22" fmla="*/ 105 w 688"/>
                <a:gd name="T23" fmla="*/ 596 h 702"/>
                <a:gd name="T24" fmla="*/ 94 w 688"/>
                <a:gd name="T25" fmla="*/ 565 h 702"/>
                <a:gd name="T26" fmla="*/ 124 w 688"/>
                <a:gd name="T27" fmla="*/ 526 h 702"/>
                <a:gd name="T28" fmla="*/ 105 w 688"/>
                <a:gd name="T29" fmla="*/ 480 h 702"/>
                <a:gd name="T30" fmla="*/ 119 w 688"/>
                <a:gd name="T31" fmla="*/ 432 h 702"/>
                <a:gd name="T32" fmla="*/ 104 w 688"/>
                <a:gd name="T33" fmla="*/ 374 h 702"/>
                <a:gd name="T34" fmla="*/ 132 w 688"/>
                <a:gd name="T35" fmla="*/ 346 h 702"/>
                <a:gd name="T36" fmla="*/ 133 w 688"/>
                <a:gd name="T37" fmla="*/ 260 h 702"/>
                <a:gd name="T38" fmla="*/ 167 w 688"/>
                <a:gd name="T39" fmla="*/ 186 h 702"/>
                <a:gd name="T40" fmla="*/ 133 w 688"/>
                <a:gd name="T41" fmla="*/ 167 h 702"/>
                <a:gd name="T42" fmla="*/ 76 w 688"/>
                <a:gd name="T43" fmla="*/ 173 h 702"/>
                <a:gd name="T44" fmla="*/ 61 w 688"/>
                <a:gd name="T45" fmla="*/ 151 h 702"/>
                <a:gd name="T46" fmla="*/ 28 w 688"/>
                <a:gd name="T47" fmla="*/ 163 h 702"/>
                <a:gd name="T48" fmla="*/ 28 w 688"/>
                <a:gd name="T49" fmla="*/ 158 h 702"/>
                <a:gd name="T50" fmla="*/ 28 w 688"/>
                <a:gd name="T51" fmla="*/ 114 h 702"/>
                <a:gd name="T52" fmla="*/ 0 w 688"/>
                <a:gd name="T53" fmla="*/ 42 h 702"/>
                <a:gd name="T54" fmla="*/ 41 w 688"/>
                <a:gd name="T55" fmla="*/ 29 h 702"/>
                <a:gd name="T56" fmla="*/ 79 w 688"/>
                <a:gd name="T57" fmla="*/ 0 h 702"/>
                <a:gd name="T58" fmla="*/ 158 w 688"/>
                <a:gd name="T59" fmla="*/ 10 h 702"/>
                <a:gd name="T60" fmla="*/ 235 w 688"/>
                <a:gd name="T61" fmla="*/ 17 h 702"/>
                <a:gd name="T62" fmla="*/ 315 w 688"/>
                <a:gd name="T63" fmla="*/ 22 h 702"/>
                <a:gd name="T64" fmla="*/ 389 w 688"/>
                <a:gd name="T65" fmla="*/ 22 h 702"/>
                <a:gd name="T66" fmla="*/ 423 w 688"/>
                <a:gd name="T67" fmla="*/ 19 h 702"/>
                <a:gd name="T68" fmla="*/ 467 w 688"/>
                <a:gd name="T69" fmla="*/ 86 h 702"/>
                <a:gd name="T70" fmla="*/ 528 w 688"/>
                <a:gd name="T71" fmla="*/ 101 h 702"/>
                <a:gd name="T72" fmla="*/ 549 w 688"/>
                <a:gd name="T73" fmla="*/ 88 h 702"/>
                <a:gd name="T74" fmla="*/ 612 w 688"/>
                <a:gd name="T75" fmla="*/ 129 h 702"/>
                <a:gd name="T76" fmla="*/ 683 w 688"/>
                <a:gd name="T77" fmla="*/ 125 h 702"/>
                <a:gd name="T78" fmla="*/ 688 w 688"/>
                <a:gd name="T79" fmla="*/ 170 h 702"/>
                <a:gd name="T80" fmla="*/ 688 w 688"/>
                <a:gd name="T81" fmla="*/ 170 h 702"/>
                <a:gd name="T82" fmla="*/ 688 w 688"/>
                <a:gd name="T83" fmla="*/ 170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8"/>
                <a:gd name="T127" fmla="*/ 0 h 702"/>
                <a:gd name="T128" fmla="*/ 688 w 68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8" h="702">
                  <a:moveTo>
                    <a:pt x="688" y="170"/>
                  </a:moveTo>
                  <a:lnTo>
                    <a:pt x="571" y="252"/>
                  </a:lnTo>
                  <a:lnTo>
                    <a:pt x="487" y="382"/>
                  </a:lnTo>
                  <a:lnTo>
                    <a:pt x="521" y="455"/>
                  </a:lnTo>
                  <a:lnTo>
                    <a:pt x="471" y="561"/>
                  </a:lnTo>
                  <a:lnTo>
                    <a:pt x="417" y="570"/>
                  </a:lnTo>
                  <a:lnTo>
                    <a:pt x="405" y="634"/>
                  </a:lnTo>
                  <a:lnTo>
                    <a:pt x="276" y="643"/>
                  </a:lnTo>
                  <a:lnTo>
                    <a:pt x="207" y="702"/>
                  </a:lnTo>
                  <a:lnTo>
                    <a:pt x="164" y="625"/>
                  </a:lnTo>
                  <a:lnTo>
                    <a:pt x="114" y="589"/>
                  </a:lnTo>
                  <a:lnTo>
                    <a:pt x="105" y="596"/>
                  </a:lnTo>
                  <a:lnTo>
                    <a:pt x="94" y="565"/>
                  </a:lnTo>
                  <a:lnTo>
                    <a:pt x="124" y="526"/>
                  </a:lnTo>
                  <a:lnTo>
                    <a:pt x="105" y="480"/>
                  </a:lnTo>
                  <a:lnTo>
                    <a:pt x="119" y="432"/>
                  </a:lnTo>
                  <a:lnTo>
                    <a:pt x="104" y="374"/>
                  </a:lnTo>
                  <a:lnTo>
                    <a:pt x="132" y="346"/>
                  </a:lnTo>
                  <a:lnTo>
                    <a:pt x="133" y="260"/>
                  </a:lnTo>
                  <a:lnTo>
                    <a:pt x="167" y="186"/>
                  </a:lnTo>
                  <a:lnTo>
                    <a:pt x="133" y="167"/>
                  </a:lnTo>
                  <a:lnTo>
                    <a:pt x="76" y="173"/>
                  </a:lnTo>
                  <a:lnTo>
                    <a:pt x="61" y="151"/>
                  </a:lnTo>
                  <a:lnTo>
                    <a:pt x="28" y="163"/>
                  </a:lnTo>
                  <a:lnTo>
                    <a:pt x="28" y="158"/>
                  </a:lnTo>
                  <a:lnTo>
                    <a:pt x="28" y="114"/>
                  </a:lnTo>
                  <a:lnTo>
                    <a:pt x="0" y="42"/>
                  </a:lnTo>
                  <a:lnTo>
                    <a:pt x="41" y="29"/>
                  </a:lnTo>
                  <a:lnTo>
                    <a:pt x="79" y="0"/>
                  </a:lnTo>
                  <a:lnTo>
                    <a:pt x="158" y="10"/>
                  </a:lnTo>
                  <a:lnTo>
                    <a:pt x="235" y="17"/>
                  </a:lnTo>
                  <a:lnTo>
                    <a:pt x="315" y="22"/>
                  </a:lnTo>
                  <a:lnTo>
                    <a:pt x="389" y="22"/>
                  </a:lnTo>
                  <a:lnTo>
                    <a:pt x="423" y="19"/>
                  </a:lnTo>
                  <a:lnTo>
                    <a:pt x="467" y="86"/>
                  </a:lnTo>
                  <a:lnTo>
                    <a:pt x="528" y="101"/>
                  </a:lnTo>
                  <a:lnTo>
                    <a:pt x="549" y="88"/>
                  </a:lnTo>
                  <a:lnTo>
                    <a:pt x="612" y="129"/>
                  </a:lnTo>
                  <a:lnTo>
                    <a:pt x="683" y="125"/>
                  </a:lnTo>
                  <a:lnTo>
                    <a:pt x="688" y="170"/>
                  </a:lnTo>
                  <a:close/>
                </a:path>
              </a:pathLst>
            </a:custGeom>
            <a:solidFill>
              <a:srgbClr val="DFBBD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9" name="Freeform 79"/>
            <p:cNvSpPr>
              <a:spLocks/>
            </p:cNvSpPr>
            <p:nvPr/>
          </p:nvSpPr>
          <p:spPr bwMode="auto">
            <a:xfrm>
              <a:off x="1758" y="3596"/>
              <a:ext cx="178" cy="461"/>
            </a:xfrm>
            <a:custGeom>
              <a:avLst/>
              <a:gdLst>
                <a:gd name="T0" fmla="*/ 96 w 178"/>
                <a:gd name="T1" fmla="*/ 461 h 461"/>
                <a:gd name="T2" fmla="*/ 27 w 178"/>
                <a:gd name="T3" fmla="*/ 454 h 461"/>
                <a:gd name="T4" fmla="*/ 41 w 178"/>
                <a:gd name="T5" fmla="*/ 355 h 461"/>
                <a:gd name="T6" fmla="*/ 14 w 178"/>
                <a:gd name="T7" fmla="*/ 332 h 461"/>
                <a:gd name="T8" fmla="*/ 0 w 178"/>
                <a:gd name="T9" fmla="*/ 272 h 461"/>
                <a:gd name="T10" fmla="*/ 36 w 178"/>
                <a:gd name="T11" fmla="*/ 172 h 461"/>
                <a:gd name="T12" fmla="*/ 37 w 178"/>
                <a:gd name="T13" fmla="*/ 15 h 461"/>
                <a:gd name="T14" fmla="*/ 39 w 178"/>
                <a:gd name="T15" fmla="*/ 12 h 461"/>
                <a:gd name="T16" fmla="*/ 72 w 178"/>
                <a:gd name="T17" fmla="*/ 0 h 461"/>
                <a:gd name="T18" fmla="*/ 87 w 178"/>
                <a:gd name="T19" fmla="*/ 22 h 461"/>
                <a:gd name="T20" fmla="*/ 144 w 178"/>
                <a:gd name="T21" fmla="*/ 16 h 461"/>
                <a:gd name="T22" fmla="*/ 178 w 178"/>
                <a:gd name="T23" fmla="*/ 35 h 461"/>
                <a:gd name="T24" fmla="*/ 144 w 178"/>
                <a:gd name="T25" fmla="*/ 109 h 461"/>
                <a:gd name="T26" fmla="*/ 143 w 178"/>
                <a:gd name="T27" fmla="*/ 195 h 461"/>
                <a:gd name="T28" fmla="*/ 115 w 178"/>
                <a:gd name="T29" fmla="*/ 223 h 461"/>
                <a:gd name="T30" fmla="*/ 130 w 178"/>
                <a:gd name="T31" fmla="*/ 281 h 461"/>
                <a:gd name="T32" fmla="*/ 116 w 178"/>
                <a:gd name="T33" fmla="*/ 329 h 461"/>
                <a:gd name="T34" fmla="*/ 135 w 178"/>
                <a:gd name="T35" fmla="*/ 375 h 461"/>
                <a:gd name="T36" fmla="*/ 105 w 178"/>
                <a:gd name="T37" fmla="*/ 414 h 461"/>
                <a:gd name="T38" fmla="*/ 116 w 178"/>
                <a:gd name="T39" fmla="*/ 445 h 461"/>
                <a:gd name="T40" fmla="*/ 96 w 178"/>
                <a:gd name="T41" fmla="*/ 461 h 461"/>
                <a:gd name="T42" fmla="*/ 96 w 178"/>
                <a:gd name="T43" fmla="*/ 461 h 461"/>
                <a:gd name="T44" fmla="*/ 96 w 178"/>
                <a:gd name="T45" fmla="*/ 461 h 4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461"/>
                <a:gd name="T71" fmla="*/ 178 w 178"/>
                <a:gd name="T72" fmla="*/ 461 h 4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461">
                  <a:moveTo>
                    <a:pt x="96" y="461"/>
                  </a:moveTo>
                  <a:lnTo>
                    <a:pt x="27" y="454"/>
                  </a:lnTo>
                  <a:lnTo>
                    <a:pt x="41" y="355"/>
                  </a:lnTo>
                  <a:lnTo>
                    <a:pt x="14" y="332"/>
                  </a:lnTo>
                  <a:lnTo>
                    <a:pt x="0" y="272"/>
                  </a:lnTo>
                  <a:lnTo>
                    <a:pt x="36" y="172"/>
                  </a:lnTo>
                  <a:lnTo>
                    <a:pt x="37" y="15"/>
                  </a:lnTo>
                  <a:lnTo>
                    <a:pt x="39" y="12"/>
                  </a:lnTo>
                  <a:lnTo>
                    <a:pt x="72" y="0"/>
                  </a:lnTo>
                  <a:lnTo>
                    <a:pt x="87" y="22"/>
                  </a:lnTo>
                  <a:lnTo>
                    <a:pt x="144" y="16"/>
                  </a:lnTo>
                  <a:lnTo>
                    <a:pt x="178" y="35"/>
                  </a:lnTo>
                  <a:lnTo>
                    <a:pt x="144" y="109"/>
                  </a:lnTo>
                  <a:lnTo>
                    <a:pt x="143" y="195"/>
                  </a:lnTo>
                  <a:lnTo>
                    <a:pt x="115" y="223"/>
                  </a:lnTo>
                  <a:lnTo>
                    <a:pt x="130" y="281"/>
                  </a:lnTo>
                  <a:lnTo>
                    <a:pt x="116" y="329"/>
                  </a:lnTo>
                  <a:lnTo>
                    <a:pt x="135" y="375"/>
                  </a:lnTo>
                  <a:lnTo>
                    <a:pt x="105" y="414"/>
                  </a:lnTo>
                  <a:lnTo>
                    <a:pt x="116" y="445"/>
                  </a:lnTo>
                  <a:lnTo>
                    <a:pt x="96" y="461"/>
                  </a:lnTo>
                  <a:close/>
                </a:path>
              </a:pathLst>
            </a:custGeom>
            <a:solidFill>
              <a:srgbClr val="F59E9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0" name="Freeform 80"/>
            <p:cNvSpPr>
              <a:spLocks/>
            </p:cNvSpPr>
            <p:nvPr/>
          </p:nvSpPr>
          <p:spPr bwMode="auto">
            <a:xfrm>
              <a:off x="2742" y="3503"/>
              <a:ext cx="49" cy="150"/>
            </a:xfrm>
            <a:custGeom>
              <a:avLst/>
              <a:gdLst>
                <a:gd name="T0" fmla="*/ 34 w 49"/>
                <a:gd name="T1" fmla="*/ 0 h 150"/>
                <a:gd name="T2" fmla="*/ 49 w 49"/>
                <a:gd name="T3" fmla="*/ 77 h 150"/>
                <a:gd name="T4" fmla="*/ 34 w 49"/>
                <a:gd name="T5" fmla="*/ 150 h 150"/>
                <a:gd name="T6" fmla="*/ 0 w 49"/>
                <a:gd name="T7" fmla="*/ 99 h 150"/>
                <a:gd name="T8" fmla="*/ 0 w 49"/>
                <a:gd name="T9" fmla="*/ 43 h 150"/>
                <a:gd name="T10" fmla="*/ 34 w 49"/>
                <a:gd name="T11" fmla="*/ 34 h 150"/>
                <a:gd name="T12" fmla="*/ 34 w 49"/>
                <a:gd name="T13" fmla="*/ 0 h 150"/>
                <a:gd name="T14" fmla="*/ 34 w 49"/>
                <a:gd name="T15" fmla="*/ 0 h 150"/>
                <a:gd name="T16" fmla="*/ 34 w 49"/>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50"/>
                <a:gd name="T29" fmla="*/ 49 w 49"/>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50">
                  <a:moveTo>
                    <a:pt x="34" y="0"/>
                  </a:moveTo>
                  <a:lnTo>
                    <a:pt x="49" y="77"/>
                  </a:lnTo>
                  <a:lnTo>
                    <a:pt x="34" y="150"/>
                  </a:lnTo>
                  <a:lnTo>
                    <a:pt x="0" y="99"/>
                  </a:lnTo>
                  <a:lnTo>
                    <a:pt x="0" y="43"/>
                  </a:lnTo>
                  <a:lnTo>
                    <a:pt x="34" y="34"/>
                  </a:lnTo>
                  <a:lnTo>
                    <a:pt x="34" y="0"/>
                  </a:lnTo>
                  <a:close/>
                </a:path>
              </a:pathLst>
            </a:custGeom>
            <a:solidFill>
              <a:srgbClr val="FFEAB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1" name="Freeform 81"/>
            <p:cNvSpPr>
              <a:spLocks/>
            </p:cNvSpPr>
            <p:nvPr/>
          </p:nvSpPr>
          <p:spPr bwMode="auto">
            <a:xfrm>
              <a:off x="2713" y="3671"/>
              <a:ext cx="90" cy="213"/>
            </a:xfrm>
            <a:custGeom>
              <a:avLst/>
              <a:gdLst>
                <a:gd name="T0" fmla="*/ 53 w 90"/>
                <a:gd name="T1" fmla="*/ 0 h 213"/>
                <a:gd name="T2" fmla="*/ 90 w 90"/>
                <a:gd name="T3" fmla="*/ 26 h 213"/>
                <a:gd name="T4" fmla="*/ 78 w 90"/>
                <a:gd name="T5" fmla="*/ 188 h 213"/>
                <a:gd name="T6" fmla="*/ 63 w 90"/>
                <a:gd name="T7" fmla="*/ 175 h 213"/>
                <a:gd name="T8" fmla="*/ 29 w 90"/>
                <a:gd name="T9" fmla="*/ 213 h 213"/>
                <a:gd name="T10" fmla="*/ 16 w 90"/>
                <a:gd name="T11" fmla="*/ 172 h 213"/>
                <a:gd name="T12" fmla="*/ 29 w 90"/>
                <a:gd name="T13" fmla="*/ 112 h 213"/>
                <a:gd name="T14" fmla="*/ 0 w 90"/>
                <a:gd name="T15" fmla="*/ 29 h 213"/>
                <a:gd name="T16" fmla="*/ 29 w 90"/>
                <a:gd name="T17" fmla="*/ 34 h 213"/>
                <a:gd name="T18" fmla="*/ 43 w 90"/>
                <a:gd name="T19" fmla="*/ 20 h 213"/>
                <a:gd name="T20" fmla="*/ 53 w 90"/>
                <a:gd name="T21" fmla="*/ 0 h 213"/>
                <a:gd name="T22" fmla="*/ 53 w 90"/>
                <a:gd name="T23" fmla="*/ 0 h 213"/>
                <a:gd name="T24" fmla="*/ 53 w 90"/>
                <a:gd name="T25" fmla="*/ 0 h 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213"/>
                <a:gd name="T41" fmla="*/ 90 w 90"/>
                <a:gd name="T42" fmla="*/ 213 h 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213">
                  <a:moveTo>
                    <a:pt x="53" y="0"/>
                  </a:moveTo>
                  <a:lnTo>
                    <a:pt x="90" y="26"/>
                  </a:lnTo>
                  <a:lnTo>
                    <a:pt x="78" y="188"/>
                  </a:lnTo>
                  <a:lnTo>
                    <a:pt x="63" y="175"/>
                  </a:lnTo>
                  <a:lnTo>
                    <a:pt x="29" y="213"/>
                  </a:lnTo>
                  <a:lnTo>
                    <a:pt x="16" y="172"/>
                  </a:lnTo>
                  <a:lnTo>
                    <a:pt x="29" y="112"/>
                  </a:lnTo>
                  <a:lnTo>
                    <a:pt x="0" y="29"/>
                  </a:lnTo>
                  <a:lnTo>
                    <a:pt x="29" y="34"/>
                  </a:lnTo>
                  <a:lnTo>
                    <a:pt x="43" y="20"/>
                  </a:lnTo>
                  <a:lnTo>
                    <a:pt x="53" y="0"/>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2" name="Freeform 82"/>
            <p:cNvSpPr>
              <a:spLocks/>
            </p:cNvSpPr>
            <p:nvPr/>
          </p:nvSpPr>
          <p:spPr bwMode="auto">
            <a:xfrm>
              <a:off x="2407" y="3783"/>
              <a:ext cx="61" cy="72"/>
            </a:xfrm>
            <a:custGeom>
              <a:avLst/>
              <a:gdLst>
                <a:gd name="T0" fmla="*/ 30 w 61"/>
                <a:gd name="T1" fmla="*/ 0 h 72"/>
                <a:gd name="T2" fmla="*/ 61 w 61"/>
                <a:gd name="T3" fmla="*/ 33 h 72"/>
                <a:gd name="T4" fmla="*/ 37 w 61"/>
                <a:gd name="T5" fmla="*/ 72 h 72"/>
                <a:gd name="T6" fmla="*/ 0 w 61"/>
                <a:gd name="T7" fmla="*/ 45 h 72"/>
                <a:gd name="T8" fmla="*/ 30 w 61"/>
                <a:gd name="T9" fmla="*/ 0 h 72"/>
                <a:gd name="T10" fmla="*/ 30 w 61"/>
                <a:gd name="T11" fmla="*/ 0 h 72"/>
                <a:gd name="T12" fmla="*/ 30 w 61"/>
                <a:gd name="T13" fmla="*/ 0 h 72"/>
                <a:gd name="T14" fmla="*/ 0 60000 65536"/>
                <a:gd name="T15" fmla="*/ 0 60000 65536"/>
                <a:gd name="T16" fmla="*/ 0 60000 65536"/>
                <a:gd name="T17" fmla="*/ 0 60000 65536"/>
                <a:gd name="T18" fmla="*/ 0 60000 65536"/>
                <a:gd name="T19" fmla="*/ 0 60000 65536"/>
                <a:gd name="T20" fmla="*/ 0 60000 65536"/>
                <a:gd name="T21" fmla="*/ 0 w 61"/>
                <a:gd name="T22" fmla="*/ 0 h 72"/>
                <a:gd name="T23" fmla="*/ 61 w 6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2">
                  <a:moveTo>
                    <a:pt x="30" y="0"/>
                  </a:moveTo>
                  <a:lnTo>
                    <a:pt x="61" y="33"/>
                  </a:lnTo>
                  <a:lnTo>
                    <a:pt x="37" y="72"/>
                  </a:lnTo>
                  <a:lnTo>
                    <a:pt x="0" y="45"/>
                  </a:lnTo>
                  <a:lnTo>
                    <a:pt x="30" y="0"/>
                  </a:lnTo>
                  <a:close/>
                </a:path>
              </a:pathLst>
            </a:custGeom>
            <a:solidFill>
              <a:srgbClr val="DBCEF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3" name="Freeform 83"/>
            <p:cNvSpPr>
              <a:spLocks/>
            </p:cNvSpPr>
            <p:nvPr/>
          </p:nvSpPr>
          <p:spPr bwMode="auto">
            <a:xfrm>
              <a:off x="2955" y="3944"/>
              <a:ext cx="157" cy="147"/>
            </a:xfrm>
            <a:custGeom>
              <a:avLst/>
              <a:gdLst>
                <a:gd name="T0" fmla="*/ 152 w 157"/>
                <a:gd name="T1" fmla="*/ 18 h 147"/>
                <a:gd name="T2" fmla="*/ 72 w 157"/>
                <a:gd name="T3" fmla="*/ 27 h 147"/>
                <a:gd name="T4" fmla="*/ 43 w 157"/>
                <a:gd name="T5" fmla="*/ 0 h 147"/>
                <a:gd name="T6" fmla="*/ 0 w 157"/>
                <a:gd name="T7" fmla="*/ 9 h 147"/>
                <a:gd name="T8" fmla="*/ 3 w 157"/>
                <a:gd name="T9" fmla="*/ 47 h 147"/>
                <a:gd name="T10" fmla="*/ 138 w 157"/>
                <a:gd name="T11" fmla="*/ 147 h 147"/>
                <a:gd name="T12" fmla="*/ 157 w 157"/>
                <a:gd name="T13" fmla="*/ 116 h 147"/>
                <a:gd name="T14" fmla="*/ 134 w 157"/>
                <a:gd name="T15" fmla="*/ 69 h 147"/>
                <a:gd name="T16" fmla="*/ 152 w 157"/>
                <a:gd name="T17" fmla="*/ 18 h 147"/>
                <a:gd name="T18" fmla="*/ 152 w 157"/>
                <a:gd name="T19" fmla="*/ 18 h 147"/>
                <a:gd name="T20" fmla="*/ 152 w 157"/>
                <a:gd name="T21" fmla="*/ 18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47"/>
                <a:gd name="T35" fmla="*/ 157 w 157"/>
                <a:gd name="T36" fmla="*/ 147 h 1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47">
                  <a:moveTo>
                    <a:pt x="152" y="18"/>
                  </a:moveTo>
                  <a:lnTo>
                    <a:pt x="72" y="27"/>
                  </a:lnTo>
                  <a:lnTo>
                    <a:pt x="43" y="0"/>
                  </a:lnTo>
                  <a:lnTo>
                    <a:pt x="0" y="9"/>
                  </a:lnTo>
                  <a:lnTo>
                    <a:pt x="3" y="47"/>
                  </a:lnTo>
                  <a:lnTo>
                    <a:pt x="138" y="147"/>
                  </a:lnTo>
                  <a:lnTo>
                    <a:pt x="157" y="116"/>
                  </a:lnTo>
                  <a:lnTo>
                    <a:pt x="134" y="69"/>
                  </a:lnTo>
                  <a:lnTo>
                    <a:pt x="152" y="18"/>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4" name="Freeform 84"/>
            <p:cNvSpPr>
              <a:spLocks/>
            </p:cNvSpPr>
            <p:nvPr/>
          </p:nvSpPr>
          <p:spPr bwMode="auto">
            <a:xfrm>
              <a:off x="3331" y="3808"/>
              <a:ext cx="37" cy="38"/>
            </a:xfrm>
            <a:custGeom>
              <a:avLst/>
              <a:gdLst>
                <a:gd name="T0" fmla="*/ 0 w 37"/>
                <a:gd name="T1" fmla="*/ 0 h 38"/>
                <a:gd name="T2" fmla="*/ 16 w 37"/>
                <a:gd name="T3" fmla="*/ 4 h 38"/>
                <a:gd name="T4" fmla="*/ 37 w 37"/>
                <a:gd name="T5" fmla="*/ 38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0" y="0"/>
                  </a:moveTo>
                  <a:lnTo>
                    <a:pt x="16" y="4"/>
                  </a:lnTo>
                  <a:lnTo>
                    <a:pt x="37" y="38"/>
                  </a:lnTo>
                  <a:lnTo>
                    <a:pt x="0" y="0"/>
                  </a:lnTo>
                  <a:close/>
                </a:path>
              </a:pathLst>
            </a:custGeom>
            <a:solidFill>
              <a:srgbClr val="FFE6D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5" name="Freeform 85"/>
            <p:cNvSpPr>
              <a:spLocks/>
            </p:cNvSpPr>
            <p:nvPr/>
          </p:nvSpPr>
          <p:spPr bwMode="auto">
            <a:xfrm>
              <a:off x="3553" y="4185"/>
              <a:ext cx="159" cy="68"/>
            </a:xfrm>
            <a:custGeom>
              <a:avLst/>
              <a:gdLst>
                <a:gd name="T0" fmla="*/ 0 w 159"/>
                <a:gd name="T1" fmla="*/ 0 h 68"/>
                <a:gd name="T2" fmla="*/ 4 w 159"/>
                <a:gd name="T3" fmla="*/ 34 h 68"/>
                <a:gd name="T4" fmla="*/ 76 w 159"/>
                <a:gd name="T5" fmla="*/ 68 h 68"/>
                <a:gd name="T6" fmla="*/ 150 w 159"/>
                <a:gd name="T7" fmla="*/ 59 h 68"/>
                <a:gd name="T8" fmla="*/ 159 w 159"/>
                <a:gd name="T9" fmla="*/ 25 h 68"/>
                <a:gd name="T10" fmla="*/ 129 w 159"/>
                <a:gd name="T11" fmla="*/ 43 h 68"/>
                <a:gd name="T12" fmla="*/ 110 w 159"/>
                <a:gd name="T13" fmla="*/ 25 h 68"/>
                <a:gd name="T14" fmla="*/ 50 w 159"/>
                <a:gd name="T15" fmla="*/ 25 h 68"/>
                <a:gd name="T16" fmla="*/ 26 w 159"/>
                <a:gd name="T17" fmla="*/ 0 h 68"/>
                <a:gd name="T18" fmla="*/ 0 w 159"/>
                <a:gd name="T19" fmla="*/ 0 h 68"/>
                <a:gd name="T20" fmla="*/ 0 w 159"/>
                <a:gd name="T21" fmla="*/ 0 h 68"/>
                <a:gd name="T22" fmla="*/ 0 w 159"/>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68"/>
                <a:gd name="T38" fmla="*/ 159 w 15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68">
                  <a:moveTo>
                    <a:pt x="0" y="0"/>
                  </a:moveTo>
                  <a:lnTo>
                    <a:pt x="4" y="34"/>
                  </a:lnTo>
                  <a:lnTo>
                    <a:pt x="76" y="68"/>
                  </a:lnTo>
                  <a:lnTo>
                    <a:pt x="150" y="59"/>
                  </a:lnTo>
                  <a:lnTo>
                    <a:pt x="159" y="25"/>
                  </a:lnTo>
                  <a:lnTo>
                    <a:pt x="129" y="43"/>
                  </a:lnTo>
                  <a:lnTo>
                    <a:pt x="110" y="25"/>
                  </a:lnTo>
                  <a:lnTo>
                    <a:pt x="50" y="25"/>
                  </a:lnTo>
                  <a:lnTo>
                    <a:pt x="26" y="0"/>
                  </a:lnTo>
                  <a:lnTo>
                    <a:pt x="0"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6" name="Freeform 86"/>
            <p:cNvSpPr>
              <a:spLocks/>
            </p:cNvSpPr>
            <p:nvPr/>
          </p:nvSpPr>
          <p:spPr bwMode="auto">
            <a:xfrm>
              <a:off x="3540" y="3868"/>
              <a:ext cx="92" cy="103"/>
            </a:xfrm>
            <a:custGeom>
              <a:avLst/>
              <a:gdLst>
                <a:gd name="T0" fmla="*/ 10 w 92"/>
                <a:gd name="T1" fmla="*/ 0 h 103"/>
                <a:gd name="T2" fmla="*/ 0 w 92"/>
                <a:gd name="T3" fmla="*/ 20 h 103"/>
                <a:gd name="T4" fmla="*/ 34 w 92"/>
                <a:gd name="T5" fmla="*/ 60 h 103"/>
                <a:gd name="T6" fmla="*/ 60 w 92"/>
                <a:gd name="T7" fmla="*/ 76 h 103"/>
                <a:gd name="T8" fmla="*/ 66 w 92"/>
                <a:gd name="T9" fmla="*/ 103 h 103"/>
                <a:gd name="T10" fmla="*/ 92 w 92"/>
                <a:gd name="T11" fmla="*/ 98 h 103"/>
                <a:gd name="T12" fmla="*/ 34 w 92"/>
                <a:gd name="T13" fmla="*/ 38 h 103"/>
                <a:gd name="T14" fmla="*/ 10 w 92"/>
                <a:gd name="T15" fmla="*/ 0 h 103"/>
                <a:gd name="T16" fmla="*/ 10 w 92"/>
                <a:gd name="T17" fmla="*/ 0 h 103"/>
                <a:gd name="T18" fmla="*/ 10 w 92"/>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103"/>
                <a:gd name="T32" fmla="*/ 92 w 92"/>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103">
                  <a:moveTo>
                    <a:pt x="10" y="0"/>
                  </a:moveTo>
                  <a:lnTo>
                    <a:pt x="0" y="20"/>
                  </a:lnTo>
                  <a:lnTo>
                    <a:pt x="34" y="60"/>
                  </a:lnTo>
                  <a:lnTo>
                    <a:pt x="60" y="76"/>
                  </a:lnTo>
                  <a:lnTo>
                    <a:pt x="66" y="103"/>
                  </a:lnTo>
                  <a:lnTo>
                    <a:pt x="92" y="98"/>
                  </a:lnTo>
                  <a:lnTo>
                    <a:pt x="34" y="38"/>
                  </a:lnTo>
                  <a:lnTo>
                    <a:pt x="10"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7" name="Freeform 87"/>
            <p:cNvSpPr>
              <a:spLocks/>
            </p:cNvSpPr>
            <p:nvPr/>
          </p:nvSpPr>
          <p:spPr bwMode="auto">
            <a:xfrm>
              <a:off x="3673" y="3838"/>
              <a:ext cx="46" cy="43"/>
            </a:xfrm>
            <a:custGeom>
              <a:avLst/>
              <a:gdLst>
                <a:gd name="T0" fmla="*/ 36 w 46"/>
                <a:gd name="T1" fmla="*/ 0 h 43"/>
                <a:gd name="T2" fmla="*/ 6 w 46"/>
                <a:gd name="T3" fmla="*/ 12 h 43"/>
                <a:gd name="T4" fmla="*/ 0 w 46"/>
                <a:gd name="T5" fmla="*/ 30 h 43"/>
                <a:gd name="T6" fmla="*/ 33 w 46"/>
                <a:gd name="T7" fmla="*/ 25 h 43"/>
                <a:gd name="T8" fmla="*/ 27 w 46"/>
                <a:gd name="T9" fmla="*/ 39 h 43"/>
                <a:gd name="T10" fmla="*/ 46 w 46"/>
                <a:gd name="T11" fmla="*/ 43 h 43"/>
                <a:gd name="T12" fmla="*/ 36 w 46"/>
                <a:gd name="T13" fmla="*/ 0 h 43"/>
                <a:gd name="T14" fmla="*/ 36 w 46"/>
                <a:gd name="T15" fmla="*/ 0 h 43"/>
                <a:gd name="T16" fmla="*/ 36 w 46"/>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3"/>
                <a:gd name="T29" fmla="*/ 46 w 46"/>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3">
                  <a:moveTo>
                    <a:pt x="36" y="0"/>
                  </a:moveTo>
                  <a:lnTo>
                    <a:pt x="6" y="12"/>
                  </a:lnTo>
                  <a:lnTo>
                    <a:pt x="0" y="30"/>
                  </a:lnTo>
                  <a:lnTo>
                    <a:pt x="33" y="25"/>
                  </a:lnTo>
                  <a:lnTo>
                    <a:pt x="27" y="39"/>
                  </a:lnTo>
                  <a:lnTo>
                    <a:pt x="46" y="43"/>
                  </a:lnTo>
                  <a:lnTo>
                    <a:pt x="36"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8" name="Freeform 88"/>
            <p:cNvSpPr>
              <a:spLocks/>
            </p:cNvSpPr>
            <p:nvPr/>
          </p:nvSpPr>
          <p:spPr bwMode="auto">
            <a:xfrm>
              <a:off x="2590" y="2423"/>
              <a:ext cx="489" cy="691"/>
            </a:xfrm>
            <a:custGeom>
              <a:avLst/>
              <a:gdLst>
                <a:gd name="T0" fmla="*/ 406 w 489"/>
                <a:gd name="T1" fmla="*/ 89 h 691"/>
                <a:gd name="T2" fmla="*/ 450 w 489"/>
                <a:gd name="T3" fmla="*/ 107 h 691"/>
                <a:gd name="T4" fmla="*/ 456 w 489"/>
                <a:gd name="T5" fmla="*/ 133 h 691"/>
                <a:gd name="T6" fmla="*/ 450 w 489"/>
                <a:gd name="T7" fmla="*/ 177 h 691"/>
                <a:gd name="T8" fmla="*/ 461 w 489"/>
                <a:gd name="T9" fmla="*/ 196 h 691"/>
                <a:gd name="T10" fmla="*/ 471 w 489"/>
                <a:gd name="T11" fmla="*/ 277 h 691"/>
                <a:gd name="T12" fmla="*/ 489 w 489"/>
                <a:gd name="T13" fmla="*/ 320 h 691"/>
                <a:gd name="T14" fmla="*/ 478 w 489"/>
                <a:gd name="T15" fmla="*/ 373 h 691"/>
                <a:gd name="T16" fmla="*/ 456 w 489"/>
                <a:gd name="T17" fmla="*/ 348 h 691"/>
                <a:gd name="T18" fmla="*/ 445 w 489"/>
                <a:gd name="T19" fmla="*/ 345 h 691"/>
                <a:gd name="T20" fmla="*/ 445 w 489"/>
                <a:gd name="T21" fmla="*/ 371 h 691"/>
                <a:gd name="T22" fmla="*/ 405 w 489"/>
                <a:gd name="T23" fmla="*/ 383 h 691"/>
                <a:gd name="T24" fmla="*/ 402 w 489"/>
                <a:gd name="T25" fmla="*/ 395 h 691"/>
                <a:gd name="T26" fmla="*/ 346 w 489"/>
                <a:gd name="T27" fmla="*/ 417 h 691"/>
                <a:gd name="T28" fmla="*/ 348 w 489"/>
                <a:gd name="T29" fmla="*/ 430 h 691"/>
                <a:gd name="T30" fmla="*/ 326 w 489"/>
                <a:gd name="T31" fmla="*/ 417 h 691"/>
                <a:gd name="T32" fmla="*/ 326 w 489"/>
                <a:gd name="T33" fmla="*/ 418 h 691"/>
                <a:gd name="T34" fmla="*/ 323 w 489"/>
                <a:gd name="T35" fmla="*/ 434 h 691"/>
                <a:gd name="T36" fmla="*/ 345 w 489"/>
                <a:gd name="T37" fmla="*/ 446 h 691"/>
                <a:gd name="T38" fmla="*/ 352 w 489"/>
                <a:gd name="T39" fmla="*/ 494 h 691"/>
                <a:gd name="T40" fmla="*/ 430 w 489"/>
                <a:gd name="T41" fmla="*/ 561 h 691"/>
                <a:gd name="T42" fmla="*/ 379 w 489"/>
                <a:gd name="T43" fmla="*/ 605 h 691"/>
                <a:gd name="T44" fmla="*/ 387 w 489"/>
                <a:gd name="T45" fmla="*/ 663 h 691"/>
                <a:gd name="T46" fmla="*/ 302 w 489"/>
                <a:gd name="T47" fmla="*/ 677 h 691"/>
                <a:gd name="T48" fmla="*/ 255 w 489"/>
                <a:gd name="T49" fmla="*/ 671 h 691"/>
                <a:gd name="T50" fmla="*/ 236 w 489"/>
                <a:gd name="T51" fmla="*/ 691 h 691"/>
                <a:gd name="T52" fmla="*/ 210 w 489"/>
                <a:gd name="T53" fmla="*/ 671 h 691"/>
                <a:gd name="T54" fmla="*/ 193 w 489"/>
                <a:gd name="T55" fmla="*/ 677 h 691"/>
                <a:gd name="T56" fmla="*/ 149 w 489"/>
                <a:gd name="T57" fmla="*/ 665 h 691"/>
                <a:gd name="T58" fmla="*/ 119 w 489"/>
                <a:gd name="T59" fmla="*/ 665 h 691"/>
                <a:gd name="T60" fmla="*/ 86 w 489"/>
                <a:gd name="T61" fmla="*/ 668 h 691"/>
                <a:gd name="T62" fmla="*/ 86 w 489"/>
                <a:gd name="T63" fmla="*/ 583 h 691"/>
                <a:gd name="T64" fmla="*/ 116 w 489"/>
                <a:gd name="T65" fmla="*/ 544 h 691"/>
                <a:gd name="T66" fmla="*/ 39 w 489"/>
                <a:gd name="T67" fmla="*/ 528 h 691"/>
                <a:gd name="T68" fmla="*/ 3 w 489"/>
                <a:gd name="T69" fmla="*/ 434 h 691"/>
                <a:gd name="T70" fmla="*/ 16 w 489"/>
                <a:gd name="T71" fmla="*/ 409 h 691"/>
                <a:gd name="T72" fmla="*/ 0 w 489"/>
                <a:gd name="T73" fmla="*/ 380 h 691"/>
                <a:gd name="T74" fmla="*/ 5 w 489"/>
                <a:gd name="T75" fmla="*/ 331 h 691"/>
                <a:gd name="T76" fmla="*/ 5 w 489"/>
                <a:gd name="T77" fmla="*/ 277 h 691"/>
                <a:gd name="T78" fmla="*/ 38 w 489"/>
                <a:gd name="T79" fmla="*/ 277 h 691"/>
                <a:gd name="T80" fmla="*/ 60 w 489"/>
                <a:gd name="T81" fmla="*/ 232 h 691"/>
                <a:gd name="T82" fmla="*/ 39 w 489"/>
                <a:gd name="T83" fmla="*/ 207 h 691"/>
                <a:gd name="T84" fmla="*/ 73 w 489"/>
                <a:gd name="T85" fmla="*/ 179 h 691"/>
                <a:gd name="T86" fmla="*/ 73 w 489"/>
                <a:gd name="T87" fmla="*/ 139 h 691"/>
                <a:gd name="T88" fmla="*/ 72 w 489"/>
                <a:gd name="T89" fmla="*/ 113 h 691"/>
                <a:gd name="T90" fmla="*/ 104 w 489"/>
                <a:gd name="T91" fmla="*/ 108 h 691"/>
                <a:gd name="T92" fmla="*/ 152 w 489"/>
                <a:gd name="T93" fmla="*/ 135 h 691"/>
                <a:gd name="T94" fmla="*/ 146 w 489"/>
                <a:gd name="T95" fmla="*/ 105 h 691"/>
                <a:gd name="T96" fmla="*/ 166 w 489"/>
                <a:gd name="T97" fmla="*/ 91 h 691"/>
                <a:gd name="T98" fmla="*/ 167 w 489"/>
                <a:gd name="T99" fmla="*/ 41 h 691"/>
                <a:gd name="T100" fmla="*/ 148 w 489"/>
                <a:gd name="T101" fmla="*/ 8 h 691"/>
                <a:gd name="T102" fmla="*/ 149 w 489"/>
                <a:gd name="T103" fmla="*/ 0 h 691"/>
                <a:gd name="T104" fmla="*/ 214 w 489"/>
                <a:gd name="T105" fmla="*/ 1 h 691"/>
                <a:gd name="T106" fmla="*/ 208 w 489"/>
                <a:gd name="T107" fmla="*/ 36 h 691"/>
                <a:gd name="T108" fmla="*/ 274 w 489"/>
                <a:gd name="T109" fmla="*/ 47 h 691"/>
                <a:gd name="T110" fmla="*/ 258 w 489"/>
                <a:gd name="T111" fmla="*/ 88 h 691"/>
                <a:gd name="T112" fmla="*/ 285 w 489"/>
                <a:gd name="T113" fmla="*/ 83 h 691"/>
                <a:gd name="T114" fmla="*/ 305 w 489"/>
                <a:gd name="T115" fmla="*/ 69 h 691"/>
                <a:gd name="T116" fmla="*/ 377 w 489"/>
                <a:gd name="T117" fmla="*/ 41 h 691"/>
                <a:gd name="T118" fmla="*/ 399 w 489"/>
                <a:gd name="T119" fmla="*/ 88 h 691"/>
                <a:gd name="T120" fmla="*/ 406 w 489"/>
                <a:gd name="T121" fmla="*/ 89 h 691"/>
                <a:gd name="T122" fmla="*/ 406 w 489"/>
                <a:gd name="T123" fmla="*/ 89 h 691"/>
                <a:gd name="T124" fmla="*/ 406 w 489"/>
                <a:gd name="T125" fmla="*/ 89 h 6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9"/>
                <a:gd name="T190" fmla="*/ 0 h 691"/>
                <a:gd name="T191" fmla="*/ 489 w 489"/>
                <a:gd name="T192" fmla="*/ 691 h 6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9" h="691">
                  <a:moveTo>
                    <a:pt x="406" y="89"/>
                  </a:moveTo>
                  <a:lnTo>
                    <a:pt x="450" y="107"/>
                  </a:lnTo>
                  <a:lnTo>
                    <a:pt x="456" y="133"/>
                  </a:lnTo>
                  <a:lnTo>
                    <a:pt x="450" y="177"/>
                  </a:lnTo>
                  <a:lnTo>
                    <a:pt x="461" y="196"/>
                  </a:lnTo>
                  <a:lnTo>
                    <a:pt x="471" y="277"/>
                  </a:lnTo>
                  <a:lnTo>
                    <a:pt x="489" y="320"/>
                  </a:lnTo>
                  <a:lnTo>
                    <a:pt x="478" y="373"/>
                  </a:lnTo>
                  <a:lnTo>
                    <a:pt x="456" y="348"/>
                  </a:lnTo>
                  <a:lnTo>
                    <a:pt x="445" y="345"/>
                  </a:lnTo>
                  <a:lnTo>
                    <a:pt x="445" y="371"/>
                  </a:lnTo>
                  <a:lnTo>
                    <a:pt x="405" y="383"/>
                  </a:lnTo>
                  <a:lnTo>
                    <a:pt x="402" y="395"/>
                  </a:lnTo>
                  <a:lnTo>
                    <a:pt x="346" y="417"/>
                  </a:lnTo>
                  <a:lnTo>
                    <a:pt x="348" y="430"/>
                  </a:lnTo>
                  <a:lnTo>
                    <a:pt x="326" y="417"/>
                  </a:lnTo>
                  <a:lnTo>
                    <a:pt x="326" y="418"/>
                  </a:lnTo>
                  <a:lnTo>
                    <a:pt x="323" y="434"/>
                  </a:lnTo>
                  <a:lnTo>
                    <a:pt x="345" y="446"/>
                  </a:lnTo>
                  <a:lnTo>
                    <a:pt x="352" y="494"/>
                  </a:lnTo>
                  <a:lnTo>
                    <a:pt x="430" y="561"/>
                  </a:lnTo>
                  <a:lnTo>
                    <a:pt x="379" y="605"/>
                  </a:lnTo>
                  <a:lnTo>
                    <a:pt x="387" y="663"/>
                  </a:lnTo>
                  <a:lnTo>
                    <a:pt x="302" y="677"/>
                  </a:lnTo>
                  <a:lnTo>
                    <a:pt x="255" y="671"/>
                  </a:lnTo>
                  <a:lnTo>
                    <a:pt x="236" y="691"/>
                  </a:lnTo>
                  <a:lnTo>
                    <a:pt x="210" y="671"/>
                  </a:lnTo>
                  <a:lnTo>
                    <a:pt x="193" y="677"/>
                  </a:lnTo>
                  <a:lnTo>
                    <a:pt x="149" y="665"/>
                  </a:lnTo>
                  <a:lnTo>
                    <a:pt x="119" y="665"/>
                  </a:lnTo>
                  <a:lnTo>
                    <a:pt x="86" y="668"/>
                  </a:lnTo>
                  <a:lnTo>
                    <a:pt x="86" y="583"/>
                  </a:lnTo>
                  <a:lnTo>
                    <a:pt x="116" y="544"/>
                  </a:lnTo>
                  <a:lnTo>
                    <a:pt x="39" y="528"/>
                  </a:lnTo>
                  <a:lnTo>
                    <a:pt x="3" y="434"/>
                  </a:lnTo>
                  <a:lnTo>
                    <a:pt x="16" y="409"/>
                  </a:lnTo>
                  <a:lnTo>
                    <a:pt x="0" y="380"/>
                  </a:lnTo>
                  <a:lnTo>
                    <a:pt x="5" y="331"/>
                  </a:lnTo>
                  <a:lnTo>
                    <a:pt x="5" y="277"/>
                  </a:lnTo>
                  <a:lnTo>
                    <a:pt x="38" y="277"/>
                  </a:lnTo>
                  <a:lnTo>
                    <a:pt x="60" y="232"/>
                  </a:lnTo>
                  <a:lnTo>
                    <a:pt x="39" y="207"/>
                  </a:lnTo>
                  <a:lnTo>
                    <a:pt x="73" y="179"/>
                  </a:lnTo>
                  <a:lnTo>
                    <a:pt x="73" y="139"/>
                  </a:lnTo>
                  <a:lnTo>
                    <a:pt x="72" y="113"/>
                  </a:lnTo>
                  <a:lnTo>
                    <a:pt x="104" y="108"/>
                  </a:lnTo>
                  <a:lnTo>
                    <a:pt x="152" y="135"/>
                  </a:lnTo>
                  <a:lnTo>
                    <a:pt x="146" y="105"/>
                  </a:lnTo>
                  <a:lnTo>
                    <a:pt x="166" y="91"/>
                  </a:lnTo>
                  <a:lnTo>
                    <a:pt x="167" y="41"/>
                  </a:lnTo>
                  <a:lnTo>
                    <a:pt x="148" y="8"/>
                  </a:lnTo>
                  <a:lnTo>
                    <a:pt x="149" y="0"/>
                  </a:lnTo>
                  <a:lnTo>
                    <a:pt x="214" y="1"/>
                  </a:lnTo>
                  <a:lnTo>
                    <a:pt x="208" y="36"/>
                  </a:lnTo>
                  <a:lnTo>
                    <a:pt x="274" y="47"/>
                  </a:lnTo>
                  <a:lnTo>
                    <a:pt x="258" y="88"/>
                  </a:lnTo>
                  <a:lnTo>
                    <a:pt x="285" y="83"/>
                  </a:lnTo>
                  <a:lnTo>
                    <a:pt x="305" y="69"/>
                  </a:lnTo>
                  <a:lnTo>
                    <a:pt x="377" y="41"/>
                  </a:lnTo>
                  <a:lnTo>
                    <a:pt x="399" y="88"/>
                  </a:lnTo>
                  <a:lnTo>
                    <a:pt x="406" y="89"/>
                  </a:lnTo>
                  <a:close/>
                </a:path>
              </a:pathLst>
            </a:custGeom>
            <a:solidFill>
              <a:srgbClr val="FFAB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grpSp>
      <p:sp>
        <p:nvSpPr>
          <p:cNvPr id="16389" name="Rectangle 111"/>
          <p:cNvSpPr>
            <a:spLocks noGrp="1" noChangeArrowheads="1"/>
          </p:cNvSpPr>
          <p:nvPr>
            <p:ph type="title"/>
          </p:nvPr>
        </p:nvSpPr>
        <p:spPr>
          <a:xfrm>
            <a:off x="779463" y="889001"/>
            <a:ext cx="7924800" cy="600164"/>
          </a:xfrm>
        </p:spPr>
        <p:txBody>
          <a:bodyPr/>
          <a:lstStyle/>
          <a:p>
            <a:r>
              <a:rPr lang="en-GB">
                <a:ea typeface="ＭＳ Ｐゴシック" pitchFamily="-110" charset="-128"/>
                <a:cs typeface="ＭＳ Ｐゴシック" pitchFamily="-110" charset="-128"/>
              </a:rPr>
              <a:t>Interested parties </a:t>
            </a:r>
          </a:p>
        </p:txBody>
      </p:sp>
      <p:pic>
        <p:nvPicPr>
          <p:cNvPr id="16390" name="Picture 98"/>
          <p:cNvPicPr>
            <a:picLocks noChangeAspect="1" noChangeArrowheads="1"/>
          </p:cNvPicPr>
          <p:nvPr/>
        </p:nvPicPr>
        <p:blipFill>
          <a:blip r:embed="rId4" cstate="print"/>
          <a:srcRect/>
          <a:stretch>
            <a:fillRect/>
          </a:stretch>
        </p:blipFill>
        <p:spPr bwMode="auto">
          <a:xfrm>
            <a:off x="6875467" y="3890965"/>
            <a:ext cx="2268537" cy="1804987"/>
          </a:xfrm>
          <a:prstGeom prst="rect">
            <a:avLst/>
          </a:prstGeom>
          <a:noFill/>
          <a:ln w="9525">
            <a:noFill/>
            <a:miter lim="800000"/>
            <a:headEnd/>
            <a:tailEnd/>
          </a:ln>
        </p:spPr>
      </p:pic>
      <p:sp>
        <p:nvSpPr>
          <p:cNvPr id="94" name="Rectangle 93"/>
          <p:cNvSpPr/>
          <p:nvPr/>
        </p:nvSpPr>
        <p:spPr>
          <a:xfrm>
            <a:off x="1905000" y="1981200"/>
            <a:ext cx="1828800"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onstantia"/>
            </a:endParaRPr>
          </a:p>
        </p:txBody>
      </p:sp>
      <p:sp>
        <p:nvSpPr>
          <p:cNvPr id="16392" name="TextBox 129"/>
          <p:cNvSpPr txBox="1">
            <a:spLocks noChangeArrowheads="1"/>
          </p:cNvSpPr>
          <p:nvPr/>
        </p:nvSpPr>
        <p:spPr bwMode="auto">
          <a:xfrm>
            <a:off x="533400" y="2057403"/>
            <a:ext cx="3519488" cy="1933575"/>
          </a:xfrm>
          <a:prstGeom prst="rect">
            <a:avLst/>
          </a:prstGeom>
          <a:noFill/>
          <a:ln w="9525">
            <a:noFill/>
            <a:miter lim="800000"/>
            <a:headEnd/>
            <a:tailEnd/>
          </a:ln>
        </p:spPr>
        <p:txBody>
          <a:bodyPr>
            <a:prstTxWarp prst="textNoShape">
              <a:avLst/>
            </a:prstTxWarp>
          </a:bodyPr>
          <a:lstStyle/>
          <a:p>
            <a:pPr marL="273050" indent="-273050" defTabSz="914400" fontAlgn="base">
              <a:spcBef>
                <a:spcPct val="20000"/>
              </a:spcBef>
              <a:spcAft>
                <a:spcPct val="0"/>
              </a:spcAft>
              <a:buClr>
                <a:srgbClr val="0BD0D9"/>
              </a:buClr>
              <a:buSzPct val="95000"/>
              <a:buFont typeface="Wingdings 2" pitchFamily="-110" charset="2"/>
              <a:buChar char=""/>
            </a:pPr>
            <a:r>
              <a:rPr lang="en-US" sz="2600">
                <a:solidFill>
                  <a:srgbClr val="083763"/>
                </a:solidFill>
                <a:latin typeface="Constantia" pitchFamily="-110" charset="0"/>
                <a:ea typeface="ＭＳ Ｐゴシック" pitchFamily="-110" charset="-128"/>
                <a:cs typeface="ＭＳ Ｐゴシック" pitchFamily="-110" charset="-128"/>
              </a:rPr>
              <a:t>86 participants</a:t>
            </a:r>
          </a:p>
          <a:p>
            <a:pPr marL="273050" indent="-273050" defTabSz="914400" fontAlgn="base">
              <a:spcBef>
                <a:spcPct val="20000"/>
              </a:spcBef>
              <a:spcAft>
                <a:spcPct val="0"/>
              </a:spcAft>
              <a:buClr>
                <a:srgbClr val="0BD0D9"/>
              </a:buClr>
              <a:buSzPct val="95000"/>
              <a:buFont typeface="Wingdings 2" pitchFamily="-110" charset="2"/>
              <a:buChar char=""/>
            </a:pPr>
            <a:r>
              <a:rPr lang="en-US" sz="2600">
                <a:solidFill>
                  <a:srgbClr val="083763"/>
                </a:solidFill>
                <a:latin typeface="Constantia" pitchFamily="-110" charset="0"/>
                <a:ea typeface="ＭＳ Ｐゴシック" pitchFamily="-110" charset="-128"/>
                <a:cs typeface="ＭＳ Ｐゴシック" pitchFamily="-110" charset="-128"/>
              </a:rPr>
              <a:t>69 centres</a:t>
            </a:r>
          </a:p>
          <a:p>
            <a:pPr marL="273050" indent="-273050" defTabSz="914400" fontAlgn="base">
              <a:spcBef>
                <a:spcPct val="20000"/>
              </a:spcBef>
              <a:spcAft>
                <a:spcPct val="0"/>
              </a:spcAft>
              <a:buClr>
                <a:srgbClr val="0BD0D9"/>
              </a:buClr>
              <a:buSzPct val="95000"/>
              <a:buFont typeface="Wingdings 2" pitchFamily="-110" charset="2"/>
              <a:buChar char=""/>
            </a:pPr>
            <a:r>
              <a:rPr lang="en-US" sz="2600">
                <a:solidFill>
                  <a:srgbClr val="083763"/>
                </a:solidFill>
                <a:latin typeface="Constantia" pitchFamily="-110" charset="0"/>
                <a:ea typeface="ＭＳ Ｐゴシック" pitchFamily="-110" charset="-128"/>
                <a:cs typeface="ＭＳ Ｐゴシック" pitchFamily="-110" charset="-128"/>
              </a:rPr>
              <a:t>24 countries</a:t>
            </a:r>
          </a:p>
        </p:txBody>
      </p:sp>
      <p:graphicFrame>
        <p:nvGraphicFramePr>
          <p:cNvPr id="16386" name="Object 2"/>
          <p:cNvGraphicFramePr>
            <a:graphicFrameLocks noChangeAspect="1"/>
          </p:cNvGraphicFramePr>
          <p:nvPr/>
        </p:nvGraphicFramePr>
        <p:xfrm>
          <a:off x="500037" y="5524516"/>
          <a:ext cx="2074863" cy="923925"/>
        </p:xfrm>
        <a:graphic>
          <a:graphicData uri="http://schemas.openxmlformats.org/presentationml/2006/ole">
            <mc:AlternateContent xmlns:mc="http://schemas.openxmlformats.org/markup-compatibility/2006">
              <mc:Choice xmlns:v="urn:schemas-microsoft-com:vml" Requires="v">
                <p:oleObj spid="_x0000_s1094" name="Picture" r:id="rId5" imgW="2029968" imgH="905256" progId="Word.Picture.8">
                  <p:embed/>
                </p:oleObj>
              </mc:Choice>
              <mc:Fallback>
                <p:oleObj name="Picture" r:id="rId5" imgW="2029968" imgH="905256"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37" y="5524516"/>
                        <a:ext cx="2074863"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bject 3"/>
          <p:cNvGraphicFramePr>
            <a:graphicFrameLocks noChangeAspect="1"/>
          </p:cNvGraphicFramePr>
          <p:nvPr/>
        </p:nvGraphicFramePr>
        <p:xfrm>
          <a:off x="500037" y="4191007"/>
          <a:ext cx="2187575" cy="1152525"/>
        </p:xfrm>
        <a:graphic>
          <a:graphicData uri="http://schemas.openxmlformats.org/presentationml/2006/ole">
            <mc:AlternateContent xmlns:mc="http://schemas.openxmlformats.org/markup-compatibility/2006">
              <mc:Choice xmlns:v="urn:schemas-microsoft-com:vml" Requires="v">
                <p:oleObj spid="_x0000_s1095" name="Document" r:id="rId8" imgW="1929384" imgH="1018032" progId="Word.Document.8">
                  <p:embed/>
                </p:oleObj>
              </mc:Choice>
              <mc:Fallback>
                <p:oleObj name="Document" r:id="rId8" imgW="1929384" imgH="1018032"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037" y="4191007"/>
                        <a:ext cx="2187575"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70603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oup 2"/>
          <p:cNvGrpSpPr>
            <a:grpSpLocks/>
          </p:cNvGrpSpPr>
          <p:nvPr/>
        </p:nvGrpSpPr>
        <p:grpSpPr bwMode="auto">
          <a:xfrm>
            <a:off x="2462217" y="1504952"/>
            <a:ext cx="4194175" cy="5273675"/>
            <a:chOff x="1375" y="948"/>
            <a:chExt cx="2642" cy="3322"/>
          </a:xfrm>
        </p:grpSpPr>
        <p:sp>
          <p:nvSpPr>
            <p:cNvPr id="16393" name="Freeform 3"/>
            <p:cNvSpPr>
              <a:spLocks/>
            </p:cNvSpPr>
            <p:nvPr/>
          </p:nvSpPr>
          <p:spPr bwMode="auto">
            <a:xfrm>
              <a:off x="2571" y="966"/>
              <a:ext cx="1429" cy="1192"/>
            </a:xfrm>
            <a:custGeom>
              <a:avLst/>
              <a:gdLst>
                <a:gd name="T0" fmla="*/ 286 w 1429"/>
                <a:gd name="T1" fmla="*/ 1094 h 1192"/>
                <a:gd name="T2" fmla="*/ 102 w 1429"/>
                <a:gd name="T3" fmla="*/ 1192 h 1192"/>
                <a:gd name="T4" fmla="*/ 23 w 1429"/>
                <a:gd name="T5" fmla="*/ 1108 h 1192"/>
                <a:gd name="T6" fmla="*/ 58 w 1429"/>
                <a:gd name="T7" fmla="*/ 1063 h 1192"/>
                <a:gd name="T8" fmla="*/ 61 w 1429"/>
                <a:gd name="T9" fmla="*/ 1029 h 1192"/>
                <a:gd name="T10" fmla="*/ 69 w 1429"/>
                <a:gd name="T11" fmla="*/ 965 h 1192"/>
                <a:gd name="T12" fmla="*/ 16 w 1429"/>
                <a:gd name="T13" fmla="*/ 979 h 1192"/>
                <a:gd name="T14" fmla="*/ 7 w 1429"/>
                <a:gd name="T15" fmla="*/ 941 h 1192"/>
                <a:gd name="T16" fmla="*/ 88 w 1429"/>
                <a:gd name="T17" fmla="*/ 920 h 1192"/>
                <a:gd name="T18" fmla="*/ 64 w 1429"/>
                <a:gd name="T19" fmla="*/ 897 h 1192"/>
                <a:gd name="T20" fmla="*/ 11 w 1429"/>
                <a:gd name="T21" fmla="*/ 818 h 1192"/>
                <a:gd name="T22" fmla="*/ 77 w 1429"/>
                <a:gd name="T23" fmla="*/ 782 h 1192"/>
                <a:gd name="T24" fmla="*/ 102 w 1429"/>
                <a:gd name="T25" fmla="*/ 749 h 1192"/>
                <a:gd name="T26" fmla="*/ 190 w 1429"/>
                <a:gd name="T27" fmla="*/ 699 h 1192"/>
                <a:gd name="T28" fmla="*/ 267 w 1429"/>
                <a:gd name="T29" fmla="*/ 690 h 1192"/>
                <a:gd name="T30" fmla="*/ 324 w 1429"/>
                <a:gd name="T31" fmla="*/ 669 h 1192"/>
                <a:gd name="T32" fmla="*/ 259 w 1429"/>
                <a:gd name="T33" fmla="*/ 655 h 1192"/>
                <a:gd name="T34" fmla="*/ 346 w 1429"/>
                <a:gd name="T35" fmla="*/ 591 h 1192"/>
                <a:gd name="T36" fmla="*/ 446 w 1429"/>
                <a:gd name="T37" fmla="*/ 448 h 1192"/>
                <a:gd name="T38" fmla="*/ 500 w 1429"/>
                <a:gd name="T39" fmla="*/ 334 h 1192"/>
                <a:gd name="T40" fmla="*/ 556 w 1429"/>
                <a:gd name="T41" fmla="*/ 290 h 1192"/>
                <a:gd name="T42" fmla="*/ 616 w 1429"/>
                <a:gd name="T43" fmla="*/ 276 h 1192"/>
                <a:gd name="T44" fmla="*/ 688 w 1429"/>
                <a:gd name="T45" fmla="*/ 213 h 1192"/>
                <a:gd name="T46" fmla="*/ 719 w 1429"/>
                <a:gd name="T47" fmla="*/ 148 h 1192"/>
                <a:gd name="T48" fmla="*/ 772 w 1429"/>
                <a:gd name="T49" fmla="*/ 119 h 1192"/>
                <a:gd name="T50" fmla="*/ 826 w 1429"/>
                <a:gd name="T51" fmla="*/ 151 h 1192"/>
                <a:gd name="T52" fmla="*/ 929 w 1429"/>
                <a:gd name="T53" fmla="*/ 123 h 1192"/>
                <a:gd name="T54" fmla="*/ 959 w 1429"/>
                <a:gd name="T55" fmla="*/ 83 h 1192"/>
                <a:gd name="T56" fmla="*/ 1001 w 1429"/>
                <a:gd name="T57" fmla="*/ 64 h 1192"/>
                <a:gd name="T58" fmla="*/ 1055 w 1429"/>
                <a:gd name="T59" fmla="*/ 25 h 1192"/>
                <a:gd name="T60" fmla="*/ 1135 w 1429"/>
                <a:gd name="T61" fmla="*/ 14 h 1192"/>
                <a:gd name="T62" fmla="*/ 1173 w 1429"/>
                <a:gd name="T63" fmla="*/ 20 h 1192"/>
                <a:gd name="T64" fmla="*/ 1230 w 1429"/>
                <a:gd name="T65" fmla="*/ 0 h 1192"/>
                <a:gd name="T66" fmla="*/ 1261 w 1429"/>
                <a:gd name="T67" fmla="*/ 45 h 1192"/>
                <a:gd name="T68" fmla="*/ 1318 w 1429"/>
                <a:gd name="T69" fmla="*/ 30 h 1192"/>
                <a:gd name="T70" fmla="*/ 1429 w 1429"/>
                <a:gd name="T71" fmla="*/ 69 h 1192"/>
                <a:gd name="T72" fmla="*/ 1352 w 1429"/>
                <a:gd name="T73" fmla="*/ 114 h 1192"/>
                <a:gd name="T74" fmla="*/ 1421 w 1429"/>
                <a:gd name="T75" fmla="*/ 127 h 1192"/>
                <a:gd name="T76" fmla="*/ 1292 w 1429"/>
                <a:gd name="T77" fmla="*/ 182 h 1192"/>
                <a:gd name="T78" fmla="*/ 1223 w 1429"/>
                <a:gd name="T79" fmla="*/ 94 h 1192"/>
                <a:gd name="T80" fmla="*/ 1123 w 1429"/>
                <a:gd name="T81" fmla="*/ 196 h 1192"/>
                <a:gd name="T82" fmla="*/ 1032 w 1429"/>
                <a:gd name="T83" fmla="*/ 196 h 1192"/>
                <a:gd name="T84" fmla="*/ 956 w 1429"/>
                <a:gd name="T85" fmla="*/ 213 h 1192"/>
                <a:gd name="T86" fmla="*/ 818 w 1429"/>
                <a:gd name="T87" fmla="*/ 182 h 1192"/>
                <a:gd name="T88" fmla="*/ 729 w 1429"/>
                <a:gd name="T89" fmla="*/ 230 h 1192"/>
                <a:gd name="T90" fmla="*/ 640 w 1429"/>
                <a:gd name="T91" fmla="*/ 286 h 1192"/>
                <a:gd name="T92" fmla="*/ 624 w 1429"/>
                <a:gd name="T93" fmla="*/ 359 h 1192"/>
                <a:gd name="T94" fmla="*/ 518 w 1429"/>
                <a:gd name="T95" fmla="*/ 452 h 1192"/>
                <a:gd name="T96" fmla="*/ 475 w 1429"/>
                <a:gd name="T97" fmla="*/ 577 h 1192"/>
                <a:gd name="T98" fmla="*/ 484 w 1429"/>
                <a:gd name="T99" fmla="*/ 640 h 1192"/>
                <a:gd name="T100" fmla="*/ 384 w 1429"/>
                <a:gd name="T101" fmla="*/ 734 h 1192"/>
                <a:gd name="T102" fmla="*/ 422 w 1429"/>
                <a:gd name="T103" fmla="*/ 872 h 1192"/>
                <a:gd name="T104" fmla="*/ 405 w 1429"/>
                <a:gd name="T105" fmla="*/ 970 h 1192"/>
                <a:gd name="T106" fmla="*/ 312 w 1429"/>
                <a:gd name="T107" fmla="*/ 1083 h 1192"/>
                <a:gd name="T108" fmla="*/ 308 w 1429"/>
                <a:gd name="T109" fmla="*/ 1010 h 11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9"/>
                <a:gd name="T166" fmla="*/ 0 h 1192"/>
                <a:gd name="T167" fmla="*/ 1429 w 1429"/>
                <a:gd name="T168" fmla="*/ 1192 h 119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9" h="1192">
                  <a:moveTo>
                    <a:pt x="308" y="1010"/>
                  </a:moveTo>
                  <a:lnTo>
                    <a:pt x="286" y="1094"/>
                  </a:lnTo>
                  <a:lnTo>
                    <a:pt x="190" y="1173"/>
                  </a:lnTo>
                  <a:lnTo>
                    <a:pt x="102" y="1192"/>
                  </a:lnTo>
                  <a:lnTo>
                    <a:pt x="30" y="1138"/>
                  </a:lnTo>
                  <a:lnTo>
                    <a:pt x="23" y="1108"/>
                  </a:lnTo>
                  <a:lnTo>
                    <a:pt x="42" y="1103"/>
                  </a:lnTo>
                  <a:lnTo>
                    <a:pt x="58" y="1063"/>
                  </a:lnTo>
                  <a:lnTo>
                    <a:pt x="11" y="1059"/>
                  </a:lnTo>
                  <a:lnTo>
                    <a:pt x="61" y="1029"/>
                  </a:lnTo>
                  <a:lnTo>
                    <a:pt x="45" y="1029"/>
                  </a:lnTo>
                  <a:lnTo>
                    <a:pt x="69" y="965"/>
                  </a:lnTo>
                  <a:lnTo>
                    <a:pt x="26" y="1000"/>
                  </a:lnTo>
                  <a:lnTo>
                    <a:pt x="16" y="979"/>
                  </a:lnTo>
                  <a:lnTo>
                    <a:pt x="38" y="956"/>
                  </a:lnTo>
                  <a:lnTo>
                    <a:pt x="7" y="941"/>
                  </a:lnTo>
                  <a:lnTo>
                    <a:pt x="0" y="916"/>
                  </a:lnTo>
                  <a:lnTo>
                    <a:pt x="88" y="920"/>
                  </a:lnTo>
                  <a:lnTo>
                    <a:pt x="71" y="887"/>
                  </a:lnTo>
                  <a:lnTo>
                    <a:pt x="64" y="897"/>
                  </a:lnTo>
                  <a:lnTo>
                    <a:pt x="4" y="887"/>
                  </a:lnTo>
                  <a:lnTo>
                    <a:pt x="11" y="818"/>
                  </a:lnTo>
                  <a:lnTo>
                    <a:pt x="64" y="807"/>
                  </a:lnTo>
                  <a:lnTo>
                    <a:pt x="77" y="782"/>
                  </a:lnTo>
                  <a:lnTo>
                    <a:pt x="121" y="768"/>
                  </a:lnTo>
                  <a:lnTo>
                    <a:pt x="102" y="749"/>
                  </a:lnTo>
                  <a:lnTo>
                    <a:pt x="179" y="719"/>
                  </a:lnTo>
                  <a:lnTo>
                    <a:pt x="190" y="699"/>
                  </a:lnTo>
                  <a:lnTo>
                    <a:pt x="240" y="675"/>
                  </a:lnTo>
                  <a:lnTo>
                    <a:pt x="267" y="690"/>
                  </a:lnTo>
                  <a:lnTo>
                    <a:pt x="308" y="690"/>
                  </a:lnTo>
                  <a:lnTo>
                    <a:pt x="324" y="669"/>
                  </a:lnTo>
                  <a:lnTo>
                    <a:pt x="281" y="669"/>
                  </a:lnTo>
                  <a:lnTo>
                    <a:pt x="259" y="655"/>
                  </a:lnTo>
                  <a:lnTo>
                    <a:pt x="324" y="591"/>
                  </a:lnTo>
                  <a:lnTo>
                    <a:pt x="346" y="591"/>
                  </a:lnTo>
                  <a:lnTo>
                    <a:pt x="352" y="567"/>
                  </a:lnTo>
                  <a:lnTo>
                    <a:pt x="446" y="448"/>
                  </a:lnTo>
                  <a:lnTo>
                    <a:pt x="450" y="418"/>
                  </a:lnTo>
                  <a:lnTo>
                    <a:pt x="500" y="334"/>
                  </a:lnTo>
                  <a:lnTo>
                    <a:pt x="546" y="330"/>
                  </a:lnTo>
                  <a:lnTo>
                    <a:pt x="556" y="290"/>
                  </a:lnTo>
                  <a:lnTo>
                    <a:pt x="597" y="261"/>
                  </a:lnTo>
                  <a:lnTo>
                    <a:pt x="616" y="276"/>
                  </a:lnTo>
                  <a:lnTo>
                    <a:pt x="640" y="221"/>
                  </a:lnTo>
                  <a:lnTo>
                    <a:pt x="688" y="213"/>
                  </a:lnTo>
                  <a:lnTo>
                    <a:pt x="684" y="192"/>
                  </a:lnTo>
                  <a:lnTo>
                    <a:pt x="719" y="148"/>
                  </a:lnTo>
                  <a:lnTo>
                    <a:pt x="781" y="163"/>
                  </a:lnTo>
                  <a:lnTo>
                    <a:pt x="772" y="119"/>
                  </a:lnTo>
                  <a:lnTo>
                    <a:pt x="826" y="104"/>
                  </a:lnTo>
                  <a:lnTo>
                    <a:pt x="826" y="151"/>
                  </a:lnTo>
                  <a:lnTo>
                    <a:pt x="867" y="99"/>
                  </a:lnTo>
                  <a:lnTo>
                    <a:pt x="929" y="123"/>
                  </a:lnTo>
                  <a:lnTo>
                    <a:pt x="903" y="74"/>
                  </a:lnTo>
                  <a:lnTo>
                    <a:pt x="959" y="83"/>
                  </a:lnTo>
                  <a:lnTo>
                    <a:pt x="986" y="104"/>
                  </a:lnTo>
                  <a:lnTo>
                    <a:pt x="1001" y="64"/>
                  </a:lnTo>
                  <a:lnTo>
                    <a:pt x="1066" y="41"/>
                  </a:lnTo>
                  <a:lnTo>
                    <a:pt x="1055" y="25"/>
                  </a:lnTo>
                  <a:lnTo>
                    <a:pt x="1089" y="10"/>
                  </a:lnTo>
                  <a:lnTo>
                    <a:pt x="1135" y="14"/>
                  </a:lnTo>
                  <a:lnTo>
                    <a:pt x="1092" y="83"/>
                  </a:lnTo>
                  <a:lnTo>
                    <a:pt x="1173" y="20"/>
                  </a:lnTo>
                  <a:lnTo>
                    <a:pt x="1173" y="74"/>
                  </a:lnTo>
                  <a:lnTo>
                    <a:pt x="1230" y="0"/>
                  </a:lnTo>
                  <a:lnTo>
                    <a:pt x="1266" y="0"/>
                  </a:lnTo>
                  <a:lnTo>
                    <a:pt x="1261" y="45"/>
                  </a:lnTo>
                  <a:lnTo>
                    <a:pt x="1298" y="14"/>
                  </a:lnTo>
                  <a:lnTo>
                    <a:pt x="1318" y="30"/>
                  </a:lnTo>
                  <a:lnTo>
                    <a:pt x="1379" y="30"/>
                  </a:lnTo>
                  <a:lnTo>
                    <a:pt x="1429" y="69"/>
                  </a:lnTo>
                  <a:lnTo>
                    <a:pt x="1302" y="74"/>
                  </a:lnTo>
                  <a:lnTo>
                    <a:pt x="1352" y="114"/>
                  </a:lnTo>
                  <a:lnTo>
                    <a:pt x="1390" y="119"/>
                  </a:lnTo>
                  <a:lnTo>
                    <a:pt x="1421" y="127"/>
                  </a:lnTo>
                  <a:lnTo>
                    <a:pt x="1342" y="163"/>
                  </a:lnTo>
                  <a:lnTo>
                    <a:pt x="1292" y="182"/>
                  </a:lnTo>
                  <a:lnTo>
                    <a:pt x="1302" y="114"/>
                  </a:lnTo>
                  <a:lnTo>
                    <a:pt x="1223" y="94"/>
                  </a:lnTo>
                  <a:lnTo>
                    <a:pt x="1127" y="127"/>
                  </a:lnTo>
                  <a:lnTo>
                    <a:pt x="1123" y="196"/>
                  </a:lnTo>
                  <a:lnTo>
                    <a:pt x="1070" y="221"/>
                  </a:lnTo>
                  <a:lnTo>
                    <a:pt x="1032" y="196"/>
                  </a:lnTo>
                  <a:lnTo>
                    <a:pt x="1010" y="213"/>
                  </a:lnTo>
                  <a:lnTo>
                    <a:pt x="956" y="213"/>
                  </a:lnTo>
                  <a:lnTo>
                    <a:pt x="891" y="163"/>
                  </a:lnTo>
                  <a:lnTo>
                    <a:pt x="818" y="182"/>
                  </a:lnTo>
                  <a:lnTo>
                    <a:pt x="807" y="230"/>
                  </a:lnTo>
                  <a:lnTo>
                    <a:pt x="729" y="230"/>
                  </a:lnTo>
                  <a:lnTo>
                    <a:pt x="700" y="282"/>
                  </a:lnTo>
                  <a:lnTo>
                    <a:pt x="640" y="286"/>
                  </a:lnTo>
                  <a:lnTo>
                    <a:pt x="605" y="330"/>
                  </a:lnTo>
                  <a:lnTo>
                    <a:pt x="624" y="359"/>
                  </a:lnTo>
                  <a:lnTo>
                    <a:pt x="562" y="433"/>
                  </a:lnTo>
                  <a:lnTo>
                    <a:pt x="518" y="452"/>
                  </a:lnTo>
                  <a:lnTo>
                    <a:pt x="518" y="506"/>
                  </a:lnTo>
                  <a:lnTo>
                    <a:pt x="475" y="577"/>
                  </a:lnTo>
                  <a:lnTo>
                    <a:pt x="494" y="616"/>
                  </a:lnTo>
                  <a:lnTo>
                    <a:pt x="484" y="640"/>
                  </a:lnTo>
                  <a:lnTo>
                    <a:pt x="431" y="640"/>
                  </a:lnTo>
                  <a:lnTo>
                    <a:pt x="384" y="734"/>
                  </a:lnTo>
                  <a:lnTo>
                    <a:pt x="384" y="837"/>
                  </a:lnTo>
                  <a:lnTo>
                    <a:pt x="422" y="872"/>
                  </a:lnTo>
                  <a:lnTo>
                    <a:pt x="384" y="916"/>
                  </a:lnTo>
                  <a:lnTo>
                    <a:pt x="405" y="970"/>
                  </a:lnTo>
                  <a:lnTo>
                    <a:pt x="362" y="1034"/>
                  </a:lnTo>
                  <a:lnTo>
                    <a:pt x="312" y="1083"/>
                  </a:lnTo>
                  <a:lnTo>
                    <a:pt x="308" y="101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4" name="Freeform 4"/>
            <p:cNvSpPr>
              <a:spLocks/>
            </p:cNvSpPr>
            <p:nvPr/>
          </p:nvSpPr>
          <p:spPr bwMode="auto">
            <a:xfrm>
              <a:off x="3415" y="1060"/>
              <a:ext cx="602" cy="925"/>
            </a:xfrm>
            <a:custGeom>
              <a:avLst/>
              <a:gdLst>
                <a:gd name="T0" fmla="*/ 0 w 602"/>
                <a:gd name="T1" fmla="*/ 83 h 925"/>
                <a:gd name="T2" fmla="*/ 69 w 602"/>
                <a:gd name="T3" fmla="*/ 136 h 925"/>
                <a:gd name="T4" fmla="*/ 112 w 602"/>
                <a:gd name="T5" fmla="*/ 136 h 925"/>
                <a:gd name="T6" fmla="*/ 166 w 602"/>
                <a:gd name="T7" fmla="*/ 182 h 925"/>
                <a:gd name="T8" fmla="*/ 181 w 602"/>
                <a:gd name="T9" fmla="*/ 261 h 925"/>
                <a:gd name="T10" fmla="*/ 169 w 602"/>
                <a:gd name="T11" fmla="*/ 315 h 925"/>
                <a:gd name="T12" fmla="*/ 184 w 602"/>
                <a:gd name="T13" fmla="*/ 374 h 925"/>
                <a:gd name="T14" fmla="*/ 188 w 602"/>
                <a:gd name="T15" fmla="*/ 374 h 925"/>
                <a:gd name="T16" fmla="*/ 219 w 602"/>
                <a:gd name="T17" fmla="*/ 379 h 925"/>
                <a:gd name="T18" fmla="*/ 264 w 602"/>
                <a:gd name="T19" fmla="*/ 423 h 925"/>
                <a:gd name="T20" fmla="*/ 264 w 602"/>
                <a:gd name="T21" fmla="*/ 477 h 925"/>
                <a:gd name="T22" fmla="*/ 231 w 602"/>
                <a:gd name="T23" fmla="*/ 467 h 925"/>
                <a:gd name="T24" fmla="*/ 112 w 602"/>
                <a:gd name="T25" fmla="*/ 605 h 925"/>
                <a:gd name="T26" fmla="*/ 66 w 602"/>
                <a:gd name="T27" fmla="*/ 615 h 925"/>
                <a:gd name="T28" fmla="*/ 66 w 602"/>
                <a:gd name="T29" fmla="*/ 644 h 925"/>
                <a:gd name="T30" fmla="*/ 23 w 602"/>
                <a:gd name="T31" fmla="*/ 663 h 925"/>
                <a:gd name="T32" fmla="*/ 59 w 602"/>
                <a:gd name="T33" fmla="*/ 772 h 925"/>
                <a:gd name="T34" fmla="*/ 40 w 602"/>
                <a:gd name="T35" fmla="*/ 778 h 925"/>
                <a:gd name="T36" fmla="*/ 35 w 602"/>
                <a:gd name="T37" fmla="*/ 847 h 925"/>
                <a:gd name="T38" fmla="*/ 131 w 602"/>
                <a:gd name="T39" fmla="*/ 895 h 925"/>
                <a:gd name="T40" fmla="*/ 138 w 602"/>
                <a:gd name="T41" fmla="*/ 925 h 925"/>
                <a:gd name="T42" fmla="*/ 355 w 602"/>
                <a:gd name="T43" fmla="*/ 857 h 925"/>
                <a:gd name="T44" fmla="*/ 376 w 602"/>
                <a:gd name="T45" fmla="*/ 871 h 925"/>
                <a:gd name="T46" fmla="*/ 602 w 602"/>
                <a:gd name="T47" fmla="*/ 669 h 925"/>
                <a:gd name="T48" fmla="*/ 546 w 602"/>
                <a:gd name="T49" fmla="*/ 575 h 925"/>
                <a:gd name="T50" fmla="*/ 573 w 602"/>
                <a:gd name="T51" fmla="*/ 517 h 925"/>
                <a:gd name="T52" fmla="*/ 517 w 602"/>
                <a:gd name="T53" fmla="*/ 477 h 925"/>
                <a:gd name="T54" fmla="*/ 524 w 602"/>
                <a:gd name="T55" fmla="*/ 379 h 925"/>
                <a:gd name="T56" fmla="*/ 474 w 602"/>
                <a:gd name="T57" fmla="*/ 290 h 925"/>
                <a:gd name="T58" fmla="*/ 520 w 602"/>
                <a:gd name="T59" fmla="*/ 227 h 925"/>
                <a:gd name="T60" fmla="*/ 501 w 602"/>
                <a:gd name="T61" fmla="*/ 161 h 925"/>
                <a:gd name="T62" fmla="*/ 444 w 602"/>
                <a:gd name="T63" fmla="*/ 148 h 925"/>
                <a:gd name="T64" fmla="*/ 451 w 602"/>
                <a:gd name="T65" fmla="*/ 92 h 925"/>
                <a:gd name="T66" fmla="*/ 463 w 602"/>
                <a:gd name="T67" fmla="*/ 20 h 925"/>
                <a:gd name="T68" fmla="*/ 382 w 602"/>
                <a:gd name="T69" fmla="*/ 0 h 925"/>
                <a:gd name="T70" fmla="*/ 283 w 602"/>
                <a:gd name="T71" fmla="*/ 33 h 925"/>
                <a:gd name="T72" fmla="*/ 279 w 602"/>
                <a:gd name="T73" fmla="*/ 102 h 925"/>
                <a:gd name="T74" fmla="*/ 228 w 602"/>
                <a:gd name="T75" fmla="*/ 124 h 925"/>
                <a:gd name="T76" fmla="*/ 188 w 602"/>
                <a:gd name="T77" fmla="*/ 104 h 925"/>
                <a:gd name="T78" fmla="*/ 166 w 602"/>
                <a:gd name="T79" fmla="*/ 119 h 925"/>
                <a:gd name="T80" fmla="*/ 115 w 602"/>
                <a:gd name="T81" fmla="*/ 119 h 925"/>
                <a:gd name="T82" fmla="*/ 51 w 602"/>
                <a:gd name="T83" fmla="*/ 69 h 925"/>
                <a:gd name="T84" fmla="*/ 4 w 602"/>
                <a:gd name="T85" fmla="*/ 79 h 925"/>
                <a:gd name="T86" fmla="*/ 0 w 602"/>
                <a:gd name="T87" fmla="*/ 83 h 925"/>
                <a:gd name="T88" fmla="*/ 0 w 602"/>
                <a:gd name="T89" fmla="*/ 83 h 925"/>
                <a:gd name="T90" fmla="*/ 0 w 602"/>
                <a:gd name="T91" fmla="*/ 83 h 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2"/>
                <a:gd name="T139" fmla="*/ 0 h 925"/>
                <a:gd name="T140" fmla="*/ 602 w 602"/>
                <a:gd name="T141" fmla="*/ 925 h 9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2" h="925">
                  <a:moveTo>
                    <a:pt x="0" y="83"/>
                  </a:moveTo>
                  <a:lnTo>
                    <a:pt x="69" y="136"/>
                  </a:lnTo>
                  <a:lnTo>
                    <a:pt x="112" y="136"/>
                  </a:lnTo>
                  <a:lnTo>
                    <a:pt x="166" y="182"/>
                  </a:lnTo>
                  <a:lnTo>
                    <a:pt x="181" y="261"/>
                  </a:lnTo>
                  <a:lnTo>
                    <a:pt x="169" y="315"/>
                  </a:lnTo>
                  <a:lnTo>
                    <a:pt x="184" y="374"/>
                  </a:lnTo>
                  <a:lnTo>
                    <a:pt x="188" y="374"/>
                  </a:lnTo>
                  <a:lnTo>
                    <a:pt x="219" y="379"/>
                  </a:lnTo>
                  <a:lnTo>
                    <a:pt x="264" y="423"/>
                  </a:lnTo>
                  <a:lnTo>
                    <a:pt x="264" y="477"/>
                  </a:lnTo>
                  <a:lnTo>
                    <a:pt x="231" y="467"/>
                  </a:lnTo>
                  <a:lnTo>
                    <a:pt x="112" y="605"/>
                  </a:lnTo>
                  <a:lnTo>
                    <a:pt x="66" y="615"/>
                  </a:lnTo>
                  <a:lnTo>
                    <a:pt x="66" y="644"/>
                  </a:lnTo>
                  <a:lnTo>
                    <a:pt x="23" y="663"/>
                  </a:lnTo>
                  <a:lnTo>
                    <a:pt x="59" y="772"/>
                  </a:lnTo>
                  <a:lnTo>
                    <a:pt x="40" y="778"/>
                  </a:lnTo>
                  <a:lnTo>
                    <a:pt x="35" y="847"/>
                  </a:lnTo>
                  <a:lnTo>
                    <a:pt x="131" y="895"/>
                  </a:lnTo>
                  <a:lnTo>
                    <a:pt x="138" y="925"/>
                  </a:lnTo>
                  <a:lnTo>
                    <a:pt x="355" y="857"/>
                  </a:lnTo>
                  <a:lnTo>
                    <a:pt x="376" y="871"/>
                  </a:lnTo>
                  <a:lnTo>
                    <a:pt x="602" y="669"/>
                  </a:lnTo>
                  <a:lnTo>
                    <a:pt x="546" y="575"/>
                  </a:lnTo>
                  <a:lnTo>
                    <a:pt x="573" y="517"/>
                  </a:lnTo>
                  <a:lnTo>
                    <a:pt x="517" y="477"/>
                  </a:lnTo>
                  <a:lnTo>
                    <a:pt x="524" y="379"/>
                  </a:lnTo>
                  <a:lnTo>
                    <a:pt x="474" y="290"/>
                  </a:lnTo>
                  <a:lnTo>
                    <a:pt x="520" y="227"/>
                  </a:lnTo>
                  <a:lnTo>
                    <a:pt x="501" y="161"/>
                  </a:lnTo>
                  <a:lnTo>
                    <a:pt x="444" y="148"/>
                  </a:lnTo>
                  <a:lnTo>
                    <a:pt x="451" y="92"/>
                  </a:lnTo>
                  <a:lnTo>
                    <a:pt x="463" y="20"/>
                  </a:lnTo>
                  <a:lnTo>
                    <a:pt x="382" y="0"/>
                  </a:lnTo>
                  <a:lnTo>
                    <a:pt x="283" y="33"/>
                  </a:lnTo>
                  <a:lnTo>
                    <a:pt x="279" y="102"/>
                  </a:lnTo>
                  <a:lnTo>
                    <a:pt x="228" y="124"/>
                  </a:lnTo>
                  <a:lnTo>
                    <a:pt x="188" y="104"/>
                  </a:lnTo>
                  <a:lnTo>
                    <a:pt x="166" y="119"/>
                  </a:lnTo>
                  <a:lnTo>
                    <a:pt x="115" y="119"/>
                  </a:lnTo>
                  <a:lnTo>
                    <a:pt x="51" y="69"/>
                  </a:lnTo>
                  <a:lnTo>
                    <a:pt x="4" y="79"/>
                  </a:lnTo>
                  <a:lnTo>
                    <a:pt x="0" y="8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5" name="Freeform 5"/>
            <p:cNvSpPr>
              <a:spLocks/>
            </p:cNvSpPr>
            <p:nvPr/>
          </p:nvSpPr>
          <p:spPr bwMode="auto">
            <a:xfrm>
              <a:off x="2883" y="1143"/>
              <a:ext cx="716" cy="1252"/>
            </a:xfrm>
            <a:custGeom>
              <a:avLst/>
              <a:gdLst>
                <a:gd name="T0" fmla="*/ 27 w 716"/>
                <a:gd name="T1" fmla="*/ 955 h 1252"/>
                <a:gd name="T2" fmla="*/ 50 w 716"/>
                <a:gd name="T3" fmla="*/ 990 h 1252"/>
                <a:gd name="T4" fmla="*/ 69 w 716"/>
                <a:gd name="T5" fmla="*/ 1108 h 1252"/>
                <a:gd name="T6" fmla="*/ 119 w 716"/>
                <a:gd name="T7" fmla="*/ 1137 h 1252"/>
                <a:gd name="T8" fmla="*/ 100 w 716"/>
                <a:gd name="T9" fmla="*/ 1166 h 1252"/>
                <a:gd name="T10" fmla="*/ 122 w 716"/>
                <a:gd name="T11" fmla="*/ 1222 h 1252"/>
                <a:gd name="T12" fmla="*/ 110 w 716"/>
                <a:gd name="T13" fmla="*/ 1246 h 1252"/>
                <a:gd name="T14" fmla="*/ 196 w 716"/>
                <a:gd name="T15" fmla="*/ 1252 h 1252"/>
                <a:gd name="T16" fmla="*/ 191 w 716"/>
                <a:gd name="T17" fmla="*/ 1187 h 1252"/>
                <a:gd name="T18" fmla="*/ 275 w 716"/>
                <a:gd name="T19" fmla="*/ 1187 h 1252"/>
                <a:gd name="T20" fmla="*/ 323 w 716"/>
                <a:gd name="T21" fmla="*/ 1034 h 1252"/>
                <a:gd name="T22" fmla="*/ 316 w 716"/>
                <a:gd name="T23" fmla="*/ 951 h 1252"/>
                <a:gd name="T24" fmla="*/ 365 w 716"/>
                <a:gd name="T25" fmla="*/ 926 h 1252"/>
                <a:gd name="T26" fmla="*/ 388 w 716"/>
                <a:gd name="T27" fmla="*/ 940 h 1252"/>
                <a:gd name="T28" fmla="*/ 417 w 716"/>
                <a:gd name="T29" fmla="*/ 886 h 1252"/>
                <a:gd name="T30" fmla="*/ 381 w 716"/>
                <a:gd name="T31" fmla="*/ 901 h 1252"/>
                <a:gd name="T32" fmla="*/ 319 w 716"/>
                <a:gd name="T33" fmla="*/ 857 h 1252"/>
                <a:gd name="T34" fmla="*/ 391 w 716"/>
                <a:gd name="T35" fmla="*/ 877 h 1252"/>
                <a:gd name="T36" fmla="*/ 438 w 716"/>
                <a:gd name="T37" fmla="*/ 852 h 1252"/>
                <a:gd name="T38" fmla="*/ 407 w 716"/>
                <a:gd name="T39" fmla="*/ 788 h 1252"/>
                <a:gd name="T40" fmla="*/ 350 w 716"/>
                <a:gd name="T41" fmla="*/ 774 h 1252"/>
                <a:gd name="T42" fmla="*/ 331 w 716"/>
                <a:gd name="T43" fmla="*/ 793 h 1252"/>
                <a:gd name="T44" fmla="*/ 343 w 716"/>
                <a:gd name="T45" fmla="*/ 671 h 1252"/>
                <a:gd name="T46" fmla="*/ 372 w 716"/>
                <a:gd name="T47" fmla="*/ 679 h 1252"/>
                <a:gd name="T48" fmla="*/ 385 w 716"/>
                <a:gd name="T49" fmla="*/ 591 h 1252"/>
                <a:gd name="T50" fmla="*/ 457 w 716"/>
                <a:gd name="T51" fmla="*/ 532 h 1252"/>
                <a:gd name="T52" fmla="*/ 479 w 716"/>
                <a:gd name="T53" fmla="*/ 498 h 1252"/>
                <a:gd name="T54" fmla="*/ 586 w 716"/>
                <a:gd name="T55" fmla="*/ 448 h 1252"/>
                <a:gd name="T56" fmla="*/ 575 w 716"/>
                <a:gd name="T57" fmla="*/ 406 h 1252"/>
                <a:gd name="T58" fmla="*/ 613 w 716"/>
                <a:gd name="T59" fmla="*/ 325 h 1252"/>
                <a:gd name="T60" fmla="*/ 716 w 716"/>
                <a:gd name="T61" fmla="*/ 291 h 1252"/>
                <a:gd name="T62" fmla="*/ 716 w 716"/>
                <a:gd name="T63" fmla="*/ 291 h 1252"/>
                <a:gd name="T64" fmla="*/ 701 w 716"/>
                <a:gd name="T65" fmla="*/ 232 h 1252"/>
                <a:gd name="T66" fmla="*/ 713 w 716"/>
                <a:gd name="T67" fmla="*/ 178 h 1252"/>
                <a:gd name="T68" fmla="*/ 698 w 716"/>
                <a:gd name="T69" fmla="*/ 99 h 1252"/>
                <a:gd name="T70" fmla="*/ 644 w 716"/>
                <a:gd name="T71" fmla="*/ 53 h 1252"/>
                <a:gd name="T72" fmla="*/ 601 w 716"/>
                <a:gd name="T73" fmla="*/ 53 h 1252"/>
                <a:gd name="T74" fmla="*/ 532 w 716"/>
                <a:gd name="T75" fmla="*/ 0 h 1252"/>
                <a:gd name="T76" fmla="*/ 506 w 716"/>
                <a:gd name="T77" fmla="*/ 5 h 1252"/>
                <a:gd name="T78" fmla="*/ 495 w 716"/>
                <a:gd name="T79" fmla="*/ 53 h 1252"/>
                <a:gd name="T80" fmla="*/ 417 w 716"/>
                <a:gd name="T81" fmla="*/ 53 h 1252"/>
                <a:gd name="T82" fmla="*/ 388 w 716"/>
                <a:gd name="T83" fmla="*/ 105 h 1252"/>
                <a:gd name="T84" fmla="*/ 328 w 716"/>
                <a:gd name="T85" fmla="*/ 109 h 1252"/>
                <a:gd name="T86" fmla="*/ 293 w 716"/>
                <a:gd name="T87" fmla="*/ 153 h 1252"/>
                <a:gd name="T88" fmla="*/ 312 w 716"/>
                <a:gd name="T89" fmla="*/ 182 h 1252"/>
                <a:gd name="T90" fmla="*/ 250 w 716"/>
                <a:gd name="T91" fmla="*/ 256 h 1252"/>
                <a:gd name="T92" fmla="*/ 206 w 716"/>
                <a:gd name="T93" fmla="*/ 275 h 1252"/>
                <a:gd name="T94" fmla="*/ 206 w 716"/>
                <a:gd name="T95" fmla="*/ 329 h 1252"/>
                <a:gd name="T96" fmla="*/ 163 w 716"/>
                <a:gd name="T97" fmla="*/ 400 h 1252"/>
                <a:gd name="T98" fmla="*/ 182 w 716"/>
                <a:gd name="T99" fmla="*/ 439 h 1252"/>
                <a:gd name="T100" fmla="*/ 172 w 716"/>
                <a:gd name="T101" fmla="*/ 463 h 1252"/>
                <a:gd name="T102" fmla="*/ 119 w 716"/>
                <a:gd name="T103" fmla="*/ 463 h 1252"/>
                <a:gd name="T104" fmla="*/ 72 w 716"/>
                <a:gd name="T105" fmla="*/ 557 h 1252"/>
                <a:gd name="T106" fmla="*/ 72 w 716"/>
                <a:gd name="T107" fmla="*/ 660 h 1252"/>
                <a:gd name="T108" fmla="*/ 110 w 716"/>
                <a:gd name="T109" fmla="*/ 695 h 1252"/>
                <a:gd name="T110" fmla="*/ 72 w 716"/>
                <a:gd name="T111" fmla="*/ 739 h 1252"/>
                <a:gd name="T112" fmla="*/ 93 w 716"/>
                <a:gd name="T113" fmla="*/ 793 h 1252"/>
                <a:gd name="T114" fmla="*/ 50 w 716"/>
                <a:gd name="T115" fmla="*/ 857 h 1252"/>
                <a:gd name="T116" fmla="*/ 0 w 716"/>
                <a:gd name="T117" fmla="*/ 906 h 1252"/>
                <a:gd name="T118" fmla="*/ 27 w 716"/>
                <a:gd name="T119" fmla="*/ 955 h 1252"/>
                <a:gd name="T120" fmla="*/ 27 w 716"/>
                <a:gd name="T121" fmla="*/ 955 h 1252"/>
                <a:gd name="T122" fmla="*/ 27 w 716"/>
                <a:gd name="T123" fmla="*/ 955 h 12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6"/>
                <a:gd name="T187" fmla="*/ 0 h 1252"/>
                <a:gd name="T188" fmla="*/ 716 w 716"/>
                <a:gd name="T189" fmla="*/ 1252 h 12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6" h="1252">
                  <a:moveTo>
                    <a:pt x="27" y="955"/>
                  </a:moveTo>
                  <a:lnTo>
                    <a:pt x="50" y="990"/>
                  </a:lnTo>
                  <a:lnTo>
                    <a:pt x="69" y="1108"/>
                  </a:lnTo>
                  <a:lnTo>
                    <a:pt x="119" y="1137"/>
                  </a:lnTo>
                  <a:lnTo>
                    <a:pt x="100" y="1166"/>
                  </a:lnTo>
                  <a:lnTo>
                    <a:pt x="122" y="1222"/>
                  </a:lnTo>
                  <a:lnTo>
                    <a:pt x="110" y="1246"/>
                  </a:lnTo>
                  <a:lnTo>
                    <a:pt x="196" y="1252"/>
                  </a:lnTo>
                  <a:lnTo>
                    <a:pt x="191" y="1187"/>
                  </a:lnTo>
                  <a:lnTo>
                    <a:pt x="275" y="1187"/>
                  </a:lnTo>
                  <a:lnTo>
                    <a:pt x="323" y="1034"/>
                  </a:lnTo>
                  <a:lnTo>
                    <a:pt x="316" y="951"/>
                  </a:lnTo>
                  <a:lnTo>
                    <a:pt x="365" y="926"/>
                  </a:lnTo>
                  <a:lnTo>
                    <a:pt x="388" y="940"/>
                  </a:lnTo>
                  <a:lnTo>
                    <a:pt x="417" y="886"/>
                  </a:lnTo>
                  <a:lnTo>
                    <a:pt x="381" y="901"/>
                  </a:lnTo>
                  <a:lnTo>
                    <a:pt x="319" y="857"/>
                  </a:lnTo>
                  <a:lnTo>
                    <a:pt x="391" y="877"/>
                  </a:lnTo>
                  <a:lnTo>
                    <a:pt x="438" y="852"/>
                  </a:lnTo>
                  <a:lnTo>
                    <a:pt x="407" y="788"/>
                  </a:lnTo>
                  <a:lnTo>
                    <a:pt x="350" y="774"/>
                  </a:lnTo>
                  <a:lnTo>
                    <a:pt x="331" y="793"/>
                  </a:lnTo>
                  <a:lnTo>
                    <a:pt x="343" y="671"/>
                  </a:lnTo>
                  <a:lnTo>
                    <a:pt x="372" y="679"/>
                  </a:lnTo>
                  <a:lnTo>
                    <a:pt x="385" y="591"/>
                  </a:lnTo>
                  <a:lnTo>
                    <a:pt x="457" y="532"/>
                  </a:lnTo>
                  <a:lnTo>
                    <a:pt x="479" y="498"/>
                  </a:lnTo>
                  <a:lnTo>
                    <a:pt x="586" y="448"/>
                  </a:lnTo>
                  <a:lnTo>
                    <a:pt x="575" y="406"/>
                  </a:lnTo>
                  <a:lnTo>
                    <a:pt x="613" y="325"/>
                  </a:lnTo>
                  <a:lnTo>
                    <a:pt x="716" y="291"/>
                  </a:lnTo>
                  <a:lnTo>
                    <a:pt x="701" y="232"/>
                  </a:lnTo>
                  <a:lnTo>
                    <a:pt x="713" y="178"/>
                  </a:lnTo>
                  <a:lnTo>
                    <a:pt x="698" y="99"/>
                  </a:lnTo>
                  <a:lnTo>
                    <a:pt x="644" y="53"/>
                  </a:lnTo>
                  <a:lnTo>
                    <a:pt x="601" y="53"/>
                  </a:lnTo>
                  <a:lnTo>
                    <a:pt x="532" y="0"/>
                  </a:lnTo>
                  <a:lnTo>
                    <a:pt x="506" y="5"/>
                  </a:lnTo>
                  <a:lnTo>
                    <a:pt x="495" y="53"/>
                  </a:lnTo>
                  <a:lnTo>
                    <a:pt x="417" y="53"/>
                  </a:lnTo>
                  <a:lnTo>
                    <a:pt x="388" y="105"/>
                  </a:lnTo>
                  <a:lnTo>
                    <a:pt x="328" y="109"/>
                  </a:lnTo>
                  <a:lnTo>
                    <a:pt x="293" y="153"/>
                  </a:lnTo>
                  <a:lnTo>
                    <a:pt x="312" y="182"/>
                  </a:lnTo>
                  <a:lnTo>
                    <a:pt x="250" y="256"/>
                  </a:lnTo>
                  <a:lnTo>
                    <a:pt x="206" y="275"/>
                  </a:lnTo>
                  <a:lnTo>
                    <a:pt x="206" y="329"/>
                  </a:lnTo>
                  <a:lnTo>
                    <a:pt x="163" y="400"/>
                  </a:lnTo>
                  <a:lnTo>
                    <a:pt x="182" y="439"/>
                  </a:lnTo>
                  <a:lnTo>
                    <a:pt x="172" y="463"/>
                  </a:lnTo>
                  <a:lnTo>
                    <a:pt x="119" y="463"/>
                  </a:lnTo>
                  <a:lnTo>
                    <a:pt x="72" y="557"/>
                  </a:lnTo>
                  <a:lnTo>
                    <a:pt x="72" y="660"/>
                  </a:lnTo>
                  <a:lnTo>
                    <a:pt x="110" y="695"/>
                  </a:lnTo>
                  <a:lnTo>
                    <a:pt x="72" y="739"/>
                  </a:lnTo>
                  <a:lnTo>
                    <a:pt x="93" y="793"/>
                  </a:lnTo>
                  <a:lnTo>
                    <a:pt x="50" y="857"/>
                  </a:lnTo>
                  <a:lnTo>
                    <a:pt x="0" y="906"/>
                  </a:lnTo>
                  <a:lnTo>
                    <a:pt x="27" y="955"/>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6" name="Freeform 6"/>
            <p:cNvSpPr>
              <a:spLocks/>
            </p:cNvSpPr>
            <p:nvPr/>
          </p:nvSpPr>
          <p:spPr bwMode="auto">
            <a:xfrm>
              <a:off x="2895" y="2329"/>
              <a:ext cx="96" cy="101"/>
            </a:xfrm>
            <a:custGeom>
              <a:avLst/>
              <a:gdLst>
                <a:gd name="T0" fmla="*/ 66 w 96"/>
                <a:gd name="T1" fmla="*/ 0 h 101"/>
                <a:gd name="T2" fmla="*/ 96 w 96"/>
                <a:gd name="T3" fmla="*/ 41 h 101"/>
                <a:gd name="T4" fmla="*/ 76 w 96"/>
                <a:gd name="T5" fmla="*/ 49 h 101"/>
                <a:gd name="T6" fmla="*/ 72 w 96"/>
                <a:gd name="T7" fmla="*/ 66 h 101"/>
                <a:gd name="T8" fmla="*/ 85 w 96"/>
                <a:gd name="T9" fmla="*/ 79 h 101"/>
                <a:gd name="T10" fmla="*/ 71 w 96"/>
                <a:gd name="T11" fmla="*/ 85 h 101"/>
                <a:gd name="T12" fmla="*/ 69 w 96"/>
                <a:gd name="T13" fmla="*/ 101 h 101"/>
                <a:gd name="T14" fmla="*/ 38 w 96"/>
                <a:gd name="T15" fmla="*/ 95 h 101"/>
                <a:gd name="T16" fmla="*/ 37 w 96"/>
                <a:gd name="T17" fmla="*/ 82 h 101"/>
                <a:gd name="T18" fmla="*/ 21 w 96"/>
                <a:gd name="T19" fmla="*/ 82 h 101"/>
                <a:gd name="T20" fmla="*/ 15 w 96"/>
                <a:gd name="T21" fmla="*/ 60 h 101"/>
                <a:gd name="T22" fmla="*/ 15 w 96"/>
                <a:gd name="T23" fmla="*/ 44 h 101"/>
                <a:gd name="T24" fmla="*/ 0 w 96"/>
                <a:gd name="T25" fmla="*/ 36 h 101"/>
                <a:gd name="T26" fmla="*/ 28 w 96"/>
                <a:gd name="T27" fmla="*/ 26 h 101"/>
                <a:gd name="T28" fmla="*/ 37 w 96"/>
                <a:gd name="T29" fmla="*/ 26 h 101"/>
                <a:gd name="T30" fmla="*/ 29 w 96"/>
                <a:gd name="T31" fmla="*/ 13 h 101"/>
                <a:gd name="T32" fmla="*/ 47 w 96"/>
                <a:gd name="T33" fmla="*/ 14 h 101"/>
                <a:gd name="T34" fmla="*/ 47 w 96"/>
                <a:gd name="T35" fmla="*/ 41 h 101"/>
                <a:gd name="T36" fmla="*/ 56 w 96"/>
                <a:gd name="T37" fmla="*/ 23 h 101"/>
                <a:gd name="T38" fmla="*/ 66 w 96"/>
                <a:gd name="T39" fmla="*/ 26 h 101"/>
                <a:gd name="T40" fmla="*/ 56 w 96"/>
                <a:gd name="T41" fmla="*/ 8 h 101"/>
                <a:gd name="T42" fmla="*/ 66 w 96"/>
                <a:gd name="T43" fmla="*/ 0 h 101"/>
                <a:gd name="T44" fmla="*/ 66 w 96"/>
                <a:gd name="T45" fmla="*/ 0 h 101"/>
                <a:gd name="T46" fmla="*/ 66 w 96"/>
                <a:gd name="T47" fmla="*/ 0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01"/>
                <a:gd name="T74" fmla="*/ 96 w 96"/>
                <a:gd name="T75" fmla="*/ 101 h 1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01">
                  <a:moveTo>
                    <a:pt x="66" y="0"/>
                  </a:moveTo>
                  <a:lnTo>
                    <a:pt x="96" y="41"/>
                  </a:lnTo>
                  <a:lnTo>
                    <a:pt x="76" y="49"/>
                  </a:lnTo>
                  <a:lnTo>
                    <a:pt x="72" y="66"/>
                  </a:lnTo>
                  <a:lnTo>
                    <a:pt x="85" y="79"/>
                  </a:lnTo>
                  <a:lnTo>
                    <a:pt x="71" y="85"/>
                  </a:lnTo>
                  <a:lnTo>
                    <a:pt x="69" y="101"/>
                  </a:lnTo>
                  <a:lnTo>
                    <a:pt x="38" y="95"/>
                  </a:lnTo>
                  <a:lnTo>
                    <a:pt x="37" y="82"/>
                  </a:lnTo>
                  <a:lnTo>
                    <a:pt x="21" y="82"/>
                  </a:lnTo>
                  <a:lnTo>
                    <a:pt x="15" y="60"/>
                  </a:lnTo>
                  <a:lnTo>
                    <a:pt x="15" y="44"/>
                  </a:lnTo>
                  <a:lnTo>
                    <a:pt x="0" y="36"/>
                  </a:lnTo>
                  <a:lnTo>
                    <a:pt x="28" y="26"/>
                  </a:lnTo>
                  <a:lnTo>
                    <a:pt x="37" y="26"/>
                  </a:lnTo>
                  <a:lnTo>
                    <a:pt x="29" y="13"/>
                  </a:lnTo>
                  <a:lnTo>
                    <a:pt x="47" y="14"/>
                  </a:lnTo>
                  <a:lnTo>
                    <a:pt x="47" y="41"/>
                  </a:lnTo>
                  <a:lnTo>
                    <a:pt x="56" y="23"/>
                  </a:lnTo>
                  <a:lnTo>
                    <a:pt x="66" y="26"/>
                  </a:lnTo>
                  <a:lnTo>
                    <a:pt x="56" y="8"/>
                  </a:lnTo>
                  <a:lnTo>
                    <a:pt x="66"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7" name="Freeform 7"/>
            <p:cNvSpPr>
              <a:spLocks/>
            </p:cNvSpPr>
            <p:nvPr/>
          </p:nvSpPr>
          <p:spPr bwMode="auto">
            <a:xfrm>
              <a:off x="2835" y="2374"/>
              <a:ext cx="60" cy="60"/>
            </a:xfrm>
            <a:custGeom>
              <a:avLst/>
              <a:gdLst>
                <a:gd name="T0" fmla="*/ 42 w 60"/>
                <a:gd name="T1" fmla="*/ 0 h 60"/>
                <a:gd name="T2" fmla="*/ 51 w 60"/>
                <a:gd name="T3" fmla="*/ 27 h 60"/>
                <a:gd name="T4" fmla="*/ 60 w 60"/>
                <a:gd name="T5" fmla="*/ 32 h 60"/>
                <a:gd name="T6" fmla="*/ 53 w 60"/>
                <a:gd name="T7" fmla="*/ 53 h 60"/>
                <a:gd name="T8" fmla="*/ 26 w 60"/>
                <a:gd name="T9" fmla="*/ 50 h 60"/>
                <a:gd name="T10" fmla="*/ 15 w 60"/>
                <a:gd name="T11" fmla="*/ 60 h 60"/>
                <a:gd name="T12" fmla="*/ 15 w 60"/>
                <a:gd name="T13" fmla="*/ 41 h 60"/>
                <a:gd name="T14" fmla="*/ 6 w 60"/>
                <a:gd name="T15" fmla="*/ 37 h 60"/>
                <a:gd name="T16" fmla="*/ 0 w 60"/>
                <a:gd name="T17" fmla="*/ 10 h 60"/>
                <a:gd name="T18" fmla="*/ 17 w 60"/>
                <a:gd name="T19" fmla="*/ 12 h 60"/>
                <a:gd name="T20" fmla="*/ 23 w 60"/>
                <a:gd name="T21" fmla="*/ 4 h 60"/>
                <a:gd name="T22" fmla="*/ 35 w 60"/>
                <a:gd name="T23" fmla="*/ 7 h 60"/>
                <a:gd name="T24" fmla="*/ 42 w 60"/>
                <a:gd name="T25" fmla="*/ 0 h 60"/>
                <a:gd name="T26" fmla="*/ 42 w 60"/>
                <a:gd name="T27" fmla="*/ 0 h 60"/>
                <a:gd name="T28" fmla="*/ 42 w 60"/>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60"/>
                <a:gd name="T47" fmla="*/ 60 w 6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60">
                  <a:moveTo>
                    <a:pt x="42" y="0"/>
                  </a:moveTo>
                  <a:lnTo>
                    <a:pt x="51" y="27"/>
                  </a:lnTo>
                  <a:lnTo>
                    <a:pt x="60" y="32"/>
                  </a:lnTo>
                  <a:lnTo>
                    <a:pt x="53" y="53"/>
                  </a:lnTo>
                  <a:lnTo>
                    <a:pt x="26" y="50"/>
                  </a:lnTo>
                  <a:lnTo>
                    <a:pt x="15" y="60"/>
                  </a:lnTo>
                  <a:lnTo>
                    <a:pt x="15" y="41"/>
                  </a:lnTo>
                  <a:lnTo>
                    <a:pt x="6" y="37"/>
                  </a:lnTo>
                  <a:lnTo>
                    <a:pt x="0" y="10"/>
                  </a:lnTo>
                  <a:lnTo>
                    <a:pt x="17" y="12"/>
                  </a:lnTo>
                  <a:lnTo>
                    <a:pt x="23" y="4"/>
                  </a:lnTo>
                  <a:lnTo>
                    <a:pt x="35" y="7"/>
                  </a:lnTo>
                  <a:lnTo>
                    <a:pt x="4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8" name="Freeform 8"/>
            <p:cNvSpPr>
              <a:spLocks/>
            </p:cNvSpPr>
            <p:nvPr/>
          </p:nvSpPr>
          <p:spPr bwMode="auto">
            <a:xfrm>
              <a:off x="2895" y="2436"/>
              <a:ext cx="46" cy="29"/>
            </a:xfrm>
            <a:custGeom>
              <a:avLst/>
              <a:gdLst>
                <a:gd name="T0" fmla="*/ 22 w 46"/>
                <a:gd name="T1" fmla="*/ 0 h 29"/>
                <a:gd name="T2" fmla="*/ 0 w 46"/>
                <a:gd name="T3" fmla="*/ 6 h 29"/>
                <a:gd name="T4" fmla="*/ 27 w 46"/>
                <a:gd name="T5" fmla="*/ 29 h 29"/>
                <a:gd name="T6" fmla="*/ 46 w 46"/>
                <a:gd name="T7" fmla="*/ 22 h 29"/>
                <a:gd name="T8" fmla="*/ 38 w 46"/>
                <a:gd name="T9" fmla="*/ 1 h 29"/>
                <a:gd name="T10" fmla="*/ 28 w 46"/>
                <a:gd name="T11" fmla="*/ 9 h 29"/>
                <a:gd name="T12" fmla="*/ 22 w 46"/>
                <a:gd name="T13" fmla="*/ 0 h 29"/>
                <a:gd name="T14" fmla="*/ 22 w 46"/>
                <a:gd name="T15" fmla="*/ 0 h 29"/>
                <a:gd name="T16" fmla="*/ 22 w 46"/>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29"/>
                <a:gd name="T29" fmla="*/ 46 w 46"/>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29">
                  <a:moveTo>
                    <a:pt x="22" y="0"/>
                  </a:moveTo>
                  <a:lnTo>
                    <a:pt x="0" y="6"/>
                  </a:lnTo>
                  <a:lnTo>
                    <a:pt x="27" y="29"/>
                  </a:lnTo>
                  <a:lnTo>
                    <a:pt x="46" y="22"/>
                  </a:lnTo>
                  <a:lnTo>
                    <a:pt x="38" y="1"/>
                  </a:lnTo>
                  <a:lnTo>
                    <a:pt x="28" y="9"/>
                  </a:lnTo>
                  <a:lnTo>
                    <a:pt x="2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399" name="Freeform 9"/>
            <p:cNvSpPr>
              <a:spLocks/>
            </p:cNvSpPr>
            <p:nvPr/>
          </p:nvSpPr>
          <p:spPr bwMode="auto">
            <a:xfrm>
              <a:off x="1977" y="2092"/>
              <a:ext cx="425" cy="802"/>
            </a:xfrm>
            <a:custGeom>
              <a:avLst/>
              <a:gdLst>
                <a:gd name="T0" fmla="*/ 124 w 425"/>
                <a:gd name="T1" fmla="*/ 19 h 802"/>
                <a:gd name="T2" fmla="*/ 63 w 425"/>
                <a:gd name="T3" fmla="*/ 16 h 802"/>
                <a:gd name="T4" fmla="*/ 50 w 425"/>
                <a:gd name="T5" fmla="*/ 44 h 802"/>
                <a:gd name="T6" fmla="*/ 30 w 425"/>
                <a:gd name="T7" fmla="*/ 59 h 802"/>
                <a:gd name="T8" fmla="*/ 15 w 425"/>
                <a:gd name="T9" fmla="*/ 85 h 802"/>
                <a:gd name="T10" fmla="*/ 25 w 425"/>
                <a:gd name="T11" fmla="*/ 126 h 802"/>
                <a:gd name="T12" fmla="*/ 6 w 425"/>
                <a:gd name="T13" fmla="*/ 178 h 802"/>
                <a:gd name="T14" fmla="*/ 5 w 425"/>
                <a:gd name="T15" fmla="*/ 188 h 802"/>
                <a:gd name="T16" fmla="*/ 18 w 425"/>
                <a:gd name="T17" fmla="*/ 203 h 802"/>
                <a:gd name="T18" fmla="*/ 18 w 425"/>
                <a:gd name="T19" fmla="*/ 254 h 802"/>
                <a:gd name="T20" fmla="*/ 18 w 425"/>
                <a:gd name="T21" fmla="*/ 284 h 802"/>
                <a:gd name="T22" fmla="*/ 32 w 425"/>
                <a:gd name="T23" fmla="*/ 262 h 802"/>
                <a:gd name="T24" fmla="*/ 53 w 425"/>
                <a:gd name="T25" fmla="*/ 235 h 802"/>
                <a:gd name="T26" fmla="*/ 55 w 425"/>
                <a:gd name="T27" fmla="*/ 262 h 802"/>
                <a:gd name="T28" fmla="*/ 63 w 425"/>
                <a:gd name="T29" fmla="*/ 275 h 802"/>
                <a:gd name="T30" fmla="*/ 55 w 425"/>
                <a:gd name="T31" fmla="*/ 332 h 802"/>
                <a:gd name="T32" fmla="*/ 44 w 425"/>
                <a:gd name="T33" fmla="*/ 345 h 802"/>
                <a:gd name="T34" fmla="*/ 57 w 425"/>
                <a:gd name="T35" fmla="*/ 356 h 802"/>
                <a:gd name="T36" fmla="*/ 96 w 425"/>
                <a:gd name="T37" fmla="*/ 361 h 802"/>
                <a:gd name="T38" fmla="*/ 156 w 425"/>
                <a:gd name="T39" fmla="*/ 347 h 802"/>
                <a:gd name="T40" fmla="*/ 125 w 425"/>
                <a:gd name="T41" fmla="*/ 385 h 802"/>
                <a:gd name="T42" fmla="*/ 163 w 425"/>
                <a:gd name="T43" fmla="*/ 413 h 802"/>
                <a:gd name="T44" fmla="*/ 163 w 425"/>
                <a:gd name="T45" fmla="*/ 450 h 802"/>
                <a:gd name="T46" fmla="*/ 157 w 425"/>
                <a:gd name="T47" fmla="*/ 482 h 802"/>
                <a:gd name="T48" fmla="*/ 112 w 425"/>
                <a:gd name="T49" fmla="*/ 498 h 802"/>
                <a:gd name="T50" fmla="*/ 72 w 425"/>
                <a:gd name="T51" fmla="*/ 541 h 802"/>
                <a:gd name="T52" fmla="*/ 109 w 425"/>
                <a:gd name="T53" fmla="*/ 552 h 802"/>
                <a:gd name="T54" fmla="*/ 85 w 425"/>
                <a:gd name="T55" fmla="*/ 608 h 802"/>
                <a:gd name="T56" fmla="*/ 56 w 425"/>
                <a:gd name="T57" fmla="*/ 649 h 802"/>
                <a:gd name="T58" fmla="*/ 99 w 425"/>
                <a:gd name="T59" fmla="*/ 655 h 802"/>
                <a:gd name="T60" fmla="*/ 137 w 425"/>
                <a:gd name="T61" fmla="*/ 667 h 802"/>
                <a:gd name="T62" fmla="*/ 182 w 425"/>
                <a:gd name="T63" fmla="*/ 642 h 802"/>
                <a:gd name="T64" fmla="*/ 137 w 425"/>
                <a:gd name="T65" fmla="*/ 690 h 802"/>
                <a:gd name="T66" fmla="*/ 69 w 425"/>
                <a:gd name="T67" fmla="*/ 736 h 802"/>
                <a:gd name="T68" fmla="*/ 21 w 425"/>
                <a:gd name="T69" fmla="*/ 798 h 802"/>
                <a:gd name="T70" fmla="*/ 82 w 425"/>
                <a:gd name="T71" fmla="*/ 764 h 802"/>
                <a:gd name="T72" fmla="*/ 148 w 425"/>
                <a:gd name="T73" fmla="*/ 740 h 802"/>
                <a:gd name="T74" fmla="*/ 191 w 425"/>
                <a:gd name="T75" fmla="*/ 752 h 802"/>
                <a:gd name="T76" fmla="*/ 253 w 425"/>
                <a:gd name="T77" fmla="*/ 717 h 802"/>
                <a:gd name="T78" fmla="*/ 344 w 425"/>
                <a:gd name="T79" fmla="*/ 724 h 802"/>
                <a:gd name="T80" fmla="*/ 408 w 425"/>
                <a:gd name="T81" fmla="*/ 673 h 802"/>
                <a:gd name="T82" fmla="*/ 360 w 425"/>
                <a:gd name="T83" fmla="*/ 665 h 802"/>
                <a:gd name="T84" fmla="*/ 403 w 425"/>
                <a:gd name="T85" fmla="*/ 639 h 802"/>
                <a:gd name="T86" fmla="*/ 416 w 425"/>
                <a:gd name="T87" fmla="*/ 611 h 802"/>
                <a:gd name="T88" fmla="*/ 401 w 425"/>
                <a:gd name="T89" fmla="*/ 529 h 802"/>
                <a:gd name="T90" fmla="*/ 348 w 425"/>
                <a:gd name="T91" fmla="*/ 546 h 802"/>
                <a:gd name="T92" fmla="*/ 351 w 425"/>
                <a:gd name="T93" fmla="*/ 501 h 802"/>
                <a:gd name="T94" fmla="*/ 307 w 425"/>
                <a:gd name="T95" fmla="*/ 458 h 802"/>
                <a:gd name="T96" fmla="*/ 338 w 425"/>
                <a:gd name="T97" fmla="*/ 455 h 802"/>
                <a:gd name="T98" fmla="*/ 303 w 425"/>
                <a:gd name="T99" fmla="*/ 383 h 802"/>
                <a:gd name="T100" fmla="*/ 242 w 425"/>
                <a:gd name="T101" fmla="*/ 329 h 802"/>
                <a:gd name="T102" fmla="*/ 193 w 425"/>
                <a:gd name="T103" fmla="*/ 251 h 802"/>
                <a:gd name="T104" fmla="*/ 146 w 425"/>
                <a:gd name="T105" fmla="*/ 242 h 802"/>
                <a:gd name="T106" fmla="*/ 163 w 425"/>
                <a:gd name="T107" fmla="*/ 209 h 802"/>
                <a:gd name="T108" fmla="*/ 207 w 425"/>
                <a:gd name="T109" fmla="*/ 165 h 802"/>
                <a:gd name="T110" fmla="*/ 228 w 425"/>
                <a:gd name="T111" fmla="*/ 121 h 802"/>
                <a:gd name="T112" fmla="*/ 137 w 425"/>
                <a:gd name="T113" fmla="*/ 94 h 802"/>
                <a:gd name="T114" fmla="*/ 87 w 425"/>
                <a:gd name="T115" fmla="*/ 103 h 802"/>
                <a:gd name="T116" fmla="*/ 96 w 425"/>
                <a:gd name="T117" fmla="*/ 81 h 802"/>
                <a:gd name="T118" fmla="*/ 157 w 425"/>
                <a:gd name="T119" fmla="*/ 0 h 802"/>
                <a:gd name="T120" fmla="*/ 157 w 425"/>
                <a:gd name="T121" fmla="*/ 0 h 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5"/>
                <a:gd name="T184" fmla="*/ 0 h 802"/>
                <a:gd name="T185" fmla="*/ 425 w 425"/>
                <a:gd name="T186" fmla="*/ 802 h 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5" h="802">
                  <a:moveTo>
                    <a:pt x="157" y="0"/>
                  </a:moveTo>
                  <a:lnTo>
                    <a:pt x="124" y="19"/>
                  </a:lnTo>
                  <a:lnTo>
                    <a:pt x="91" y="25"/>
                  </a:lnTo>
                  <a:lnTo>
                    <a:pt x="63" y="16"/>
                  </a:lnTo>
                  <a:lnTo>
                    <a:pt x="44" y="31"/>
                  </a:lnTo>
                  <a:lnTo>
                    <a:pt x="50" y="44"/>
                  </a:lnTo>
                  <a:lnTo>
                    <a:pt x="34" y="49"/>
                  </a:lnTo>
                  <a:lnTo>
                    <a:pt x="30" y="59"/>
                  </a:lnTo>
                  <a:lnTo>
                    <a:pt x="41" y="71"/>
                  </a:lnTo>
                  <a:lnTo>
                    <a:pt x="15" y="85"/>
                  </a:lnTo>
                  <a:lnTo>
                    <a:pt x="10" y="119"/>
                  </a:lnTo>
                  <a:lnTo>
                    <a:pt x="25" y="126"/>
                  </a:lnTo>
                  <a:lnTo>
                    <a:pt x="18" y="144"/>
                  </a:lnTo>
                  <a:lnTo>
                    <a:pt x="6" y="178"/>
                  </a:lnTo>
                  <a:lnTo>
                    <a:pt x="0" y="184"/>
                  </a:lnTo>
                  <a:lnTo>
                    <a:pt x="5" y="188"/>
                  </a:lnTo>
                  <a:lnTo>
                    <a:pt x="5" y="194"/>
                  </a:lnTo>
                  <a:lnTo>
                    <a:pt x="18" y="203"/>
                  </a:lnTo>
                  <a:lnTo>
                    <a:pt x="37" y="191"/>
                  </a:lnTo>
                  <a:lnTo>
                    <a:pt x="18" y="254"/>
                  </a:lnTo>
                  <a:lnTo>
                    <a:pt x="22" y="264"/>
                  </a:lnTo>
                  <a:lnTo>
                    <a:pt x="18" y="284"/>
                  </a:lnTo>
                  <a:lnTo>
                    <a:pt x="30" y="286"/>
                  </a:lnTo>
                  <a:lnTo>
                    <a:pt x="32" y="262"/>
                  </a:lnTo>
                  <a:lnTo>
                    <a:pt x="32" y="248"/>
                  </a:lnTo>
                  <a:lnTo>
                    <a:pt x="53" y="235"/>
                  </a:lnTo>
                  <a:lnTo>
                    <a:pt x="49" y="256"/>
                  </a:lnTo>
                  <a:lnTo>
                    <a:pt x="55" y="262"/>
                  </a:lnTo>
                  <a:lnTo>
                    <a:pt x="66" y="248"/>
                  </a:lnTo>
                  <a:lnTo>
                    <a:pt x="63" y="275"/>
                  </a:lnTo>
                  <a:lnTo>
                    <a:pt x="72" y="294"/>
                  </a:lnTo>
                  <a:lnTo>
                    <a:pt x="55" y="332"/>
                  </a:lnTo>
                  <a:lnTo>
                    <a:pt x="53" y="350"/>
                  </a:lnTo>
                  <a:lnTo>
                    <a:pt x="44" y="345"/>
                  </a:lnTo>
                  <a:lnTo>
                    <a:pt x="50" y="375"/>
                  </a:lnTo>
                  <a:lnTo>
                    <a:pt x="57" y="356"/>
                  </a:lnTo>
                  <a:lnTo>
                    <a:pt x="77" y="372"/>
                  </a:lnTo>
                  <a:lnTo>
                    <a:pt x="96" y="361"/>
                  </a:lnTo>
                  <a:lnTo>
                    <a:pt x="140" y="342"/>
                  </a:lnTo>
                  <a:lnTo>
                    <a:pt x="156" y="347"/>
                  </a:lnTo>
                  <a:lnTo>
                    <a:pt x="135" y="361"/>
                  </a:lnTo>
                  <a:lnTo>
                    <a:pt x="125" y="385"/>
                  </a:lnTo>
                  <a:lnTo>
                    <a:pt x="150" y="429"/>
                  </a:lnTo>
                  <a:lnTo>
                    <a:pt x="163" y="413"/>
                  </a:lnTo>
                  <a:lnTo>
                    <a:pt x="168" y="445"/>
                  </a:lnTo>
                  <a:lnTo>
                    <a:pt x="163" y="450"/>
                  </a:lnTo>
                  <a:lnTo>
                    <a:pt x="173" y="458"/>
                  </a:lnTo>
                  <a:lnTo>
                    <a:pt x="157" y="482"/>
                  </a:lnTo>
                  <a:lnTo>
                    <a:pt x="168" y="491"/>
                  </a:lnTo>
                  <a:lnTo>
                    <a:pt x="112" y="498"/>
                  </a:lnTo>
                  <a:lnTo>
                    <a:pt x="87" y="516"/>
                  </a:lnTo>
                  <a:lnTo>
                    <a:pt x="72" y="541"/>
                  </a:lnTo>
                  <a:lnTo>
                    <a:pt x="101" y="530"/>
                  </a:lnTo>
                  <a:lnTo>
                    <a:pt x="109" y="552"/>
                  </a:lnTo>
                  <a:lnTo>
                    <a:pt x="106" y="582"/>
                  </a:lnTo>
                  <a:lnTo>
                    <a:pt x="85" y="608"/>
                  </a:lnTo>
                  <a:lnTo>
                    <a:pt x="25" y="636"/>
                  </a:lnTo>
                  <a:lnTo>
                    <a:pt x="56" y="649"/>
                  </a:lnTo>
                  <a:lnTo>
                    <a:pt x="87" y="643"/>
                  </a:lnTo>
                  <a:lnTo>
                    <a:pt x="99" y="655"/>
                  </a:lnTo>
                  <a:lnTo>
                    <a:pt x="121" y="646"/>
                  </a:lnTo>
                  <a:lnTo>
                    <a:pt x="137" y="667"/>
                  </a:lnTo>
                  <a:lnTo>
                    <a:pt x="157" y="660"/>
                  </a:lnTo>
                  <a:lnTo>
                    <a:pt x="182" y="642"/>
                  </a:lnTo>
                  <a:lnTo>
                    <a:pt x="165" y="682"/>
                  </a:lnTo>
                  <a:lnTo>
                    <a:pt x="137" y="690"/>
                  </a:lnTo>
                  <a:lnTo>
                    <a:pt x="90" y="690"/>
                  </a:lnTo>
                  <a:lnTo>
                    <a:pt x="69" y="736"/>
                  </a:lnTo>
                  <a:lnTo>
                    <a:pt x="3" y="802"/>
                  </a:lnTo>
                  <a:lnTo>
                    <a:pt x="21" y="798"/>
                  </a:lnTo>
                  <a:lnTo>
                    <a:pt x="50" y="798"/>
                  </a:lnTo>
                  <a:lnTo>
                    <a:pt x="82" y="764"/>
                  </a:lnTo>
                  <a:lnTo>
                    <a:pt x="128" y="770"/>
                  </a:lnTo>
                  <a:lnTo>
                    <a:pt x="148" y="740"/>
                  </a:lnTo>
                  <a:lnTo>
                    <a:pt x="173" y="727"/>
                  </a:lnTo>
                  <a:lnTo>
                    <a:pt x="191" y="752"/>
                  </a:lnTo>
                  <a:lnTo>
                    <a:pt x="241" y="733"/>
                  </a:lnTo>
                  <a:lnTo>
                    <a:pt x="253" y="717"/>
                  </a:lnTo>
                  <a:lnTo>
                    <a:pt x="287" y="730"/>
                  </a:lnTo>
                  <a:lnTo>
                    <a:pt x="344" y="724"/>
                  </a:lnTo>
                  <a:lnTo>
                    <a:pt x="398" y="698"/>
                  </a:lnTo>
                  <a:lnTo>
                    <a:pt x="408" y="673"/>
                  </a:lnTo>
                  <a:lnTo>
                    <a:pt x="364" y="677"/>
                  </a:lnTo>
                  <a:lnTo>
                    <a:pt x="360" y="665"/>
                  </a:lnTo>
                  <a:lnTo>
                    <a:pt x="376" y="642"/>
                  </a:lnTo>
                  <a:lnTo>
                    <a:pt x="403" y="639"/>
                  </a:lnTo>
                  <a:lnTo>
                    <a:pt x="398" y="620"/>
                  </a:lnTo>
                  <a:lnTo>
                    <a:pt x="416" y="611"/>
                  </a:lnTo>
                  <a:lnTo>
                    <a:pt x="425" y="566"/>
                  </a:lnTo>
                  <a:lnTo>
                    <a:pt x="401" y="529"/>
                  </a:lnTo>
                  <a:lnTo>
                    <a:pt x="364" y="524"/>
                  </a:lnTo>
                  <a:lnTo>
                    <a:pt x="348" y="546"/>
                  </a:lnTo>
                  <a:lnTo>
                    <a:pt x="326" y="536"/>
                  </a:lnTo>
                  <a:lnTo>
                    <a:pt x="351" y="501"/>
                  </a:lnTo>
                  <a:lnTo>
                    <a:pt x="325" y="479"/>
                  </a:lnTo>
                  <a:lnTo>
                    <a:pt x="307" y="458"/>
                  </a:lnTo>
                  <a:lnTo>
                    <a:pt x="344" y="472"/>
                  </a:lnTo>
                  <a:lnTo>
                    <a:pt x="338" y="455"/>
                  </a:lnTo>
                  <a:lnTo>
                    <a:pt x="307" y="413"/>
                  </a:lnTo>
                  <a:lnTo>
                    <a:pt x="303" y="383"/>
                  </a:lnTo>
                  <a:lnTo>
                    <a:pt x="262" y="372"/>
                  </a:lnTo>
                  <a:lnTo>
                    <a:pt x="242" y="329"/>
                  </a:lnTo>
                  <a:lnTo>
                    <a:pt x="240" y="289"/>
                  </a:lnTo>
                  <a:lnTo>
                    <a:pt x="193" y="251"/>
                  </a:lnTo>
                  <a:lnTo>
                    <a:pt x="156" y="251"/>
                  </a:lnTo>
                  <a:lnTo>
                    <a:pt x="146" y="242"/>
                  </a:lnTo>
                  <a:lnTo>
                    <a:pt x="181" y="229"/>
                  </a:lnTo>
                  <a:lnTo>
                    <a:pt x="163" y="209"/>
                  </a:lnTo>
                  <a:lnTo>
                    <a:pt x="175" y="206"/>
                  </a:lnTo>
                  <a:lnTo>
                    <a:pt x="207" y="165"/>
                  </a:lnTo>
                  <a:lnTo>
                    <a:pt x="209" y="140"/>
                  </a:lnTo>
                  <a:lnTo>
                    <a:pt x="228" y="121"/>
                  </a:lnTo>
                  <a:lnTo>
                    <a:pt x="222" y="97"/>
                  </a:lnTo>
                  <a:lnTo>
                    <a:pt x="137" y="94"/>
                  </a:lnTo>
                  <a:lnTo>
                    <a:pt x="100" y="116"/>
                  </a:lnTo>
                  <a:lnTo>
                    <a:pt x="87" y="103"/>
                  </a:lnTo>
                  <a:lnTo>
                    <a:pt x="116" y="84"/>
                  </a:lnTo>
                  <a:lnTo>
                    <a:pt x="96" y="81"/>
                  </a:lnTo>
                  <a:lnTo>
                    <a:pt x="156" y="31"/>
                  </a:lnTo>
                  <a:lnTo>
                    <a:pt x="15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0" name="Freeform 10"/>
            <p:cNvSpPr>
              <a:spLocks/>
            </p:cNvSpPr>
            <p:nvPr/>
          </p:nvSpPr>
          <p:spPr bwMode="auto">
            <a:xfrm>
              <a:off x="1913" y="2089"/>
              <a:ext cx="61" cy="106"/>
            </a:xfrm>
            <a:custGeom>
              <a:avLst/>
              <a:gdLst>
                <a:gd name="T0" fmla="*/ 61 w 61"/>
                <a:gd name="T1" fmla="*/ 0 h 106"/>
                <a:gd name="T2" fmla="*/ 54 w 61"/>
                <a:gd name="T3" fmla="*/ 31 h 106"/>
                <a:gd name="T4" fmla="*/ 60 w 61"/>
                <a:gd name="T5" fmla="*/ 43 h 106"/>
                <a:gd name="T6" fmla="*/ 35 w 61"/>
                <a:gd name="T7" fmla="*/ 52 h 106"/>
                <a:gd name="T8" fmla="*/ 38 w 61"/>
                <a:gd name="T9" fmla="*/ 69 h 106"/>
                <a:gd name="T10" fmla="*/ 1 w 61"/>
                <a:gd name="T11" fmla="*/ 106 h 106"/>
                <a:gd name="T12" fmla="*/ 5 w 61"/>
                <a:gd name="T13" fmla="*/ 84 h 106"/>
                <a:gd name="T14" fmla="*/ 13 w 61"/>
                <a:gd name="T15" fmla="*/ 62 h 106"/>
                <a:gd name="T16" fmla="*/ 0 w 61"/>
                <a:gd name="T17" fmla="*/ 54 h 106"/>
                <a:gd name="T18" fmla="*/ 10 w 61"/>
                <a:gd name="T19" fmla="*/ 37 h 106"/>
                <a:gd name="T20" fmla="*/ 30 w 61"/>
                <a:gd name="T21" fmla="*/ 47 h 106"/>
                <a:gd name="T22" fmla="*/ 42 w 61"/>
                <a:gd name="T23" fmla="*/ 19 h 106"/>
                <a:gd name="T24" fmla="*/ 61 w 61"/>
                <a:gd name="T25" fmla="*/ 0 h 106"/>
                <a:gd name="T26" fmla="*/ 61 w 61"/>
                <a:gd name="T27" fmla="*/ 0 h 106"/>
                <a:gd name="T28" fmla="*/ 61 w 61"/>
                <a:gd name="T29" fmla="*/ 0 h 1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106"/>
                <a:gd name="T47" fmla="*/ 61 w 61"/>
                <a:gd name="T48" fmla="*/ 106 h 10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106">
                  <a:moveTo>
                    <a:pt x="61" y="0"/>
                  </a:moveTo>
                  <a:lnTo>
                    <a:pt x="54" y="31"/>
                  </a:lnTo>
                  <a:lnTo>
                    <a:pt x="60" y="43"/>
                  </a:lnTo>
                  <a:lnTo>
                    <a:pt x="35" y="52"/>
                  </a:lnTo>
                  <a:lnTo>
                    <a:pt x="38" y="69"/>
                  </a:lnTo>
                  <a:lnTo>
                    <a:pt x="1" y="106"/>
                  </a:lnTo>
                  <a:lnTo>
                    <a:pt x="5" y="84"/>
                  </a:lnTo>
                  <a:lnTo>
                    <a:pt x="13" y="62"/>
                  </a:lnTo>
                  <a:lnTo>
                    <a:pt x="0" y="54"/>
                  </a:lnTo>
                  <a:lnTo>
                    <a:pt x="10" y="37"/>
                  </a:lnTo>
                  <a:lnTo>
                    <a:pt x="30" y="47"/>
                  </a:lnTo>
                  <a:lnTo>
                    <a:pt x="42" y="19"/>
                  </a:lnTo>
                  <a:lnTo>
                    <a:pt x="6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1" name="Freeform 11"/>
            <p:cNvSpPr>
              <a:spLocks/>
            </p:cNvSpPr>
            <p:nvPr/>
          </p:nvSpPr>
          <p:spPr bwMode="auto">
            <a:xfrm>
              <a:off x="1936" y="2177"/>
              <a:ext cx="46" cy="74"/>
            </a:xfrm>
            <a:custGeom>
              <a:avLst/>
              <a:gdLst>
                <a:gd name="T0" fmla="*/ 29 w 46"/>
                <a:gd name="T1" fmla="*/ 0 h 74"/>
                <a:gd name="T2" fmla="*/ 31 w 46"/>
                <a:gd name="T3" fmla="*/ 15 h 74"/>
                <a:gd name="T4" fmla="*/ 29 w 46"/>
                <a:gd name="T5" fmla="*/ 38 h 74"/>
                <a:gd name="T6" fmla="*/ 46 w 46"/>
                <a:gd name="T7" fmla="*/ 52 h 74"/>
                <a:gd name="T8" fmla="*/ 29 w 46"/>
                <a:gd name="T9" fmla="*/ 74 h 74"/>
                <a:gd name="T10" fmla="*/ 25 w 46"/>
                <a:gd name="T11" fmla="*/ 50 h 74"/>
                <a:gd name="T12" fmla="*/ 12 w 46"/>
                <a:gd name="T13" fmla="*/ 47 h 74"/>
                <a:gd name="T14" fmla="*/ 0 w 46"/>
                <a:gd name="T15" fmla="*/ 15 h 74"/>
                <a:gd name="T16" fmla="*/ 10 w 46"/>
                <a:gd name="T17" fmla="*/ 12 h 74"/>
                <a:gd name="T18" fmla="*/ 21 w 46"/>
                <a:gd name="T19" fmla="*/ 21 h 74"/>
                <a:gd name="T20" fmla="*/ 29 w 46"/>
                <a:gd name="T21" fmla="*/ 0 h 74"/>
                <a:gd name="T22" fmla="*/ 29 w 46"/>
                <a:gd name="T23" fmla="*/ 0 h 74"/>
                <a:gd name="T24" fmla="*/ 29 w 4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74"/>
                <a:gd name="T41" fmla="*/ 46 w 4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74">
                  <a:moveTo>
                    <a:pt x="29" y="0"/>
                  </a:moveTo>
                  <a:lnTo>
                    <a:pt x="31" y="15"/>
                  </a:lnTo>
                  <a:lnTo>
                    <a:pt x="29" y="38"/>
                  </a:lnTo>
                  <a:lnTo>
                    <a:pt x="46" y="52"/>
                  </a:lnTo>
                  <a:lnTo>
                    <a:pt x="29" y="74"/>
                  </a:lnTo>
                  <a:lnTo>
                    <a:pt x="25" y="50"/>
                  </a:lnTo>
                  <a:lnTo>
                    <a:pt x="12" y="47"/>
                  </a:lnTo>
                  <a:lnTo>
                    <a:pt x="0" y="15"/>
                  </a:lnTo>
                  <a:lnTo>
                    <a:pt x="10" y="12"/>
                  </a:lnTo>
                  <a:lnTo>
                    <a:pt x="21" y="21"/>
                  </a:lnTo>
                  <a:lnTo>
                    <a:pt x="29"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2" name="Freeform 12"/>
            <p:cNvSpPr>
              <a:spLocks/>
            </p:cNvSpPr>
            <p:nvPr/>
          </p:nvSpPr>
          <p:spPr bwMode="auto">
            <a:xfrm>
              <a:off x="1939" y="2286"/>
              <a:ext cx="46" cy="32"/>
            </a:xfrm>
            <a:custGeom>
              <a:avLst/>
              <a:gdLst>
                <a:gd name="T0" fmla="*/ 13 w 46"/>
                <a:gd name="T1" fmla="*/ 0 h 32"/>
                <a:gd name="T2" fmla="*/ 26 w 46"/>
                <a:gd name="T3" fmla="*/ 3 h 32"/>
                <a:gd name="T4" fmla="*/ 46 w 46"/>
                <a:gd name="T5" fmla="*/ 21 h 32"/>
                <a:gd name="T6" fmla="*/ 32 w 46"/>
                <a:gd name="T7" fmla="*/ 32 h 32"/>
                <a:gd name="T8" fmla="*/ 0 w 46"/>
                <a:gd name="T9" fmla="*/ 29 h 32"/>
                <a:gd name="T10" fmla="*/ 28 w 46"/>
                <a:gd name="T11" fmla="*/ 16 h 32"/>
                <a:gd name="T12" fmla="*/ 13 w 46"/>
                <a:gd name="T13" fmla="*/ 0 h 32"/>
                <a:gd name="T14" fmla="*/ 13 w 46"/>
                <a:gd name="T15" fmla="*/ 0 h 32"/>
                <a:gd name="T16" fmla="*/ 13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13" y="0"/>
                  </a:moveTo>
                  <a:lnTo>
                    <a:pt x="26" y="3"/>
                  </a:lnTo>
                  <a:lnTo>
                    <a:pt x="46" y="21"/>
                  </a:lnTo>
                  <a:lnTo>
                    <a:pt x="32" y="32"/>
                  </a:lnTo>
                  <a:lnTo>
                    <a:pt x="0" y="29"/>
                  </a:lnTo>
                  <a:lnTo>
                    <a:pt x="28" y="16"/>
                  </a:lnTo>
                  <a:lnTo>
                    <a:pt x="13"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3" name="Freeform 13"/>
            <p:cNvSpPr>
              <a:spLocks/>
            </p:cNvSpPr>
            <p:nvPr/>
          </p:nvSpPr>
          <p:spPr bwMode="auto">
            <a:xfrm>
              <a:off x="1965" y="2337"/>
              <a:ext cx="15" cy="25"/>
            </a:xfrm>
            <a:custGeom>
              <a:avLst/>
              <a:gdLst>
                <a:gd name="T0" fmla="*/ 15 w 15"/>
                <a:gd name="T1" fmla="*/ 0 h 25"/>
                <a:gd name="T2" fmla="*/ 0 w 15"/>
                <a:gd name="T3" fmla="*/ 9 h 25"/>
                <a:gd name="T4" fmla="*/ 6 w 15"/>
                <a:gd name="T5" fmla="*/ 25 h 25"/>
                <a:gd name="T6" fmla="*/ 15 w 15"/>
                <a:gd name="T7" fmla="*/ 0 h 25"/>
                <a:gd name="T8" fmla="*/ 15 w 15"/>
                <a:gd name="T9" fmla="*/ 0 h 25"/>
                <a:gd name="T10" fmla="*/ 15 w 15"/>
                <a:gd name="T11" fmla="*/ 0 h 25"/>
                <a:gd name="T12" fmla="*/ 0 60000 65536"/>
                <a:gd name="T13" fmla="*/ 0 60000 65536"/>
                <a:gd name="T14" fmla="*/ 0 60000 65536"/>
                <a:gd name="T15" fmla="*/ 0 60000 65536"/>
                <a:gd name="T16" fmla="*/ 0 60000 65536"/>
                <a:gd name="T17" fmla="*/ 0 60000 65536"/>
                <a:gd name="T18" fmla="*/ 0 w 15"/>
                <a:gd name="T19" fmla="*/ 0 h 25"/>
                <a:gd name="T20" fmla="*/ 15 w 15"/>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15" h="25">
                  <a:moveTo>
                    <a:pt x="15" y="0"/>
                  </a:moveTo>
                  <a:lnTo>
                    <a:pt x="0" y="9"/>
                  </a:lnTo>
                  <a:lnTo>
                    <a:pt x="6" y="25"/>
                  </a:lnTo>
                  <a:lnTo>
                    <a:pt x="15"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4" name="Freeform 14"/>
            <p:cNvSpPr>
              <a:spLocks/>
            </p:cNvSpPr>
            <p:nvPr/>
          </p:nvSpPr>
          <p:spPr bwMode="auto">
            <a:xfrm>
              <a:off x="1942" y="2356"/>
              <a:ext cx="20" cy="30"/>
            </a:xfrm>
            <a:custGeom>
              <a:avLst/>
              <a:gdLst>
                <a:gd name="T0" fmla="*/ 9 w 20"/>
                <a:gd name="T1" fmla="*/ 0 h 30"/>
                <a:gd name="T2" fmla="*/ 19 w 20"/>
                <a:gd name="T3" fmla="*/ 6 h 30"/>
                <a:gd name="T4" fmla="*/ 20 w 20"/>
                <a:gd name="T5" fmla="*/ 22 h 30"/>
                <a:gd name="T6" fmla="*/ 0 w 20"/>
                <a:gd name="T7" fmla="*/ 30 h 30"/>
                <a:gd name="T8" fmla="*/ 10 w 20"/>
                <a:gd name="T9" fmla="*/ 14 h 30"/>
                <a:gd name="T10" fmla="*/ 9 w 20"/>
                <a:gd name="T11" fmla="*/ 0 h 30"/>
                <a:gd name="T12" fmla="*/ 9 w 20"/>
                <a:gd name="T13" fmla="*/ 0 h 30"/>
                <a:gd name="T14" fmla="*/ 9 w 20"/>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30"/>
                <a:gd name="T26" fmla="*/ 20 w 20"/>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30">
                  <a:moveTo>
                    <a:pt x="9" y="0"/>
                  </a:moveTo>
                  <a:lnTo>
                    <a:pt x="19" y="6"/>
                  </a:lnTo>
                  <a:lnTo>
                    <a:pt x="20" y="22"/>
                  </a:lnTo>
                  <a:lnTo>
                    <a:pt x="0" y="30"/>
                  </a:lnTo>
                  <a:lnTo>
                    <a:pt x="10" y="14"/>
                  </a:lnTo>
                  <a:lnTo>
                    <a:pt x="9"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5" name="Freeform 15"/>
            <p:cNvSpPr>
              <a:spLocks/>
            </p:cNvSpPr>
            <p:nvPr/>
          </p:nvSpPr>
          <p:spPr bwMode="auto">
            <a:xfrm>
              <a:off x="1739" y="2408"/>
              <a:ext cx="235" cy="349"/>
            </a:xfrm>
            <a:custGeom>
              <a:avLst/>
              <a:gdLst>
                <a:gd name="T0" fmla="*/ 129 w 235"/>
                <a:gd name="T1" fmla="*/ 66 h 349"/>
                <a:gd name="T2" fmla="*/ 143 w 235"/>
                <a:gd name="T3" fmla="*/ 84 h 349"/>
                <a:gd name="T4" fmla="*/ 147 w 235"/>
                <a:gd name="T5" fmla="*/ 103 h 349"/>
                <a:gd name="T6" fmla="*/ 175 w 235"/>
                <a:gd name="T7" fmla="*/ 91 h 349"/>
                <a:gd name="T8" fmla="*/ 201 w 235"/>
                <a:gd name="T9" fmla="*/ 91 h 349"/>
                <a:gd name="T10" fmla="*/ 219 w 235"/>
                <a:gd name="T11" fmla="*/ 120 h 349"/>
                <a:gd name="T12" fmla="*/ 235 w 235"/>
                <a:gd name="T13" fmla="*/ 156 h 349"/>
                <a:gd name="T14" fmla="*/ 226 w 235"/>
                <a:gd name="T15" fmla="*/ 178 h 349"/>
                <a:gd name="T16" fmla="*/ 229 w 235"/>
                <a:gd name="T17" fmla="*/ 214 h 349"/>
                <a:gd name="T18" fmla="*/ 212 w 235"/>
                <a:gd name="T19" fmla="*/ 291 h 349"/>
                <a:gd name="T20" fmla="*/ 188 w 235"/>
                <a:gd name="T21" fmla="*/ 283 h 349"/>
                <a:gd name="T22" fmla="*/ 141 w 235"/>
                <a:gd name="T23" fmla="*/ 292 h 349"/>
                <a:gd name="T24" fmla="*/ 121 w 235"/>
                <a:gd name="T25" fmla="*/ 320 h 349"/>
                <a:gd name="T26" fmla="*/ 102 w 235"/>
                <a:gd name="T27" fmla="*/ 327 h 349"/>
                <a:gd name="T28" fmla="*/ 50 w 235"/>
                <a:gd name="T29" fmla="*/ 349 h 349"/>
                <a:gd name="T30" fmla="*/ 25 w 235"/>
                <a:gd name="T31" fmla="*/ 344 h 349"/>
                <a:gd name="T32" fmla="*/ 41 w 235"/>
                <a:gd name="T33" fmla="*/ 327 h 349"/>
                <a:gd name="T34" fmla="*/ 19 w 235"/>
                <a:gd name="T35" fmla="*/ 330 h 349"/>
                <a:gd name="T36" fmla="*/ 25 w 235"/>
                <a:gd name="T37" fmla="*/ 314 h 349"/>
                <a:gd name="T38" fmla="*/ 6 w 235"/>
                <a:gd name="T39" fmla="*/ 314 h 349"/>
                <a:gd name="T40" fmla="*/ 11 w 235"/>
                <a:gd name="T41" fmla="*/ 299 h 349"/>
                <a:gd name="T42" fmla="*/ 22 w 235"/>
                <a:gd name="T43" fmla="*/ 285 h 349"/>
                <a:gd name="T44" fmla="*/ 0 w 235"/>
                <a:gd name="T45" fmla="*/ 285 h 349"/>
                <a:gd name="T46" fmla="*/ 2 w 235"/>
                <a:gd name="T47" fmla="*/ 277 h 349"/>
                <a:gd name="T48" fmla="*/ 44 w 235"/>
                <a:gd name="T49" fmla="*/ 250 h 349"/>
                <a:gd name="T50" fmla="*/ 85 w 235"/>
                <a:gd name="T51" fmla="*/ 242 h 349"/>
                <a:gd name="T52" fmla="*/ 77 w 235"/>
                <a:gd name="T53" fmla="*/ 225 h 349"/>
                <a:gd name="T54" fmla="*/ 50 w 235"/>
                <a:gd name="T55" fmla="*/ 242 h 349"/>
                <a:gd name="T56" fmla="*/ 25 w 235"/>
                <a:gd name="T57" fmla="*/ 244 h 349"/>
                <a:gd name="T58" fmla="*/ 46 w 235"/>
                <a:gd name="T59" fmla="*/ 230 h 349"/>
                <a:gd name="T60" fmla="*/ 49 w 235"/>
                <a:gd name="T61" fmla="*/ 208 h 349"/>
                <a:gd name="T62" fmla="*/ 71 w 235"/>
                <a:gd name="T63" fmla="*/ 188 h 349"/>
                <a:gd name="T64" fmla="*/ 28 w 235"/>
                <a:gd name="T65" fmla="*/ 179 h 349"/>
                <a:gd name="T66" fmla="*/ 13 w 235"/>
                <a:gd name="T67" fmla="*/ 158 h 349"/>
                <a:gd name="T68" fmla="*/ 44 w 235"/>
                <a:gd name="T69" fmla="*/ 134 h 349"/>
                <a:gd name="T70" fmla="*/ 16 w 235"/>
                <a:gd name="T71" fmla="*/ 129 h 349"/>
                <a:gd name="T72" fmla="*/ 15 w 235"/>
                <a:gd name="T73" fmla="*/ 113 h 349"/>
                <a:gd name="T74" fmla="*/ 21 w 235"/>
                <a:gd name="T75" fmla="*/ 113 h 349"/>
                <a:gd name="T76" fmla="*/ 25 w 235"/>
                <a:gd name="T77" fmla="*/ 91 h 349"/>
                <a:gd name="T78" fmla="*/ 41 w 235"/>
                <a:gd name="T79" fmla="*/ 82 h 349"/>
                <a:gd name="T80" fmla="*/ 69 w 235"/>
                <a:gd name="T81" fmla="*/ 97 h 349"/>
                <a:gd name="T82" fmla="*/ 96 w 235"/>
                <a:gd name="T83" fmla="*/ 85 h 349"/>
                <a:gd name="T84" fmla="*/ 109 w 235"/>
                <a:gd name="T85" fmla="*/ 59 h 349"/>
                <a:gd name="T86" fmla="*/ 81 w 235"/>
                <a:gd name="T87" fmla="*/ 59 h 349"/>
                <a:gd name="T88" fmla="*/ 77 w 235"/>
                <a:gd name="T89" fmla="*/ 48 h 349"/>
                <a:gd name="T90" fmla="*/ 109 w 235"/>
                <a:gd name="T91" fmla="*/ 26 h 349"/>
                <a:gd name="T92" fmla="*/ 115 w 235"/>
                <a:gd name="T93" fmla="*/ 7 h 349"/>
                <a:gd name="T94" fmla="*/ 153 w 235"/>
                <a:gd name="T95" fmla="*/ 0 h 349"/>
                <a:gd name="T96" fmla="*/ 154 w 235"/>
                <a:gd name="T97" fmla="*/ 16 h 349"/>
                <a:gd name="T98" fmla="*/ 144 w 235"/>
                <a:gd name="T99" fmla="*/ 38 h 349"/>
                <a:gd name="T100" fmla="*/ 135 w 235"/>
                <a:gd name="T101" fmla="*/ 48 h 349"/>
                <a:gd name="T102" fmla="*/ 140 w 235"/>
                <a:gd name="T103" fmla="*/ 59 h 349"/>
                <a:gd name="T104" fmla="*/ 129 w 235"/>
                <a:gd name="T105" fmla="*/ 66 h 349"/>
                <a:gd name="T106" fmla="*/ 129 w 235"/>
                <a:gd name="T107" fmla="*/ 66 h 349"/>
                <a:gd name="T108" fmla="*/ 129 w 235"/>
                <a:gd name="T109" fmla="*/ 66 h 3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
                <a:gd name="T166" fmla="*/ 0 h 349"/>
                <a:gd name="T167" fmla="*/ 235 w 235"/>
                <a:gd name="T168" fmla="*/ 349 h 3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 h="349">
                  <a:moveTo>
                    <a:pt x="129" y="66"/>
                  </a:moveTo>
                  <a:lnTo>
                    <a:pt x="143" y="84"/>
                  </a:lnTo>
                  <a:lnTo>
                    <a:pt x="147" y="103"/>
                  </a:lnTo>
                  <a:lnTo>
                    <a:pt x="175" y="91"/>
                  </a:lnTo>
                  <a:lnTo>
                    <a:pt x="201" y="91"/>
                  </a:lnTo>
                  <a:lnTo>
                    <a:pt x="219" y="120"/>
                  </a:lnTo>
                  <a:lnTo>
                    <a:pt x="235" y="156"/>
                  </a:lnTo>
                  <a:lnTo>
                    <a:pt x="226" y="178"/>
                  </a:lnTo>
                  <a:lnTo>
                    <a:pt x="229" y="214"/>
                  </a:lnTo>
                  <a:lnTo>
                    <a:pt x="212" y="291"/>
                  </a:lnTo>
                  <a:lnTo>
                    <a:pt x="188" y="283"/>
                  </a:lnTo>
                  <a:lnTo>
                    <a:pt x="141" y="292"/>
                  </a:lnTo>
                  <a:lnTo>
                    <a:pt x="121" y="320"/>
                  </a:lnTo>
                  <a:lnTo>
                    <a:pt x="102" y="327"/>
                  </a:lnTo>
                  <a:lnTo>
                    <a:pt x="50" y="349"/>
                  </a:lnTo>
                  <a:lnTo>
                    <a:pt x="25" y="344"/>
                  </a:lnTo>
                  <a:lnTo>
                    <a:pt x="41" y="327"/>
                  </a:lnTo>
                  <a:lnTo>
                    <a:pt x="19" y="330"/>
                  </a:lnTo>
                  <a:lnTo>
                    <a:pt x="25" y="314"/>
                  </a:lnTo>
                  <a:lnTo>
                    <a:pt x="6" y="314"/>
                  </a:lnTo>
                  <a:lnTo>
                    <a:pt x="11" y="299"/>
                  </a:lnTo>
                  <a:lnTo>
                    <a:pt x="22" y="285"/>
                  </a:lnTo>
                  <a:lnTo>
                    <a:pt x="0" y="285"/>
                  </a:lnTo>
                  <a:lnTo>
                    <a:pt x="2" y="277"/>
                  </a:lnTo>
                  <a:lnTo>
                    <a:pt x="44" y="250"/>
                  </a:lnTo>
                  <a:lnTo>
                    <a:pt x="85" y="242"/>
                  </a:lnTo>
                  <a:lnTo>
                    <a:pt x="77" y="225"/>
                  </a:lnTo>
                  <a:lnTo>
                    <a:pt x="50" y="242"/>
                  </a:lnTo>
                  <a:lnTo>
                    <a:pt x="25" y="244"/>
                  </a:lnTo>
                  <a:lnTo>
                    <a:pt x="46" y="230"/>
                  </a:lnTo>
                  <a:lnTo>
                    <a:pt x="49" y="208"/>
                  </a:lnTo>
                  <a:lnTo>
                    <a:pt x="71" y="188"/>
                  </a:lnTo>
                  <a:lnTo>
                    <a:pt x="28" y="179"/>
                  </a:lnTo>
                  <a:lnTo>
                    <a:pt x="13" y="158"/>
                  </a:lnTo>
                  <a:lnTo>
                    <a:pt x="44" y="134"/>
                  </a:lnTo>
                  <a:lnTo>
                    <a:pt x="16" y="129"/>
                  </a:lnTo>
                  <a:lnTo>
                    <a:pt x="15" y="113"/>
                  </a:lnTo>
                  <a:lnTo>
                    <a:pt x="21" y="113"/>
                  </a:lnTo>
                  <a:lnTo>
                    <a:pt x="25" y="91"/>
                  </a:lnTo>
                  <a:lnTo>
                    <a:pt x="41" y="82"/>
                  </a:lnTo>
                  <a:lnTo>
                    <a:pt x="69" y="97"/>
                  </a:lnTo>
                  <a:lnTo>
                    <a:pt x="96" y="85"/>
                  </a:lnTo>
                  <a:lnTo>
                    <a:pt x="109" y="59"/>
                  </a:lnTo>
                  <a:lnTo>
                    <a:pt x="81" y="59"/>
                  </a:lnTo>
                  <a:lnTo>
                    <a:pt x="77" y="48"/>
                  </a:lnTo>
                  <a:lnTo>
                    <a:pt x="109" y="26"/>
                  </a:lnTo>
                  <a:lnTo>
                    <a:pt x="115" y="7"/>
                  </a:lnTo>
                  <a:lnTo>
                    <a:pt x="153" y="0"/>
                  </a:lnTo>
                  <a:lnTo>
                    <a:pt x="154" y="16"/>
                  </a:lnTo>
                  <a:lnTo>
                    <a:pt x="144" y="38"/>
                  </a:lnTo>
                  <a:lnTo>
                    <a:pt x="135" y="48"/>
                  </a:lnTo>
                  <a:lnTo>
                    <a:pt x="140" y="59"/>
                  </a:lnTo>
                  <a:lnTo>
                    <a:pt x="129" y="6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6" name="Freeform 16"/>
            <p:cNvSpPr>
              <a:spLocks/>
            </p:cNvSpPr>
            <p:nvPr/>
          </p:nvSpPr>
          <p:spPr bwMode="auto">
            <a:xfrm>
              <a:off x="1401" y="1531"/>
              <a:ext cx="592" cy="285"/>
            </a:xfrm>
            <a:custGeom>
              <a:avLst/>
              <a:gdLst>
                <a:gd name="T0" fmla="*/ 592 w 592"/>
                <a:gd name="T1" fmla="*/ 122 h 285"/>
                <a:gd name="T2" fmla="*/ 516 w 592"/>
                <a:gd name="T3" fmla="*/ 210 h 285"/>
                <a:gd name="T4" fmla="*/ 488 w 592"/>
                <a:gd name="T5" fmla="*/ 203 h 285"/>
                <a:gd name="T6" fmla="*/ 440 w 592"/>
                <a:gd name="T7" fmla="*/ 239 h 285"/>
                <a:gd name="T8" fmla="*/ 394 w 592"/>
                <a:gd name="T9" fmla="*/ 235 h 285"/>
                <a:gd name="T10" fmla="*/ 343 w 592"/>
                <a:gd name="T11" fmla="*/ 285 h 285"/>
                <a:gd name="T12" fmla="*/ 274 w 592"/>
                <a:gd name="T13" fmla="*/ 285 h 285"/>
                <a:gd name="T14" fmla="*/ 178 w 592"/>
                <a:gd name="T15" fmla="*/ 238 h 285"/>
                <a:gd name="T16" fmla="*/ 94 w 592"/>
                <a:gd name="T17" fmla="*/ 244 h 285"/>
                <a:gd name="T18" fmla="*/ 78 w 592"/>
                <a:gd name="T19" fmla="*/ 219 h 285"/>
                <a:gd name="T20" fmla="*/ 158 w 592"/>
                <a:gd name="T21" fmla="*/ 207 h 285"/>
                <a:gd name="T22" fmla="*/ 114 w 592"/>
                <a:gd name="T23" fmla="*/ 170 h 285"/>
                <a:gd name="T24" fmla="*/ 108 w 592"/>
                <a:gd name="T25" fmla="*/ 157 h 285"/>
                <a:gd name="T26" fmla="*/ 27 w 592"/>
                <a:gd name="T27" fmla="*/ 157 h 285"/>
                <a:gd name="T28" fmla="*/ 30 w 592"/>
                <a:gd name="T29" fmla="*/ 148 h 285"/>
                <a:gd name="T30" fmla="*/ 141 w 592"/>
                <a:gd name="T31" fmla="*/ 141 h 285"/>
                <a:gd name="T32" fmla="*/ 150 w 592"/>
                <a:gd name="T33" fmla="*/ 120 h 285"/>
                <a:gd name="T34" fmla="*/ 102 w 592"/>
                <a:gd name="T35" fmla="*/ 120 h 285"/>
                <a:gd name="T36" fmla="*/ 131 w 592"/>
                <a:gd name="T37" fmla="*/ 91 h 285"/>
                <a:gd name="T38" fmla="*/ 86 w 592"/>
                <a:gd name="T39" fmla="*/ 84 h 285"/>
                <a:gd name="T40" fmla="*/ 43 w 592"/>
                <a:gd name="T41" fmla="*/ 97 h 285"/>
                <a:gd name="T42" fmla="*/ 0 w 592"/>
                <a:gd name="T43" fmla="*/ 94 h 285"/>
                <a:gd name="T44" fmla="*/ 39 w 592"/>
                <a:gd name="T45" fmla="*/ 78 h 285"/>
                <a:gd name="T46" fmla="*/ 67 w 592"/>
                <a:gd name="T47" fmla="*/ 63 h 285"/>
                <a:gd name="T48" fmla="*/ 30 w 592"/>
                <a:gd name="T49" fmla="*/ 59 h 285"/>
                <a:gd name="T50" fmla="*/ 42 w 592"/>
                <a:gd name="T51" fmla="*/ 34 h 285"/>
                <a:gd name="T52" fmla="*/ 74 w 592"/>
                <a:gd name="T53" fmla="*/ 31 h 285"/>
                <a:gd name="T54" fmla="*/ 102 w 592"/>
                <a:gd name="T55" fmla="*/ 63 h 285"/>
                <a:gd name="T56" fmla="*/ 111 w 592"/>
                <a:gd name="T57" fmla="*/ 56 h 285"/>
                <a:gd name="T58" fmla="*/ 86 w 592"/>
                <a:gd name="T59" fmla="*/ 28 h 285"/>
                <a:gd name="T60" fmla="*/ 74 w 592"/>
                <a:gd name="T61" fmla="*/ 3 h 285"/>
                <a:gd name="T62" fmla="*/ 175 w 592"/>
                <a:gd name="T63" fmla="*/ 47 h 285"/>
                <a:gd name="T64" fmla="*/ 165 w 592"/>
                <a:gd name="T65" fmla="*/ 85 h 285"/>
                <a:gd name="T66" fmla="*/ 178 w 592"/>
                <a:gd name="T67" fmla="*/ 113 h 285"/>
                <a:gd name="T68" fmla="*/ 200 w 592"/>
                <a:gd name="T69" fmla="*/ 75 h 285"/>
                <a:gd name="T70" fmla="*/ 227 w 592"/>
                <a:gd name="T71" fmla="*/ 81 h 285"/>
                <a:gd name="T72" fmla="*/ 222 w 592"/>
                <a:gd name="T73" fmla="*/ 37 h 285"/>
                <a:gd name="T74" fmla="*/ 265 w 592"/>
                <a:gd name="T75" fmla="*/ 69 h 285"/>
                <a:gd name="T76" fmla="*/ 277 w 592"/>
                <a:gd name="T77" fmla="*/ 43 h 285"/>
                <a:gd name="T78" fmla="*/ 309 w 592"/>
                <a:gd name="T79" fmla="*/ 31 h 285"/>
                <a:gd name="T80" fmla="*/ 340 w 592"/>
                <a:gd name="T81" fmla="*/ 63 h 285"/>
                <a:gd name="T82" fmla="*/ 338 w 592"/>
                <a:gd name="T83" fmla="*/ 31 h 285"/>
                <a:gd name="T84" fmla="*/ 388 w 592"/>
                <a:gd name="T85" fmla="*/ 40 h 285"/>
                <a:gd name="T86" fmla="*/ 396 w 592"/>
                <a:gd name="T87" fmla="*/ 18 h 285"/>
                <a:gd name="T88" fmla="*/ 445 w 592"/>
                <a:gd name="T89" fmla="*/ 25 h 285"/>
                <a:gd name="T90" fmla="*/ 444 w 592"/>
                <a:gd name="T91" fmla="*/ 0 h 285"/>
                <a:gd name="T92" fmla="*/ 488 w 592"/>
                <a:gd name="T93" fmla="*/ 31 h 285"/>
                <a:gd name="T94" fmla="*/ 522 w 592"/>
                <a:gd name="T95" fmla="*/ 18 h 285"/>
                <a:gd name="T96" fmla="*/ 531 w 592"/>
                <a:gd name="T97" fmla="*/ 59 h 285"/>
                <a:gd name="T98" fmla="*/ 576 w 592"/>
                <a:gd name="T99" fmla="*/ 94 h 285"/>
                <a:gd name="T100" fmla="*/ 592 w 592"/>
                <a:gd name="T101" fmla="*/ 94 h 285"/>
                <a:gd name="T102" fmla="*/ 592 w 592"/>
                <a:gd name="T103" fmla="*/ 122 h 285"/>
                <a:gd name="T104" fmla="*/ 592 w 592"/>
                <a:gd name="T105" fmla="*/ 122 h 285"/>
                <a:gd name="T106" fmla="*/ 592 w 592"/>
                <a:gd name="T107" fmla="*/ 12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2"/>
                <a:gd name="T163" fmla="*/ 0 h 285"/>
                <a:gd name="T164" fmla="*/ 592 w 592"/>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2" h="285">
                  <a:moveTo>
                    <a:pt x="592" y="122"/>
                  </a:moveTo>
                  <a:lnTo>
                    <a:pt x="516" y="210"/>
                  </a:lnTo>
                  <a:lnTo>
                    <a:pt x="488" y="203"/>
                  </a:lnTo>
                  <a:lnTo>
                    <a:pt x="440" y="239"/>
                  </a:lnTo>
                  <a:lnTo>
                    <a:pt x="394" y="235"/>
                  </a:lnTo>
                  <a:lnTo>
                    <a:pt x="343" y="285"/>
                  </a:lnTo>
                  <a:lnTo>
                    <a:pt x="274" y="285"/>
                  </a:lnTo>
                  <a:lnTo>
                    <a:pt x="178" y="238"/>
                  </a:lnTo>
                  <a:lnTo>
                    <a:pt x="94" y="244"/>
                  </a:lnTo>
                  <a:lnTo>
                    <a:pt x="78" y="219"/>
                  </a:lnTo>
                  <a:lnTo>
                    <a:pt x="158" y="207"/>
                  </a:lnTo>
                  <a:lnTo>
                    <a:pt x="114" y="170"/>
                  </a:lnTo>
                  <a:lnTo>
                    <a:pt x="108" y="157"/>
                  </a:lnTo>
                  <a:lnTo>
                    <a:pt x="27" y="157"/>
                  </a:lnTo>
                  <a:lnTo>
                    <a:pt x="30" y="148"/>
                  </a:lnTo>
                  <a:lnTo>
                    <a:pt x="141" y="141"/>
                  </a:lnTo>
                  <a:lnTo>
                    <a:pt x="150" y="120"/>
                  </a:lnTo>
                  <a:lnTo>
                    <a:pt x="102" y="120"/>
                  </a:lnTo>
                  <a:lnTo>
                    <a:pt x="131" y="91"/>
                  </a:lnTo>
                  <a:lnTo>
                    <a:pt x="86" y="84"/>
                  </a:lnTo>
                  <a:lnTo>
                    <a:pt x="43" y="97"/>
                  </a:lnTo>
                  <a:lnTo>
                    <a:pt x="0" y="94"/>
                  </a:lnTo>
                  <a:lnTo>
                    <a:pt x="39" y="78"/>
                  </a:lnTo>
                  <a:lnTo>
                    <a:pt x="67" y="63"/>
                  </a:lnTo>
                  <a:lnTo>
                    <a:pt x="30" y="59"/>
                  </a:lnTo>
                  <a:lnTo>
                    <a:pt x="42" y="34"/>
                  </a:lnTo>
                  <a:lnTo>
                    <a:pt x="74" y="31"/>
                  </a:lnTo>
                  <a:lnTo>
                    <a:pt x="102" y="63"/>
                  </a:lnTo>
                  <a:lnTo>
                    <a:pt x="111" y="56"/>
                  </a:lnTo>
                  <a:lnTo>
                    <a:pt x="86" y="28"/>
                  </a:lnTo>
                  <a:lnTo>
                    <a:pt x="74" y="3"/>
                  </a:lnTo>
                  <a:lnTo>
                    <a:pt x="175" y="47"/>
                  </a:lnTo>
                  <a:lnTo>
                    <a:pt x="165" y="85"/>
                  </a:lnTo>
                  <a:lnTo>
                    <a:pt x="178" y="113"/>
                  </a:lnTo>
                  <a:lnTo>
                    <a:pt x="200" y="75"/>
                  </a:lnTo>
                  <a:lnTo>
                    <a:pt x="227" y="81"/>
                  </a:lnTo>
                  <a:lnTo>
                    <a:pt x="222" y="37"/>
                  </a:lnTo>
                  <a:lnTo>
                    <a:pt x="265" y="69"/>
                  </a:lnTo>
                  <a:lnTo>
                    <a:pt x="277" y="43"/>
                  </a:lnTo>
                  <a:lnTo>
                    <a:pt x="309" y="31"/>
                  </a:lnTo>
                  <a:lnTo>
                    <a:pt x="340" y="63"/>
                  </a:lnTo>
                  <a:lnTo>
                    <a:pt x="338" y="31"/>
                  </a:lnTo>
                  <a:lnTo>
                    <a:pt x="388" y="40"/>
                  </a:lnTo>
                  <a:lnTo>
                    <a:pt x="396" y="18"/>
                  </a:lnTo>
                  <a:lnTo>
                    <a:pt x="445" y="25"/>
                  </a:lnTo>
                  <a:lnTo>
                    <a:pt x="444" y="0"/>
                  </a:lnTo>
                  <a:lnTo>
                    <a:pt x="488" y="31"/>
                  </a:lnTo>
                  <a:lnTo>
                    <a:pt x="522" y="18"/>
                  </a:lnTo>
                  <a:lnTo>
                    <a:pt x="531" y="59"/>
                  </a:lnTo>
                  <a:lnTo>
                    <a:pt x="576" y="94"/>
                  </a:lnTo>
                  <a:lnTo>
                    <a:pt x="592" y="94"/>
                  </a:lnTo>
                  <a:lnTo>
                    <a:pt x="592" y="122"/>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7" name="Freeform 17"/>
            <p:cNvSpPr>
              <a:spLocks/>
            </p:cNvSpPr>
            <p:nvPr/>
          </p:nvSpPr>
          <p:spPr bwMode="auto">
            <a:xfrm>
              <a:off x="1868" y="2408"/>
              <a:ext cx="141" cy="120"/>
            </a:xfrm>
            <a:custGeom>
              <a:avLst/>
              <a:gdLst>
                <a:gd name="T0" fmla="*/ 25 w 141"/>
                <a:gd name="T1" fmla="*/ 16 h 120"/>
                <a:gd name="T2" fmla="*/ 14 w 141"/>
                <a:gd name="T3" fmla="*/ 40 h 120"/>
                <a:gd name="T4" fmla="*/ 6 w 141"/>
                <a:gd name="T5" fmla="*/ 48 h 120"/>
                <a:gd name="T6" fmla="*/ 11 w 141"/>
                <a:gd name="T7" fmla="*/ 59 h 120"/>
                <a:gd name="T8" fmla="*/ 0 w 141"/>
                <a:gd name="T9" fmla="*/ 66 h 120"/>
                <a:gd name="T10" fmla="*/ 14 w 141"/>
                <a:gd name="T11" fmla="*/ 84 h 120"/>
                <a:gd name="T12" fmla="*/ 18 w 141"/>
                <a:gd name="T13" fmla="*/ 104 h 120"/>
                <a:gd name="T14" fmla="*/ 46 w 141"/>
                <a:gd name="T15" fmla="*/ 91 h 120"/>
                <a:gd name="T16" fmla="*/ 72 w 141"/>
                <a:gd name="T17" fmla="*/ 91 h 120"/>
                <a:gd name="T18" fmla="*/ 90 w 141"/>
                <a:gd name="T19" fmla="*/ 120 h 120"/>
                <a:gd name="T20" fmla="*/ 119 w 141"/>
                <a:gd name="T21" fmla="*/ 100 h 120"/>
                <a:gd name="T22" fmla="*/ 141 w 141"/>
                <a:gd name="T23" fmla="*/ 78 h 120"/>
                <a:gd name="T24" fmla="*/ 128 w 141"/>
                <a:gd name="T25" fmla="*/ 56 h 120"/>
                <a:gd name="T26" fmla="*/ 114 w 141"/>
                <a:gd name="T27" fmla="*/ 59 h 120"/>
                <a:gd name="T28" fmla="*/ 117 w 141"/>
                <a:gd name="T29" fmla="*/ 40 h 120"/>
                <a:gd name="T30" fmla="*/ 106 w 141"/>
                <a:gd name="T31" fmla="*/ 10 h 120"/>
                <a:gd name="T32" fmla="*/ 84 w 141"/>
                <a:gd name="T33" fmla="*/ 7 h 120"/>
                <a:gd name="T34" fmla="*/ 49 w 141"/>
                <a:gd name="T35" fmla="*/ 15 h 120"/>
                <a:gd name="T36" fmla="*/ 53 w 141"/>
                <a:gd name="T37" fmla="*/ 7 h 120"/>
                <a:gd name="T38" fmla="*/ 37 w 141"/>
                <a:gd name="T39" fmla="*/ 0 h 120"/>
                <a:gd name="T40" fmla="*/ 25 w 141"/>
                <a:gd name="T41" fmla="*/ 16 h 120"/>
                <a:gd name="T42" fmla="*/ 25 w 141"/>
                <a:gd name="T43" fmla="*/ 16 h 120"/>
                <a:gd name="T44" fmla="*/ 25 w 141"/>
                <a:gd name="T45" fmla="*/ 16 h 1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20"/>
                <a:gd name="T71" fmla="*/ 141 w 141"/>
                <a:gd name="T72" fmla="*/ 120 h 1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20">
                  <a:moveTo>
                    <a:pt x="25" y="16"/>
                  </a:moveTo>
                  <a:lnTo>
                    <a:pt x="14" y="40"/>
                  </a:lnTo>
                  <a:lnTo>
                    <a:pt x="6" y="48"/>
                  </a:lnTo>
                  <a:lnTo>
                    <a:pt x="11" y="59"/>
                  </a:lnTo>
                  <a:lnTo>
                    <a:pt x="0" y="66"/>
                  </a:lnTo>
                  <a:lnTo>
                    <a:pt x="14" y="84"/>
                  </a:lnTo>
                  <a:lnTo>
                    <a:pt x="18" y="104"/>
                  </a:lnTo>
                  <a:lnTo>
                    <a:pt x="46" y="91"/>
                  </a:lnTo>
                  <a:lnTo>
                    <a:pt x="72" y="91"/>
                  </a:lnTo>
                  <a:lnTo>
                    <a:pt x="90" y="120"/>
                  </a:lnTo>
                  <a:lnTo>
                    <a:pt x="119" y="100"/>
                  </a:lnTo>
                  <a:lnTo>
                    <a:pt x="141" y="78"/>
                  </a:lnTo>
                  <a:lnTo>
                    <a:pt x="128" y="56"/>
                  </a:lnTo>
                  <a:lnTo>
                    <a:pt x="114" y="59"/>
                  </a:lnTo>
                  <a:lnTo>
                    <a:pt x="117" y="40"/>
                  </a:lnTo>
                  <a:lnTo>
                    <a:pt x="106" y="10"/>
                  </a:lnTo>
                  <a:lnTo>
                    <a:pt x="84" y="7"/>
                  </a:lnTo>
                  <a:lnTo>
                    <a:pt x="49" y="15"/>
                  </a:lnTo>
                  <a:lnTo>
                    <a:pt x="53" y="7"/>
                  </a:lnTo>
                  <a:lnTo>
                    <a:pt x="37" y="0"/>
                  </a:lnTo>
                  <a:lnTo>
                    <a:pt x="25" y="1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8" name="Freeform 18"/>
            <p:cNvSpPr>
              <a:spLocks/>
            </p:cNvSpPr>
            <p:nvPr/>
          </p:nvSpPr>
          <p:spPr bwMode="auto">
            <a:xfrm>
              <a:off x="2734" y="2180"/>
              <a:ext cx="152" cy="260"/>
            </a:xfrm>
            <a:custGeom>
              <a:avLst/>
              <a:gdLst>
                <a:gd name="T0" fmla="*/ 127 w 152"/>
                <a:gd name="T1" fmla="*/ 0 h 260"/>
                <a:gd name="T2" fmla="*/ 73 w 152"/>
                <a:gd name="T3" fmla="*/ 47 h 260"/>
                <a:gd name="T4" fmla="*/ 24 w 152"/>
                <a:gd name="T5" fmla="*/ 62 h 260"/>
                <a:gd name="T6" fmla="*/ 0 w 152"/>
                <a:gd name="T7" fmla="*/ 124 h 260"/>
                <a:gd name="T8" fmla="*/ 4 w 152"/>
                <a:gd name="T9" fmla="*/ 201 h 260"/>
                <a:gd name="T10" fmla="*/ 36 w 152"/>
                <a:gd name="T11" fmla="*/ 221 h 260"/>
                <a:gd name="T12" fmla="*/ 33 w 152"/>
                <a:gd name="T13" fmla="*/ 260 h 260"/>
                <a:gd name="T14" fmla="*/ 99 w 152"/>
                <a:gd name="T15" fmla="*/ 260 h 260"/>
                <a:gd name="T16" fmla="*/ 77 w 152"/>
                <a:gd name="T17" fmla="*/ 235 h 260"/>
                <a:gd name="T18" fmla="*/ 88 w 152"/>
                <a:gd name="T19" fmla="*/ 190 h 260"/>
                <a:gd name="T20" fmla="*/ 152 w 152"/>
                <a:gd name="T21" fmla="*/ 138 h 260"/>
                <a:gd name="T22" fmla="*/ 149 w 152"/>
                <a:gd name="T23" fmla="*/ 116 h 260"/>
                <a:gd name="T24" fmla="*/ 118 w 152"/>
                <a:gd name="T25" fmla="*/ 107 h 260"/>
                <a:gd name="T26" fmla="*/ 133 w 152"/>
                <a:gd name="T27" fmla="*/ 37 h 260"/>
                <a:gd name="T28" fmla="*/ 127 w 152"/>
                <a:gd name="T29" fmla="*/ 0 h 260"/>
                <a:gd name="T30" fmla="*/ 127 w 152"/>
                <a:gd name="T31" fmla="*/ 0 h 260"/>
                <a:gd name="T32" fmla="*/ 127 w 152"/>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260"/>
                <a:gd name="T53" fmla="*/ 152 w 152"/>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260">
                  <a:moveTo>
                    <a:pt x="127" y="0"/>
                  </a:moveTo>
                  <a:lnTo>
                    <a:pt x="73" y="47"/>
                  </a:lnTo>
                  <a:lnTo>
                    <a:pt x="24" y="62"/>
                  </a:lnTo>
                  <a:lnTo>
                    <a:pt x="0" y="124"/>
                  </a:lnTo>
                  <a:lnTo>
                    <a:pt x="4" y="201"/>
                  </a:lnTo>
                  <a:lnTo>
                    <a:pt x="36" y="221"/>
                  </a:lnTo>
                  <a:lnTo>
                    <a:pt x="33" y="260"/>
                  </a:lnTo>
                  <a:lnTo>
                    <a:pt x="99" y="260"/>
                  </a:lnTo>
                  <a:lnTo>
                    <a:pt x="77" y="235"/>
                  </a:lnTo>
                  <a:lnTo>
                    <a:pt x="88" y="190"/>
                  </a:lnTo>
                  <a:lnTo>
                    <a:pt x="152" y="138"/>
                  </a:lnTo>
                  <a:lnTo>
                    <a:pt x="149" y="116"/>
                  </a:lnTo>
                  <a:lnTo>
                    <a:pt x="118" y="107"/>
                  </a:lnTo>
                  <a:lnTo>
                    <a:pt x="133" y="37"/>
                  </a:lnTo>
                  <a:lnTo>
                    <a:pt x="12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09" name="Freeform 19"/>
            <p:cNvSpPr>
              <a:spLocks/>
            </p:cNvSpPr>
            <p:nvPr/>
          </p:nvSpPr>
          <p:spPr bwMode="auto">
            <a:xfrm>
              <a:off x="2512" y="2566"/>
              <a:ext cx="179" cy="253"/>
            </a:xfrm>
            <a:custGeom>
              <a:avLst/>
              <a:gdLst>
                <a:gd name="T0" fmla="*/ 179 w 179"/>
                <a:gd name="T1" fmla="*/ 18 h 253"/>
                <a:gd name="T2" fmla="*/ 179 w 179"/>
                <a:gd name="T3" fmla="*/ 53 h 253"/>
                <a:gd name="T4" fmla="*/ 145 w 179"/>
                <a:gd name="T5" fmla="*/ 81 h 253"/>
                <a:gd name="T6" fmla="*/ 167 w 179"/>
                <a:gd name="T7" fmla="*/ 105 h 253"/>
                <a:gd name="T8" fmla="*/ 144 w 179"/>
                <a:gd name="T9" fmla="*/ 150 h 253"/>
                <a:gd name="T10" fmla="*/ 113 w 179"/>
                <a:gd name="T11" fmla="*/ 150 h 253"/>
                <a:gd name="T12" fmla="*/ 113 w 179"/>
                <a:gd name="T13" fmla="*/ 206 h 253"/>
                <a:gd name="T14" fmla="*/ 106 w 179"/>
                <a:gd name="T15" fmla="*/ 253 h 253"/>
                <a:gd name="T16" fmla="*/ 89 w 179"/>
                <a:gd name="T17" fmla="*/ 253 h 253"/>
                <a:gd name="T18" fmla="*/ 88 w 179"/>
                <a:gd name="T19" fmla="*/ 215 h 253"/>
                <a:gd name="T20" fmla="*/ 54 w 179"/>
                <a:gd name="T21" fmla="*/ 191 h 253"/>
                <a:gd name="T22" fmla="*/ 0 w 179"/>
                <a:gd name="T23" fmla="*/ 200 h 253"/>
                <a:gd name="T24" fmla="*/ 0 w 179"/>
                <a:gd name="T25" fmla="*/ 187 h 253"/>
                <a:gd name="T26" fmla="*/ 50 w 179"/>
                <a:gd name="T27" fmla="*/ 169 h 253"/>
                <a:gd name="T28" fmla="*/ 16 w 179"/>
                <a:gd name="T29" fmla="*/ 144 h 253"/>
                <a:gd name="T30" fmla="*/ 44 w 179"/>
                <a:gd name="T31" fmla="*/ 72 h 253"/>
                <a:gd name="T32" fmla="*/ 60 w 179"/>
                <a:gd name="T33" fmla="*/ 58 h 253"/>
                <a:gd name="T34" fmla="*/ 72 w 179"/>
                <a:gd name="T35" fmla="*/ 106 h 253"/>
                <a:gd name="T36" fmla="*/ 91 w 179"/>
                <a:gd name="T37" fmla="*/ 62 h 253"/>
                <a:gd name="T38" fmla="*/ 83 w 179"/>
                <a:gd name="T39" fmla="*/ 25 h 253"/>
                <a:gd name="T40" fmla="*/ 139 w 179"/>
                <a:gd name="T41" fmla="*/ 0 h 253"/>
                <a:gd name="T42" fmla="*/ 179 w 179"/>
                <a:gd name="T43" fmla="*/ 18 h 253"/>
                <a:gd name="T44" fmla="*/ 179 w 179"/>
                <a:gd name="T45" fmla="*/ 18 h 253"/>
                <a:gd name="T46" fmla="*/ 179 w 179"/>
                <a:gd name="T47" fmla="*/ 18 h 2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9"/>
                <a:gd name="T73" fmla="*/ 0 h 253"/>
                <a:gd name="T74" fmla="*/ 179 w 179"/>
                <a:gd name="T75" fmla="*/ 253 h 2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9" h="253">
                  <a:moveTo>
                    <a:pt x="179" y="18"/>
                  </a:moveTo>
                  <a:lnTo>
                    <a:pt x="179" y="53"/>
                  </a:lnTo>
                  <a:lnTo>
                    <a:pt x="145" y="81"/>
                  </a:lnTo>
                  <a:lnTo>
                    <a:pt x="167" y="105"/>
                  </a:lnTo>
                  <a:lnTo>
                    <a:pt x="144" y="150"/>
                  </a:lnTo>
                  <a:lnTo>
                    <a:pt x="113" y="150"/>
                  </a:lnTo>
                  <a:lnTo>
                    <a:pt x="113" y="206"/>
                  </a:lnTo>
                  <a:lnTo>
                    <a:pt x="106" y="253"/>
                  </a:lnTo>
                  <a:lnTo>
                    <a:pt x="89" y="253"/>
                  </a:lnTo>
                  <a:lnTo>
                    <a:pt x="88" y="215"/>
                  </a:lnTo>
                  <a:lnTo>
                    <a:pt x="54" y="191"/>
                  </a:lnTo>
                  <a:lnTo>
                    <a:pt x="0" y="200"/>
                  </a:lnTo>
                  <a:lnTo>
                    <a:pt x="0" y="187"/>
                  </a:lnTo>
                  <a:lnTo>
                    <a:pt x="50" y="169"/>
                  </a:lnTo>
                  <a:lnTo>
                    <a:pt x="16" y="144"/>
                  </a:lnTo>
                  <a:lnTo>
                    <a:pt x="44" y="72"/>
                  </a:lnTo>
                  <a:lnTo>
                    <a:pt x="60" y="58"/>
                  </a:lnTo>
                  <a:lnTo>
                    <a:pt x="72" y="106"/>
                  </a:lnTo>
                  <a:lnTo>
                    <a:pt x="91" y="62"/>
                  </a:lnTo>
                  <a:lnTo>
                    <a:pt x="83" y="25"/>
                  </a:lnTo>
                  <a:lnTo>
                    <a:pt x="139" y="0"/>
                  </a:lnTo>
                  <a:lnTo>
                    <a:pt x="179" y="1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0" name="Freeform 20"/>
            <p:cNvSpPr>
              <a:spLocks/>
            </p:cNvSpPr>
            <p:nvPr/>
          </p:nvSpPr>
          <p:spPr bwMode="auto">
            <a:xfrm>
              <a:off x="2444" y="2757"/>
              <a:ext cx="191" cy="171"/>
            </a:xfrm>
            <a:custGeom>
              <a:avLst/>
              <a:gdLst>
                <a:gd name="T0" fmla="*/ 69 w 191"/>
                <a:gd name="T1" fmla="*/ 9 h 171"/>
                <a:gd name="T2" fmla="*/ 33 w 191"/>
                <a:gd name="T3" fmla="*/ 15 h 171"/>
                <a:gd name="T4" fmla="*/ 0 w 191"/>
                <a:gd name="T5" fmla="*/ 30 h 171"/>
                <a:gd name="T6" fmla="*/ 5 w 191"/>
                <a:gd name="T7" fmla="*/ 59 h 171"/>
                <a:gd name="T8" fmla="*/ 27 w 191"/>
                <a:gd name="T9" fmla="*/ 64 h 171"/>
                <a:gd name="T10" fmla="*/ 38 w 191"/>
                <a:gd name="T11" fmla="*/ 86 h 171"/>
                <a:gd name="T12" fmla="*/ 71 w 191"/>
                <a:gd name="T13" fmla="*/ 97 h 171"/>
                <a:gd name="T14" fmla="*/ 82 w 191"/>
                <a:gd name="T15" fmla="*/ 131 h 171"/>
                <a:gd name="T16" fmla="*/ 104 w 191"/>
                <a:gd name="T17" fmla="*/ 136 h 171"/>
                <a:gd name="T18" fmla="*/ 119 w 191"/>
                <a:gd name="T19" fmla="*/ 119 h 171"/>
                <a:gd name="T20" fmla="*/ 134 w 191"/>
                <a:gd name="T21" fmla="*/ 162 h 171"/>
                <a:gd name="T22" fmla="*/ 163 w 191"/>
                <a:gd name="T23" fmla="*/ 171 h 171"/>
                <a:gd name="T24" fmla="*/ 154 w 191"/>
                <a:gd name="T25" fmla="*/ 137 h 171"/>
                <a:gd name="T26" fmla="*/ 178 w 191"/>
                <a:gd name="T27" fmla="*/ 116 h 171"/>
                <a:gd name="T28" fmla="*/ 191 w 191"/>
                <a:gd name="T29" fmla="*/ 93 h 171"/>
                <a:gd name="T30" fmla="*/ 174 w 191"/>
                <a:gd name="T31" fmla="*/ 62 h 171"/>
                <a:gd name="T32" fmla="*/ 157 w 191"/>
                <a:gd name="T33" fmla="*/ 62 h 171"/>
                <a:gd name="T34" fmla="*/ 156 w 191"/>
                <a:gd name="T35" fmla="*/ 24 h 171"/>
                <a:gd name="T36" fmla="*/ 122 w 191"/>
                <a:gd name="T37" fmla="*/ 0 h 171"/>
                <a:gd name="T38" fmla="*/ 69 w 191"/>
                <a:gd name="T39" fmla="*/ 9 h 171"/>
                <a:gd name="T40" fmla="*/ 69 w 191"/>
                <a:gd name="T41" fmla="*/ 9 h 171"/>
                <a:gd name="T42" fmla="*/ 69 w 191"/>
                <a:gd name="T43" fmla="*/ 9 h 1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1"/>
                <a:gd name="T67" fmla="*/ 0 h 171"/>
                <a:gd name="T68" fmla="*/ 191 w 191"/>
                <a:gd name="T69" fmla="*/ 171 h 1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1" h="171">
                  <a:moveTo>
                    <a:pt x="69" y="9"/>
                  </a:moveTo>
                  <a:lnTo>
                    <a:pt x="33" y="15"/>
                  </a:lnTo>
                  <a:lnTo>
                    <a:pt x="0" y="30"/>
                  </a:lnTo>
                  <a:lnTo>
                    <a:pt x="5" y="59"/>
                  </a:lnTo>
                  <a:lnTo>
                    <a:pt x="27" y="64"/>
                  </a:lnTo>
                  <a:lnTo>
                    <a:pt x="38" y="86"/>
                  </a:lnTo>
                  <a:lnTo>
                    <a:pt x="71" y="97"/>
                  </a:lnTo>
                  <a:lnTo>
                    <a:pt x="82" y="131"/>
                  </a:lnTo>
                  <a:lnTo>
                    <a:pt x="104" y="136"/>
                  </a:lnTo>
                  <a:lnTo>
                    <a:pt x="119" y="119"/>
                  </a:lnTo>
                  <a:lnTo>
                    <a:pt x="134" y="162"/>
                  </a:lnTo>
                  <a:lnTo>
                    <a:pt x="163" y="171"/>
                  </a:lnTo>
                  <a:lnTo>
                    <a:pt x="154" y="137"/>
                  </a:lnTo>
                  <a:lnTo>
                    <a:pt x="178" y="116"/>
                  </a:lnTo>
                  <a:lnTo>
                    <a:pt x="191" y="93"/>
                  </a:lnTo>
                  <a:lnTo>
                    <a:pt x="174" y="62"/>
                  </a:lnTo>
                  <a:lnTo>
                    <a:pt x="157" y="62"/>
                  </a:lnTo>
                  <a:lnTo>
                    <a:pt x="156" y="24"/>
                  </a:lnTo>
                  <a:lnTo>
                    <a:pt x="122" y="0"/>
                  </a:lnTo>
                  <a:lnTo>
                    <a:pt x="69" y="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1" name="Freeform 21"/>
            <p:cNvSpPr>
              <a:spLocks/>
            </p:cNvSpPr>
            <p:nvPr/>
          </p:nvSpPr>
          <p:spPr bwMode="auto">
            <a:xfrm>
              <a:off x="2598" y="2873"/>
              <a:ext cx="46" cy="62"/>
            </a:xfrm>
            <a:custGeom>
              <a:avLst/>
              <a:gdLst>
                <a:gd name="T0" fmla="*/ 24 w 46"/>
                <a:gd name="T1" fmla="*/ 0 h 62"/>
                <a:gd name="T2" fmla="*/ 46 w 46"/>
                <a:gd name="T3" fmla="*/ 62 h 62"/>
                <a:gd name="T4" fmla="*/ 9 w 46"/>
                <a:gd name="T5" fmla="*/ 56 h 62"/>
                <a:gd name="T6" fmla="*/ 0 w 46"/>
                <a:gd name="T7" fmla="*/ 21 h 62"/>
                <a:gd name="T8" fmla="*/ 24 w 46"/>
                <a:gd name="T9" fmla="*/ 0 h 62"/>
                <a:gd name="T10" fmla="*/ 24 w 46"/>
                <a:gd name="T11" fmla="*/ 0 h 62"/>
                <a:gd name="T12" fmla="*/ 24 w 46"/>
                <a:gd name="T13" fmla="*/ 0 h 62"/>
                <a:gd name="T14" fmla="*/ 0 60000 65536"/>
                <a:gd name="T15" fmla="*/ 0 60000 65536"/>
                <a:gd name="T16" fmla="*/ 0 60000 65536"/>
                <a:gd name="T17" fmla="*/ 0 60000 65536"/>
                <a:gd name="T18" fmla="*/ 0 60000 65536"/>
                <a:gd name="T19" fmla="*/ 0 60000 65536"/>
                <a:gd name="T20" fmla="*/ 0 60000 65536"/>
                <a:gd name="T21" fmla="*/ 0 w 46"/>
                <a:gd name="T22" fmla="*/ 0 h 62"/>
                <a:gd name="T23" fmla="*/ 46 w 46"/>
                <a:gd name="T24" fmla="*/ 62 h 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 h="62">
                  <a:moveTo>
                    <a:pt x="24" y="0"/>
                  </a:moveTo>
                  <a:lnTo>
                    <a:pt x="46" y="62"/>
                  </a:lnTo>
                  <a:lnTo>
                    <a:pt x="9" y="56"/>
                  </a:lnTo>
                  <a:lnTo>
                    <a:pt x="0" y="21"/>
                  </a:lnTo>
                  <a:lnTo>
                    <a:pt x="2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2" name="Freeform 22"/>
            <p:cNvSpPr>
              <a:spLocks/>
            </p:cNvSpPr>
            <p:nvPr/>
          </p:nvSpPr>
          <p:spPr bwMode="auto">
            <a:xfrm>
              <a:off x="3068" y="2446"/>
              <a:ext cx="547" cy="518"/>
            </a:xfrm>
            <a:custGeom>
              <a:avLst/>
              <a:gdLst>
                <a:gd name="T0" fmla="*/ 232 w 547"/>
                <a:gd name="T1" fmla="*/ 0 h 518"/>
                <a:gd name="T2" fmla="*/ 152 w 547"/>
                <a:gd name="T3" fmla="*/ 7 h 518"/>
                <a:gd name="T4" fmla="*/ 12 w 547"/>
                <a:gd name="T5" fmla="*/ 87 h 518"/>
                <a:gd name="T6" fmla="*/ 14 w 547"/>
                <a:gd name="T7" fmla="*/ 107 h 518"/>
                <a:gd name="T8" fmla="*/ 0 w 547"/>
                <a:gd name="T9" fmla="*/ 101 h 518"/>
                <a:gd name="T10" fmla="*/ 8 w 547"/>
                <a:gd name="T11" fmla="*/ 126 h 518"/>
                <a:gd name="T12" fmla="*/ 0 w 547"/>
                <a:gd name="T13" fmla="*/ 169 h 518"/>
                <a:gd name="T14" fmla="*/ 11 w 547"/>
                <a:gd name="T15" fmla="*/ 191 h 518"/>
                <a:gd name="T16" fmla="*/ 19 w 547"/>
                <a:gd name="T17" fmla="*/ 269 h 518"/>
                <a:gd name="T18" fmla="*/ 39 w 547"/>
                <a:gd name="T19" fmla="*/ 313 h 518"/>
                <a:gd name="T20" fmla="*/ 30 w 547"/>
                <a:gd name="T21" fmla="*/ 367 h 518"/>
                <a:gd name="T22" fmla="*/ 65 w 547"/>
                <a:gd name="T23" fmla="*/ 358 h 518"/>
                <a:gd name="T24" fmla="*/ 96 w 547"/>
                <a:gd name="T25" fmla="*/ 372 h 518"/>
                <a:gd name="T26" fmla="*/ 111 w 547"/>
                <a:gd name="T27" fmla="*/ 402 h 518"/>
                <a:gd name="T28" fmla="*/ 137 w 547"/>
                <a:gd name="T29" fmla="*/ 426 h 518"/>
                <a:gd name="T30" fmla="*/ 159 w 547"/>
                <a:gd name="T31" fmla="*/ 405 h 518"/>
                <a:gd name="T32" fmla="*/ 190 w 547"/>
                <a:gd name="T33" fmla="*/ 414 h 518"/>
                <a:gd name="T34" fmla="*/ 191 w 547"/>
                <a:gd name="T35" fmla="*/ 435 h 518"/>
                <a:gd name="T36" fmla="*/ 240 w 547"/>
                <a:gd name="T37" fmla="*/ 473 h 518"/>
                <a:gd name="T38" fmla="*/ 288 w 547"/>
                <a:gd name="T39" fmla="*/ 476 h 518"/>
                <a:gd name="T40" fmla="*/ 318 w 547"/>
                <a:gd name="T41" fmla="*/ 510 h 518"/>
                <a:gd name="T42" fmla="*/ 348 w 547"/>
                <a:gd name="T43" fmla="*/ 491 h 518"/>
                <a:gd name="T44" fmla="*/ 404 w 547"/>
                <a:gd name="T45" fmla="*/ 491 h 518"/>
                <a:gd name="T46" fmla="*/ 478 w 547"/>
                <a:gd name="T47" fmla="*/ 518 h 518"/>
                <a:gd name="T48" fmla="*/ 482 w 547"/>
                <a:gd name="T49" fmla="*/ 448 h 518"/>
                <a:gd name="T50" fmla="*/ 547 w 547"/>
                <a:gd name="T51" fmla="*/ 379 h 518"/>
                <a:gd name="T52" fmla="*/ 494 w 547"/>
                <a:gd name="T53" fmla="*/ 228 h 518"/>
                <a:gd name="T54" fmla="*/ 538 w 547"/>
                <a:gd name="T55" fmla="*/ 184 h 518"/>
                <a:gd name="T56" fmla="*/ 514 w 547"/>
                <a:gd name="T57" fmla="*/ 65 h 518"/>
                <a:gd name="T58" fmla="*/ 442 w 547"/>
                <a:gd name="T59" fmla="*/ 32 h 518"/>
                <a:gd name="T60" fmla="*/ 368 w 547"/>
                <a:gd name="T61" fmla="*/ 50 h 518"/>
                <a:gd name="T62" fmla="*/ 301 w 547"/>
                <a:gd name="T63" fmla="*/ 32 h 518"/>
                <a:gd name="T64" fmla="*/ 249 w 547"/>
                <a:gd name="T65" fmla="*/ 43 h 518"/>
                <a:gd name="T66" fmla="*/ 232 w 547"/>
                <a:gd name="T67" fmla="*/ 0 h 518"/>
                <a:gd name="T68" fmla="*/ 232 w 547"/>
                <a:gd name="T69" fmla="*/ 0 h 518"/>
                <a:gd name="T70" fmla="*/ 232 w 547"/>
                <a:gd name="T71" fmla="*/ 0 h 5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7"/>
                <a:gd name="T109" fmla="*/ 0 h 518"/>
                <a:gd name="T110" fmla="*/ 547 w 547"/>
                <a:gd name="T111" fmla="*/ 518 h 5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7" h="518">
                  <a:moveTo>
                    <a:pt x="232" y="0"/>
                  </a:moveTo>
                  <a:lnTo>
                    <a:pt x="152" y="7"/>
                  </a:lnTo>
                  <a:lnTo>
                    <a:pt x="12" y="87"/>
                  </a:lnTo>
                  <a:lnTo>
                    <a:pt x="14" y="107"/>
                  </a:lnTo>
                  <a:lnTo>
                    <a:pt x="0" y="101"/>
                  </a:lnTo>
                  <a:lnTo>
                    <a:pt x="8" y="126"/>
                  </a:lnTo>
                  <a:lnTo>
                    <a:pt x="0" y="169"/>
                  </a:lnTo>
                  <a:lnTo>
                    <a:pt x="11" y="191"/>
                  </a:lnTo>
                  <a:lnTo>
                    <a:pt x="19" y="269"/>
                  </a:lnTo>
                  <a:lnTo>
                    <a:pt x="39" y="313"/>
                  </a:lnTo>
                  <a:lnTo>
                    <a:pt x="30" y="367"/>
                  </a:lnTo>
                  <a:lnTo>
                    <a:pt x="65" y="358"/>
                  </a:lnTo>
                  <a:lnTo>
                    <a:pt x="96" y="372"/>
                  </a:lnTo>
                  <a:lnTo>
                    <a:pt x="111" y="402"/>
                  </a:lnTo>
                  <a:lnTo>
                    <a:pt x="137" y="426"/>
                  </a:lnTo>
                  <a:lnTo>
                    <a:pt x="159" y="405"/>
                  </a:lnTo>
                  <a:lnTo>
                    <a:pt x="190" y="414"/>
                  </a:lnTo>
                  <a:lnTo>
                    <a:pt x="191" y="435"/>
                  </a:lnTo>
                  <a:lnTo>
                    <a:pt x="240" y="473"/>
                  </a:lnTo>
                  <a:lnTo>
                    <a:pt x="288" y="476"/>
                  </a:lnTo>
                  <a:lnTo>
                    <a:pt x="318" y="510"/>
                  </a:lnTo>
                  <a:lnTo>
                    <a:pt x="348" y="491"/>
                  </a:lnTo>
                  <a:lnTo>
                    <a:pt x="404" y="491"/>
                  </a:lnTo>
                  <a:lnTo>
                    <a:pt x="478" y="518"/>
                  </a:lnTo>
                  <a:lnTo>
                    <a:pt x="482" y="448"/>
                  </a:lnTo>
                  <a:lnTo>
                    <a:pt x="547" y="379"/>
                  </a:lnTo>
                  <a:lnTo>
                    <a:pt x="494" y="228"/>
                  </a:lnTo>
                  <a:lnTo>
                    <a:pt x="538" y="184"/>
                  </a:lnTo>
                  <a:lnTo>
                    <a:pt x="514" y="65"/>
                  </a:lnTo>
                  <a:lnTo>
                    <a:pt x="442" y="32"/>
                  </a:lnTo>
                  <a:lnTo>
                    <a:pt x="368" y="50"/>
                  </a:lnTo>
                  <a:lnTo>
                    <a:pt x="301" y="32"/>
                  </a:lnTo>
                  <a:lnTo>
                    <a:pt x="249" y="43"/>
                  </a:lnTo>
                  <a:lnTo>
                    <a:pt x="232"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3" name="Freeform 23"/>
            <p:cNvSpPr>
              <a:spLocks/>
            </p:cNvSpPr>
            <p:nvPr/>
          </p:nvSpPr>
          <p:spPr bwMode="auto">
            <a:xfrm>
              <a:off x="2942" y="2785"/>
              <a:ext cx="604" cy="306"/>
            </a:xfrm>
            <a:custGeom>
              <a:avLst/>
              <a:gdLst>
                <a:gd name="T0" fmla="*/ 121 w 604"/>
                <a:gd name="T1" fmla="*/ 0 h 306"/>
                <a:gd name="T2" fmla="*/ 121 w 604"/>
                <a:gd name="T3" fmla="*/ 25 h 306"/>
                <a:gd name="T4" fmla="*/ 81 w 604"/>
                <a:gd name="T5" fmla="*/ 37 h 306"/>
                <a:gd name="T6" fmla="*/ 79 w 604"/>
                <a:gd name="T7" fmla="*/ 50 h 306"/>
                <a:gd name="T8" fmla="*/ 24 w 604"/>
                <a:gd name="T9" fmla="*/ 72 h 306"/>
                <a:gd name="T10" fmla="*/ 24 w 604"/>
                <a:gd name="T11" fmla="*/ 85 h 306"/>
                <a:gd name="T12" fmla="*/ 2 w 604"/>
                <a:gd name="T13" fmla="*/ 72 h 306"/>
                <a:gd name="T14" fmla="*/ 0 w 604"/>
                <a:gd name="T15" fmla="*/ 90 h 306"/>
                <a:gd name="T16" fmla="*/ 22 w 604"/>
                <a:gd name="T17" fmla="*/ 103 h 306"/>
                <a:gd name="T18" fmla="*/ 28 w 604"/>
                <a:gd name="T19" fmla="*/ 150 h 306"/>
                <a:gd name="T20" fmla="*/ 121 w 604"/>
                <a:gd name="T21" fmla="*/ 228 h 306"/>
                <a:gd name="T22" fmla="*/ 151 w 604"/>
                <a:gd name="T23" fmla="*/ 228 h 306"/>
                <a:gd name="T24" fmla="*/ 175 w 604"/>
                <a:gd name="T25" fmla="*/ 193 h 306"/>
                <a:gd name="T26" fmla="*/ 207 w 604"/>
                <a:gd name="T27" fmla="*/ 196 h 306"/>
                <a:gd name="T28" fmla="*/ 231 w 604"/>
                <a:gd name="T29" fmla="*/ 215 h 306"/>
                <a:gd name="T30" fmla="*/ 270 w 604"/>
                <a:gd name="T31" fmla="*/ 215 h 306"/>
                <a:gd name="T32" fmla="*/ 284 w 604"/>
                <a:gd name="T33" fmla="*/ 282 h 306"/>
                <a:gd name="T34" fmla="*/ 323 w 604"/>
                <a:gd name="T35" fmla="*/ 306 h 306"/>
                <a:gd name="T36" fmla="*/ 363 w 604"/>
                <a:gd name="T37" fmla="*/ 306 h 306"/>
                <a:gd name="T38" fmla="*/ 375 w 604"/>
                <a:gd name="T39" fmla="*/ 279 h 306"/>
                <a:gd name="T40" fmla="*/ 422 w 604"/>
                <a:gd name="T41" fmla="*/ 265 h 306"/>
                <a:gd name="T42" fmla="*/ 452 w 604"/>
                <a:gd name="T43" fmla="*/ 271 h 306"/>
                <a:gd name="T44" fmla="*/ 467 w 604"/>
                <a:gd name="T45" fmla="*/ 243 h 306"/>
                <a:gd name="T46" fmla="*/ 505 w 604"/>
                <a:gd name="T47" fmla="*/ 235 h 306"/>
                <a:gd name="T48" fmla="*/ 560 w 604"/>
                <a:gd name="T49" fmla="*/ 243 h 306"/>
                <a:gd name="T50" fmla="*/ 604 w 604"/>
                <a:gd name="T51" fmla="*/ 178 h 306"/>
                <a:gd name="T52" fmla="*/ 529 w 604"/>
                <a:gd name="T53" fmla="*/ 152 h 306"/>
                <a:gd name="T54" fmla="*/ 472 w 604"/>
                <a:gd name="T55" fmla="*/ 150 h 306"/>
                <a:gd name="T56" fmla="*/ 444 w 604"/>
                <a:gd name="T57" fmla="*/ 171 h 306"/>
                <a:gd name="T58" fmla="*/ 414 w 604"/>
                <a:gd name="T59" fmla="*/ 137 h 306"/>
                <a:gd name="T60" fmla="*/ 366 w 604"/>
                <a:gd name="T61" fmla="*/ 132 h 306"/>
                <a:gd name="T62" fmla="*/ 317 w 604"/>
                <a:gd name="T63" fmla="*/ 94 h 306"/>
                <a:gd name="T64" fmla="*/ 316 w 604"/>
                <a:gd name="T65" fmla="*/ 75 h 306"/>
                <a:gd name="T66" fmla="*/ 285 w 604"/>
                <a:gd name="T67" fmla="*/ 66 h 306"/>
                <a:gd name="T68" fmla="*/ 263 w 604"/>
                <a:gd name="T69" fmla="*/ 85 h 306"/>
                <a:gd name="T70" fmla="*/ 238 w 604"/>
                <a:gd name="T71" fmla="*/ 63 h 306"/>
                <a:gd name="T72" fmla="*/ 222 w 604"/>
                <a:gd name="T73" fmla="*/ 33 h 306"/>
                <a:gd name="T74" fmla="*/ 191 w 604"/>
                <a:gd name="T75" fmla="*/ 19 h 306"/>
                <a:gd name="T76" fmla="*/ 156 w 604"/>
                <a:gd name="T77" fmla="*/ 28 h 306"/>
                <a:gd name="T78" fmla="*/ 135 w 604"/>
                <a:gd name="T79" fmla="*/ 3 h 306"/>
                <a:gd name="T80" fmla="*/ 121 w 604"/>
                <a:gd name="T81" fmla="*/ 0 h 306"/>
                <a:gd name="T82" fmla="*/ 121 w 604"/>
                <a:gd name="T83" fmla="*/ 0 h 306"/>
                <a:gd name="T84" fmla="*/ 121 w 604"/>
                <a:gd name="T85" fmla="*/ 0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4"/>
                <a:gd name="T130" fmla="*/ 0 h 306"/>
                <a:gd name="T131" fmla="*/ 604 w 604"/>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4" h="306">
                  <a:moveTo>
                    <a:pt x="121" y="0"/>
                  </a:moveTo>
                  <a:lnTo>
                    <a:pt x="121" y="25"/>
                  </a:lnTo>
                  <a:lnTo>
                    <a:pt x="81" y="37"/>
                  </a:lnTo>
                  <a:lnTo>
                    <a:pt x="79" y="50"/>
                  </a:lnTo>
                  <a:lnTo>
                    <a:pt x="24" y="72"/>
                  </a:lnTo>
                  <a:lnTo>
                    <a:pt x="24" y="85"/>
                  </a:lnTo>
                  <a:lnTo>
                    <a:pt x="2" y="72"/>
                  </a:lnTo>
                  <a:lnTo>
                    <a:pt x="0" y="90"/>
                  </a:lnTo>
                  <a:lnTo>
                    <a:pt x="22" y="103"/>
                  </a:lnTo>
                  <a:lnTo>
                    <a:pt x="28" y="150"/>
                  </a:lnTo>
                  <a:lnTo>
                    <a:pt x="121" y="228"/>
                  </a:lnTo>
                  <a:lnTo>
                    <a:pt x="151" y="228"/>
                  </a:lnTo>
                  <a:lnTo>
                    <a:pt x="175" y="193"/>
                  </a:lnTo>
                  <a:lnTo>
                    <a:pt x="207" y="196"/>
                  </a:lnTo>
                  <a:lnTo>
                    <a:pt x="231" y="215"/>
                  </a:lnTo>
                  <a:lnTo>
                    <a:pt x="270" y="215"/>
                  </a:lnTo>
                  <a:lnTo>
                    <a:pt x="284" y="282"/>
                  </a:lnTo>
                  <a:lnTo>
                    <a:pt x="323" y="306"/>
                  </a:lnTo>
                  <a:lnTo>
                    <a:pt x="363" y="306"/>
                  </a:lnTo>
                  <a:lnTo>
                    <a:pt x="375" y="279"/>
                  </a:lnTo>
                  <a:lnTo>
                    <a:pt x="422" y="265"/>
                  </a:lnTo>
                  <a:lnTo>
                    <a:pt x="452" y="271"/>
                  </a:lnTo>
                  <a:lnTo>
                    <a:pt x="467" y="243"/>
                  </a:lnTo>
                  <a:lnTo>
                    <a:pt x="505" y="235"/>
                  </a:lnTo>
                  <a:lnTo>
                    <a:pt x="560" y="243"/>
                  </a:lnTo>
                  <a:lnTo>
                    <a:pt x="604" y="178"/>
                  </a:lnTo>
                  <a:lnTo>
                    <a:pt x="529" y="152"/>
                  </a:lnTo>
                  <a:lnTo>
                    <a:pt x="472" y="150"/>
                  </a:lnTo>
                  <a:lnTo>
                    <a:pt x="444" y="171"/>
                  </a:lnTo>
                  <a:lnTo>
                    <a:pt x="414" y="137"/>
                  </a:lnTo>
                  <a:lnTo>
                    <a:pt x="366" y="132"/>
                  </a:lnTo>
                  <a:lnTo>
                    <a:pt x="317" y="94"/>
                  </a:lnTo>
                  <a:lnTo>
                    <a:pt x="316" y="75"/>
                  </a:lnTo>
                  <a:lnTo>
                    <a:pt x="285" y="66"/>
                  </a:lnTo>
                  <a:lnTo>
                    <a:pt x="263" y="85"/>
                  </a:lnTo>
                  <a:lnTo>
                    <a:pt x="238" y="63"/>
                  </a:lnTo>
                  <a:lnTo>
                    <a:pt x="222" y="33"/>
                  </a:lnTo>
                  <a:lnTo>
                    <a:pt x="191" y="19"/>
                  </a:lnTo>
                  <a:lnTo>
                    <a:pt x="156" y="28"/>
                  </a:lnTo>
                  <a:lnTo>
                    <a:pt x="135" y="3"/>
                  </a:lnTo>
                  <a:lnTo>
                    <a:pt x="12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4" name="Freeform 24"/>
            <p:cNvSpPr>
              <a:spLocks/>
            </p:cNvSpPr>
            <p:nvPr/>
          </p:nvSpPr>
          <p:spPr bwMode="auto">
            <a:xfrm>
              <a:off x="3171" y="3020"/>
              <a:ext cx="369" cy="254"/>
            </a:xfrm>
            <a:custGeom>
              <a:avLst/>
              <a:gdLst>
                <a:gd name="T0" fmla="*/ 332 w 369"/>
                <a:gd name="T1" fmla="*/ 8 h 254"/>
                <a:gd name="T2" fmla="*/ 278 w 369"/>
                <a:gd name="T3" fmla="*/ 0 h 254"/>
                <a:gd name="T4" fmla="*/ 238 w 369"/>
                <a:gd name="T5" fmla="*/ 8 h 254"/>
                <a:gd name="T6" fmla="*/ 223 w 369"/>
                <a:gd name="T7" fmla="*/ 36 h 254"/>
                <a:gd name="T8" fmla="*/ 193 w 369"/>
                <a:gd name="T9" fmla="*/ 30 h 254"/>
                <a:gd name="T10" fmla="*/ 144 w 369"/>
                <a:gd name="T11" fmla="*/ 44 h 254"/>
                <a:gd name="T12" fmla="*/ 134 w 369"/>
                <a:gd name="T13" fmla="*/ 71 h 254"/>
                <a:gd name="T14" fmla="*/ 94 w 369"/>
                <a:gd name="T15" fmla="*/ 71 h 254"/>
                <a:gd name="T16" fmla="*/ 55 w 369"/>
                <a:gd name="T17" fmla="*/ 47 h 254"/>
                <a:gd name="T18" fmla="*/ 55 w 369"/>
                <a:gd name="T19" fmla="*/ 74 h 254"/>
                <a:gd name="T20" fmla="*/ 27 w 369"/>
                <a:gd name="T21" fmla="*/ 74 h 254"/>
                <a:gd name="T22" fmla="*/ 18 w 369"/>
                <a:gd name="T23" fmla="*/ 91 h 254"/>
                <a:gd name="T24" fmla="*/ 24 w 369"/>
                <a:gd name="T25" fmla="*/ 99 h 254"/>
                <a:gd name="T26" fmla="*/ 0 w 369"/>
                <a:gd name="T27" fmla="*/ 155 h 254"/>
                <a:gd name="T28" fmla="*/ 18 w 369"/>
                <a:gd name="T29" fmla="*/ 160 h 254"/>
                <a:gd name="T30" fmla="*/ 65 w 369"/>
                <a:gd name="T31" fmla="*/ 225 h 254"/>
                <a:gd name="T32" fmla="*/ 103 w 369"/>
                <a:gd name="T33" fmla="*/ 254 h 254"/>
                <a:gd name="T34" fmla="*/ 188 w 369"/>
                <a:gd name="T35" fmla="*/ 228 h 254"/>
                <a:gd name="T36" fmla="*/ 193 w 369"/>
                <a:gd name="T37" fmla="*/ 215 h 254"/>
                <a:gd name="T38" fmla="*/ 220 w 369"/>
                <a:gd name="T39" fmla="*/ 215 h 254"/>
                <a:gd name="T40" fmla="*/ 232 w 369"/>
                <a:gd name="T41" fmla="*/ 219 h 254"/>
                <a:gd name="T42" fmla="*/ 279 w 369"/>
                <a:gd name="T43" fmla="*/ 200 h 254"/>
                <a:gd name="T44" fmla="*/ 326 w 369"/>
                <a:gd name="T45" fmla="*/ 81 h 254"/>
                <a:gd name="T46" fmla="*/ 357 w 369"/>
                <a:gd name="T47" fmla="*/ 66 h 254"/>
                <a:gd name="T48" fmla="*/ 369 w 369"/>
                <a:gd name="T49" fmla="*/ 56 h 254"/>
                <a:gd name="T50" fmla="*/ 332 w 369"/>
                <a:gd name="T51" fmla="*/ 8 h 254"/>
                <a:gd name="T52" fmla="*/ 332 w 369"/>
                <a:gd name="T53" fmla="*/ 8 h 254"/>
                <a:gd name="T54" fmla="*/ 332 w 369"/>
                <a:gd name="T55" fmla="*/ 8 h 2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9"/>
                <a:gd name="T85" fmla="*/ 0 h 254"/>
                <a:gd name="T86" fmla="*/ 369 w 369"/>
                <a:gd name="T87" fmla="*/ 254 h 25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9" h="254">
                  <a:moveTo>
                    <a:pt x="332" y="8"/>
                  </a:moveTo>
                  <a:lnTo>
                    <a:pt x="278" y="0"/>
                  </a:lnTo>
                  <a:lnTo>
                    <a:pt x="238" y="8"/>
                  </a:lnTo>
                  <a:lnTo>
                    <a:pt x="223" y="36"/>
                  </a:lnTo>
                  <a:lnTo>
                    <a:pt x="193" y="30"/>
                  </a:lnTo>
                  <a:lnTo>
                    <a:pt x="144" y="44"/>
                  </a:lnTo>
                  <a:lnTo>
                    <a:pt x="134" y="71"/>
                  </a:lnTo>
                  <a:lnTo>
                    <a:pt x="94" y="71"/>
                  </a:lnTo>
                  <a:lnTo>
                    <a:pt x="55" y="47"/>
                  </a:lnTo>
                  <a:lnTo>
                    <a:pt x="55" y="74"/>
                  </a:lnTo>
                  <a:lnTo>
                    <a:pt x="27" y="74"/>
                  </a:lnTo>
                  <a:lnTo>
                    <a:pt x="18" y="91"/>
                  </a:lnTo>
                  <a:lnTo>
                    <a:pt x="24" y="99"/>
                  </a:lnTo>
                  <a:lnTo>
                    <a:pt x="0" y="155"/>
                  </a:lnTo>
                  <a:lnTo>
                    <a:pt x="18" y="160"/>
                  </a:lnTo>
                  <a:lnTo>
                    <a:pt x="65" y="225"/>
                  </a:lnTo>
                  <a:lnTo>
                    <a:pt x="103" y="254"/>
                  </a:lnTo>
                  <a:lnTo>
                    <a:pt x="188" y="228"/>
                  </a:lnTo>
                  <a:lnTo>
                    <a:pt x="193" y="215"/>
                  </a:lnTo>
                  <a:lnTo>
                    <a:pt x="220" y="215"/>
                  </a:lnTo>
                  <a:lnTo>
                    <a:pt x="232" y="219"/>
                  </a:lnTo>
                  <a:lnTo>
                    <a:pt x="279" y="200"/>
                  </a:lnTo>
                  <a:lnTo>
                    <a:pt x="326" y="81"/>
                  </a:lnTo>
                  <a:lnTo>
                    <a:pt x="357" y="66"/>
                  </a:lnTo>
                  <a:lnTo>
                    <a:pt x="369" y="56"/>
                  </a:lnTo>
                  <a:lnTo>
                    <a:pt x="332" y="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5" name="Freeform 25"/>
            <p:cNvSpPr>
              <a:spLocks/>
            </p:cNvSpPr>
            <p:nvPr/>
          </p:nvSpPr>
          <p:spPr bwMode="auto">
            <a:xfrm>
              <a:off x="3405" y="3044"/>
              <a:ext cx="515" cy="423"/>
            </a:xfrm>
            <a:custGeom>
              <a:avLst/>
              <a:gdLst>
                <a:gd name="T0" fmla="*/ 348 w 515"/>
                <a:gd name="T1" fmla="*/ 0 h 423"/>
                <a:gd name="T2" fmla="*/ 304 w 515"/>
                <a:gd name="T3" fmla="*/ 26 h 423"/>
                <a:gd name="T4" fmla="*/ 254 w 515"/>
                <a:gd name="T5" fmla="*/ 42 h 423"/>
                <a:gd name="T6" fmla="*/ 210 w 515"/>
                <a:gd name="T7" fmla="*/ 20 h 423"/>
                <a:gd name="T8" fmla="*/ 132 w 515"/>
                <a:gd name="T9" fmla="*/ 32 h 423"/>
                <a:gd name="T10" fmla="*/ 125 w 515"/>
                <a:gd name="T11" fmla="*/ 42 h 423"/>
                <a:gd name="T12" fmla="*/ 92 w 515"/>
                <a:gd name="T13" fmla="*/ 56 h 423"/>
                <a:gd name="T14" fmla="*/ 45 w 515"/>
                <a:gd name="T15" fmla="*/ 176 h 423"/>
                <a:gd name="T16" fmla="*/ 0 w 515"/>
                <a:gd name="T17" fmla="*/ 195 h 423"/>
                <a:gd name="T18" fmla="*/ 41 w 515"/>
                <a:gd name="T19" fmla="*/ 274 h 423"/>
                <a:gd name="T20" fmla="*/ 54 w 515"/>
                <a:gd name="T21" fmla="*/ 277 h 423"/>
                <a:gd name="T22" fmla="*/ 61 w 515"/>
                <a:gd name="T23" fmla="*/ 313 h 423"/>
                <a:gd name="T24" fmla="*/ 101 w 515"/>
                <a:gd name="T25" fmla="*/ 339 h 423"/>
                <a:gd name="T26" fmla="*/ 119 w 515"/>
                <a:gd name="T27" fmla="*/ 333 h 423"/>
                <a:gd name="T28" fmla="*/ 120 w 515"/>
                <a:gd name="T29" fmla="*/ 380 h 423"/>
                <a:gd name="T30" fmla="*/ 141 w 515"/>
                <a:gd name="T31" fmla="*/ 380 h 423"/>
                <a:gd name="T32" fmla="*/ 142 w 515"/>
                <a:gd name="T33" fmla="*/ 410 h 423"/>
                <a:gd name="T34" fmla="*/ 277 w 515"/>
                <a:gd name="T35" fmla="*/ 423 h 423"/>
                <a:gd name="T36" fmla="*/ 368 w 515"/>
                <a:gd name="T37" fmla="*/ 385 h 423"/>
                <a:gd name="T38" fmla="*/ 458 w 515"/>
                <a:gd name="T39" fmla="*/ 411 h 423"/>
                <a:gd name="T40" fmla="*/ 456 w 515"/>
                <a:gd name="T41" fmla="*/ 354 h 423"/>
                <a:gd name="T42" fmla="*/ 468 w 515"/>
                <a:gd name="T43" fmla="*/ 310 h 423"/>
                <a:gd name="T44" fmla="*/ 474 w 515"/>
                <a:gd name="T45" fmla="*/ 346 h 423"/>
                <a:gd name="T46" fmla="*/ 512 w 515"/>
                <a:gd name="T47" fmla="*/ 305 h 423"/>
                <a:gd name="T48" fmla="*/ 515 w 515"/>
                <a:gd name="T49" fmla="*/ 260 h 423"/>
                <a:gd name="T50" fmla="*/ 446 w 515"/>
                <a:gd name="T51" fmla="*/ 260 h 423"/>
                <a:gd name="T52" fmla="*/ 420 w 515"/>
                <a:gd name="T53" fmla="*/ 95 h 423"/>
                <a:gd name="T54" fmla="*/ 348 w 515"/>
                <a:gd name="T55" fmla="*/ 0 h 423"/>
                <a:gd name="T56" fmla="*/ 348 w 515"/>
                <a:gd name="T57" fmla="*/ 0 h 423"/>
                <a:gd name="T58" fmla="*/ 348 w 515"/>
                <a:gd name="T59" fmla="*/ 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5"/>
                <a:gd name="T91" fmla="*/ 0 h 423"/>
                <a:gd name="T92" fmla="*/ 515 w 515"/>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5" h="423">
                  <a:moveTo>
                    <a:pt x="348" y="0"/>
                  </a:moveTo>
                  <a:lnTo>
                    <a:pt x="304" y="26"/>
                  </a:lnTo>
                  <a:lnTo>
                    <a:pt x="254" y="42"/>
                  </a:lnTo>
                  <a:lnTo>
                    <a:pt x="210" y="20"/>
                  </a:lnTo>
                  <a:lnTo>
                    <a:pt x="132" y="32"/>
                  </a:lnTo>
                  <a:lnTo>
                    <a:pt x="125" y="42"/>
                  </a:lnTo>
                  <a:lnTo>
                    <a:pt x="92" y="56"/>
                  </a:lnTo>
                  <a:lnTo>
                    <a:pt x="45" y="176"/>
                  </a:lnTo>
                  <a:lnTo>
                    <a:pt x="0" y="195"/>
                  </a:lnTo>
                  <a:lnTo>
                    <a:pt x="41" y="274"/>
                  </a:lnTo>
                  <a:lnTo>
                    <a:pt x="54" y="277"/>
                  </a:lnTo>
                  <a:lnTo>
                    <a:pt x="61" y="313"/>
                  </a:lnTo>
                  <a:lnTo>
                    <a:pt x="101" y="339"/>
                  </a:lnTo>
                  <a:lnTo>
                    <a:pt x="119" y="333"/>
                  </a:lnTo>
                  <a:lnTo>
                    <a:pt x="120" y="380"/>
                  </a:lnTo>
                  <a:lnTo>
                    <a:pt x="141" y="380"/>
                  </a:lnTo>
                  <a:lnTo>
                    <a:pt x="142" y="410"/>
                  </a:lnTo>
                  <a:lnTo>
                    <a:pt x="277" y="423"/>
                  </a:lnTo>
                  <a:lnTo>
                    <a:pt x="368" y="385"/>
                  </a:lnTo>
                  <a:lnTo>
                    <a:pt x="458" y="411"/>
                  </a:lnTo>
                  <a:lnTo>
                    <a:pt x="456" y="354"/>
                  </a:lnTo>
                  <a:lnTo>
                    <a:pt x="468" y="310"/>
                  </a:lnTo>
                  <a:lnTo>
                    <a:pt x="474" y="346"/>
                  </a:lnTo>
                  <a:lnTo>
                    <a:pt x="512" y="305"/>
                  </a:lnTo>
                  <a:lnTo>
                    <a:pt x="515" y="260"/>
                  </a:lnTo>
                  <a:lnTo>
                    <a:pt x="446" y="260"/>
                  </a:lnTo>
                  <a:lnTo>
                    <a:pt x="420" y="95"/>
                  </a:lnTo>
                  <a:lnTo>
                    <a:pt x="348"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6" name="Freeform 26"/>
            <p:cNvSpPr>
              <a:spLocks/>
            </p:cNvSpPr>
            <p:nvPr/>
          </p:nvSpPr>
          <p:spPr bwMode="auto">
            <a:xfrm>
              <a:off x="3513" y="3424"/>
              <a:ext cx="350" cy="260"/>
            </a:xfrm>
            <a:custGeom>
              <a:avLst/>
              <a:gdLst>
                <a:gd name="T0" fmla="*/ 350 w 350"/>
                <a:gd name="T1" fmla="*/ 31 h 260"/>
                <a:gd name="T2" fmla="*/ 260 w 350"/>
                <a:gd name="T3" fmla="*/ 5 h 260"/>
                <a:gd name="T4" fmla="*/ 169 w 350"/>
                <a:gd name="T5" fmla="*/ 43 h 260"/>
                <a:gd name="T6" fmla="*/ 34 w 350"/>
                <a:gd name="T7" fmla="*/ 30 h 260"/>
                <a:gd name="T8" fmla="*/ 31 w 350"/>
                <a:gd name="T9" fmla="*/ 0 h 260"/>
                <a:gd name="T10" fmla="*/ 12 w 350"/>
                <a:gd name="T11" fmla="*/ 0 h 260"/>
                <a:gd name="T12" fmla="*/ 0 w 350"/>
                <a:gd name="T13" fmla="*/ 31 h 260"/>
                <a:gd name="T14" fmla="*/ 30 w 350"/>
                <a:gd name="T15" fmla="*/ 94 h 260"/>
                <a:gd name="T16" fmla="*/ 3 w 350"/>
                <a:gd name="T17" fmla="*/ 172 h 260"/>
                <a:gd name="T18" fmla="*/ 25 w 350"/>
                <a:gd name="T19" fmla="*/ 193 h 260"/>
                <a:gd name="T20" fmla="*/ 33 w 350"/>
                <a:gd name="T21" fmla="*/ 256 h 260"/>
                <a:gd name="T22" fmla="*/ 121 w 350"/>
                <a:gd name="T23" fmla="*/ 235 h 260"/>
                <a:gd name="T24" fmla="*/ 177 w 350"/>
                <a:gd name="T25" fmla="*/ 260 h 260"/>
                <a:gd name="T26" fmla="*/ 206 w 350"/>
                <a:gd name="T27" fmla="*/ 247 h 260"/>
                <a:gd name="T28" fmla="*/ 206 w 350"/>
                <a:gd name="T29" fmla="*/ 219 h 260"/>
                <a:gd name="T30" fmla="*/ 231 w 350"/>
                <a:gd name="T31" fmla="*/ 215 h 260"/>
                <a:gd name="T32" fmla="*/ 271 w 350"/>
                <a:gd name="T33" fmla="*/ 188 h 260"/>
                <a:gd name="T34" fmla="*/ 318 w 350"/>
                <a:gd name="T35" fmla="*/ 201 h 260"/>
                <a:gd name="T36" fmla="*/ 304 w 350"/>
                <a:gd name="T37" fmla="*/ 147 h 260"/>
                <a:gd name="T38" fmla="*/ 315 w 350"/>
                <a:gd name="T39" fmla="*/ 75 h 260"/>
                <a:gd name="T40" fmla="*/ 350 w 350"/>
                <a:gd name="T41" fmla="*/ 57 h 260"/>
                <a:gd name="T42" fmla="*/ 350 w 350"/>
                <a:gd name="T43" fmla="*/ 31 h 260"/>
                <a:gd name="T44" fmla="*/ 350 w 350"/>
                <a:gd name="T45" fmla="*/ 31 h 260"/>
                <a:gd name="T46" fmla="*/ 350 w 350"/>
                <a:gd name="T47" fmla="*/ 31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0"/>
                <a:gd name="T73" fmla="*/ 0 h 260"/>
                <a:gd name="T74" fmla="*/ 350 w 350"/>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0" h="260">
                  <a:moveTo>
                    <a:pt x="350" y="31"/>
                  </a:moveTo>
                  <a:lnTo>
                    <a:pt x="260" y="5"/>
                  </a:lnTo>
                  <a:lnTo>
                    <a:pt x="169" y="43"/>
                  </a:lnTo>
                  <a:lnTo>
                    <a:pt x="34" y="30"/>
                  </a:lnTo>
                  <a:lnTo>
                    <a:pt x="31" y="0"/>
                  </a:lnTo>
                  <a:lnTo>
                    <a:pt x="12" y="0"/>
                  </a:lnTo>
                  <a:lnTo>
                    <a:pt x="0" y="31"/>
                  </a:lnTo>
                  <a:lnTo>
                    <a:pt x="30" y="94"/>
                  </a:lnTo>
                  <a:lnTo>
                    <a:pt x="3" y="172"/>
                  </a:lnTo>
                  <a:lnTo>
                    <a:pt x="25" y="193"/>
                  </a:lnTo>
                  <a:lnTo>
                    <a:pt x="33" y="256"/>
                  </a:lnTo>
                  <a:lnTo>
                    <a:pt x="121" y="235"/>
                  </a:lnTo>
                  <a:lnTo>
                    <a:pt x="177" y="260"/>
                  </a:lnTo>
                  <a:lnTo>
                    <a:pt x="206" y="247"/>
                  </a:lnTo>
                  <a:lnTo>
                    <a:pt x="206" y="219"/>
                  </a:lnTo>
                  <a:lnTo>
                    <a:pt x="231" y="215"/>
                  </a:lnTo>
                  <a:lnTo>
                    <a:pt x="271" y="188"/>
                  </a:lnTo>
                  <a:lnTo>
                    <a:pt x="318" y="201"/>
                  </a:lnTo>
                  <a:lnTo>
                    <a:pt x="304" y="147"/>
                  </a:lnTo>
                  <a:lnTo>
                    <a:pt x="315" y="75"/>
                  </a:lnTo>
                  <a:lnTo>
                    <a:pt x="350" y="57"/>
                  </a:lnTo>
                  <a:lnTo>
                    <a:pt x="350" y="31"/>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7" name="Freeform 27"/>
            <p:cNvSpPr>
              <a:spLocks/>
            </p:cNvSpPr>
            <p:nvPr/>
          </p:nvSpPr>
          <p:spPr bwMode="auto">
            <a:xfrm>
              <a:off x="3026" y="3175"/>
              <a:ext cx="521" cy="549"/>
            </a:xfrm>
            <a:custGeom>
              <a:avLst/>
              <a:gdLst>
                <a:gd name="T0" fmla="*/ 84 w 521"/>
                <a:gd name="T1" fmla="*/ 23 h 549"/>
                <a:gd name="T2" fmla="*/ 59 w 521"/>
                <a:gd name="T3" fmla="*/ 32 h 549"/>
                <a:gd name="T4" fmla="*/ 14 w 521"/>
                <a:gd name="T5" fmla="*/ 29 h 549"/>
                <a:gd name="T6" fmla="*/ 0 w 521"/>
                <a:gd name="T7" fmla="*/ 52 h 549"/>
                <a:gd name="T8" fmla="*/ 26 w 521"/>
                <a:gd name="T9" fmla="*/ 104 h 549"/>
                <a:gd name="T10" fmla="*/ 32 w 521"/>
                <a:gd name="T11" fmla="*/ 190 h 549"/>
                <a:gd name="T12" fmla="*/ 61 w 521"/>
                <a:gd name="T13" fmla="*/ 142 h 549"/>
                <a:gd name="T14" fmla="*/ 113 w 521"/>
                <a:gd name="T15" fmla="*/ 236 h 549"/>
                <a:gd name="T16" fmla="*/ 97 w 521"/>
                <a:gd name="T17" fmla="*/ 243 h 549"/>
                <a:gd name="T18" fmla="*/ 145 w 521"/>
                <a:gd name="T19" fmla="*/ 292 h 549"/>
                <a:gd name="T20" fmla="*/ 145 w 521"/>
                <a:gd name="T21" fmla="*/ 311 h 549"/>
                <a:gd name="T22" fmla="*/ 223 w 521"/>
                <a:gd name="T23" fmla="*/ 333 h 549"/>
                <a:gd name="T24" fmla="*/ 232 w 521"/>
                <a:gd name="T25" fmla="*/ 353 h 549"/>
                <a:gd name="T26" fmla="*/ 326 w 521"/>
                <a:gd name="T27" fmla="*/ 445 h 549"/>
                <a:gd name="T28" fmla="*/ 343 w 521"/>
                <a:gd name="T29" fmla="*/ 384 h 549"/>
                <a:gd name="T30" fmla="*/ 393 w 521"/>
                <a:gd name="T31" fmla="*/ 434 h 549"/>
                <a:gd name="T32" fmla="*/ 393 w 521"/>
                <a:gd name="T33" fmla="*/ 522 h 549"/>
                <a:gd name="T34" fmla="*/ 415 w 521"/>
                <a:gd name="T35" fmla="*/ 549 h 549"/>
                <a:gd name="T36" fmla="*/ 521 w 521"/>
                <a:gd name="T37" fmla="*/ 505 h 549"/>
                <a:gd name="T38" fmla="*/ 512 w 521"/>
                <a:gd name="T39" fmla="*/ 442 h 549"/>
                <a:gd name="T40" fmla="*/ 493 w 521"/>
                <a:gd name="T41" fmla="*/ 421 h 549"/>
                <a:gd name="T42" fmla="*/ 518 w 521"/>
                <a:gd name="T43" fmla="*/ 343 h 549"/>
                <a:gd name="T44" fmla="*/ 487 w 521"/>
                <a:gd name="T45" fmla="*/ 282 h 549"/>
                <a:gd name="T46" fmla="*/ 501 w 521"/>
                <a:gd name="T47" fmla="*/ 251 h 549"/>
                <a:gd name="T48" fmla="*/ 499 w 521"/>
                <a:gd name="T49" fmla="*/ 202 h 549"/>
                <a:gd name="T50" fmla="*/ 483 w 521"/>
                <a:gd name="T51" fmla="*/ 208 h 549"/>
                <a:gd name="T52" fmla="*/ 440 w 521"/>
                <a:gd name="T53" fmla="*/ 182 h 549"/>
                <a:gd name="T54" fmla="*/ 433 w 521"/>
                <a:gd name="T55" fmla="*/ 146 h 549"/>
                <a:gd name="T56" fmla="*/ 421 w 521"/>
                <a:gd name="T57" fmla="*/ 143 h 549"/>
                <a:gd name="T58" fmla="*/ 379 w 521"/>
                <a:gd name="T59" fmla="*/ 61 h 549"/>
                <a:gd name="T60" fmla="*/ 338 w 521"/>
                <a:gd name="T61" fmla="*/ 58 h 549"/>
                <a:gd name="T62" fmla="*/ 333 w 521"/>
                <a:gd name="T63" fmla="*/ 73 h 549"/>
                <a:gd name="T64" fmla="*/ 249 w 521"/>
                <a:gd name="T65" fmla="*/ 99 h 549"/>
                <a:gd name="T66" fmla="*/ 210 w 521"/>
                <a:gd name="T67" fmla="*/ 71 h 549"/>
                <a:gd name="T68" fmla="*/ 163 w 521"/>
                <a:gd name="T69" fmla="*/ 5 h 549"/>
                <a:gd name="T70" fmla="*/ 145 w 521"/>
                <a:gd name="T71" fmla="*/ 0 h 549"/>
                <a:gd name="T72" fmla="*/ 107 w 521"/>
                <a:gd name="T73" fmla="*/ 23 h 549"/>
                <a:gd name="T74" fmla="*/ 84 w 521"/>
                <a:gd name="T75" fmla="*/ 23 h 549"/>
                <a:gd name="T76" fmla="*/ 84 w 521"/>
                <a:gd name="T77" fmla="*/ 23 h 549"/>
                <a:gd name="T78" fmla="*/ 84 w 521"/>
                <a:gd name="T79" fmla="*/ 23 h 5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1"/>
                <a:gd name="T121" fmla="*/ 0 h 549"/>
                <a:gd name="T122" fmla="*/ 521 w 521"/>
                <a:gd name="T123" fmla="*/ 549 h 5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1" h="549">
                  <a:moveTo>
                    <a:pt x="84" y="23"/>
                  </a:moveTo>
                  <a:lnTo>
                    <a:pt x="59" y="32"/>
                  </a:lnTo>
                  <a:lnTo>
                    <a:pt x="14" y="29"/>
                  </a:lnTo>
                  <a:lnTo>
                    <a:pt x="0" y="52"/>
                  </a:lnTo>
                  <a:lnTo>
                    <a:pt x="26" y="104"/>
                  </a:lnTo>
                  <a:lnTo>
                    <a:pt x="32" y="190"/>
                  </a:lnTo>
                  <a:lnTo>
                    <a:pt x="61" y="142"/>
                  </a:lnTo>
                  <a:lnTo>
                    <a:pt x="113" y="236"/>
                  </a:lnTo>
                  <a:lnTo>
                    <a:pt x="97" y="243"/>
                  </a:lnTo>
                  <a:lnTo>
                    <a:pt x="145" y="292"/>
                  </a:lnTo>
                  <a:lnTo>
                    <a:pt x="145" y="311"/>
                  </a:lnTo>
                  <a:lnTo>
                    <a:pt x="223" y="333"/>
                  </a:lnTo>
                  <a:lnTo>
                    <a:pt x="232" y="353"/>
                  </a:lnTo>
                  <a:lnTo>
                    <a:pt x="326" y="445"/>
                  </a:lnTo>
                  <a:lnTo>
                    <a:pt x="343" y="384"/>
                  </a:lnTo>
                  <a:lnTo>
                    <a:pt x="393" y="434"/>
                  </a:lnTo>
                  <a:lnTo>
                    <a:pt x="393" y="522"/>
                  </a:lnTo>
                  <a:lnTo>
                    <a:pt x="415" y="549"/>
                  </a:lnTo>
                  <a:lnTo>
                    <a:pt x="521" y="505"/>
                  </a:lnTo>
                  <a:lnTo>
                    <a:pt x="512" y="442"/>
                  </a:lnTo>
                  <a:lnTo>
                    <a:pt x="493" y="421"/>
                  </a:lnTo>
                  <a:lnTo>
                    <a:pt x="518" y="343"/>
                  </a:lnTo>
                  <a:lnTo>
                    <a:pt x="487" y="282"/>
                  </a:lnTo>
                  <a:lnTo>
                    <a:pt x="501" y="251"/>
                  </a:lnTo>
                  <a:lnTo>
                    <a:pt x="499" y="202"/>
                  </a:lnTo>
                  <a:lnTo>
                    <a:pt x="483" y="208"/>
                  </a:lnTo>
                  <a:lnTo>
                    <a:pt x="440" y="182"/>
                  </a:lnTo>
                  <a:lnTo>
                    <a:pt x="433" y="146"/>
                  </a:lnTo>
                  <a:lnTo>
                    <a:pt x="421" y="143"/>
                  </a:lnTo>
                  <a:lnTo>
                    <a:pt x="379" y="61"/>
                  </a:lnTo>
                  <a:lnTo>
                    <a:pt x="338" y="58"/>
                  </a:lnTo>
                  <a:lnTo>
                    <a:pt x="333" y="73"/>
                  </a:lnTo>
                  <a:lnTo>
                    <a:pt x="249" y="99"/>
                  </a:lnTo>
                  <a:lnTo>
                    <a:pt x="210" y="71"/>
                  </a:lnTo>
                  <a:lnTo>
                    <a:pt x="163" y="5"/>
                  </a:lnTo>
                  <a:lnTo>
                    <a:pt x="145" y="0"/>
                  </a:lnTo>
                  <a:lnTo>
                    <a:pt x="107" y="23"/>
                  </a:lnTo>
                  <a:lnTo>
                    <a:pt x="84" y="2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8" name="Freeform 28"/>
            <p:cNvSpPr>
              <a:spLocks/>
            </p:cNvSpPr>
            <p:nvPr/>
          </p:nvSpPr>
          <p:spPr bwMode="auto">
            <a:xfrm>
              <a:off x="3352" y="3556"/>
              <a:ext cx="91" cy="265"/>
            </a:xfrm>
            <a:custGeom>
              <a:avLst/>
              <a:gdLst>
                <a:gd name="T0" fmla="*/ 17 w 91"/>
                <a:gd name="T1" fmla="*/ 0 h 265"/>
                <a:gd name="T2" fmla="*/ 0 w 91"/>
                <a:gd name="T3" fmla="*/ 64 h 265"/>
                <a:gd name="T4" fmla="*/ 12 w 91"/>
                <a:gd name="T5" fmla="*/ 77 h 265"/>
                <a:gd name="T6" fmla="*/ 4 w 91"/>
                <a:gd name="T7" fmla="*/ 205 h 265"/>
                <a:gd name="T8" fmla="*/ 48 w 91"/>
                <a:gd name="T9" fmla="*/ 265 h 265"/>
                <a:gd name="T10" fmla="*/ 91 w 91"/>
                <a:gd name="T11" fmla="*/ 197 h 265"/>
                <a:gd name="T12" fmla="*/ 91 w 91"/>
                <a:gd name="T13" fmla="*/ 169 h 265"/>
                <a:gd name="T14" fmla="*/ 67 w 91"/>
                <a:gd name="T15" fmla="*/ 141 h 265"/>
                <a:gd name="T16" fmla="*/ 67 w 91"/>
                <a:gd name="T17" fmla="*/ 53 h 265"/>
                <a:gd name="T18" fmla="*/ 17 w 91"/>
                <a:gd name="T19" fmla="*/ 0 h 265"/>
                <a:gd name="T20" fmla="*/ 17 w 91"/>
                <a:gd name="T21" fmla="*/ 0 h 265"/>
                <a:gd name="T22" fmla="*/ 17 w 91"/>
                <a:gd name="T23" fmla="*/ 0 h 2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265"/>
                <a:gd name="T38" fmla="*/ 91 w 91"/>
                <a:gd name="T39" fmla="*/ 265 h 2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265">
                  <a:moveTo>
                    <a:pt x="17" y="0"/>
                  </a:moveTo>
                  <a:lnTo>
                    <a:pt x="0" y="64"/>
                  </a:lnTo>
                  <a:lnTo>
                    <a:pt x="12" y="77"/>
                  </a:lnTo>
                  <a:lnTo>
                    <a:pt x="4" y="205"/>
                  </a:lnTo>
                  <a:lnTo>
                    <a:pt x="48" y="265"/>
                  </a:lnTo>
                  <a:lnTo>
                    <a:pt x="91" y="197"/>
                  </a:lnTo>
                  <a:lnTo>
                    <a:pt x="91" y="169"/>
                  </a:lnTo>
                  <a:lnTo>
                    <a:pt x="67" y="141"/>
                  </a:lnTo>
                  <a:lnTo>
                    <a:pt x="67" y="53"/>
                  </a:lnTo>
                  <a:lnTo>
                    <a:pt x="1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19" name="Freeform 29"/>
            <p:cNvSpPr>
              <a:spLocks/>
            </p:cNvSpPr>
            <p:nvPr/>
          </p:nvSpPr>
          <p:spPr bwMode="auto">
            <a:xfrm>
              <a:off x="3400" y="3639"/>
              <a:ext cx="359" cy="483"/>
            </a:xfrm>
            <a:custGeom>
              <a:avLst/>
              <a:gdLst>
                <a:gd name="T0" fmla="*/ 344 w 359"/>
                <a:gd name="T1" fmla="*/ 0 h 483"/>
                <a:gd name="T2" fmla="*/ 319 w 359"/>
                <a:gd name="T3" fmla="*/ 4 h 483"/>
                <a:gd name="T4" fmla="*/ 319 w 359"/>
                <a:gd name="T5" fmla="*/ 32 h 483"/>
                <a:gd name="T6" fmla="*/ 290 w 359"/>
                <a:gd name="T7" fmla="*/ 44 h 483"/>
                <a:gd name="T8" fmla="*/ 234 w 359"/>
                <a:gd name="T9" fmla="*/ 20 h 483"/>
                <a:gd name="T10" fmla="*/ 146 w 359"/>
                <a:gd name="T11" fmla="*/ 41 h 483"/>
                <a:gd name="T12" fmla="*/ 43 w 359"/>
                <a:gd name="T13" fmla="*/ 85 h 483"/>
                <a:gd name="T14" fmla="*/ 43 w 359"/>
                <a:gd name="T15" fmla="*/ 117 h 483"/>
                <a:gd name="T16" fmla="*/ 0 w 359"/>
                <a:gd name="T17" fmla="*/ 182 h 483"/>
                <a:gd name="T18" fmla="*/ 27 w 359"/>
                <a:gd name="T19" fmla="*/ 255 h 483"/>
                <a:gd name="T20" fmla="*/ 50 w 359"/>
                <a:gd name="T21" fmla="*/ 264 h 483"/>
                <a:gd name="T22" fmla="*/ 34 w 359"/>
                <a:gd name="T23" fmla="*/ 276 h 483"/>
                <a:gd name="T24" fmla="*/ 55 w 359"/>
                <a:gd name="T25" fmla="*/ 315 h 483"/>
                <a:gd name="T26" fmla="*/ 146 w 359"/>
                <a:gd name="T27" fmla="*/ 320 h 483"/>
                <a:gd name="T28" fmla="*/ 159 w 359"/>
                <a:gd name="T29" fmla="*/ 343 h 483"/>
                <a:gd name="T30" fmla="*/ 97 w 359"/>
                <a:gd name="T31" fmla="*/ 329 h 483"/>
                <a:gd name="T32" fmla="*/ 58 w 359"/>
                <a:gd name="T33" fmla="*/ 340 h 483"/>
                <a:gd name="T34" fmla="*/ 46 w 359"/>
                <a:gd name="T35" fmla="*/ 374 h 483"/>
                <a:gd name="T36" fmla="*/ 75 w 359"/>
                <a:gd name="T37" fmla="*/ 392 h 483"/>
                <a:gd name="T38" fmla="*/ 75 w 359"/>
                <a:gd name="T39" fmla="*/ 424 h 483"/>
                <a:gd name="T40" fmla="*/ 87 w 359"/>
                <a:gd name="T41" fmla="*/ 465 h 483"/>
                <a:gd name="T42" fmla="*/ 109 w 359"/>
                <a:gd name="T43" fmla="*/ 448 h 483"/>
                <a:gd name="T44" fmla="*/ 113 w 359"/>
                <a:gd name="T45" fmla="*/ 480 h 483"/>
                <a:gd name="T46" fmla="*/ 121 w 359"/>
                <a:gd name="T47" fmla="*/ 477 h 483"/>
                <a:gd name="T48" fmla="*/ 134 w 359"/>
                <a:gd name="T49" fmla="*/ 455 h 483"/>
                <a:gd name="T50" fmla="*/ 141 w 359"/>
                <a:gd name="T51" fmla="*/ 483 h 483"/>
                <a:gd name="T52" fmla="*/ 157 w 359"/>
                <a:gd name="T53" fmla="*/ 474 h 483"/>
                <a:gd name="T54" fmla="*/ 157 w 359"/>
                <a:gd name="T55" fmla="*/ 428 h 483"/>
                <a:gd name="T56" fmla="*/ 141 w 359"/>
                <a:gd name="T57" fmla="*/ 386 h 483"/>
                <a:gd name="T58" fmla="*/ 172 w 359"/>
                <a:gd name="T59" fmla="*/ 409 h 483"/>
                <a:gd name="T60" fmla="*/ 181 w 359"/>
                <a:gd name="T61" fmla="*/ 404 h 483"/>
                <a:gd name="T62" fmla="*/ 162 w 359"/>
                <a:gd name="T63" fmla="*/ 355 h 483"/>
                <a:gd name="T64" fmla="*/ 190 w 359"/>
                <a:gd name="T65" fmla="*/ 358 h 483"/>
                <a:gd name="T66" fmla="*/ 216 w 359"/>
                <a:gd name="T67" fmla="*/ 384 h 483"/>
                <a:gd name="T68" fmla="*/ 213 w 359"/>
                <a:gd name="T69" fmla="*/ 337 h 483"/>
                <a:gd name="T70" fmla="*/ 134 w 359"/>
                <a:gd name="T71" fmla="*/ 261 h 483"/>
                <a:gd name="T72" fmla="*/ 150 w 359"/>
                <a:gd name="T73" fmla="*/ 252 h 483"/>
                <a:gd name="T74" fmla="*/ 159 w 359"/>
                <a:gd name="T75" fmla="*/ 224 h 483"/>
                <a:gd name="T76" fmla="*/ 138 w 359"/>
                <a:gd name="T77" fmla="*/ 166 h 483"/>
                <a:gd name="T78" fmla="*/ 137 w 359"/>
                <a:gd name="T79" fmla="*/ 107 h 483"/>
                <a:gd name="T80" fmla="*/ 155 w 359"/>
                <a:gd name="T81" fmla="*/ 104 h 483"/>
                <a:gd name="T82" fmla="*/ 181 w 359"/>
                <a:gd name="T83" fmla="*/ 169 h 483"/>
                <a:gd name="T84" fmla="*/ 188 w 359"/>
                <a:gd name="T85" fmla="*/ 144 h 483"/>
                <a:gd name="T86" fmla="*/ 197 w 359"/>
                <a:gd name="T87" fmla="*/ 130 h 483"/>
                <a:gd name="T88" fmla="*/ 226 w 359"/>
                <a:gd name="T89" fmla="*/ 133 h 483"/>
                <a:gd name="T90" fmla="*/ 219 w 359"/>
                <a:gd name="T91" fmla="*/ 116 h 483"/>
                <a:gd name="T92" fmla="*/ 190 w 359"/>
                <a:gd name="T93" fmla="*/ 107 h 483"/>
                <a:gd name="T94" fmla="*/ 241 w 359"/>
                <a:gd name="T95" fmla="*/ 82 h 483"/>
                <a:gd name="T96" fmla="*/ 331 w 359"/>
                <a:gd name="T97" fmla="*/ 92 h 483"/>
                <a:gd name="T98" fmla="*/ 359 w 359"/>
                <a:gd name="T99" fmla="*/ 17 h 483"/>
                <a:gd name="T100" fmla="*/ 344 w 359"/>
                <a:gd name="T101" fmla="*/ 0 h 483"/>
                <a:gd name="T102" fmla="*/ 344 w 359"/>
                <a:gd name="T103" fmla="*/ 0 h 483"/>
                <a:gd name="T104" fmla="*/ 344 w 359"/>
                <a:gd name="T105" fmla="*/ 0 h 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9"/>
                <a:gd name="T160" fmla="*/ 0 h 483"/>
                <a:gd name="T161" fmla="*/ 359 w 359"/>
                <a:gd name="T162" fmla="*/ 483 h 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9" h="483">
                  <a:moveTo>
                    <a:pt x="344" y="0"/>
                  </a:moveTo>
                  <a:lnTo>
                    <a:pt x="319" y="4"/>
                  </a:lnTo>
                  <a:lnTo>
                    <a:pt x="319" y="32"/>
                  </a:lnTo>
                  <a:lnTo>
                    <a:pt x="290" y="44"/>
                  </a:lnTo>
                  <a:lnTo>
                    <a:pt x="234" y="20"/>
                  </a:lnTo>
                  <a:lnTo>
                    <a:pt x="146" y="41"/>
                  </a:lnTo>
                  <a:lnTo>
                    <a:pt x="43" y="85"/>
                  </a:lnTo>
                  <a:lnTo>
                    <a:pt x="43" y="117"/>
                  </a:lnTo>
                  <a:lnTo>
                    <a:pt x="0" y="182"/>
                  </a:lnTo>
                  <a:lnTo>
                    <a:pt x="27" y="255"/>
                  </a:lnTo>
                  <a:lnTo>
                    <a:pt x="50" y="264"/>
                  </a:lnTo>
                  <a:lnTo>
                    <a:pt x="34" y="276"/>
                  </a:lnTo>
                  <a:lnTo>
                    <a:pt x="55" y="315"/>
                  </a:lnTo>
                  <a:lnTo>
                    <a:pt x="146" y="320"/>
                  </a:lnTo>
                  <a:lnTo>
                    <a:pt x="159" y="343"/>
                  </a:lnTo>
                  <a:lnTo>
                    <a:pt x="97" y="329"/>
                  </a:lnTo>
                  <a:lnTo>
                    <a:pt x="58" y="340"/>
                  </a:lnTo>
                  <a:lnTo>
                    <a:pt x="46" y="374"/>
                  </a:lnTo>
                  <a:lnTo>
                    <a:pt x="75" y="392"/>
                  </a:lnTo>
                  <a:lnTo>
                    <a:pt x="75" y="424"/>
                  </a:lnTo>
                  <a:lnTo>
                    <a:pt x="87" y="465"/>
                  </a:lnTo>
                  <a:lnTo>
                    <a:pt x="109" y="448"/>
                  </a:lnTo>
                  <a:lnTo>
                    <a:pt x="113" y="480"/>
                  </a:lnTo>
                  <a:lnTo>
                    <a:pt x="121" y="477"/>
                  </a:lnTo>
                  <a:lnTo>
                    <a:pt x="134" y="455"/>
                  </a:lnTo>
                  <a:lnTo>
                    <a:pt x="141" y="483"/>
                  </a:lnTo>
                  <a:lnTo>
                    <a:pt x="157" y="474"/>
                  </a:lnTo>
                  <a:lnTo>
                    <a:pt x="157" y="428"/>
                  </a:lnTo>
                  <a:lnTo>
                    <a:pt x="141" y="386"/>
                  </a:lnTo>
                  <a:lnTo>
                    <a:pt x="172" y="409"/>
                  </a:lnTo>
                  <a:lnTo>
                    <a:pt x="181" y="404"/>
                  </a:lnTo>
                  <a:lnTo>
                    <a:pt x="162" y="355"/>
                  </a:lnTo>
                  <a:lnTo>
                    <a:pt x="190" y="358"/>
                  </a:lnTo>
                  <a:lnTo>
                    <a:pt x="216" y="384"/>
                  </a:lnTo>
                  <a:lnTo>
                    <a:pt x="213" y="337"/>
                  </a:lnTo>
                  <a:lnTo>
                    <a:pt x="134" y="261"/>
                  </a:lnTo>
                  <a:lnTo>
                    <a:pt x="150" y="252"/>
                  </a:lnTo>
                  <a:lnTo>
                    <a:pt x="159" y="224"/>
                  </a:lnTo>
                  <a:lnTo>
                    <a:pt x="138" y="166"/>
                  </a:lnTo>
                  <a:lnTo>
                    <a:pt x="137" y="107"/>
                  </a:lnTo>
                  <a:lnTo>
                    <a:pt x="155" y="104"/>
                  </a:lnTo>
                  <a:lnTo>
                    <a:pt x="181" y="169"/>
                  </a:lnTo>
                  <a:lnTo>
                    <a:pt x="188" y="144"/>
                  </a:lnTo>
                  <a:lnTo>
                    <a:pt x="197" y="130"/>
                  </a:lnTo>
                  <a:lnTo>
                    <a:pt x="226" y="133"/>
                  </a:lnTo>
                  <a:lnTo>
                    <a:pt x="219" y="116"/>
                  </a:lnTo>
                  <a:lnTo>
                    <a:pt x="190" y="107"/>
                  </a:lnTo>
                  <a:lnTo>
                    <a:pt x="241" y="82"/>
                  </a:lnTo>
                  <a:lnTo>
                    <a:pt x="331" y="92"/>
                  </a:lnTo>
                  <a:lnTo>
                    <a:pt x="359" y="17"/>
                  </a:lnTo>
                  <a:lnTo>
                    <a:pt x="34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0" name="Freeform 30"/>
            <p:cNvSpPr>
              <a:spLocks/>
            </p:cNvSpPr>
            <p:nvPr/>
          </p:nvSpPr>
          <p:spPr bwMode="auto">
            <a:xfrm>
              <a:off x="2619" y="3105"/>
              <a:ext cx="242" cy="158"/>
            </a:xfrm>
            <a:custGeom>
              <a:avLst/>
              <a:gdLst>
                <a:gd name="T0" fmla="*/ 87 w 242"/>
                <a:gd name="T1" fmla="*/ 3 h 158"/>
                <a:gd name="T2" fmla="*/ 73 w 242"/>
                <a:gd name="T3" fmla="*/ 11 h 158"/>
                <a:gd name="T4" fmla="*/ 51 w 242"/>
                <a:gd name="T5" fmla="*/ 11 h 158"/>
                <a:gd name="T6" fmla="*/ 51 w 242"/>
                <a:gd name="T7" fmla="*/ 21 h 158"/>
                <a:gd name="T8" fmla="*/ 23 w 242"/>
                <a:gd name="T9" fmla="*/ 58 h 158"/>
                <a:gd name="T10" fmla="*/ 0 w 242"/>
                <a:gd name="T11" fmla="*/ 109 h 158"/>
                <a:gd name="T12" fmla="*/ 1 w 242"/>
                <a:gd name="T13" fmla="*/ 134 h 158"/>
                <a:gd name="T14" fmla="*/ 29 w 242"/>
                <a:gd name="T15" fmla="*/ 111 h 158"/>
                <a:gd name="T16" fmla="*/ 43 w 242"/>
                <a:gd name="T17" fmla="*/ 111 h 158"/>
                <a:gd name="T18" fmla="*/ 41 w 242"/>
                <a:gd name="T19" fmla="*/ 146 h 158"/>
                <a:gd name="T20" fmla="*/ 56 w 242"/>
                <a:gd name="T21" fmla="*/ 158 h 158"/>
                <a:gd name="T22" fmla="*/ 100 w 242"/>
                <a:gd name="T23" fmla="*/ 158 h 158"/>
                <a:gd name="T24" fmla="*/ 119 w 242"/>
                <a:gd name="T25" fmla="*/ 118 h 158"/>
                <a:gd name="T26" fmla="*/ 134 w 242"/>
                <a:gd name="T27" fmla="*/ 114 h 158"/>
                <a:gd name="T28" fmla="*/ 163 w 242"/>
                <a:gd name="T29" fmla="*/ 158 h 158"/>
                <a:gd name="T30" fmla="*/ 179 w 242"/>
                <a:gd name="T31" fmla="*/ 106 h 158"/>
                <a:gd name="T32" fmla="*/ 226 w 242"/>
                <a:gd name="T33" fmla="*/ 119 h 158"/>
                <a:gd name="T34" fmla="*/ 226 w 242"/>
                <a:gd name="T35" fmla="*/ 93 h 158"/>
                <a:gd name="T36" fmla="*/ 242 w 242"/>
                <a:gd name="T37" fmla="*/ 87 h 158"/>
                <a:gd name="T38" fmla="*/ 242 w 242"/>
                <a:gd name="T39" fmla="*/ 67 h 158"/>
                <a:gd name="T40" fmla="*/ 209 w 242"/>
                <a:gd name="T41" fmla="*/ 61 h 158"/>
                <a:gd name="T42" fmla="*/ 197 w 242"/>
                <a:gd name="T43" fmla="*/ 53 h 158"/>
                <a:gd name="T44" fmla="*/ 192 w 242"/>
                <a:gd name="T45" fmla="*/ 45 h 158"/>
                <a:gd name="T46" fmla="*/ 197 w 242"/>
                <a:gd name="T47" fmla="*/ 21 h 158"/>
                <a:gd name="T48" fmla="*/ 192 w 242"/>
                <a:gd name="T49" fmla="*/ 11 h 158"/>
                <a:gd name="T50" fmla="*/ 150 w 242"/>
                <a:gd name="T51" fmla="*/ 0 h 158"/>
                <a:gd name="T52" fmla="*/ 119 w 242"/>
                <a:gd name="T53" fmla="*/ 0 h 158"/>
                <a:gd name="T54" fmla="*/ 87 w 242"/>
                <a:gd name="T55" fmla="*/ 3 h 158"/>
                <a:gd name="T56" fmla="*/ 87 w 242"/>
                <a:gd name="T57" fmla="*/ 3 h 158"/>
                <a:gd name="T58" fmla="*/ 87 w 242"/>
                <a:gd name="T59" fmla="*/ 3 h 1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2"/>
                <a:gd name="T91" fmla="*/ 0 h 158"/>
                <a:gd name="T92" fmla="*/ 242 w 242"/>
                <a:gd name="T93" fmla="*/ 158 h 1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2" h="158">
                  <a:moveTo>
                    <a:pt x="87" y="3"/>
                  </a:moveTo>
                  <a:lnTo>
                    <a:pt x="73" y="11"/>
                  </a:lnTo>
                  <a:lnTo>
                    <a:pt x="51" y="11"/>
                  </a:lnTo>
                  <a:lnTo>
                    <a:pt x="51" y="21"/>
                  </a:lnTo>
                  <a:lnTo>
                    <a:pt x="23" y="58"/>
                  </a:lnTo>
                  <a:lnTo>
                    <a:pt x="0" y="109"/>
                  </a:lnTo>
                  <a:lnTo>
                    <a:pt x="1" y="134"/>
                  </a:lnTo>
                  <a:lnTo>
                    <a:pt x="29" y="111"/>
                  </a:lnTo>
                  <a:lnTo>
                    <a:pt x="43" y="111"/>
                  </a:lnTo>
                  <a:lnTo>
                    <a:pt x="41" y="146"/>
                  </a:lnTo>
                  <a:lnTo>
                    <a:pt x="56" y="158"/>
                  </a:lnTo>
                  <a:lnTo>
                    <a:pt x="100" y="158"/>
                  </a:lnTo>
                  <a:lnTo>
                    <a:pt x="119" y="118"/>
                  </a:lnTo>
                  <a:lnTo>
                    <a:pt x="134" y="114"/>
                  </a:lnTo>
                  <a:lnTo>
                    <a:pt x="163" y="158"/>
                  </a:lnTo>
                  <a:lnTo>
                    <a:pt x="179" y="106"/>
                  </a:lnTo>
                  <a:lnTo>
                    <a:pt x="226" y="119"/>
                  </a:lnTo>
                  <a:lnTo>
                    <a:pt x="226" y="93"/>
                  </a:lnTo>
                  <a:lnTo>
                    <a:pt x="242" y="87"/>
                  </a:lnTo>
                  <a:lnTo>
                    <a:pt x="242" y="67"/>
                  </a:lnTo>
                  <a:lnTo>
                    <a:pt x="209" y="61"/>
                  </a:lnTo>
                  <a:lnTo>
                    <a:pt x="197" y="53"/>
                  </a:lnTo>
                  <a:lnTo>
                    <a:pt x="192" y="45"/>
                  </a:lnTo>
                  <a:lnTo>
                    <a:pt x="197" y="21"/>
                  </a:lnTo>
                  <a:lnTo>
                    <a:pt x="192" y="11"/>
                  </a:lnTo>
                  <a:lnTo>
                    <a:pt x="150" y="0"/>
                  </a:lnTo>
                  <a:lnTo>
                    <a:pt x="119" y="0"/>
                  </a:lnTo>
                  <a:lnTo>
                    <a:pt x="87" y="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1" name="Freeform 31"/>
            <p:cNvSpPr>
              <a:spLocks/>
            </p:cNvSpPr>
            <p:nvPr/>
          </p:nvSpPr>
          <p:spPr bwMode="auto">
            <a:xfrm>
              <a:off x="2811" y="3126"/>
              <a:ext cx="15" cy="34"/>
            </a:xfrm>
            <a:custGeom>
              <a:avLst/>
              <a:gdLst>
                <a:gd name="T0" fmla="*/ 5 w 15"/>
                <a:gd name="T1" fmla="*/ 0 h 34"/>
                <a:gd name="T2" fmla="*/ 0 w 15"/>
                <a:gd name="T3" fmla="*/ 21 h 34"/>
                <a:gd name="T4" fmla="*/ 5 w 15"/>
                <a:gd name="T5" fmla="*/ 34 h 34"/>
                <a:gd name="T6" fmla="*/ 15 w 15"/>
                <a:gd name="T7" fmla="*/ 21 h 34"/>
                <a:gd name="T8" fmla="*/ 14 w 15"/>
                <a:gd name="T9" fmla="*/ 4 h 34"/>
                <a:gd name="T10" fmla="*/ 5 w 15"/>
                <a:gd name="T11" fmla="*/ 0 h 34"/>
                <a:gd name="T12" fmla="*/ 5 w 15"/>
                <a:gd name="T13" fmla="*/ 0 h 34"/>
                <a:gd name="T14" fmla="*/ 5 w 1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4"/>
                <a:gd name="T26" fmla="*/ 15 w 1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4">
                  <a:moveTo>
                    <a:pt x="5" y="0"/>
                  </a:moveTo>
                  <a:lnTo>
                    <a:pt x="0" y="21"/>
                  </a:lnTo>
                  <a:lnTo>
                    <a:pt x="5" y="34"/>
                  </a:lnTo>
                  <a:lnTo>
                    <a:pt x="15" y="21"/>
                  </a:lnTo>
                  <a:lnTo>
                    <a:pt x="14" y="4"/>
                  </a:lnTo>
                  <a:lnTo>
                    <a:pt x="5"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2" name="Freeform 32"/>
            <p:cNvSpPr>
              <a:spLocks/>
            </p:cNvSpPr>
            <p:nvPr/>
          </p:nvSpPr>
          <p:spPr bwMode="auto">
            <a:xfrm>
              <a:off x="2811" y="2976"/>
              <a:ext cx="416" cy="234"/>
            </a:xfrm>
            <a:custGeom>
              <a:avLst/>
              <a:gdLst>
                <a:gd name="T0" fmla="*/ 306 w 416"/>
                <a:gd name="T1" fmla="*/ 0 h 234"/>
                <a:gd name="T2" fmla="*/ 282 w 416"/>
                <a:gd name="T3" fmla="*/ 37 h 234"/>
                <a:gd name="T4" fmla="*/ 252 w 416"/>
                <a:gd name="T5" fmla="*/ 37 h 234"/>
                <a:gd name="T6" fmla="*/ 235 w 416"/>
                <a:gd name="T7" fmla="*/ 24 h 234"/>
                <a:gd name="T8" fmla="*/ 187 w 416"/>
                <a:gd name="T9" fmla="*/ 68 h 234"/>
                <a:gd name="T10" fmla="*/ 194 w 416"/>
                <a:gd name="T11" fmla="*/ 127 h 234"/>
                <a:gd name="T12" fmla="*/ 111 w 416"/>
                <a:gd name="T13" fmla="*/ 140 h 234"/>
                <a:gd name="T14" fmla="*/ 59 w 416"/>
                <a:gd name="T15" fmla="*/ 135 h 234"/>
                <a:gd name="T16" fmla="*/ 43 w 416"/>
                <a:gd name="T17" fmla="*/ 156 h 234"/>
                <a:gd name="T18" fmla="*/ 17 w 416"/>
                <a:gd name="T19" fmla="*/ 135 h 234"/>
                <a:gd name="T20" fmla="*/ 0 w 416"/>
                <a:gd name="T21" fmla="*/ 140 h 234"/>
                <a:gd name="T22" fmla="*/ 5 w 416"/>
                <a:gd name="T23" fmla="*/ 152 h 234"/>
                <a:gd name="T24" fmla="*/ 12 w 416"/>
                <a:gd name="T25" fmla="*/ 153 h 234"/>
                <a:gd name="T26" fmla="*/ 15 w 416"/>
                <a:gd name="T27" fmla="*/ 171 h 234"/>
                <a:gd name="T28" fmla="*/ 6 w 416"/>
                <a:gd name="T29" fmla="*/ 182 h 234"/>
                <a:gd name="T30" fmla="*/ 17 w 416"/>
                <a:gd name="T31" fmla="*/ 191 h 234"/>
                <a:gd name="T32" fmla="*/ 50 w 416"/>
                <a:gd name="T33" fmla="*/ 196 h 234"/>
                <a:gd name="T34" fmla="*/ 69 w 416"/>
                <a:gd name="T35" fmla="*/ 203 h 234"/>
                <a:gd name="T36" fmla="*/ 141 w 416"/>
                <a:gd name="T37" fmla="*/ 181 h 234"/>
                <a:gd name="T38" fmla="*/ 150 w 416"/>
                <a:gd name="T39" fmla="*/ 210 h 234"/>
                <a:gd name="T40" fmla="*/ 228 w 416"/>
                <a:gd name="T41" fmla="*/ 229 h 234"/>
                <a:gd name="T42" fmla="*/ 271 w 416"/>
                <a:gd name="T43" fmla="*/ 234 h 234"/>
                <a:gd name="T44" fmla="*/ 296 w 416"/>
                <a:gd name="T45" fmla="*/ 223 h 234"/>
                <a:gd name="T46" fmla="*/ 325 w 416"/>
                <a:gd name="T47" fmla="*/ 222 h 234"/>
                <a:gd name="T48" fmla="*/ 360 w 416"/>
                <a:gd name="T49" fmla="*/ 200 h 234"/>
                <a:gd name="T50" fmla="*/ 384 w 416"/>
                <a:gd name="T51" fmla="*/ 143 h 234"/>
                <a:gd name="T52" fmla="*/ 378 w 416"/>
                <a:gd name="T53" fmla="*/ 135 h 234"/>
                <a:gd name="T54" fmla="*/ 387 w 416"/>
                <a:gd name="T55" fmla="*/ 119 h 234"/>
                <a:gd name="T56" fmla="*/ 416 w 416"/>
                <a:gd name="T57" fmla="*/ 119 h 234"/>
                <a:gd name="T58" fmla="*/ 415 w 416"/>
                <a:gd name="T59" fmla="*/ 91 h 234"/>
                <a:gd name="T60" fmla="*/ 401 w 416"/>
                <a:gd name="T61" fmla="*/ 24 h 234"/>
                <a:gd name="T62" fmla="*/ 362 w 416"/>
                <a:gd name="T63" fmla="*/ 24 h 234"/>
                <a:gd name="T64" fmla="*/ 338 w 416"/>
                <a:gd name="T65" fmla="*/ 5 h 234"/>
                <a:gd name="T66" fmla="*/ 306 w 416"/>
                <a:gd name="T67" fmla="*/ 0 h 234"/>
                <a:gd name="T68" fmla="*/ 306 w 416"/>
                <a:gd name="T69" fmla="*/ 0 h 234"/>
                <a:gd name="T70" fmla="*/ 306 w 416"/>
                <a:gd name="T71" fmla="*/ 0 h 2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6"/>
                <a:gd name="T109" fmla="*/ 0 h 234"/>
                <a:gd name="T110" fmla="*/ 416 w 416"/>
                <a:gd name="T111" fmla="*/ 234 h 2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6" h="234">
                  <a:moveTo>
                    <a:pt x="306" y="0"/>
                  </a:moveTo>
                  <a:lnTo>
                    <a:pt x="282" y="37"/>
                  </a:lnTo>
                  <a:lnTo>
                    <a:pt x="252" y="37"/>
                  </a:lnTo>
                  <a:lnTo>
                    <a:pt x="235" y="24"/>
                  </a:lnTo>
                  <a:lnTo>
                    <a:pt x="187" y="68"/>
                  </a:lnTo>
                  <a:lnTo>
                    <a:pt x="194" y="127"/>
                  </a:lnTo>
                  <a:lnTo>
                    <a:pt x="111" y="140"/>
                  </a:lnTo>
                  <a:lnTo>
                    <a:pt x="59" y="135"/>
                  </a:lnTo>
                  <a:lnTo>
                    <a:pt x="43" y="156"/>
                  </a:lnTo>
                  <a:lnTo>
                    <a:pt x="17" y="135"/>
                  </a:lnTo>
                  <a:lnTo>
                    <a:pt x="0" y="140"/>
                  </a:lnTo>
                  <a:lnTo>
                    <a:pt x="5" y="152"/>
                  </a:lnTo>
                  <a:lnTo>
                    <a:pt x="12" y="153"/>
                  </a:lnTo>
                  <a:lnTo>
                    <a:pt x="15" y="171"/>
                  </a:lnTo>
                  <a:lnTo>
                    <a:pt x="6" y="182"/>
                  </a:lnTo>
                  <a:lnTo>
                    <a:pt x="17" y="191"/>
                  </a:lnTo>
                  <a:lnTo>
                    <a:pt x="50" y="196"/>
                  </a:lnTo>
                  <a:lnTo>
                    <a:pt x="69" y="203"/>
                  </a:lnTo>
                  <a:lnTo>
                    <a:pt x="141" y="181"/>
                  </a:lnTo>
                  <a:lnTo>
                    <a:pt x="150" y="210"/>
                  </a:lnTo>
                  <a:lnTo>
                    <a:pt x="228" y="229"/>
                  </a:lnTo>
                  <a:lnTo>
                    <a:pt x="271" y="234"/>
                  </a:lnTo>
                  <a:lnTo>
                    <a:pt x="296" y="223"/>
                  </a:lnTo>
                  <a:lnTo>
                    <a:pt x="325" y="222"/>
                  </a:lnTo>
                  <a:lnTo>
                    <a:pt x="360" y="200"/>
                  </a:lnTo>
                  <a:lnTo>
                    <a:pt x="384" y="143"/>
                  </a:lnTo>
                  <a:lnTo>
                    <a:pt x="378" y="135"/>
                  </a:lnTo>
                  <a:lnTo>
                    <a:pt x="387" y="119"/>
                  </a:lnTo>
                  <a:lnTo>
                    <a:pt x="416" y="119"/>
                  </a:lnTo>
                  <a:lnTo>
                    <a:pt x="415" y="91"/>
                  </a:lnTo>
                  <a:lnTo>
                    <a:pt x="401" y="24"/>
                  </a:lnTo>
                  <a:lnTo>
                    <a:pt x="362" y="24"/>
                  </a:lnTo>
                  <a:lnTo>
                    <a:pt x="338" y="5"/>
                  </a:lnTo>
                  <a:lnTo>
                    <a:pt x="306"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3" name="Freeform 33"/>
            <p:cNvSpPr>
              <a:spLocks/>
            </p:cNvSpPr>
            <p:nvPr/>
          </p:nvSpPr>
          <p:spPr bwMode="auto">
            <a:xfrm>
              <a:off x="2653" y="3157"/>
              <a:ext cx="655" cy="831"/>
            </a:xfrm>
            <a:custGeom>
              <a:avLst/>
              <a:gdLst>
                <a:gd name="T0" fmla="*/ 19 w 655"/>
                <a:gd name="T1" fmla="*/ 106 h 831"/>
                <a:gd name="T2" fmla="*/ 6 w 655"/>
                <a:gd name="T3" fmla="*/ 134 h 831"/>
                <a:gd name="T4" fmla="*/ 23 w 655"/>
                <a:gd name="T5" fmla="*/ 164 h 831"/>
                <a:gd name="T6" fmla="*/ 0 w 655"/>
                <a:gd name="T7" fmla="*/ 197 h 831"/>
                <a:gd name="T8" fmla="*/ 23 w 655"/>
                <a:gd name="T9" fmla="*/ 261 h 831"/>
                <a:gd name="T10" fmla="*/ 73 w 655"/>
                <a:gd name="T11" fmla="*/ 295 h 831"/>
                <a:gd name="T12" fmla="*/ 85 w 655"/>
                <a:gd name="T13" fmla="*/ 286 h 831"/>
                <a:gd name="T14" fmla="*/ 120 w 655"/>
                <a:gd name="T15" fmla="*/ 245 h 831"/>
                <a:gd name="T16" fmla="*/ 205 w 655"/>
                <a:gd name="T17" fmla="*/ 276 h 831"/>
                <a:gd name="T18" fmla="*/ 224 w 655"/>
                <a:gd name="T19" fmla="*/ 377 h 831"/>
                <a:gd name="T20" fmla="*/ 254 w 655"/>
                <a:gd name="T21" fmla="*/ 429 h 831"/>
                <a:gd name="T22" fmla="*/ 271 w 655"/>
                <a:gd name="T23" fmla="*/ 420 h 831"/>
                <a:gd name="T24" fmla="*/ 363 w 655"/>
                <a:gd name="T25" fmla="*/ 526 h 831"/>
                <a:gd name="T26" fmla="*/ 393 w 655"/>
                <a:gd name="T27" fmla="*/ 532 h 831"/>
                <a:gd name="T28" fmla="*/ 429 w 655"/>
                <a:gd name="T29" fmla="*/ 579 h 831"/>
                <a:gd name="T30" fmla="*/ 465 w 655"/>
                <a:gd name="T31" fmla="*/ 604 h 831"/>
                <a:gd name="T32" fmla="*/ 483 w 655"/>
                <a:gd name="T33" fmla="*/ 651 h 831"/>
                <a:gd name="T34" fmla="*/ 506 w 655"/>
                <a:gd name="T35" fmla="*/ 656 h 831"/>
                <a:gd name="T36" fmla="*/ 531 w 655"/>
                <a:gd name="T37" fmla="*/ 752 h 831"/>
                <a:gd name="T38" fmla="*/ 511 w 655"/>
                <a:gd name="T39" fmla="*/ 765 h 831"/>
                <a:gd name="T40" fmla="*/ 501 w 655"/>
                <a:gd name="T41" fmla="*/ 818 h 831"/>
                <a:gd name="T42" fmla="*/ 521 w 655"/>
                <a:gd name="T43" fmla="*/ 831 h 831"/>
                <a:gd name="T44" fmla="*/ 555 w 655"/>
                <a:gd name="T45" fmla="*/ 781 h 831"/>
                <a:gd name="T46" fmla="*/ 561 w 655"/>
                <a:gd name="T47" fmla="*/ 740 h 831"/>
                <a:gd name="T48" fmla="*/ 584 w 655"/>
                <a:gd name="T49" fmla="*/ 730 h 831"/>
                <a:gd name="T50" fmla="*/ 581 w 655"/>
                <a:gd name="T51" fmla="*/ 687 h 831"/>
                <a:gd name="T52" fmla="*/ 546 w 655"/>
                <a:gd name="T53" fmla="*/ 659 h 831"/>
                <a:gd name="T54" fmla="*/ 565 w 655"/>
                <a:gd name="T55" fmla="*/ 592 h 831"/>
                <a:gd name="T56" fmla="*/ 625 w 655"/>
                <a:gd name="T57" fmla="*/ 624 h 831"/>
                <a:gd name="T58" fmla="*/ 637 w 655"/>
                <a:gd name="T59" fmla="*/ 662 h 831"/>
                <a:gd name="T60" fmla="*/ 655 w 655"/>
                <a:gd name="T61" fmla="*/ 665 h 831"/>
                <a:gd name="T62" fmla="*/ 655 w 655"/>
                <a:gd name="T63" fmla="*/ 626 h 831"/>
                <a:gd name="T64" fmla="*/ 625 w 655"/>
                <a:gd name="T65" fmla="*/ 574 h 831"/>
                <a:gd name="T66" fmla="*/ 518 w 655"/>
                <a:gd name="T67" fmla="*/ 512 h 831"/>
                <a:gd name="T68" fmla="*/ 527 w 655"/>
                <a:gd name="T69" fmla="*/ 465 h 831"/>
                <a:gd name="T70" fmla="*/ 483 w 655"/>
                <a:gd name="T71" fmla="*/ 465 h 831"/>
                <a:gd name="T72" fmla="*/ 445 w 655"/>
                <a:gd name="T73" fmla="*/ 439 h 831"/>
                <a:gd name="T74" fmla="*/ 382 w 655"/>
                <a:gd name="T75" fmla="*/ 308 h 831"/>
                <a:gd name="T76" fmla="*/ 317 w 655"/>
                <a:gd name="T77" fmla="*/ 257 h 831"/>
                <a:gd name="T78" fmla="*/ 317 w 655"/>
                <a:gd name="T79" fmla="*/ 150 h 831"/>
                <a:gd name="T80" fmla="*/ 367 w 655"/>
                <a:gd name="T81" fmla="*/ 125 h 831"/>
                <a:gd name="T82" fmla="*/ 399 w 655"/>
                <a:gd name="T83" fmla="*/ 122 h 831"/>
                <a:gd name="T84" fmla="*/ 374 w 655"/>
                <a:gd name="T85" fmla="*/ 69 h 831"/>
                <a:gd name="T86" fmla="*/ 387 w 655"/>
                <a:gd name="T87" fmla="*/ 47 h 831"/>
                <a:gd name="T88" fmla="*/ 308 w 655"/>
                <a:gd name="T89" fmla="*/ 28 h 831"/>
                <a:gd name="T90" fmla="*/ 299 w 655"/>
                <a:gd name="T91" fmla="*/ 0 h 831"/>
                <a:gd name="T92" fmla="*/ 226 w 655"/>
                <a:gd name="T93" fmla="*/ 22 h 831"/>
                <a:gd name="T94" fmla="*/ 208 w 655"/>
                <a:gd name="T95" fmla="*/ 15 h 831"/>
                <a:gd name="T96" fmla="*/ 208 w 655"/>
                <a:gd name="T97" fmla="*/ 37 h 831"/>
                <a:gd name="T98" fmla="*/ 192 w 655"/>
                <a:gd name="T99" fmla="*/ 41 h 831"/>
                <a:gd name="T100" fmla="*/ 192 w 655"/>
                <a:gd name="T101" fmla="*/ 69 h 831"/>
                <a:gd name="T102" fmla="*/ 144 w 655"/>
                <a:gd name="T103" fmla="*/ 53 h 831"/>
                <a:gd name="T104" fmla="*/ 129 w 655"/>
                <a:gd name="T105" fmla="*/ 106 h 831"/>
                <a:gd name="T106" fmla="*/ 98 w 655"/>
                <a:gd name="T107" fmla="*/ 62 h 831"/>
                <a:gd name="T108" fmla="*/ 82 w 655"/>
                <a:gd name="T109" fmla="*/ 66 h 831"/>
                <a:gd name="T110" fmla="*/ 66 w 655"/>
                <a:gd name="T111" fmla="*/ 106 h 831"/>
                <a:gd name="T112" fmla="*/ 19 w 655"/>
                <a:gd name="T113" fmla="*/ 106 h 831"/>
                <a:gd name="T114" fmla="*/ 19 w 655"/>
                <a:gd name="T115" fmla="*/ 106 h 831"/>
                <a:gd name="T116" fmla="*/ 19 w 655"/>
                <a:gd name="T117" fmla="*/ 106 h 8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5"/>
                <a:gd name="T178" fmla="*/ 0 h 831"/>
                <a:gd name="T179" fmla="*/ 655 w 655"/>
                <a:gd name="T180" fmla="*/ 831 h 8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5" h="831">
                  <a:moveTo>
                    <a:pt x="19" y="106"/>
                  </a:moveTo>
                  <a:lnTo>
                    <a:pt x="6" y="134"/>
                  </a:lnTo>
                  <a:lnTo>
                    <a:pt x="23" y="164"/>
                  </a:lnTo>
                  <a:lnTo>
                    <a:pt x="0" y="197"/>
                  </a:lnTo>
                  <a:lnTo>
                    <a:pt x="23" y="261"/>
                  </a:lnTo>
                  <a:lnTo>
                    <a:pt x="73" y="295"/>
                  </a:lnTo>
                  <a:lnTo>
                    <a:pt x="85" y="286"/>
                  </a:lnTo>
                  <a:lnTo>
                    <a:pt x="120" y="245"/>
                  </a:lnTo>
                  <a:lnTo>
                    <a:pt x="205" y="276"/>
                  </a:lnTo>
                  <a:lnTo>
                    <a:pt x="224" y="377"/>
                  </a:lnTo>
                  <a:lnTo>
                    <a:pt x="254" y="429"/>
                  </a:lnTo>
                  <a:lnTo>
                    <a:pt x="271" y="420"/>
                  </a:lnTo>
                  <a:lnTo>
                    <a:pt x="363" y="526"/>
                  </a:lnTo>
                  <a:lnTo>
                    <a:pt x="393" y="532"/>
                  </a:lnTo>
                  <a:lnTo>
                    <a:pt x="429" y="579"/>
                  </a:lnTo>
                  <a:lnTo>
                    <a:pt x="465" y="604"/>
                  </a:lnTo>
                  <a:lnTo>
                    <a:pt x="483" y="651"/>
                  </a:lnTo>
                  <a:lnTo>
                    <a:pt x="506" y="656"/>
                  </a:lnTo>
                  <a:lnTo>
                    <a:pt x="531" y="752"/>
                  </a:lnTo>
                  <a:lnTo>
                    <a:pt x="511" y="765"/>
                  </a:lnTo>
                  <a:lnTo>
                    <a:pt x="501" y="818"/>
                  </a:lnTo>
                  <a:lnTo>
                    <a:pt x="521" y="831"/>
                  </a:lnTo>
                  <a:lnTo>
                    <a:pt x="555" y="781"/>
                  </a:lnTo>
                  <a:lnTo>
                    <a:pt x="561" y="740"/>
                  </a:lnTo>
                  <a:lnTo>
                    <a:pt x="584" y="730"/>
                  </a:lnTo>
                  <a:lnTo>
                    <a:pt x="581" y="687"/>
                  </a:lnTo>
                  <a:lnTo>
                    <a:pt x="546" y="659"/>
                  </a:lnTo>
                  <a:lnTo>
                    <a:pt x="565" y="592"/>
                  </a:lnTo>
                  <a:lnTo>
                    <a:pt x="625" y="624"/>
                  </a:lnTo>
                  <a:lnTo>
                    <a:pt x="637" y="662"/>
                  </a:lnTo>
                  <a:lnTo>
                    <a:pt x="655" y="665"/>
                  </a:lnTo>
                  <a:lnTo>
                    <a:pt x="655" y="626"/>
                  </a:lnTo>
                  <a:lnTo>
                    <a:pt x="625" y="574"/>
                  </a:lnTo>
                  <a:lnTo>
                    <a:pt x="518" y="512"/>
                  </a:lnTo>
                  <a:lnTo>
                    <a:pt x="527" y="465"/>
                  </a:lnTo>
                  <a:lnTo>
                    <a:pt x="483" y="465"/>
                  </a:lnTo>
                  <a:lnTo>
                    <a:pt x="445" y="439"/>
                  </a:lnTo>
                  <a:lnTo>
                    <a:pt x="382" y="308"/>
                  </a:lnTo>
                  <a:lnTo>
                    <a:pt x="317" y="257"/>
                  </a:lnTo>
                  <a:lnTo>
                    <a:pt x="317" y="150"/>
                  </a:lnTo>
                  <a:lnTo>
                    <a:pt x="367" y="125"/>
                  </a:lnTo>
                  <a:lnTo>
                    <a:pt x="399" y="122"/>
                  </a:lnTo>
                  <a:lnTo>
                    <a:pt x="374" y="69"/>
                  </a:lnTo>
                  <a:lnTo>
                    <a:pt x="387" y="47"/>
                  </a:lnTo>
                  <a:lnTo>
                    <a:pt x="308" y="28"/>
                  </a:lnTo>
                  <a:lnTo>
                    <a:pt x="299" y="0"/>
                  </a:lnTo>
                  <a:lnTo>
                    <a:pt x="226" y="22"/>
                  </a:lnTo>
                  <a:lnTo>
                    <a:pt x="208" y="15"/>
                  </a:lnTo>
                  <a:lnTo>
                    <a:pt x="208" y="37"/>
                  </a:lnTo>
                  <a:lnTo>
                    <a:pt x="192" y="41"/>
                  </a:lnTo>
                  <a:lnTo>
                    <a:pt x="192" y="69"/>
                  </a:lnTo>
                  <a:lnTo>
                    <a:pt x="144" y="53"/>
                  </a:lnTo>
                  <a:lnTo>
                    <a:pt x="129" y="106"/>
                  </a:lnTo>
                  <a:lnTo>
                    <a:pt x="98" y="62"/>
                  </a:lnTo>
                  <a:lnTo>
                    <a:pt x="82" y="66"/>
                  </a:lnTo>
                  <a:lnTo>
                    <a:pt x="66" y="106"/>
                  </a:lnTo>
                  <a:lnTo>
                    <a:pt x="19" y="106"/>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4" name="Freeform 34"/>
            <p:cNvSpPr>
              <a:spLocks/>
            </p:cNvSpPr>
            <p:nvPr/>
          </p:nvSpPr>
          <p:spPr bwMode="auto">
            <a:xfrm>
              <a:off x="2032" y="2787"/>
              <a:ext cx="702" cy="805"/>
            </a:xfrm>
            <a:custGeom>
              <a:avLst/>
              <a:gdLst>
                <a:gd name="T0" fmla="*/ 345 w 702"/>
                <a:gd name="T1" fmla="*/ 101 h 805"/>
                <a:gd name="T2" fmla="*/ 279 w 702"/>
                <a:gd name="T3" fmla="*/ 151 h 805"/>
                <a:gd name="T4" fmla="*/ 229 w 702"/>
                <a:gd name="T5" fmla="*/ 164 h 805"/>
                <a:gd name="T6" fmla="*/ 196 w 702"/>
                <a:gd name="T7" fmla="*/ 135 h 805"/>
                <a:gd name="T8" fmla="*/ 193 w 702"/>
                <a:gd name="T9" fmla="*/ 227 h 805"/>
                <a:gd name="T10" fmla="*/ 124 w 702"/>
                <a:gd name="T11" fmla="*/ 226 h 805"/>
                <a:gd name="T12" fmla="*/ 2 w 702"/>
                <a:gd name="T13" fmla="*/ 236 h 805"/>
                <a:gd name="T14" fmla="*/ 33 w 702"/>
                <a:gd name="T15" fmla="*/ 266 h 805"/>
                <a:gd name="T16" fmla="*/ 55 w 702"/>
                <a:gd name="T17" fmla="*/ 323 h 805"/>
                <a:gd name="T18" fmla="*/ 139 w 702"/>
                <a:gd name="T19" fmla="*/ 355 h 805"/>
                <a:gd name="T20" fmla="*/ 212 w 702"/>
                <a:gd name="T21" fmla="*/ 436 h 805"/>
                <a:gd name="T22" fmla="*/ 227 w 702"/>
                <a:gd name="T23" fmla="*/ 592 h 805"/>
                <a:gd name="T24" fmla="*/ 232 w 702"/>
                <a:gd name="T25" fmla="*/ 761 h 805"/>
                <a:gd name="T26" fmla="*/ 315 w 702"/>
                <a:gd name="T27" fmla="*/ 762 h 805"/>
                <a:gd name="T28" fmla="*/ 447 w 702"/>
                <a:gd name="T29" fmla="*/ 800 h 805"/>
                <a:gd name="T30" fmla="*/ 481 w 702"/>
                <a:gd name="T31" fmla="*/ 694 h 805"/>
                <a:gd name="T32" fmla="*/ 602 w 702"/>
                <a:gd name="T33" fmla="*/ 737 h 805"/>
                <a:gd name="T34" fmla="*/ 644 w 702"/>
                <a:gd name="T35" fmla="*/ 634 h 805"/>
                <a:gd name="T36" fmla="*/ 644 w 702"/>
                <a:gd name="T37" fmla="*/ 534 h 805"/>
                <a:gd name="T38" fmla="*/ 641 w 702"/>
                <a:gd name="T39" fmla="*/ 474 h 805"/>
                <a:gd name="T40" fmla="*/ 630 w 702"/>
                <a:gd name="T41" fmla="*/ 430 h 805"/>
                <a:gd name="T42" fmla="*/ 590 w 702"/>
                <a:gd name="T43" fmla="*/ 449 h 805"/>
                <a:gd name="T44" fmla="*/ 609 w 702"/>
                <a:gd name="T45" fmla="*/ 377 h 805"/>
                <a:gd name="T46" fmla="*/ 638 w 702"/>
                <a:gd name="T47" fmla="*/ 329 h 805"/>
                <a:gd name="T48" fmla="*/ 674 w 702"/>
                <a:gd name="T49" fmla="*/ 321 h 805"/>
                <a:gd name="T50" fmla="*/ 702 w 702"/>
                <a:gd name="T51" fmla="*/ 198 h 805"/>
                <a:gd name="T52" fmla="*/ 613 w 702"/>
                <a:gd name="T53" fmla="*/ 148 h 805"/>
                <a:gd name="T54" fmla="*/ 546 w 702"/>
                <a:gd name="T55" fmla="*/ 132 h 805"/>
                <a:gd name="T56" fmla="*/ 516 w 702"/>
                <a:gd name="T57" fmla="*/ 106 h 805"/>
                <a:gd name="T58" fmla="*/ 483 w 702"/>
                <a:gd name="T59" fmla="*/ 67 h 805"/>
                <a:gd name="T60" fmla="*/ 440 w 702"/>
                <a:gd name="T61" fmla="*/ 34 h 805"/>
                <a:gd name="T62" fmla="*/ 411 w 702"/>
                <a:gd name="T63" fmla="*/ 0 h 805"/>
                <a:gd name="T64" fmla="*/ 364 w 702"/>
                <a:gd name="T65" fmla="*/ 23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805"/>
                <a:gd name="T101" fmla="*/ 702 w 702"/>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805">
                  <a:moveTo>
                    <a:pt x="364" y="23"/>
                  </a:moveTo>
                  <a:lnTo>
                    <a:pt x="345" y="101"/>
                  </a:lnTo>
                  <a:lnTo>
                    <a:pt x="280" y="130"/>
                  </a:lnTo>
                  <a:lnTo>
                    <a:pt x="279" y="151"/>
                  </a:lnTo>
                  <a:lnTo>
                    <a:pt x="249" y="164"/>
                  </a:lnTo>
                  <a:lnTo>
                    <a:pt x="229" y="164"/>
                  </a:lnTo>
                  <a:lnTo>
                    <a:pt x="202" y="155"/>
                  </a:lnTo>
                  <a:lnTo>
                    <a:pt x="196" y="135"/>
                  </a:lnTo>
                  <a:lnTo>
                    <a:pt x="168" y="130"/>
                  </a:lnTo>
                  <a:lnTo>
                    <a:pt x="193" y="227"/>
                  </a:lnTo>
                  <a:lnTo>
                    <a:pt x="165" y="211"/>
                  </a:lnTo>
                  <a:lnTo>
                    <a:pt x="124" y="226"/>
                  </a:lnTo>
                  <a:lnTo>
                    <a:pt x="85" y="207"/>
                  </a:lnTo>
                  <a:lnTo>
                    <a:pt x="2" y="236"/>
                  </a:lnTo>
                  <a:lnTo>
                    <a:pt x="0" y="260"/>
                  </a:lnTo>
                  <a:lnTo>
                    <a:pt x="33" y="266"/>
                  </a:lnTo>
                  <a:lnTo>
                    <a:pt x="14" y="294"/>
                  </a:lnTo>
                  <a:lnTo>
                    <a:pt x="55" y="323"/>
                  </a:lnTo>
                  <a:lnTo>
                    <a:pt x="133" y="327"/>
                  </a:lnTo>
                  <a:lnTo>
                    <a:pt x="139" y="355"/>
                  </a:lnTo>
                  <a:lnTo>
                    <a:pt x="163" y="411"/>
                  </a:lnTo>
                  <a:lnTo>
                    <a:pt x="212" y="436"/>
                  </a:lnTo>
                  <a:lnTo>
                    <a:pt x="211" y="562"/>
                  </a:lnTo>
                  <a:lnTo>
                    <a:pt x="227" y="592"/>
                  </a:lnTo>
                  <a:lnTo>
                    <a:pt x="187" y="694"/>
                  </a:lnTo>
                  <a:lnTo>
                    <a:pt x="232" y="761"/>
                  </a:lnTo>
                  <a:lnTo>
                    <a:pt x="293" y="777"/>
                  </a:lnTo>
                  <a:lnTo>
                    <a:pt x="315" y="762"/>
                  </a:lnTo>
                  <a:lnTo>
                    <a:pt x="378" y="805"/>
                  </a:lnTo>
                  <a:lnTo>
                    <a:pt x="447" y="800"/>
                  </a:lnTo>
                  <a:lnTo>
                    <a:pt x="440" y="761"/>
                  </a:lnTo>
                  <a:lnTo>
                    <a:pt x="481" y="694"/>
                  </a:lnTo>
                  <a:lnTo>
                    <a:pt x="553" y="709"/>
                  </a:lnTo>
                  <a:lnTo>
                    <a:pt x="602" y="737"/>
                  </a:lnTo>
                  <a:lnTo>
                    <a:pt x="694" y="665"/>
                  </a:lnTo>
                  <a:lnTo>
                    <a:pt x="644" y="634"/>
                  </a:lnTo>
                  <a:lnTo>
                    <a:pt x="621" y="567"/>
                  </a:lnTo>
                  <a:lnTo>
                    <a:pt x="644" y="534"/>
                  </a:lnTo>
                  <a:lnTo>
                    <a:pt x="627" y="504"/>
                  </a:lnTo>
                  <a:lnTo>
                    <a:pt x="641" y="474"/>
                  </a:lnTo>
                  <a:lnTo>
                    <a:pt x="630" y="464"/>
                  </a:lnTo>
                  <a:lnTo>
                    <a:pt x="630" y="430"/>
                  </a:lnTo>
                  <a:lnTo>
                    <a:pt x="616" y="430"/>
                  </a:lnTo>
                  <a:lnTo>
                    <a:pt x="590" y="449"/>
                  </a:lnTo>
                  <a:lnTo>
                    <a:pt x="587" y="427"/>
                  </a:lnTo>
                  <a:lnTo>
                    <a:pt x="609" y="377"/>
                  </a:lnTo>
                  <a:lnTo>
                    <a:pt x="638" y="338"/>
                  </a:lnTo>
                  <a:lnTo>
                    <a:pt x="638" y="329"/>
                  </a:lnTo>
                  <a:lnTo>
                    <a:pt x="662" y="329"/>
                  </a:lnTo>
                  <a:lnTo>
                    <a:pt x="674" y="321"/>
                  </a:lnTo>
                  <a:lnTo>
                    <a:pt x="674" y="236"/>
                  </a:lnTo>
                  <a:lnTo>
                    <a:pt x="702" y="198"/>
                  </a:lnTo>
                  <a:lnTo>
                    <a:pt x="627" y="182"/>
                  </a:lnTo>
                  <a:lnTo>
                    <a:pt x="613" y="148"/>
                  </a:lnTo>
                  <a:lnTo>
                    <a:pt x="574" y="141"/>
                  </a:lnTo>
                  <a:lnTo>
                    <a:pt x="546" y="132"/>
                  </a:lnTo>
                  <a:lnTo>
                    <a:pt x="533" y="89"/>
                  </a:lnTo>
                  <a:lnTo>
                    <a:pt x="516" y="106"/>
                  </a:lnTo>
                  <a:lnTo>
                    <a:pt x="494" y="101"/>
                  </a:lnTo>
                  <a:lnTo>
                    <a:pt x="483" y="67"/>
                  </a:lnTo>
                  <a:lnTo>
                    <a:pt x="450" y="56"/>
                  </a:lnTo>
                  <a:lnTo>
                    <a:pt x="440" y="34"/>
                  </a:lnTo>
                  <a:lnTo>
                    <a:pt x="415" y="28"/>
                  </a:lnTo>
                  <a:lnTo>
                    <a:pt x="411" y="0"/>
                  </a:lnTo>
                  <a:lnTo>
                    <a:pt x="364" y="2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5" name="Freeform 35"/>
            <p:cNvSpPr>
              <a:spLocks/>
            </p:cNvSpPr>
            <p:nvPr/>
          </p:nvSpPr>
          <p:spPr bwMode="auto">
            <a:xfrm>
              <a:off x="1797" y="3462"/>
              <a:ext cx="688" cy="702"/>
            </a:xfrm>
            <a:custGeom>
              <a:avLst/>
              <a:gdLst>
                <a:gd name="T0" fmla="*/ 688 w 688"/>
                <a:gd name="T1" fmla="*/ 169 h 702"/>
                <a:gd name="T2" fmla="*/ 571 w 688"/>
                <a:gd name="T3" fmla="*/ 253 h 702"/>
                <a:gd name="T4" fmla="*/ 489 w 688"/>
                <a:gd name="T5" fmla="*/ 382 h 702"/>
                <a:gd name="T6" fmla="*/ 521 w 688"/>
                <a:gd name="T7" fmla="*/ 454 h 702"/>
                <a:gd name="T8" fmla="*/ 472 w 688"/>
                <a:gd name="T9" fmla="*/ 561 h 702"/>
                <a:gd name="T10" fmla="*/ 415 w 688"/>
                <a:gd name="T11" fmla="*/ 570 h 702"/>
                <a:gd name="T12" fmla="*/ 406 w 688"/>
                <a:gd name="T13" fmla="*/ 633 h 702"/>
                <a:gd name="T14" fmla="*/ 276 w 688"/>
                <a:gd name="T15" fmla="*/ 644 h 702"/>
                <a:gd name="T16" fmla="*/ 208 w 688"/>
                <a:gd name="T17" fmla="*/ 702 h 702"/>
                <a:gd name="T18" fmla="*/ 165 w 688"/>
                <a:gd name="T19" fmla="*/ 626 h 702"/>
                <a:gd name="T20" fmla="*/ 116 w 688"/>
                <a:gd name="T21" fmla="*/ 589 h 702"/>
                <a:gd name="T22" fmla="*/ 107 w 688"/>
                <a:gd name="T23" fmla="*/ 595 h 702"/>
                <a:gd name="T24" fmla="*/ 94 w 688"/>
                <a:gd name="T25" fmla="*/ 566 h 702"/>
                <a:gd name="T26" fmla="*/ 124 w 688"/>
                <a:gd name="T27" fmla="*/ 526 h 702"/>
                <a:gd name="T28" fmla="*/ 107 w 688"/>
                <a:gd name="T29" fmla="*/ 481 h 702"/>
                <a:gd name="T30" fmla="*/ 120 w 688"/>
                <a:gd name="T31" fmla="*/ 432 h 702"/>
                <a:gd name="T32" fmla="*/ 104 w 688"/>
                <a:gd name="T33" fmla="*/ 375 h 702"/>
                <a:gd name="T34" fmla="*/ 133 w 688"/>
                <a:gd name="T35" fmla="*/ 346 h 702"/>
                <a:gd name="T36" fmla="*/ 135 w 688"/>
                <a:gd name="T37" fmla="*/ 260 h 702"/>
                <a:gd name="T38" fmla="*/ 168 w 688"/>
                <a:gd name="T39" fmla="*/ 187 h 702"/>
                <a:gd name="T40" fmla="*/ 135 w 688"/>
                <a:gd name="T41" fmla="*/ 168 h 702"/>
                <a:gd name="T42" fmla="*/ 76 w 688"/>
                <a:gd name="T43" fmla="*/ 172 h 702"/>
                <a:gd name="T44" fmla="*/ 61 w 688"/>
                <a:gd name="T45" fmla="*/ 150 h 702"/>
                <a:gd name="T46" fmla="*/ 29 w 688"/>
                <a:gd name="T47" fmla="*/ 163 h 702"/>
                <a:gd name="T48" fmla="*/ 29 w 688"/>
                <a:gd name="T49" fmla="*/ 159 h 702"/>
                <a:gd name="T50" fmla="*/ 29 w 688"/>
                <a:gd name="T51" fmla="*/ 113 h 702"/>
                <a:gd name="T52" fmla="*/ 0 w 688"/>
                <a:gd name="T53" fmla="*/ 43 h 702"/>
                <a:gd name="T54" fmla="*/ 41 w 688"/>
                <a:gd name="T55" fmla="*/ 28 h 702"/>
                <a:gd name="T56" fmla="*/ 79 w 688"/>
                <a:gd name="T57" fmla="*/ 0 h 702"/>
                <a:gd name="T58" fmla="*/ 158 w 688"/>
                <a:gd name="T59" fmla="*/ 11 h 702"/>
                <a:gd name="T60" fmla="*/ 235 w 688"/>
                <a:gd name="T61" fmla="*/ 17 h 702"/>
                <a:gd name="T62" fmla="*/ 315 w 688"/>
                <a:gd name="T63" fmla="*/ 21 h 702"/>
                <a:gd name="T64" fmla="*/ 389 w 688"/>
                <a:gd name="T65" fmla="*/ 21 h 702"/>
                <a:gd name="T66" fmla="*/ 422 w 688"/>
                <a:gd name="T67" fmla="*/ 19 h 702"/>
                <a:gd name="T68" fmla="*/ 467 w 688"/>
                <a:gd name="T69" fmla="*/ 86 h 702"/>
                <a:gd name="T70" fmla="*/ 528 w 688"/>
                <a:gd name="T71" fmla="*/ 102 h 702"/>
                <a:gd name="T72" fmla="*/ 550 w 688"/>
                <a:gd name="T73" fmla="*/ 87 h 702"/>
                <a:gd name="T74" fmla="*/ 613 w 688"/>
                <a:gd name="T75" fmla="*/ 130 h 702"/>
                <a:gd name="T76" fmla="*/ 682 w 688"/>
                <a:gd name="T77" fmla="*/ 125 h 702"/>
                <a:gd name="T78" fmla="*/ 688 w 688"/>
                <a:gd name="T79" fmla="*/ 169 h 702"/>
                <a:gd name="T80" fmla="*/ 688 w 688"/>
                <a:gd name="T81" fmla="*/ 169 h 702"/>
                <a:gd name="T82" fmla="*/ 688 w 688"/>
                <a:gd name="T83" fmla="*/ 169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8"/>
                <a:gd name="T127" fmla="*/ 0 h 702"/>
                <a:gd name="T128" fmla="*/ 688 w 68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8" h="702">
                  <a:moveTo>
                    <a:pt x="688" y="169"/>
                  </a:moveTo>
                  <a:lnTo>
                    <a:pt x="571" y="253"/>
                  </a:lnTo>
                  <a:lnTo>
                    <a:pt x="489" y="382"/>
                  </a:lnTo>
                  <a:lnTo>
                    <a:pt x="521" y="454"/>
                  </a:lnTo>
                  <a:lnTo>
                    <a:pt x="472" y="561"/>
                  </a:lnTo>
                  <a:lnTo>
                    <a:pt x="415" y="570"/>
                  </a:lnTo>
                  <a:lnTo>
                    <a:pt x="406" y="633"/>
                  </a:lnTo>
                  <a:lnTo>
                    <a:pt x="276" y="644"/>
                  </a:lnTo>
                  <a:lnTo>
                    <a:pt x="208" y="702"/>
                  </a:lnTo>
                  <a:lnTo>
                    <a:pt x="165" y="626"/>
                  </a:lnTo>
                  <a:lnTo>
                    <a:pt x="116" y="589"/>
                  </a:lnTo>
                  <a:lnTo>
                    <a:pt x="107" y="595"/>
                  </a:lnTo>
                  <a:lnTo>
                    <a:pt x="94" y="566"/>
                  </a:lnTo>
                  <a:lnTo>
                    <a:pt x="124" y="526"/>
                  </a:lnTo>
                  <a:lnTo>
                    <a:pt x="107" y="481"/>
                  </a:lnTo>
                  <a:lnTo>
                    <a:pt x="120" y="432"/>
                  </a:lnTo>
                  <a:lnTo>
                    <a:pt x="104" y="375"/>
                  </a:lnTo>
                  <a:lnTo>
                    <a:pt x="133" y="346"/>
                  </a:lnTo>
                  <a:lnTo>
                    <a:pt x="135" y="260"/>
                  </a:lnTo>
                  <a:lnTo>
                    <a:pt x="168" y="187"/>
                  </a:lnTo>
                  <a:lnTo>
                    <a:pt x="135" y="168"/>
                  </a:lnTo>
                  <a:lnTo>
                    <a:pt x="76" y="172"/>
                  </a:lnTo>
                  <a:lnTo>
                    <a:pt x="61" y="150"/>
                  </a:lnTo>
                  <a:lnTo>
                    <a:pt x="29" y="163"/>
                  </a:lnTo>
                  <a:lnTo>
                    <a:pt x="29" y="159"/>
                  </a:lnTo>
                  <a:lnTo>
                    <a:pt x="29" y="113"/>
                  </a:lnTo>
                  <a:lnTo>
                    <a:pt x="0" y="43"/>
                  </a:lnTo>
                  <a:lnTo>
                    <a:pt x="41" y="28"/>
                  </a:lnTo>
                  <a:lnTo>
                    <a:pt x="79" y="0"/>
                  </a:lnTo>
                  <a:lnTo>
                    <a:pt x="158" y="11"/>
                  </a:lnTo>
                  <a:lnTo>
                    <a:pt x="235" y="17"/>
                  </a:lnTo>
                  <a:lnTo>
                    <a:pt x="315" y="21"/>
                  </a:lnTo>
                  <a:lnTo>
                    <a:pt x="389" y="21"/>
                  </a:lnTo>
                  <a:lnTo>
                    <a:pt x="422" y="19"/>
                  </a:lnTo>
                  <a:lnTo>
                    <a:pt x="467" y="86"/>
                  </a:lnTo>
                  <a:lnTo>
                    <a:pt x="528" y="102"/>
                  </a:lnTo>
                  <a:lnTo>
                    <a:pt x="550" y="87"/>
                  </a:lnTo>
                  <a:lnTo>
                    <a:pt x="613" y="130"/>
                  </a:lnTo>
                  <a:lnTo>
                    <a:pt x="682" y="125"/>
                  </a:lnTo>
                  <a:lnTo>
                    <a:pt x="688" y="169"/>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6" name="Freeform 36"/>
            <p:cNvSpPr>
              <a:spLocks/>
            </p:cNvSpPr>
            <p:nvPr/>
          </p:nvSpPr>
          <p:spPr bwMode="auto">
            <a:xfrm>
              <a:off x="1788" y="3612"/>
              <a:ext cx="177" cy="463"/>
            </a:xfrm>
            <a:custGeom>
              <a:avLst/>
              <a:gdLst>
                <a:gd name="T0" fmla="*/ 94 w 177"/>
                <a:gd name="T1" fmla="*/ 463 h 463"/>
                <a:gd name="T2" fmla="*/ 25 w 177"/>
                <a:gd name="T3" fmla="*/ 455 h 463"/>
                <a:gd name="T4" fmla="*/ 39 w 177"/>
                <a:gd name="T5" fmla="*/ 357 h 463"/>
                <a:gd name="T6" fmla="*/ 11 w 177"/>
                <a:gd name="T7" fmla="*/ 334 h 463"/>
                <a:gd name="T8" fmla="*/ 0 w 177"/>
                <a:gd name="T9" fmla="*/ 273 h 463"/>
                <a:gd name="T10" fmla="*/ 33 w 177"/>
                <a:gd name="T11" fmla="*/ 172 h 463"/>
                <a:gd name="T12" fmla="*/ 35 w 177"/>
                <a:gd name="T13" fmla="*/ 16 h 463"/>
                <a:gd name="T14" fmla="*/ 38 w 177"/>
                <a:gd name="T15" fmla="*/ 13 h 463"/>
                <a:gd name="T16" fmla="*/ 70 w 177"/>
                <a:gd name="T17" fmla="*/ 0 h 463"/>
                <a:gd name="T18" fmla="*/ 85 w 177"/>
                <a:gd name="T19" fmla="*/ 22 h 463"/>
                <a:gd name="T20" fmla="*/ 144 w 177"/>
                <a:gd name="T21" fmla="*/ 18 h 463"/>
                <a:gd name="T22" fmla="*/ 177 w 177"/>
                <a:gd name="T23" fmla="*/ 37 h 463"/>
                <a:gd name="T24" fmla="*/ 144 w 177"/>
                <a:gd name="T25" fmla="*/ 110 h 463"/>
                <a:gd name="T26" fmla="*/ 142 w 177"/>
                <a:gd name="T27" fmla="*/ 196 h 463"/>
                <a:gd name="T28" fmla="*/ 113 w 177"/>
                <a:gd name="T29" fmla="*/ 225 h 463"/>
                <a:gd name="T30" fmla="*/ 129 w 177"/>
                <a:gd name="T31" fmla="*/ 282 h 463"/>
                <a:gd name="T32" fmla="*/ 116 w 177"/>
                <a:gd name="T33" fmla="*/ 331 h 463"/>
                <a:gd name="T34" fmla="*/ 133 w 177"/>
                <a:gd name="T35" fmla="*/ 376 h 463"/>
                <a:gd name="T36" fmla="*/ 103 w 177"/>
                <a:gd name="T37" fmla="*/ 416 h 463"/>
                <a:gd name="T38" fmla="*/ 116 w 177"/>
                <a:gd name="T39" fmla="*/ 445 h 463"/>
                <a:gd name="T40" fmla="*/ 94 w 177"/>
                <a:gd name="T41" fmla="*/ 463 h 463"/>
                <a:gd name="T42" fmla="*/ 94 w 177"/>
                <a:gd name="T43" fmla="*/ 463 h 463"/>
                <a:gd name="T44" fmla="*/ 94 w 177"/>
                <a:gd name="T45" fmla="*/ 463 h 4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463"/>
                <a:gd name="T71" fmla="*/ 177 w 177"/>
                <a:gd name="T72" fmla="*/ 463 h 4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463">
                  <a:moveTo>
                    <a:pt x="94" y="463"/>
                  </a:moveTo>
                  <a:lnTo>
                    <a:pt x="25" y="455"/>
                  </a:lnTo>
                  <a:lnTo>
                    <a:pt x="39" y="357"/>
                  </a:lnTo>
                  <a:lnTo>
                    <a:pt x="11" y="334"/>
                  </a:lnTo>
                  <a:lnTo>
                    <a:pt x="0" y="273"/>
                  </a:lnTo>
                  <a:lnTo>
                    <a:pt x="33" y="172"/>
                  </a:lnTo>
                  <a:lnTo>
                    <a:pt x="35" y="16"/>
                  </a:lnTo>
                  <a:lnTo>
                    <a:pt x="38" y="13"/>
                  </a:lnTo>
                  <a:lnTo>
                    <a:pt x="70" y="0"/>
                  </a:lnTo>
                  <a:lnTo>
                    <a:pt x="85" y="22"/>
                  </a:lnTo>
                  <a:lnTo>
                    <a:pt x="144" y="18"/>
                  </a:lnTo>
                  <a:lnTo>
                    <a:pt x="177" y="37"/>
                  </a:lnTo>
                  <a:lnTo>
                    <a:pt x="144" y="110"/>
                  </a:lnTo>
                  <a:lnTo>
                    <a:pt x="142" y="196"/>
                  </a:lnTo>
                  <a:lnTo>
                    <a:pt x="113" y="225"/>
                  </a:lnTo>
                  <a:lnTo>
                    <a:pt x="129" y="282"/>
                  </a:lnTo>
                  <a:lnTo>
                    <a:pt x="116" y="331"/>
                  </a:lnTo>
                  <a:lnTo>
                    <a:pt x="133" y="376"/>
                  </a:lnTo>
                  <a:lnTo>
                    <a:pt x="103" y="416"/>
                  </a:lnTo>
                  <a:lnTo>
                    <a:pt x="116" y="445"/>
                  </a:lnTo>
                  <a:lnTo>
                    <a:pt x="94" y="463"/>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7" name="Freeform 37"/>
            <p:cNvSpPr>
              <a:spLocks/>
            </p:cNvSpPr>
            <p:nvPr/>
          </p:nvSpPr>
          <p:spPr bwMode="auto">
            <a:xfrm>
              <a:off x="2770" y="3521"/>
              <a:ext cx="50" cy="150"/>
            </a:xfrm>
            <a:custGeom>
              <a:avLst/>
              <a:gdLst>
                <a:gd name="T0" fmla="*/ 34 w 50"/>
                <a:gd name="T1" fmla="*/ 0 h 150"/>
                <a:gd name="T2" fmla="*/ 50 w 50"/>
                <a:gd name="T3" fmla="*/ 76 h 150"/>
                <a:gd name="T4" fmla="*/ 34 w 50"/>
                <a:gd name="T5" fmla="*/ 150 h 150"/>
                <a:gd name="T6" fmla="*/ 0 w 50"/>
                <a:gd name="T7" fmla="*/ 99 h 150"/>
                <a:gd name="T8" fmla="*/ 0 w 50"/>
                <a:gd name="T9" fmla="*/ 43 h 150"/>
                <a:gd name="T10" fmla="*/ 34 w 50"/>
                <a:gd name="T11" fmla="*/ 34 h 150"/>
                <a:gd name="T12" fmla="*/ 34 w 50"/>
                <a:gd name="T13" fmla="*/ 0 h 150"/>
                <a:gd name="T14" fmla="*/ 34 w 50"/>
                <a:gd name="T15" fmla="*/ 0 h 150"/>
                <a:gd name="T16" fmla="*/ 34 w 50"/>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50"/>
                <a:gd name="T29" fmla="*/ 50 w 50"/>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50">
                  <a:moveTo>
                    <a:pt x="34" y="0"/>
                  </a:moveTo>
                  <a:lnTo>
                    <a:pt x="50" y="76"/>
                  </a:lnTo>
                  <a:lnTo>
                    <a:pt x="34" y="150"/>
                  </a:lnTo>
                  <a:lnTo>
                    <a:pt x="0" y="99"/>
                  </a:lnTo>
                  <a:lnTo>
                    <a:pt x="0" y="43"/>
                  </a:lnTo>
                  <a:lnTo>
                    <a:pt x="34" y="34"/>
                  </a:lnTo>
                  <a:lnTo>
                    <a:pt x="34"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8" name="Freeform 38"/>
            <p:cNvSpPr>
              <a:spLocks/>
            </p:cNvSpPr>
            <p:nvPr/>
          </p:nvSpPr>
          <p:spPr bwMode="auto">
            <a:xfrm>
              <a:off x="2741" y="3687"/>
              <a:ext cx="89" cy="215"/>
            </a:xfrm>
            <a:custGeom>
              <a:avLst/>
              <a:gdLst>
                <a:gd name="T0" fmla="*/ 53 w 89"/>
                <a:gd name="T1" fmla="*/ 0 h 215"/>
                <a:gd name="T2" fmla="*/ 89 w 89"/>
                <a:gd name="T3" fmla="*/ 27 h 215"/>
                <a:gd name="T4" fmla="*/ 79 w 89"/>
                <a:gd name="T5" fmla="*/ 190 h 215"/>
                <a:gd name="T6" fmla="*/ 63 w 89"/>
                <a:gd name="T7" fmla="*/ 176 h 215"/>
                <a:gd name="T8" fmla="*/ 29 w 89"/>
                <a:gd name="T9" fmla="*/ 215 h 215"/>
                <a:gd name="T10" fmla="*/ 16 w 89"/>
                <a:gd name="T11" fmla="*/ 172 h 215"/>
                <a:gd name="T12" fmla="*/ 29 w 89"/>
                <a:gd name="T13" fmla="*/ 112 h 215"/>
                <a:gd name="T14" fmla="*/ 0 w 89"/>
                <a:gd name="T15" fmla="*/ 31 h 215"/>
                <a:gd name="T16" fmla="*/ 29 w 89"/>
                <a:gd name="T17" fmla="*/ 35 h 215"/>
                <a:gd name="T18" fmla="*/ 42 w 89"/>
                <a:gd name="T19" fmla="*/ 22 h 215"/>
                <a:gd name="T20" fmla="*/ 53 w 89"/>
                <a:gd name="T21" fmla="*/ 0 h 215"/>
                <a:gd name="T22" fmla="*/ 53 w 89"/>
                <a:gd name="T23" fmla="*/ 0 h 215"/>
                <a:gd name="T24" fmla="*/ 53 w 89"/>
                <a:gd name="T25" fmla="*/ 0 h 2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215"/>
                <a:gd name="T41" fmla="*/ 89 w 89"/>
                <a:gd name="T42" fmla="*/ 215 h 2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215">
                  <a:moveTo>
                    <a:pt x="53" y="0"/>
                  </a:moveTo>
                  <a:lnTo>
                    <a:pt x="89" y="27"/>
                  </a:lnTo>
                  <a:lnTo>
                    <a:pt x="79" y="190"/>
                  </a:lnTo>
                  <a:lnTo>
                    <a:pt x="63" y="176"/>
                  </a:lnTo>
                  <a:lnTo>
                    <a:pt x="29" y="215"/>
                  </a:lnTo>
                  <a:lnTo>
                    <a:pt x="16" y="172"/>
                  </a:lnTo>
                  <a:lnTo>
                    <a:pt x="29" y="112"/>
                  </a:lnTo>
                  <a:lnTo>
                    <a:pt x="0" y="31"/>
                  </a:lnTo>
                  <a:lnTo>
                    <a:pt x="29" y="35"/>
                  </a:lnTo>
                  <a:lnTo>
                    <a:pt x="42" y="22"/>
                  </a:lnTo>
                  <a:lnTo>
                    <a:pt x="53"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29" name="Freeform 39"/>
            <p:cNvSpPr>
              <a:spLocks/>
            </p:cNvSpPr>
            <p:nvPr/>
          </p:nvSpPr>
          <p:spPr bwMode="auto">
            <a:xfrm>
              <a:off x="2435" y="3799"/>
              <a:ext cx="61" cy="73"/>
            </a:xfrm>
            <a:custGeom>
              <a:avLst/>
              <a:gdLst>
                <a:gd name="T0" fmla="*/ 31 w 61"/>
                <a:gd name="T1" fmla="*/ 0 h 73"/>
                <a:gd name="T2" fmla="*/ 61 w 61"/>
                <a:gd name="T3" fmla="*/ 35 h 73"/>
                <a:gd name="T4" fmla="*/ 37 w 61"/>
                <a:gd name="T5" fmla="*/ 73 h 73"/>
                <a:gd name="T6" fmla="*/ 0 w 61"/>
                <a:gd name="T7" fmla="*/ 47 h 73"/>
                <a:gd name="T8" fmla="*/ 31 w 61"/>
                <a:gd name="T9" fmla="*/ 0 h 73"/>
                <a:gd name="T10" fmla="*/ 31 w 61"/>
                <a:gd name="T11" fmla="*/ 0 h 73"/>
                <a:gd name="T12" fmla="*/ 31 w 61"/>
                <a:gd name="T13" fmla="*/ 0 h 73"/>
                <a:gd name="T14" fmla="*/ 0 60000 65536"/>
                <a:gd name="T15" fmla="*/ 0 60000 65536"/>
                <a:gd name="T16" fmla="*/ 0 60000 65536"/>
                <a:gd name="T17" fmla="*/ 0 60000 65536"/>
                <a:gd name="T18" fmla="*/ 0 60000 65536"/>
                <a:gd name="T19" fmla="*/ 0 60000 65536"/>
                <a:gd name="T20" fmla="*/ 0 60000 65536"/>
                <a:gd name="T21" fmla="*/ 0 w 61"/>
                <a:gd name="T22" fmla="*/ 0 h 73"/>
                <a:gd name="T23" fmla="*/ 61 w 61"/>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3">
                  <a:moveTo>
                    <a:pt x="31" y="0"/>
                  </a:moveTo>
                  <a:lnTo>
                    <a:pt x="61" y="35"/>
                  </a:lnTo>
                  <a:lnTo>
                    <a:pt x="37" y="73"/>
                  </a:lnTo>
                  <a:lnTo>
                    <a:pt x="0" y="47"/>
                  </a:lnTo>
                  <a:lnTo>
                    <a:pt x="31"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0" name="Freeform 40"/>
            <p:cNvSpPr>
              <a:spLocks/>
            </p:cNvSpPr>
            <p:nvPr/>
          </p:nvSpPr>
          <p:spPr bwMode="auto">
            <a:xfrm>
              <a:off x="2983" y="3962"/>
              <a:ext cx="157" cy="145"/>
            </a:xfrm>
            <a:custGeom>
              <a:avLst/>
              <a:gdLst>
                <a:gd name="T0" fmla="*/ 153 w 157"/>
                <a:gd name="T1" fmla="*/ 17 h 145"/>
                <a:gd name="T2" fmla="*/ 72 w 157"/>
                <a:gd name="T3" fmla="*/ 26 h 145"/>
                <a:gd name="T4" fmla="*/ 43 w 157"/>
                <a:gd name="T5" fmla="*/ 0 h 145"/>
                <a:gd name="T6" fmla="*/ 0 w 157"/>
                <a:gd name="T7" fmla="*/ 9 h 145"/>
                <a:gd name="T8" fmla="*/ 3 w 157"/>
                <a:gd name="T9" fmla="*/ 47 h 145"/>
                <a:gd name="T10" fmla="*/ 140 w 157"/>
                <a:gd name="T11" fmla="*/ 145 h 145"/>
                <a:gd name="T12" fmla="*/ 157 w 157"/>
                <a:gd name="T13" fmla="*/ 114 h 145"/>
                <a:gd name="T14" fmla="*/ 134 w 157"/>
                <a:gd name="T15" fmla="*/ 69 h 145"/>
                <a:gd name="T16" fmla="*/ 153 w 157"/>
                <a:gd name="T17" fmla="*/ 17 h 145"/>
                <a:gd name="T18" fmla="*/ 153 w 157"/>
                <a:gd name="T19" fmla="*/ 17 h 145"/>
                <a:gd name="T20" fmla="*/ 153 w 157"/>
                <a:gd name="T21" fmla="*/ 17 h 1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45"/>
                <a:gd name="T35" fmla="*/ 157 w 157"/>
                <a:gd name="T36" fmla="*/ 145 h 1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45">
                  <a:moveTo>
                    <a:pt x="153" y="17"/>
                  </a:moveTo>
                  <a:lnTo>
                    <a:pt x="72" y="26"/>
                  </a:lnTo>
                  <a:lnTo>
                    <a:pt x="43" y="0"/>
                  </a:lnTo>
                  <a:lnTo>
                    <a:pt x="0" y="9"/>
                  </a:lnTo>
                  <a:lnTo>
                    <a:pt x="3" y="47"/>
                  </a:lnTo>
                  <a:lnTo>
                    <a:pt x="140" y="145"/>
                  </a:lnTo>
                  <a:lnTo>
                    <a:pt x="157" y="114"/>
                  </a:lnTo>
                  <a:lnTo>
                    <a:pt x="134" y="69"/>
                  </a:lnTo>
                  <a:lnTo>
                    <a:pt x="153" y="17"/>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1" name="Freeform 41"/>
            <p:cNvSpPr>
              <a:spLocks/>
            </p:cNvSpPr>
            <p:nvPr/>
          </p:nvSpPr>
          <p:spPr bwMode="auto">
            <a:xfrm>
              <a:off x="3359" y="3825"/>
              <a:ext cx="37" cy="38"/>
            </a:xfrm>
            <a:custGeom>
              <a:avLst/>
              <a:gdLst>
                <a:gd name="T0" fmla="*/ 0 w 37"/>
                <a:gd name="T1" fmla="*/ 0 h 38"/>
                <a:gd name="T2" fmla="*/ 16 w 37"/>
                <a:gd name="T3" fmla="*/ 5 h 38"/>
                <a:gd name="T4" fmla="*/ 37 w 37"/>
                <a:gd name="T5" fmla="*/ 38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0" y="0"/>
                  </a:moveTo>
                  <a:lnTo>
                    <a:pt x="16" y="5"/>
                  </a:lnTo>
                  <a:lnTo>
                    <a:pt x="37" y="38"/>
                  </a:lnTo>
                  <a:lnTo>
                    <a:pt x="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2" name="Freeform 42"/>
            <p:cNvSpPr>
              <a:spLocks/>
            </p:cNvSpPr>
            <p:nvPr/>
          </p:nvSpPr>
          <p:spPr bwMode="auto">
            <a:xfrm>
              <a:off x="3582" y="4201"/>
              <a:ext cx="159" cy="69"/>
            </a:xfrm>
            <a:custGeom>
              <a:avLst/>
              <a:gdLst>
                <a:gd name="T0" fmla="*/ 0 w 159"/>
                <a:gd name="T1" fmla="*/ 0 h 69"/>
                <a:gd name="T2" fmla="*/ 3 w 159"/>
                <a:gd name="T3" fmla="*/ 35 h 69"/>
                <a:gd name="T4" fmla="*/ 75 w 159"/>
                <a:gd name="T5" fmla="*/ 69 h 69"/>
                <a:gd name="T6" fmla="*/ 149 w 159"/>
                <a:gd name="T7" fmla="*/ 60 h 69"/>
                <a:gd name="T8" fmla="*/ 159 w 159"/>
                <a:gd name="T9" fmla="*/ 27 h 69"/>
                <a:gd name="T10" fmla="*/ 130 w 159"/>
                <a:gd name="T11" fmla="*/ 43 h 69"/>
                <a:gd name="T12" fmla="*/ 109 w 159"/>
                <a:gd name="T13" fmla="*/ 27 h 69"/>
                <a:gd name="T14" fmla="*/ 49 w 159"/>
                <a:gd name="T15" fmla="*/ 27 h 69"/>
                <a:gd name="T16" fmla="*/ 27 w 159"/>
                <a:gd name="T17" fmla="*/ 0 h 69"/>
                <a:gd name="T18" fmla="*/ 0 w 159"/>
                <a:gd name="T19" fmla="*/ 0 h 69"/>
                <a:gd name="T20" fmla="*/ 0 w 159"/>
                <a:gd name="T21" fmla="*/ 0 h 69"/>
                <a:gd name="T22" fmla="*/ 0 w 159"/>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69"/>
                <a:gd name="T38" fmla="*/ 159 w 159"/>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69">
                  <a:moveTo>
                    <a:pt x="0" y="0"/>
                  </a:moveTo>
                  <a:lnTo>
                    <a:pt x="3" y="35"/>
                  </a:lnTo>
                  <a:lnTo>
                    <a:pt x="75" y="69"/>
                  </a:lnTo>
                  <a:lnTo>
                    <a:pt x="149" y="60"/>
                  </a:lnTo>
                  <a:lnTo>
                    <a:pt x="159" y="27"/>
                  </a:lnTo>
                  <a:lnTo>
                    <a:pt x="130" y="43"/>
                  </a:lnTo>
                  <a:lnTo>
                    <a:pt x="109" y="27"/>
                  </a:lnTo>
                  <a:lnTo>
                    <a:pt x="49" y="27"/>
                  </a:lnTo>
                  <a:lnTo>
                    <a:pt x="27" y="0"/>
                  </a:lnTo>
                  <a:lnTo>
                    <a:pt x="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3" name="Freeform 43"/>
            <p:cNvSpPr>
              <a:spLocks/>
            </p:cNvSpPr>
            <p:nvPr/>
          </p:nvSpPr>
          <p:spPr bwMode="auto">
            <a:xfrm>
              <a:off x="3569" y="3885"/>
              <a:ext cx="91" cy="103"/>
            </a:xfrm>
            <a:custGeom>
              <a:avLst/>
              <a:gdLst>
                <a:gd name="T0" fmla="*/ 10 w 91"/>
                <a:gd name="T1" fmla="*/ 0 h 103"/>
                <a:gd name="T2" fmla="*/ 0 w 91"/>
                <a:gd name="T3" fmla="*/ 21 h 103"/>
                <a:gd name="T4" fmla="*/ 33 w 91"/>
                <a:gd name="T5" fmla="*/ 61 h 103"/>
                <a:gd name="T6" fmla="*/ 59 w 91"/>
                <a:gd name="T7" fmla="*/ 77 h 103"/>
                <a:gd name="T8" fmla="*/ 66 w 91"/>
                <a:gd name="T9" fmla="*/ 103 h 103"/>
                <a:gd name="T10" fmla="*/ 91 w 91"/>
                <a:gd name="T11" fmla="*/ 99 h 103"/>
                <a:gd name="T12" fmla="*/ 33 w 91"/>
                <a:gd name="T13" fmla="*/ 39 h 103"/>
                <a:gd name="T14" fmla="*/ 10 w 91"/>
                <a:gd name="T15" fmla="*/ 0 h 103"/>
                <a:gd name="T16" fmla="*/ 10 w 91"/>
                <a:gd name="T17" fmla="*/ 0 h 103"/>
                <a:gd name="T18" fmla="*/ 10 w 91"/>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03"/>
                <a:gd name="T32" fmla="*/ 91 w 91"/>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03">
                  <a:moveTo>
                    <a:pt x="10" y="0"/>
                  </a:moveTo>
                  <a:lnTo>
                    <a:pt x="0" y="21"/>
                  </a:lnTo>
                  <a:lnTo>
                    <a:pt x="33" y="61"/>
                  </a:lnTo>
                  <a:lnTo>
                    <a:pt x="59" y="77"/>
                  </a:lnTo>
                  <a:lnTo>
                    <a:pt x="66" y="103"/>
                  </a:lnTo>
                  <a:lnTo>
                    <a:pt x="91" y="99"/>
                  </a:lnTo>
                  <a:lnTo>
                    <a:pt x="33" y="39"/>
                  </a:lnTo>
                  <a:lnTo>
                    <a:pt x="10"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4" name="Freeform 44"/>
            <p:cNvSpPr>
              <a:spLocks/>
            </p:cNvSpPr>
            <p:nvPr/>
          </p:nvSpPr>
          <p:spPr bwMode="auto">
            <a:xfrm>
              <a:off x="3701" y="3855"/>
              <a:ext cx="46" cy="42"/>
            </a:xfrm>
            <a:custGeom>
              <a:avLst/>
              <a:gdLst>
                <a:gd name="T0" fmla="*/ 37 w 46"/>
                <a:gd name="T1" fmla="*/ 0 h 42"/>
                <a:gd name="T2" fmla="*/ 8 w 46"/>
                <a:gd name="T3" fmla="*/ 13 h 42"/>
                <a:gd name="T4" fmla="*/ 0 w 46"/>
                <a:gd name="T5" fmla="*/ 30 h 42"/>
                <a:gd name="T6" fmla="*/ 34 w 46"/>
                <a:gd name="T7" fmla="*/ 24 h 42"/>
                <a:gd name="T8" fmla="*/ 27 w 46"/>
                <a:gd name="T9" fmla="*/ 39 h 42"/>
                <a:gd name="T10" fmla="*/ 46 w 46"/>
                <a:gd name="T11" fmla="*/ 42 h 42"/>
                <a:gd name="T12" fmla="*/ 37 w 46"/>
                <a:gd name="T13" fmla="*/ 0 h 42"/>
                <a:gd name="T14" fmla="*/ 37 w 46"/>
                <a:gd name="T15" fmla="*/ 0 h 42"/>
                <a:gd name="T16" fmla="*/ 37 w 46"/>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2"/>
                <a:gd name="T29" fmla="*/ 46 w 4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2">
                  <a:moveTo>
                    <a:pt x="37" y="0"/>
                  </a:moveTo>
                  <a:lnTo>
                    <a:pt x="8" y="13"/>
                  </a:lnTo>
                  <a:lnTo>
                    <a:pt x="0" y="30"/>
                  </a:lnTo>
                  <a:lnTo>
                    <a:pt x="34" y="24"/>
                  </a:lnTo>
                  <a:lnTo>
                    <a:pt x="27" y="39"/>
                  </a:lnTo>
                  <a:lnTo>
                    <a:pt x="46" y="42"/>
                  </a:lnTo>
                  <a:lnTo>
                    <a:pt x="37" y="0"/>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5" name="Freeform 45"/>
            <p:cNvSpPr>
              <a:spLocks/>
            </p:cNvSpPr>
            <p:nvPr/>
          </p:nvSpPr>
          <p:spPr bwMode="auto">
            <a:xfrm>
              <a:off x="2618" y="2440"/>
              <a:ext cx="489" cy="692"/>
            </a:xfrm>
            <a:custGeom>
              <a:avLst/>
              <a:gdLst>
                <a:gd name="T0" fmla="*/ 406 w 489"/>
                <a:gd name="T1" fmla="*/ 88 h 692"/>
                <a:gd name="T2" fmla="*/ 450 w 489"/>
                <a:gd name="T3" fmla="*/ 107 h 692"/>
                <a:gd name="T4" fmla="*/ 458 w 489"/>
                <a:gd name="T5" fmla="*/ 132 h 692"/>
                <a:gd name="T6" fmla="*/ 450 w 489"/>
                <a:gd name="T7" fmla="*/ 176 h 692"/>
                <a:gd name="T8" fmla="*/ 461 w 489"/>
                <a:gd name="T9" fmla="*/ 197 h 692"/>
                <a:gd name="T10" fmla="*/ 469 w 489"/>
                <a:gd name="T11" fmla="*/ 276 h 692"/>
                <a:gd name="T12" fmla="*/ 489 w 489"/>
                <a:gd name="T13" fmla="*/ 319 h 692"/>
                <a:gd name="T14" fmla="*/ 480 w 489"/>
                <a:gd name="T15" fmla="*/ 373 h 692"/>
                <a:gd name="T16" fmla="*/ 458 w 489"/>
                <a:gd name="T17" fmla="*/ 348 h 692"/>
                <a:gd name="T18" fmla="*/ 445 w 489"/>
                <a:gd name="T19" fmla="*/ 345 h 692"/>
                <a:gd name="T20" fmla="*/ 445 w 489"/>
                <a:gd name="T21" fmla="*/ 372 h 692"/>
                <a:gd name="T22" fmla="*/ 405 w 489"/>
                <a:gd name="T23" fmla="*/ 383 h 692"/>
                <a:gd name="T24" fmla="*/ 403 w 489"/>
                <a:gd name="T25" fmla="*/ 395 h 692"/>
                <a:gd name="T26" fmla="*/ 348 w 489"/>
                <a:gd name="T27" fmla="*/ 417 h 692"/>
                <a:gd name="T28" fmla="*/ 348 w 489"/>
                <a:gd name="T29" fmla="*/ 430 h 692"/>
                <a:gd name="T30" fmla="*/ 326 w 489"/>
                <a:gd name="T31" fmla="*/ 417 h 692"/>
                <a:gd name="T32" fmla="*/ 326 w 489"/>
                <a:gd name="T33" fmla="*/ 417 h 692"/>
                <a:gd name="T34" fmla="*/ 324 w 489"/>
                <a:gd name="T35" fmla="*/ 435 h 692"/>
                <a:gd name="T36" fmla="*/ 346 w 489"/>
                <a:gd name="T37" fmla="*/ 445 h 692"/>
                <a:gd name="T38" fmla="*/ 352 w 489"/>
                <a:gd name="T39" fmla="*/ 495 h 692"/>
                <a:gd name="T40" fmla="*/ 428 w 489"/>
                <a:gd name="T41" fmla="*/ 560 h 692"/>
                <a:gd name="T42" fmla="*/ 380 w 489"/>
                <a:gd name="T43" fmla="*/ 604 h 692"/>
                <a:gd name="T44" fmla="*/ 387 w 489"/>
                <a:gd name="T45" fmla="*/ 663 h 692"/>
                <a:gd name="T46" fmla="*/ 302 w 489"/>
                <a:gd name="T47" fmla="*/ 676 h 692"/>
                <a:gd name="T48" fmla="*/ 254 w 489"/>
                <a:gd name="T49" fmla="*/ 671 h 692"/>
                <a:gd name="T50" fmla="*/ 236 w 489"/>
                <a:gd name="T51" fmla="*/ 692 h 692"/>
                <a:gd name="T52" fmla="*/ 210 w 489"/>
                <a:gd name="T53" fmla="*/ 671 h 692"/>
                <a:gd name="T54" fmla="*/ 193 w 489"/>
                <a:gd name="T55" fmla="*/ 676 h 692"/>
                <a:gd name="T56" fmla="*/ 151 w 489"/>
                <a:gd name="T57" fmla="*/ 665 h 692"/>
                <a:gd name="T58" fmla="*/ 118 w 489"/>
                <a:gd name="T59" fmla="*/ 665 h 692"/>
                <a:gd name="T60" fmla="*/ 88 w 489"/>
                <a:gd name="T61" fmla="*/ 668 h 692"/>
                <a:gd name="T62" fmla="*/ 88 w 489"/>
                <a:gd name="T63" fmla="*/ 583 h 692"/>
                <a:gd name="T64" fmla="*/ 116 w 489"/>
                <a:gd name="T65" fmla="*/ 545 h 692"/>
                <a:gd name="T66" fmla="*/ 41 w 489"/>
                <a:gd name="T67" fmla="*/ 527 h 692"/>
                <a:gd name="T68" fmla="*/ 4 w 489"/>
                <a:gd name="T69" fmla="*/ 435 h 692"/>
                <a:gd name="T70" fmla="*/ 17 w 489"/>
                <a:gd name="T71" fmla="*/ 410 h 692"/>
                <a:gd name="T72" fmla="*/ 0 w 489"/>
                <a:gd name="T73" fmla="*/ 379 h 692"/>
                <a:gd name="T74" fmla="*/ 7 w 489"/>
                <a:gd name="T75" fmla="*/ 332 h 692"/>
                <a:gd name="T76" fmla="*/ 7 w 489"/>
                <a:gd name="T77" fmla="*/ 276 h 692"/>
                <a:gd name="T78" fmla="*/ 38 w 489"/>
                <a:gd name="T79" fmla="*/ 276 h 692"/>
                <a:gd name="T80" fmla="*/ 61 w 489"/>
                <a:gd name="T81" fmla="*/ 232 h 692"/>
                <a:gd name="T82" fmla="*/ 39 w 489"/>
                <a:gd name="T83" fmla="*/ 207 h 692"/>
                <a:gd name="T84" fmla="*/ 73 w 489"/>
                <a:gd name="T85" fmla="*/ 179 h 692"/>
                <a:gd name="T86" fmla="*/ 73 w 489"/>
                <a:gd name="T87" fmla="*/ 138 h 692"/>
                <a:gd name="T88" fmla="*/ 73 w 489"/>
                <a:gd name="T89" fmla="*/ 113 h 692"/>
                <a:gd name="T90" fmla="*/ 104 w 489"/>
                <a:gd name="T91" fmla="*/ 109 h 692"/>
                <a:gd name="T92" fmla="*/ 152 w 489"/>
                <a:gd name="T93" fmla="*/ 134 h 692"/>
                <a:gd name="T94" fmla="*/ 146 w 489"/>
                <a:gd name="T95" fmla="*/ 106 h 692"/>
                <a:gd name="T96" fmla="*/ 165 w 489"/>
                <a:gd name="T97" fmla="*/ 90 h 692"/>
                <a:gd name="T98" fmla="*/ 168 w 489"/>
                <a:gd name="T99" fmla="*/ 40 h 692"/>
                <a:gd name="T100" fmla="*/ 149 w 489"/>
                <a:gd name="T101" fmla="*/ 9 h 692"/>
                <a:gd name="T102" fmla="*/ 151 w 489"/>
                <a:gd name="T103" fmla="*/ 0 h 692"/>
                <a:gd name="T104" fmla="*/ 214 w 489"/>
                <a:gd name="T105" fmla="*/ 2 h 692"/>
                <a:gd name="T106" fmla="*/ 210 w 489"/>
                <a:gd name="T107" fmla="*/ 37 h 692"/>
                <a:gd name="T108" fmla="*/ 274 w 489"/>
                <a:gd name="T109" fmla="*/ 47 h 692"/>
                <a:gd name="T110" fmla="*/ 259 w 489"/>
                <a:gd name="T111" fmla="*/ 88 h 692"/>
                <a:gd name="T112" fmla="*/ 286 w 489"/>
                <a:gd name="T113" fmla="*/ 84 h 692"/>
                <a:gd name="T114" fmla="*/ 305 w 489"/>
                <a:gd name="T115" fmla="*/ 69 h 692"/>
                <a:gd name="T116" fmla="*/ 378 w 489"/>
                <a:gd name="T117" fmla="*/ 40 h 692"/>
                <a:gd name="T118" fmla="*/ 400 w 489"/>
                <a:gd name="T119" fmla="*/ 88 h 692"/>
                <a:gd name="T120" fmla="*/ 406 w 489"/>
                <a:gd name="T121" fmla="*/ 88 h 692"/>
                <a:gd name="T122" fmla="*/ 406 w 489"/>
                <a:gd name="T123" fmla="*/ 88 h 692"/>
                <a:gd name="T124" fmla="*/ 406 w 489"/>
                <a:gd name="T125" fmla="*/ 88 h 6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9"/>
                <a:gd name="T190" fmla="*/ 0 h 692"/>
                <a:gd name="T191" fmla="*/ 489 w 489"/>
                <a:gd name="T192" fmla="*/ 692 h 6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9" h="692">
                  <a:moveTo>
                    <a:pt x="406" y="88"/>
                  </a:moveTo>
                  <a:lnTo>
                    <a:pt x="450" y="107"/>
                  </a:lnTo>
                  <a:lnTo>
                    <a:pt x="458" y="132"/>
                  </a:lnTo>
                  <a:lnTo>
                    <a:pt x="450" y="176"/>
                  </a:lnTo>
                  <a:lnTo>
                    <a:pt x="461" y="197"/>
                  </a:lnTo>
                  <a:lnTo>
                    <a:pt x="469" y="276"/>
                  </a:lnTo>
                  <a:lnTo>
                    <a:pt x="489" y="319"/>
                  </a:lnTo>
                  <a:lnTo>
                    <a:pt x="480" y="373"/>
                  </a:lnTo>
                  <a:lnTo>
                    <a:pt x="458" y="348"/>
                  </a:lnTo>
                  <a:lnTo>
                    <a:pt x="445" y="345"/>
                  </a:lnTo>
                  <a:lnTo>
                    <a:pt x="445" y="372"/>
                  </a:lnTo>
                  <a:lnTo>
                    <a:pt x="405" y="383"/>
                  </a:lnTo>
                  <a:lnTo>
                    <a:pt x="403" y="395"/>
                  </a:lnTo>
                  <a:lnTo>
                    <a:pt x="348" y="417"/>
                  </a:lnTo>
                  <a:lnTo>
                    <a:pt x="348" y="430"/>
                  </a:lnTo>
                  <a:lnTo>
                    <a:pt x="326" y="417"/>
                  </a:lnTo>
                  <a:lnTo>
                    <a:pt x="324" y="435"/>
                  </a:lnTo>
                  <a:lnTo>
                    <a:pt x="346" y="445"/>
                  </a:lnTo>
                  <a:lnTo>
                    <a:pt x="352" y="495"/>
                  </a:lnTo>
                  <a:lnTo>
                    <a:pt x="428" y="560"/>
                  </a:lnTo>
                  <a:lnTo>
                    <a:pt x="380" y="604"/>
                  </a:lnTo>
                  <a:lnTo>
                    <a:pt x="387" y="663"/>
                  </a:lnTo>
                  <a:lnTo>
                    <a:pt x="302" y="676"/>
                  </a:lnTo>
                  <a:lnTo>
                    <a:pt x="254" y="671"/>
                  </a:lnTo>
                  <a:lnTo>
                    <a:pt x="236" y="692"/>
                  </a:lnTo>
                  <a:lnTo>
                    <a:pt x="210" y="671"/>
                  </a:lnTo>
                  <a:lnTo>
                    <a:pt x="193" y="676"/>
                  </a:lnTo>
                  <a:lnTo>
                    <a:pt x="151" y="665"/>
                  </a:lnTo>
                  <a:lnTo>
                    <a:pt x="118" y="665"/>
                  </a:lnTo>
                  <a:lnTo>
                    <a:pt x="88" y="668"/>
                  </a:lnTo>
                  <a:lnTo>
                    <a:pt x="88" y="583"/>
                  </a:lnTo>
                  <a:lnTo>
                    <a:pt x="116" y="545"/>
                  </a:lnTo>
                  <a:lnTo>
                    <a:pt x="41" y="527"/>
                  </a:lnTo>
                  <a:lnTo>
                    <a:pt x="4" y="435"/>
                  </a:lnTo>
                  <a:lnTo>
                    <a:pt x="17" y="410"/>
                  </a:lnTo>
                  <a:lnTo>
                    <a:pt x="0" y="379"/>
                  </a:lnTo>
                  <a:lnTo>
                    <a:pt x="7" y="332"/>
                  </a:lnTo>
                  <a:lnTo>
                    <a:pt x="7" y="276"/>
                  </a:lnTo>
                  <a:lnTo>
                    <a:pt x="38" y="276"/>
                  </a:lnTo>
                  <a:lnTo>
                    <a:pt x="61" y="232"/>
                  </a:lnTo>
                  <a:lnTo>
                    <a:pt x="39" y="207"/>
                  </a:lnTo>
                  <a:lnTo>
                    <a:pt x="73" y="179"/>
                  </a:lnTo>
                  <a:lnTo>
                    <a:pt x="73" y="138"/>
                  </a:lnTo>
                  <a:lnTo>
                    <a:pt x="73" y="113"/>
                  </a:lnTo>
                  <a:lnTo>
                    <a:pt x="104" y="109"/>
                  </a:lnTo>
                  <a:lnTo>
                    <a:pt x="152" y="134"/>
                  </a:lnTo>
                  <a:lnTo>
                    <a:pt x="146" y="106"/>
                  </a:lnTo>
                  <a:lnTo>
                    <a:pt x="165" y="90"/>
                  </a:lnTo>
                  <a:lnTo>
                    <a:pt x="168" y="40"/>
                  </a:lnTo>
                  <a:lnTo>
                    <a:pt x="149" y="9"/>
                  </a:lnTo>
                  <a:lnTo>
                    <a:pt x="151" y="0"/>
                  </a:lnTo>
                  <a:lnTo>
                    <a:pt x="214" y="2"/>
                  </a:lnTo>
                  <a:lnTo>
                    <a:pt x="210" y="37"/>
                  </a:lnTo>
                  <a:lnTo>
                    <a:pt x="274" y="47"/>
                  </a:lnTo>
                  <a:lnTo>
                    <a:pt x="259" y="88"/>
                  </a:lnTo>
                  <a:lnTo>
                    <a:pt x="286" y="84"/>
                  </a:lnTo>
                  <a:lnTo>
                    <a:pt x="305" y="69"/>
                  </a:lnTo>
                  <a:lnTo>
                    <a:pt x="378" y="40"/>
                  </a:lnTo>
                  <a:lnTo>
                    <a:pt x="400" y="88"/>
                  </a:lnTo>
                  <a:lnTo>
                    <a:pt x="406" y="88"/>
                  </a:lnTo>
                  <a:close/>
                </a:path>
              </a:pathLst>
            </a:custGeom>
            <a:solidFill>
              <a:srgbClr val="0000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6" name="Freeform 46"/>
            <p:cNvSpPr>
              <a:spLocks/>
            </p:cNvSpPr>
            <p:nvPr/>
          </p:nvSpPr>
          <p:spPr bwMode="auto">
            <a:xfrm>
              <a:off x="2543" y="948"/>
              <a:ext cx="1429" cy="1193"/>
            </a:xfrm>
            <a:custGeom>
              <a:avLst/>
              <a:gdLst>
                <a:gd name="T0" fmla="*/ 285 w 1429"/>
                <a:gd name="T1" fmla="*/ 1094 h 1193"/>
                <a:gd name="T2" fmla="*/ 102 w 1429"/>
                <a:gd name="T3" fmla="*/ 1193 h 1193"/>
                <a:gd name="T4" fmla="*/ 22 w 1429"/>
                <a:gd name="T5" fmla="*/ 1109 h 1193"/>
                <a:gd name="T6" fmla="*/ 57 w 1429"/>
                <a:gd name="T7" fmla="*/ 1065 h 1193"/>
                <a:gd name="T8" fmla="*/ 61 w 1429"/>
                <a:gd name="T9" fmla="*/ 1030 h 1193"/>
                <a:gd name="T10" fmla="*/ 69 w 1429"/>
                <a:gd name="T11" fmla="*/ 966 h 1193"/>
                <a:gd name="T12" fmla="*/ 14 w 1429"/>
                <a:gd name="T13" fmla="*/ 981 h 1193"/>
                <a:gd name="T14" fmla="*/ 7 w 1429"/>
                <a:gd name="T15" fmla="*/ 941 h 1193"/>
                <a:gd name="T16" fmla="*/ 86 w 1429"/>
                <a:gd name="T17" fmla="*/ 922 h 1193"/>
                <a:gd name="T18" fmla="*/ 64 w 1429"/>
                <a:gd name="T19" fmla="*/ 897 h 1193"/>
                <a:gd name="T20" fmla="*/ 10 w 1429"/>
                <a:gd name="T21" fmla="*/ 818 h 1193"/>
                <a:gd name="T22" fmla="*/ 76 w 1429"/>
                <a:gd name="T23" fmla="*/ 784 h 1193"/>
                <a:gd name="T24" fmla="*/ 102 w 1429"/>
                <a:gd name="T25" fmla="*/ 749 h 1193"/>
                <a:gd name="T26" fmla="*/ 191 w 1429"/>
                <a:gd name="T27" fmla="*/ 701 h 1193"/>
                <a:gd name="T28" fmla="*/ 265 w 1429"/>
                <a:gd name="T29" fmla="*/ 690 h 1193"/>
                <a:gd name="T30" fmla="*/ 324 w 1429"/>
                <a:gd name="T31" fmla="*/ 671 h 1193"/>
                <a:gd name="T32" fmla="*/ 260 w 1429"/>
                <a:gd name="T33" fmla="*/ 656 h 1193"/>
                <a:gd name="T34" fmla="*/ 346 w 1429"/>
                <a:gd name="T35" fmla="*/ 592 h 1193"/>
                <a:gd name="T36" fmla="*/ 445 w 1429"/>
                <a:gd name="T37" fmla="*/ 449 h 1193"/>
                <a:gd name="T38" fmla="*/ 499 w 1429"/>
                <a:gd name="T39" fmla="*/ 336 h 1193"/>
                <a:gd name="T40" fmla="*/ 556 w 1429"/>
                <a:gd name="T41" fmla="*/ 291 h 1193"/>
                <a:gd name="T42" fmla="*/ 616 w 1429"/>
                <a:gd name="T43" fmla="*/ 276 h 1193"/>
                <a:gd name="T44" fmla="*/ 688 w 1429"/>
                <a:gd name="T45" fmla="*/ 213 h 1193"/>
                <a:gd name="T46" fmla="*/ 719 w 1429"/>
                <a:gd name="T47" fmla="*/ 148 h 1193"/>
                <a:gd name="T48" fmla="*/ 772 w 1429"/>
                <a:gd name="T49" fmla="*/ 119 h 1193"/>
                <a:gd name="T50" fmla="*/ 825 w 1429"/>
                <a:gd name="T51" fmla="*/ 153 h 1193"/>
                <a:gd name="T52" fmla="*/ 928 w 1429"/>
                <a:gd name="T53" fmla="*/ 125 h 1193"/>
                <a:gd name="T54" fmla="*/ 959 w 1429"/>
                <a:gd name="T55" fmla="*/ 85 h 1193"/>
                <a:gd name="T56" fmla="*/ 1001 w 1429"/>
                <a:gd name="T57" fmla="*/ 66 h 1193"/>
                <a:gd name="T58" fmla="*/ 1054 w 1429"/>
                <a:gd name="T59" fmla="*/ 26 h 1193"/>
                <a:gd name="T60" fmla="*/ 1135 w 1429"/>
                <a:gd name="T61" fmla="*/ 15 h 1193"/>
                <a:gd name="T62" fmla="*/ 1173 w 1429"/>
                <a:gd name="T63" fmla="*/ 21 h 1193"/>
                <a:gd name="T64" fmla="*/ 1229 w 1429"/>
                <a:gd name="T65" fmla="*/ 0 h 1193"/>
                <a:gd name="T66" fmla="*/ 1260 w 1429"/>
                <a:gd name="T67" fmla="*/ 45 h 1193"/>
                <a:gd name="T68" fmla="*/ 1317 w 1429"/>
                <a:gd name="T69" fmla="*/ 31 h 1193"/>
                <a:gd name="T70" fmla="*/ 1429 w 1429"/>
                <a:gd name="T71" fmla="*/ 70 h 1193"/>
                <a:gd name="T72" fmla="*/ 1352 w 1429"/>
                <a:gd name="T73" fmla="*/ 115 h 1193"/>
                <a:gd name="T74" fmla="*/ 1420 w 1429"/>
                <a:gd name="T75" fmla="*/ 129 h 1193"/>
                <a:gd name="T76" fmla="*/ 1291 w 1429"/>
                <a:gd name="T77" fmla="*/ 184 h 1193"/>
                <a:gd name="T78" fmla="*/ 1222 w 1429"/>
                <a:gd name="T79" fmla="*/ 94 h 1193"/>
                <a:gd name="T80" fmla="*/ 1123 w 1429"/>
                <a:gd name="T81" fmla="*/ 198 h 1193"/>
                <a:gd name="T82" fmla="*/ 1031 w 1429"/>
                <a:gd name="T83" fmla="*/ 198 h 1193"/>
                <a:gd name="T84" fmla="*/ 956 w 1429"/>
                <a:gd name="T85" fmla="*/ 213 h 1193"/>
                <a:gd name="T86" fmla="*/ 818 w 1429"/>
                <a:gd name="T87" fmla="*/ 184 h 1193"/>
                <a:gd name="T88" fmla="*/ 730 w 1429"/>
                <a:gd name="T89" fmla="*/ 232 h 1193"/>
                <a:gd name="T90" fmla="*/ 638 w 1429"/>
                <a:gd name="T91" fmla="*/ 286 h 1193"/>
                <a:gd name="T92" fmla="*/ 624 w 1429"/>
                <a:gd name="T93" fmla="*/ 360 h 1193"/>
                <a:gd name="T94" fmla="*/ 518 w 1429"/>
                <a:gd name="T95" fmla="*/ 454 h 1193"/>
                <a:gd name="T96" fmla="*/ 475 w 1429"/>
                <a:gd name="T97" fmla="*/ 577 h 1193"/>
                <a:gd name="T98" fmla="*/ 483 w 1429"/>
                <a:gd name="T99" fmla="*/ 642 h 1193"/>
                <a:gd name="T100" fmla="*/ 384 w 1429"/>
                <a:gd name="T101" fmla="*/ 734 h 1193"/>
                <a:gd name="T102" fmla="*/ 423 w 1429"/>
                <a:gd name="T103" fmla="*/ 872 h 1193"/>
                <a:gd name="T104" fmla="*/ 403 w 1429"/>
                <a:gd name="T105" fmla="*/ 971 h 1193"/>
                <a:gd name="T106" fmla="*/ 312 w 1429"/>
                <a:gd name="T107" fmla="*/ 1084 h 1193"/>
                <a:gd name="T108" fmla="*/ 307 w 1429"/>
                <a:gd name="T109" fmla="*/ 1010 h 11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9"/>
                <a:gd name="T166" fmla="*/ 0 h 1193"/>
                <a:gd name="T167" fmla="*/ 1429 w 1429"/>
                <a:gd name="T168" fmla="*/ 1193 h 11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9" h="1193">
                  <a:moveTo>
                    <a:pt x="307" y="1010"/>
                  </a:moveTo>
                  <a:lnTo>
                    <a:pt x="285" y="1094"/>
                  </a:lnTo>
                  <a:lnTo>
                    <a:pt x="191" y="1173"/>
                  </a:lnTo>
                  <a:lnTo>
                    <a:pt x="102" y="1193"/>
                  </a:lnTo>
                  <a:lnTo>
                    <a:pt x="29" y="1138"/>
                  </a:lnTo>
                  <a:lnTo>
                    <a:pt x="22" y="1109"/>
                  </a:lnTo>
                  <a:lnTo>
                    <a:pt x="42" y="1104"/>
                  </a:lnTo>
                  <a:lnTo>
                    <a:pt x="57" y="1065"/>
                  </a:lnTo>
                  <a:lnTo>
                    <a:pt x="10" y="1059"/>
                  </a:lnTo>
                  <a:lnTo>
                    <a:pt x="61" y="1030"/>
                  </a:lnTo>
                  <a:lnTo>
                    <a:pt x="45" y="1030"/>
                  </a:lnTo>
                  <a:lnTo>
                    <a:pt x="69" y="966"/>
                  </a:lnTo>
                  <a:lnTo>
                    <a:pt x="25" y="1000"/>
                  </a:lnTo>
                  <a:lnTo>
                    <a:pt x="14" y="981"/>
                  </a:lnTo>
                  <a:lnTo>
                    <a:pt x="36" y="956"/>
                  </a:lnTo>
                  <a:lnTo>
                    <a:pt x="7" y="941"/>
                  </a:lnTo>
                  <a:lnTo>
                    <a:pt x="0" y="918"/>
                  </a:lnTo>
                  <a:lnTo>
                    <a:pt x="86" y="922"/>
                  </a:lnTo>
                  <a:lnTo>
                    <a:pt x="72" y="887"/>
                  </a:lnTo>
                  <a:lnTo>
                    <a:pt x="64" y="897"/>
                  </a:lnTo>
                  <a:lnTo>
                    <a:pt x="3" y="887"/>
                  </a:lnTo>
                  <a:lnTo>
                    <a:pt x="10" y="818"/>
                  </a:lnTo>
                  <a:lnTo>
                    <a:pt x="64" y="808"/>
                  </a:lnTo>
                  <a:lnTo>
                    <a:pt x="76" y="784"/>
                  </a:lnTo>
                  <a:lnTo>
                    <a:pt x="122" y="770"/>
                  </a:lnTo>
                  <a:lnTo>
                    <a:pt x="102" y="749"/>
                  </a:lnTo>
                  <a:lnTo>
                    <a:pt x="179" y="721"/>
                  </a:lnTo>
                  <a:lnTo>
                    <a:pt x="191" y="701"/>
                  </a:lnTo>
                  <a:lnTo>
                    <a:pt x="240" y="676"/>
                  </a:lnTo>
                  <a:lnTo>
                    <a:pt x="265" y="690"/>
                  </a:lnTo>
                  <a:lnTo>
                    <a:pt x="307" y="690"/>
                  </a:lnTo>
                  <a:lnTo>
                    <a:pt x="324" y="671"/>
                  </a:lnTo>
                  <a:lnTo>
                    <a:pt x="282" y="671"/>
                  </a:lnTo>
                  <a:lnTo>
                    <a:pt x="260" y="656"/>
                  </a:lnTo>
                  <a:lnTo>
                    <a:pt x="324" y="592"/>
                  </a:lnTo>
                  <a:lnTo>
                    <a:pt x="346" y="592"/>
                  </a:lnTo>
                  <a:lnTo>
                    <a:pt x="351" y="567"/>
                  </a:lnTo>
                  <a:lnTo>
                    <a:pt x="445" y="449"/>
                  </a:lnTo>
                  <a:lnTo>
                    <a:pt x="449" y="419"/>
                  </a:lnTo>
                  <a:lnTo>
                    <a:pt x="499" y="336"/>
                  </a:lnTo>
                  <a:lnTo>
                    <a:pt x="544" y="332"/>
                  </a:lnTo>
                  <a:lnTo>
                    <a:pt x="556" y="291"/>
                  </a:lnTo>
                  <a:lnTo>
                    <a:pt x="596" y="261"/>
                  </a:lnTo>
                  <a:lnTo>
                    <a:pt x="616" y="276"/>
                  </a:lnTo>
                  <a:lnTo>
                    <a:pt x="638" y="222"/>
                  </a:lnTo>
                  <a:lnTo>
                    <a:pt x="688" y="213"/>
                  </a:lnTo>
                  <a:lnTo>
                    <a:pt x="684" y="194"/>
                  </a:lnTo>
                  <a:lnTo>
                    <a:pt x="719" y="148"/>
                  </a:lnTo>
                  <a:lnTo>
                    <a:pt x="781" y="163"/>
                  </a:lnTo>
                  <a:lnTo>
                    <a:pt x="772" y="119"/>
                  </a:lnTo>
                  <a:lnTo>
                    <a:pt x="825" y="104"/>
                  </a:lnTo>
                  <a:lnTo>
                    <a:pt x="825" y="153"/>
                  </a:lnTo>
                  <a:lnTo>
                    <a:pt x="868" y="100"/>
                  </a:lnTo>
                  <a:lnTo>
                    <a:pt x="928" y="125"/>
                  </a:lnTo>
                  <a:lnTo>
                    <a:pt x="903" y="75"/>
                  </a:lnTo>
                  <a:lnTo>
                    <a:pt x="959" y="85"/>
                  </a:lnTo>
                  <a:lnTo>
                    <a:pt x="985" y="104"/>
                  </a:lnTo>
                  <a:lnTo>
                    <a:pt x="1001" y="66"/>
                  </a:lnTo>
                  <a:lnTo>
                    <a:pt x="1066" y="41"/>
                  </a:lnTo>
                  <a:lnTo>
                    <a:pt x="1054" y="26"/>
                  </a:lnTo>
                  <a:lnTo>
                    <a:pt x="1089" y="10"/>
                  </a:lnTo>
                  <a:lnTo>
                    <a:pt x="1135" y="15"/>
                  </a:lnTo>
                  <a:lnTo>
                    <a:pt x="1092" y="85"/>
                  </a:lnTo>
                  <a:lnTo>
                    <a:pt x="1173" y="21"/>
                  </a:lnTo>
                  <a:lnTo>
                    <a:pt x="1173" y="75"/>
                  </a:lnTo>
                  <a:lnTo>
                    <a:pt x="1229" y="0"/>
                  </a:lnTo>
                  <a:lnTo>
                    <a:pt x="1264" y="0"/>
                  </a:lnTo>
                  <a:lnTo>
                    <a:pt x="1260" y="45"/>
                  </a:lnTo>
                  <a:lnTo>
                    <a:pt x="1298" y="15"/>
                  </a:lnTo>
                  <a:lnTo>
                    <a:pt x="1317" y="31"/>
                  </a:lnTo>
                  <a:lnTo>
                    <a:pt x="1379" y="31"/>
                  </a:lnTo>
                  <a:lnTo>
                    <a:pt x="1429" y="70"/>
                  </a:lnTo>
                  <a:lnTo>
                    <a:pt x="1302" y="75"/>
                  </a:lnTo>
                  <a:lnTo>
                    <a:pt x="1352" y="115"/>
                  </a:lnTo>
                  <a:lnTo>
                    <a:pt x="1389" y="119"/>
                  </a:lnTo>
                  <a:lnTo>
                    <a:pt x="1420" y="129"/>
                  </a:lnTo>
                  <a:lnTo>
                    <a:pt x="1341" y="163"/>
                  </a:lnTo>
                  <a:lnTo>
                    <a:pt x="1291" y="184"/>
                  </a:lnTo>
                  <a:lnTo>
                    <a:pt x="1302" y="115"/>
                  </a:lnTo>
                  <a:lnTo>
                    <a:pt x="1222" y="94"/>
                  </a:lnTo>
                  <a:lnTo>
                    <a:pt x="1126" y="129"/>
                  </a:lnTo>
                  <a:lnTo>
                    <a:pt x="1123" y="198"/>
                  </a:lnTo>
                  <a:lnTo>
                    <a:pt x="1069" y="222"/>
                  </a:lnTo>
                  <a:lnTo>
                    <a:pt x="1031" y="198"/>
                  </a:lnTo>
                  <a:lnTo>
                    <a:pt x="1009" y="213"/>
                  </a:lnTo>
                  <a:lnTo>
                    <a:pt x="956" y="213"/>
                  </a:lnTo>
                  <a:lnTo>
                    <a:pt x="891" y="163"/>
                  </a:lnTo>
                  <a:lnTo>
                    <a:pt x="818" y="184"/>
                  </a:lnTo>
                  <a:lnTo>
                    <a:pt x="807" y="232"/>
                  </a:lnTo>
                  <a:lnTo>
                    <a:pt x="730" y="232"/>
                  </a:lnTo>
                  <a:lnTo>
                    <a:pt x="700" y="282"/>
                  </a:lnTo>
                  <a:lnTo>
                    <a:pt x="638" y="286"/>
                  </a:lnTo>
                  <a:lnTo>
                    <a:pt x="605" y="332"/>
                  </a:lnTo>
                  <a:lnTo>
                    <a:pt x="624" y="360"/>
                  </a:lnTo>
                  <a:lnTo>
                    <a:pt x="564" y="435"/>
                  </a:lnTo>
                  <a:lnTo>
                    <a:pt x="518" y="454"/>
                  </a:lnTo>
                  <a:lnTo>
                    <a:pt x="518" y="508"/>
                  </a:lnTo>
                  <a:lnTo>
                    <a:pt x="475" y="577"/>
                  </a:lnTo>
                  <a:lnTo>
                    <a:pt x="495" y="617"/>
                  </a:lnTo>
                  <a:lnTo>
                    <a:pt x="483" y="642"/>
                  </a:lnTo>
                  <a:lnTo>
                    <a:pt x="430" y="642"/>
                  </a:lnTo>
                  <a:lnTo>
                    <a:pt x="384" y="734"/>
                  </a:lnTo>
                  <a:lnTo>
                    <a:pt x="384" y="839"/>
                  </a:lnTo>
                  <a:lnTo>
                    <a:pt x="423" y="872"/>
                  </a:lnTo>
                  <a:lnTo>
                    <a:pt x="384" y="918"/>
                  </a:lnTo>
                  <a:lnTo>
                    <a:pt x="403" y="971"/>
                  </a:lnTo>
                  <a:lnTo>
                    <a:pt x="361" y="1034"/>
                  </a:lnTo>
                  <a:lnTo>
                    <a:pt x="312" y="1084"/>
                  </a:lnTo>
                  <a:lnTo>
                    <a:pt x="307" y="1010"/>
                  </a:lnTo>
                  <a:close/>
                </a:path>
              </a:pathLst>
            </a:custGeom>
            <a:solidFill>
              <a:srgbClr val="BF7F7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7" name="Freeform 47"/>
            <p:cNvSpPr>
              <a:spLocks/>
            </p:cNvSpPr>
            <p:nvPr/>
          </p:nvSpPr>
          <p:spPr bwMode="auto">
            <a:xfrm>
              <a:off x="3387" y="1042"/>
              <a:ext cx="604" cy="927"/>
            </a:xfrm>
            <a:custGeom>
              <a:avLst/>
              <a:gdLst>
                <a:gd name="T0" fmla="*/ 0 w 604"/>
                <a:gd name="T1" fmla="*/ 84 h 927"/>
                <a:gd name="T2" fmla="*/ 69 w 604"/>
                <a:gd name="T3" fmla="*/ 138 h 927"/>
                <a:gd name="T4" fmla="*/ 112 w 604"/>
                <a:gd name="T5" fmla="*/ 138 h 927"/>
                <a:gd name="T6" fmla="*/ 165 w 604"/>
                <a:gd name="T7" fmla="*/ 182 h 927"/>
                <a:gd name="T8" fmla="*/ 179 w 604"/>
                <a:gd name="T9" fmla="*/ 261 h 927"/>
                <a:gd name="T10" fmla="*/ 168 w 604"/>
                <a:gd name="T11" fmla="*/ 316 h 927"/>
                <a:gd name="T12" fmla="*/ 184 w 604"/>
                <a:gd name="T13" fmla="*/ 374 h 927"/>
                <a:gd name="T14" fmla="*/ 187 w 604"/>
                <a:gd name="T15" fmla="*/ 374 h 927"/>
                <a:gd name="T16" fmla="*/ 219 w 604"/>
                <a:gd name="T17" fmla="*/ 379 h 927"/>
                <a:gd name="T18" fmla="*/ 263 w 604"/>
                <a:gd name="T19" fmla="*/ 424 h 927"/>
                <a:gd name="T20" fmla="*/ 263 w 604"/>
                <a:gd name="T21" fmla="*/ 479 h 927"/>
                <a:gd name="T22" fmla="*/ 229 w 604"/>
                <a:gd name="T23" fmla="*/ 468 h 927"/>
                <a:gd name="T24" fmla="*/ 112 w 604"/>
                <a:gd name="T25" fmla="*/ 607 h 927"/>
                <a:gd name="T26" fmla="*/ 65 w 604"/>
                <a:gd name="T27" fmla="*/ 615 h 927"/>
                <a:gd name="T28" fmla="*/ 65 w 604"/>
                <a:gd name="T29" fmla="*/ 645 h 927"/>
                <a:gd name="T30" fmla="*/ 24 w 604"/>
                <a:gd name="T31" fmla="*/ 665 h 927"/>
                <a:gd name="T32" fmla="*/ 59 w 604"/>
                <a:gd name="T33" fmla="*/ 774 h 927"/>
                <a:gd name="T34" fmla="*/ 40 w 604"/>
                <a:gd name="T35" fmla="*/ 778 h 927"/>
                <a:gd name="T36" fmla="*/ 35 w 604"/>
                <a:gd name="T37" fmla="*/ 847 h 927"/>
                <a:gd name="T38" fmla="*/ 131 w 604"/>
                <a:gd name="T39" fmla="*/ 896 h 927"/>
                <a:gd name="T40" fmla="*/ 138 w 604"/>
                <a:gd name="T41" fmla="*/ 927 h 927"/>
                <a:gd name="T42" fmla="*/ 356 w 604"/>
                <a:gd name="T43" fmla="*/ 858 h 927"/>
                <a:gd name="T44" fmla="*/ 375 w 604"/>
                <a:gd name="T45" fmla="*/ 872 h 927"/>
                <a:gd name="T46" fmla="*/ 604 w 604"/>
                <a:gd name="T47" fmla="*/ 670 h 927"/>
                <a:gd name="T48" fmla="*/ 545 w 604"/>
                <a:gd name="T49" fmla="*/ 577 h 927"/>
                <a:gd name="T50" fmla="*/ 571 w 604"/>
                <a:gd name="T51" fmla="*/ 517 h 927"/>
                <a:gd name="T52" fmla="*/ 516 w 604"/>
                <a:gd name="T53" fmla="*/ 479 h 927"/>
                <a:gd name="T54" fmla="*/ 523 w 604"/>
                <a:gd name="T55" fmla="*/ 379 h 927"/>
                <a:gd name="T56" fmla="*/ 473 w 604"/>
                <a:gd name="T57" fmla="*/ 291 h 927"/>
                <a:gd name="T58" fmla="*/ 519 w 604"/>
                <a:gd name="T59" fmla="*/ 228 h 927"/>
                <a:gd name="T60" fmla="*/ 501 w 604"/>
                <a:gd name="T61" fmla="*/ 163 h 927"/>
                <a:gd name="T62" fmla="*/ 444 w 604"/>
                <a:gd name="T63" fmla="*/ 148 h 927"/>
                <a:gd name="T64" fmla="*/ 450 w 604"/>
                <a:gd name="T65" fmla="*/ 94 h 927"/>
                <a:gd name="T66" fmla="*/ 463 w 604"/>
                <a:gd name="T67" fmla="*/ 21 h 927"/>
                <a:gd name="T68" fmla="*/ 382 w 604"/>
                <a:gd name="T69" fmla="*/ 0 h 927"/>
                <a:gd name="T70" fmla="*/ 282 w 604"/>
                <a:gd name="T71" fmla="*/ 34 h 927"/>
                <a:gd name="T72" fmla="*/ 279 w 604"/>
                <a:gd name="T73" fmla="*/ 104 h 927"/>
                <a:gd name="T74" fmla="*/ 228 w 604"/>
                <a:gd name="T75" fmla="*/ 125 h 927"/>
                <a:gd name="T76" fmla="*/ 187 w 604"/>
                <a:gd name="T77" fmla="*/ 104 h 927"/>
                <a:gd name="T78" fmla="*/ 165 w 604"/>
                <a:gd name="T79" fmla="*/ 119 h 927"/>
                <a:gd name="T80" fmla="*/ 115 w 604"/>
                <a:gd name="T81" fmla="*/ 119 h 927"/>
                <a:gd name="T82" fmla="*/ 50 w 604"/>
                <a:gd name="T83" fmla="*/ 69 h 927"/>
                <a:gd name="T84" fmla="*/ 4 w 604"/>
                <a:gd name="T85" fmla="*/ 79 h 927"/>
                <a:gd name="T86" fmla="*/ 0 w 604"/>
                <a:gd name="T87" fmla="*/ 84 h 927"/>
                <a:gd name="T88" fmla="*/ 0 w 604"/>
                <a:gd name="T89" fmla="*/ 84 h 927"/>
                <a:gd name="T90" fmla="*/ 0 w 604"/>
                <a:gd name="T91" fmla="*/ 84 h 9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4"/>
                <a:gd name="T139" fmla="*/ 0 h 927"/>
                <a:gd name="T140" fmla="*/ 604 w 604"/>
                <a:gd name="T141" fmla="*/ 927 h 9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4" h="927">
                  <a:moveTo>
                    <a:pt x="0" y="84"/>
                  </a:moveTo>
                  <a:lnTo>
                    <a:pt x="69" y="138"/>
                  </a:lnTo>
                  <a:lnTo>
                    <a:pt x="112" y="138"/>
                  </a:lnTo>
                  <a:lnTo>
                    <a:pt x="165" y="182"/>
                  </a:lnTo>
                  <a:lnTo>
                    <a:pt x="179" y="261"/>
                  </a:lnTo>
                  <a:lnTo>
                    <a:pt x="168" y="316"/>
                  </a:lnTo>
                  <a:lnTo>
                    <a:pt x="184" y="374"/>
                  </a:lnTo>
                  <a:lnTo>
                    <a:pt x="187" y="374"/>
                  </a:lnTo>
                  <a:lnTo>
                    <a:pt x="219" y="379"/>
                  </a:lnTo>
                  <a:lnTo>
                    <a:pt x="263" y="424"/>
                  </a:lnTo>
                  <a:lnTo>
                    <a:pt x="263" y="479"/>
                  </a:lnTo>
                  <a:lnTo>
                    <a:pt x="229" y="468"/>
                  </a:lnTo>
                  <a:lnTo>
                    <a:pt x="112" y="607"/>
                  </a:lnTo>
                  <a:lnTo>
                    <a:pt x="65" y="615"/>
                  </a:lnTo>
                  <a:lnTo>
                    <a:pt x="65" y="645"/>
                  </a:lnTo>
                  <a:lnTo>
                    <a:pt x="24" y="665"/>
                  </a:lnTo>
                  <a:lnTo>
                    <a:pt x="59" y="774"/>
                  </a:lnTo>
                  <a:lnTo>
                    <a:pt x="40" y="778"/>
                  </a:lnTo>
                  <a:lnTo>
                    <a:pt x="35" y="847"/>
                  </a:lnTo>
                  <a:lnTo>
                    <a:pt x="131" y="896"/>
                  </a:lnTo>
                  <a:lnTo>
                    <a:pt x="138" y="927"/>
                  </a:lnTo>
                  <a:lnTo>
                    <a:pt x="356" y="858"/>
                  </a:lnTo>
                  <a:lnTo>
                    <a:pt x="375" y="872"/>
                  </a:lnTo>
                  <a:lnTo>
                    <a:pt x="604" y="670"/>
                  </a:lnTo>
                  <a:lnTo>
                    <a:pt x="545" y="577"/>
                  </a:lnTo>
                  <a:lnTo>
                    <a:pt x="571" y="517"/>
                  </a:lnTo>
                  <a:lnTo>
                    <a:pt x="516" y="479"/>
                  </a:lnTo>
                  <a:lnTo>
                    <a:pt x="523" y="379"/>
                  </a:lnTo>
                  <a:lnTo>
                    <a:pt x="473" y="291"/>
                  </a:lnTo>
                  <a:lnTo>
                    <a:pt x="519" y="228"/>
                  </a:lnTo>
                  <a:lnTo>
                    <a:pt x="501" y="163"/>
                  </a:lnTo>
                  <a:lnTo>
                    <a:pt x="444" y="148"/>
                  </a:lnTo>
                  <a:lnTo>
                    <a:pt x="450" y="94"/>
                  </a:lnTo>
                  <a:lnTo>
                    <a:pt x="463" y="21"/>
                  </a:lnTo>
                  <a:lnTo>
                    <a:pt x="382" y="0"/>
                  </a:lnTo>
                  <a:lnTo>
                    <a:pt x="282" y="34"/>
                  </a:lnTo>
                  <a:lnTo>
                    <a:pt x="279" y="104"/>
                  </a:lnTo>
                  <a:lnTo>
                    <a:pt x="228" y="125"/>
                  </a:lnTo>
                  <a:lnTo>
                    <a:pt x="187" y="104"/>
                  </a:lnTo>
                  <a:lnTo>
                    <a:pt x="165" y="119"/>
                  </a:lnTo>
                  <a:lnTo>
                    <a:pt x="115" y="119"/>
                  </a:lnTo>
                  <a:lnTo>
                    <a:pt x="50" y="69"/>
                  </a:lnTo>
                  <a:lnTo>
                    <a:pt x="4" y="79"/>
                  </a:lnTo>
                  <a:lnTo>
                    <a:pt x="0" y="84"/>
                  </a:lnTo>
                  <a:close/>
                </a:path>
              </a:pathLst>
            </a:custGeom>
            <a:solidFill>
              <a:srgbClr val="D6D1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8" name="Freeform 48"/>
            <p:cNvSpPr>
              <a:spLocks/>
            </p:cNvSpPr>
            <p:nvPr/>
          </p:nvSpPr>
          <p:spPr bwMode="auto">
            <a:xfrm>
              <a:off x="2855" y="1126"/>
              <a:ext cx="716" cy="1251"/>
            </a:xfrm>
            <a:custGeom>
              <a:avLst/>
              <a:gdLst>
                <a:gd name="T0" fmla="*/ 27 w 716"/>
                <a:gd name="T1" fmla="*/ 956 h 1251"/>
                <a:gd name="T2" fmla="*/ 49 w 716"/>
                <a:gd name="T3" fmla="*/ 990 h 1251"/>
                <a:gd name="T4" fmla="*/ 68 w 716"/>
                <a:gd name="T5" fmla="*/ 1109 h 1251"/>
                <a:gd name="T6" fmla="*/ 118 w 716"/>
                <a:gd name="T7" fmla="*/ 1136 h 1251"/>
                <a:gd name="T8" fmla="*/ 99 w 716"/>
                <a:gd name="T9" fmla="*/ 1167 h 1251"/>
                <a:gd name="T10" fmla="*/ 122 w 716"/>
                <a:gd name="T11" fmla="*/ 1222 h 1251"/>
                <a:gd name="T12" fmla="*/ 111 w 716"/>
                <a:gd name="T13" fmla="*/ 1247 h 1251"/>
                <a:gd name="T14" fmla="*/ 194 w 716"/>
                <a:gd name="T15" fmla="*/ 1251 h 1251"/>
                <a:gd name="T16" fmla="*/ 190 w 716"/>
                <a:gd name="T17" fmla="*/ 1186 h 1251"/>
                <a:gd name="T18" fmla="*/ 274 w 716"/>
                <a:gd name="T19" fmla="*/ 1186 h 1251"/>
                <a:gd name="T20" fmla="*/ 322 w 716"/>
                <a:gd name="T21" fmla="*/ 1034 h 1251"/>
                <a:gd name="T22" fmla="*/ 316 w 716"/>
                <a:gd name="T23" fmla="*/ 951 h 1251"/>
                <a:gd name="T24" fmla="*/ 365 w 716"/>
                <a:gd name="T25" fmla="*/ 926 h 1251"/>
                <a:gd name="T26" fmla="*/ 388 w 716"/>
                <a:gd name="T27" fmla="*/ 941 h 1251"/>
                <a:gd name="T28" fmla="*/ 418 w 716"/>
                <a:gd name="T29" fmla="*/ 887 h 1251"/>
                <a:gd name="T30" fmla="*/ 379 w 716"/>
                <a:gd name="T31" fmla="*/ 901 h 1251"/>
                <a:gd name="T32" fmla="*/ 319 w 716"/>
                <a:gd name="T33" fmla="*/ 856 h 1251"/>
                <a:gd name="T34" fmla="*/ 391 w 716"/>
                <a:gd name="T35" fmla="*/ 876 h 1251"/>
                <a:gd name="T36" fmla="*/ 437 w 716"/>
                <a:gd name="T37" fmla="*/ 852 h 1251"/>
                <a:gd name="T38" fmla="*/ 407 w 716"/>
                <a:gd name="T39" fmla="*/ 788 h 1251"/>
                <a:gd name="T40" fmla="*/ 350 w 716"/>
                <a:gd name="T41" fmla="*/ 774 h 1251"/>
                <a:gd name="T42" fmla="*/ 332 w 716"/>
                <a:gd name="T43" fmla="*/ 793 h 1251"/>
                <a:gd name="T44" fmla="*/ 341 w 716"/>
                <a:gd name="T45" fmla="*/ 671 h 1251"/>
                <a:gd name="T46" fmla="*/ 372 w 716"/>
                <a:gd name="T47" fmla="*/ 680 h 1251"/>
                <a:gd name="T48" fmla="*/ 384 w 716"/>
                <a:gd name="T49" fmla="*/ 592 h 1251"/>
                <a:gd name="T50" fmla="*/ 456 w 716"/>
                <a:gd name="T51" fmla="*/ 531 h 1251"/>
                <a:gd name="T52" fmla="*/ 479 w 716"/>
                <a:gd name="T53" fmla="*/ 498 h 1251"/>
                <a:gd name="T54" fmla="*/ 586 w 716"/>
                <a:gd name="T55" fmla="*/ 448 h 1251"/>
                <a:gd name="T56" fmla="*/ 575 w 716"/>
                <a:gd name="T57" fmla="*/ 405 h 1251"/>
                <a:gd name="T58" fmla="*/ 613 w 716"/>
                <a:gd name="T59" fmla="*/ 326 h 1251"/>
                <a:gd name="T60" fmla="*/ 716 w 716"/>
                <a:gd name="T61" fmla="*/ 290 h 1251"/>
                <a:gd name="T62" fmla="*/ 716 w 716"/>
                <a:gd name="T63" fmla="*/ 290 h 1251"/>
                <a:gd name="T64" fmla="*/ 700 w 716"/>
                <a:gd name="T65" fmla="*/ 232 h 1251"/>
                <a:gd name="T66" fmla="*/ 711 w 716"/>
                <a:gd name="T67" fmla="*/ 177 h 1251"/>
                <a:gd name="T68" fmla="*/ 697 w 716"/>
                <a:gd name="T69" fmla="*/ 98 h 1251"/>
                <a:gd name="T70" fmla="*/ 644 w 716"/>
                <a:gd name="T71" fmla="*/ 54 h 1251"/>
                <a:gd name="T72" fmla="*/ 601 w 716"/>
                <a:gd name="T73" fmla="*/ 54 h 1251"/>
                <a:gd name="T74" fmla="*/ 532 w 716"/>
                <a:gd name="T75" fmla="*/ 0 h 1251"/>
                <a:gd name="T76" fmla="*/ 506 w 716"/>
                <a:gd name="T77" fmla="*/ 6 h 1251"/>
                <a:gd name="T78" fmla="*/ 495 w 716"/>
                <a:gd name="T79" fmla="*/ 54 h 1251"/>
                <a:gd name="T80" fmla="*/ 418 w 716"/>
                <a:gd name="T81" fmla="*/ 54 h 1251"/>
                <a:gd name="T82" fmla="*/ 388 w 716"/>
                <a:gd name="T83" fmla="*/ 104 h 1251"/>
                <a:gd name="T84" fmla="*/ 326 w 716"/>
                <a:gd name="T85" fmla="*/ 108 h 1251"/>
                <a:gd name="T86" fmla="*/ 293 w 716"/>
                <a:gd name="T87" fmla="*/ 154 h 1251"/>
                <a:gd name="T88" fmla="*/ 312 w 716"/>
                <a:gd name="T89" fmla="*/ 182 h 1251"/>
                <a:gd name="T90" fmla="*/ 252 w 716"/>
                <a:gd name="T91" fmla="*/ 257 h 1251"/>
                <a:gd name="T92" fmla="*/ 206 w 716"/>
                <a:gd name="T93" fmla="*/ 276 h 1251"/>
                <a:gd name="T94" fmla="*/ 206 w 716"/>
                <a:gd name="T95" fmla="*/ 330 h 1251"/>
                <a:gd name="T96" fmla="*/ 163 w 716"/>
                <a:gd name="T97" fmla="*/ 399 h 1251"/>
                <a:gd name="T98" fmla="*/ 183 w 716"/>
                <a:gd name="T99" fmla="*/ 439 h 1251"/>
                <a:gd name="T100" fmla="*/ 171 w 716"/>
                <a:gd name="T101" fmla="*/ 464 h 1251"/>
                <a:gd name="T102" fmla="*/ 118 w 716"/>
                <a:gd name="T103" fmla="*/ 464 h 1251"/>
                <a:gd name="T104" fmla="*/ 72 w 716"/>
                <a:gd name="T105" fmla="*/ 556 h 1251"/>
                <a:gd name="T106" fmla="*/ 72 w 716"/>
                <a:gd name="T107" fmla="*/ 661 h 1251"/>
                <a:gd name="T108" fmla="*/ 111 w 716"/>
                <a:gd name="T109" fmla="*/ 694 h 1251"/>
                <a:gd name="T110" fmla="*/ 72 w 716"/>
                <a:gd name="T111" fmla="*/ 740 h 1251"/>
                <a:gd name="T112" fmla="*/ 91 w 716"/>
                <a:gd name="T113" fmla="*/ 793 h 1251"/>
                <a:gd name="T114" fmla="*/ 49 w 716"/>
                <a:gd name="T115" fmla="*/ 856 h 1251"/>
                <a:gd name="T116" fmla="*/ 0 w 716"/>
                <a:gd name="T117" fmla="*/ 906 h 1251"/>
                <a:gd name="T118" fmla="*/ 27 w 716"/>
                <a:gd name="T119" fmla="*/ 956 h 1251"/>
                <a:gd name="T120" fmla="*/ 27 w 716"/>
                <a:gd name="T121" fmla="*/ 956 h 1251"/>
                <a:gd name="T122" fmla="*/ 27 w 716"/>
                <a:gd name="T123" fmla="*/ 956 h 1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6"/>
                <a:gd name="T187" fmla="*/ 0 h 1251"/>
                <a:gd name="T188" fmla="*/ 716 w 716"/>
                <a:gd name="T189" fmla="*/ 1251 h 12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6" h="1251">
                  <a:moveTo>
                    <a:pt x="27" y="956"/>
                  </a:moveTo>
                  <a:lnTo>
                    <a:pt x="49" y="990"/>
                  </a:lnTo>
                  <a:lnTo>
                    <a:pt x="68" y="1109"/>
                  </a:lnTo>
                  <a:lnTo>
                    <a:pt x="118" y="1136"/>
                  </a:lnTo>
                  <a:lnTo>
                    <a:pt x="99" y="1167"/>
                  </a:lnTo>
                  <a:lnTo>
                    <a:pt x="122" y="1222"/>
                  </a:lnTo>
                  <a:lnTo>
                    <a:pt x="111" y="1247"/>
                  </a:lnTo>
                  <a:lnTo>
                    <a:pt x="194" y="1251"/>
                  </a:lnTo>
                  <a:lnTo>
                    <a:pt x="190" y="1186"/>
                  </a:lnTo>
                  <a:lnTo>
                    <a:pt x="274" y="1186"/>
                  </a:lnTo>
                  <a:lnTo>
                    <a:pt x="322" y="1034"/>
                  </a:lnTo>
                  <a:lnTo>
                    <a:pt x="316" y="951"/>
                  </a:lnTo>
                  <a:lnTo>
                    <a:pt x="365" y="926"/>
                  </a:lnTo>
                  <a:lnTo>
                    <a:pt x="388" y="941"/>
                  </a:lnTo>
                  <a:lnTo>
                    <a:pt x="418" y="887"/>
                  </a:lnTo>
                  <a:lnTo>
                    <a:pt x="379" y="901"/>
                  </a:lnTo>
                  <a:lnTo>
                    <a:pt x="319" y="856"/>
                  </a:lnTo>
                  <a:lnTo>
                    <a:pt x="391" y="876"/>
                  </a:lnTo>
                  <a:lnTo>
                    <a:pt x="437" y="852"/>
                  </a:lnTo>
                  <a:lnTo>
                    <a:pt x="407" y="788"/>
                  </a:lnTo>
                  <a:lnTo>
                    <a:pt x="350" y="774"/>
                  </a:lnTo>
                  <a:lnTo>
                    <a:pt x="332" y="793"/>
                  </a:lnTo>
                  <a:lnTo>
                    <a:pt x="341" y="671"/>
                  </a:lnTo>
                  <a:lnTo>
                    <a:pt x="372" y="680"/>
                  </a:lnTo>
                  <a:lnTo>
                    <a:pt x="384" y="592"/>
                  </a:lnTo>
                  <a:lnTo>
                    <a:pt x="456" y="531"/>
                  </a:lnTo>
                  <a:lnTo>
                    <a:pt x="479" y="498"/>
                  </a:lnTo>
                  <a:lnTo>
                    <a:pt x="586" y="448"/>
                  </a:lnTo>
                  <a:lnTo>
                    <a:pt x="575" y="405"/>
                  </a:lnTo>
                  <a:lnTo>
                    <a:pt x="613" y="326"/>
                  </a:lnTo>
                  <a:lnTo>
                    <a:pt x="716" y="290"/>
                  </a:lnTo>
                  <a:lnTo>
                    <a:pt x="700" y="232"/>
                  </a:lnTo>
                  <a:lnTo>
                    <a:pt x="711" y="177"/>
                  </a:lnTo>
                  <a:lnTo>
                    <a:pt x="697" y="98"/>
                  </a:lnTo>
                  <a:lnTo>
                    <a:pt x="644" y="54"/>
                  </a:lnTo>
                  <a:lnTo>
                    <a:pt x="601" y="54"/>
                  </a:lnTo>
                  <a:lnTo>
                    <a:pt x="532" y="0"/>
                  </a:lnTo>
                  <a:lnTo>
                    <a:pt x="506" y="6"/>
                  </a:lnTo>
                  <a:lnTo>
                    <a:pt x="495" y="54"/>
                  </a:lnTo>
                  <a:lnTo>
                    <a:pt x="418" y="54"/>
                  </a:lnTo>
                  <a:lnTo>
                    <a:pt x="388" y="104"/>
                  </a:lnTo>
                  <a:lnTo>
                    <a:pt x="326" y="108"/>
                  </a:lnTo>
                  <a:lnTo>
                    <a:pt x="293" y="154"/>
                  </a:lnTo>
                  <a:lnTo>
                    <a:pt x="312" y="182"/>
                  </a:lnTo>
                  <a:lnTo>
                    <a:pt x="252" y="257"/>
                  </a:lnTo>
                  <a:lnTo>
                    <a:pt x="206" y="276"/>
                  </a:lnTo>
                  <a:lnTo>
                    <a:pt x="206" y="330"/>
                  </a:lnTo>
                  <a:lnTo>
                    <a:pt x="163" y="399"/>
                  </a:lnTo>
                  <a:lnTo>
                    <a:pt x="183" y="439"/>
                  </a:lnTo>
                  <a:lnTo>
                    <a:pt x="171" y="464"/>
                  </a:lnTo>
                  <a:lnTo>
                    <a:pt x="118" y="464"/>
                  </a:lnTo>
                  <a:lnTo>
                    <a:pt x="72" y="556"/>
                  </a:lnTo>
                  <a:lnTo>
                    <a:pt x="72" y="661"/>
                  </a:lnTo>
                  <a:lnTo>
                    <a:pt x="111" y="694"/>
                  </a:lnTo>
                  <a:lnTo>
                    <a:pt x="72" y="740"/>
                  </a:lnTo>
                  <a:lnTo>
                    <a:pt x="91" y="793"/>
                  </a:lnTo>
                  <a:lnTo>
                    <a:pt x="49" y="856"/>
                  </a:lnTo>
                  <a:lnTo>
                    <a:pt x="0" y="906"/>
                  </a:lnTo>
                  <a:lnTo>
                    <a:pt x="27" y="956"/>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39" name="Freeform 49"/>
            <p:cNvSpPr>
              <a:spLocks/>
            </p:cNvSpPr>
            <p:nvPr/>
          </p:nvSpPr>
          <p:spPr bwMode="auto">
            <a:xfrm>
              <a:off x="2867" y="2312"/>
              <a:ext cx="96" cy="100"/>
            </a:xfrm>
            <a:custGeom>
              <a:avLst/>
              <a:gdLst>
                <a:gd name="T0" fmla="*/ 66 w 96"/>
                <a:gd name="T1" fmla="*/ 0 h 100"/>
                <a:gd name="T2" fmla="*/ 96 w 96"/>
                <a:gd name="T3" fmla="*/ 40 h 100"/>
                <a:gd name="T4" fmla="*/ 77 w 96"/>
                <a:gd name="T5" fmla="*/ 49 h 100"/>
                <a:gd name="T6" fmla="*/ 72 w 96"/>
                <a:gd name="T7" fmla="*/ 66 h 100"/>
                <a:gd name="T8" fmla="*/ 85 w 96"/>
                <a:gd name="T9" fmla="*/ 78 h 100"/>
                <a:gd name="T10" fmla="*/ 71 w 96"/>
                <a:gd name="T11" fmla="*/ 86 h 100"/>
                <a:gd name="T12" fmla="*/ 69 w 96"/>
                <a:gd name="T13" fmla="*/ 100 h 100"/>
                <a:gd name="T14" fmla="*/ 38 w 96"/>
                <a:gd name="T15" fmla="*/ 94 h 100"/>
                <a:gd name="T16" fmla="*/ 35 w 96"/>
                <a:gd name="T17" fmla="*/ 83 h 100"/>
                <a:gd name="T18" fmla="*/ 19 w 96"/>
                <a:gd name="T19" fmla="*/ 81 h 100"/>
                <a:gd name="T20" fmla="*/ 15 w 96"/>
                <a:gd name="T21" fmla="*/ 61 h 100"/>
                <a:gd name="T22" fmla="*/ 15 w 96"/>
                <a:gd name="T23" fmla="*/ 44 h 100"/>
                <a:gd name="T24" fmla="*/ 0 w 96"/>
                <a:gd name="T25" fmla="*/ 36 h 100"/>
                <a:gd name="T26" fmla="*/ 27 w 96"/>
                <a:gd name="T27" fmla="*/ 27 h 100"/>
                <a:gd name="T28" fmla="*/ 35 w 96"/>
                <a:gd name="T29" fmla="*/ 27 h 100"/>
                <a:gd name="T30" fmla="*/ 30 w 96"/>
                <a:gd name="T31" fmla="*/ 12 h 100"/>
                <a:gd name="T32" fmla="*/ 46 w 96"/>
                <a:gd name="T33" fmla="*/ 14 h 100"/>
                <a:gd name="T34" fmla="*/ 47 w 96"/>
                <a:gd name="T35" fmla="*/ 42 h 100"/>
                <a:gd name="T36" fmla="*/ 56 w 96"/>
                <a:gd name="T37" fmla="*/ 24 h 100"/>
                <a:gd name="T38" fmla="*/ 65 w 96"/>
                <a:gd name="T39" fmla="*/ 27 h 100"/>
                <a:gd name="T40" fmla="*/ 56 w 96"/>
                <a:gd name="T41" fmla="*/ 8 h 100"/>
                <a:gd name="T42" fmla="*/ 66 w 96"/>
                <a:gd name="T43" fmla="*/ 0 h 100"/>
                <a:gd name="T44" fmla="*/ 66 w 96"/>
                <a:gd name="T45" fmla="*/ 0 h 100"/>
                <a:gd name="T46" fmla="*/ 66 w 96"/>
                <a:gd name="T47" fmla="*/ 0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100"/>
                <a:gd name="T74" fmla="*/ 96 w 96"/>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100">
                  <a:moveTo>
                    <a:pt x="66" y="0"/>
                  </a:moveTo>
                  <a:lnTo>
                    <a:pt x="96" y="40"/>
                  </a:lnTo>
                  <a:lnTo>
                    <a:pt x="77" y="49"/>
                  </a:lnTo>
                  <a:lnTo>
                    <a:pt x="72" y="66"/>
                  </a:lnTo>
                  <a:lnTo>
                    <a:pt x="85" y="78"/>
                  </a:lnTo>
                  <a:lnTo>
                    <a:pt x="71" y="86"/>
                  </a:lnTo>
                  <a:lnTo>
                    <a:pt x="69" y="100"/>
                  </a:lnTo>
                  <a:lnTo>
                    <a:pt x="38" y="94"/>
                  </a:lnTo>
                  <a:lnTo>
                    <a:pt x="35" y="83"/>
                  </a:lnTo>
                  <a:lnTo>
                    <a:pt x="19" y="81"/>
                  </a:lnTo>
                  <a:lnTo>
                    <a:pt x="15" y="61"/>
                  </a:lnTo>
                  <a:lnTo>
                    <a:pt x="15" y="44"/>
                  </a:lnTo>
                  <a:lnTo>
                    <a:pt x="0" y="36"/>
                  </a:lnTo>
                  <a:lnTo>
                    <a:pt x="27" y="27"/>
                  </a:lnTo>
                  <a:lnTo>
                    <a:pt x="35" y="27"/>
                  </a:lnTo>
                  <a:lnTo>
                    <a:pt x="30" y="12"/>
                  </a:lnTo>
                  <a:lnTo>
                    <a:pt x="46" y="14"/>
                  </a:lnTo>
                  <a:lnTo>
                    <a:pt x="47" y="42"/>
                  </a:lnTo>
                  <a:lnTo>
                    <a:pt x="56" y="24"/>
                  </a:lnTo>
                  <a:lnTo>
                    <a:pt x="65" y="27"/>
                  </a:lnTo>
                  <a:lnTo>
                    <a:pt x="56" y="8"/>
                  </a:lnTo>
                  <a:lnTo>
                    <a:pt x="66"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0" name="Freeform 50"/>
            <p:cNvSpPr>
              <a:spLocks/>
            </p:cNvSpPr>
            <p:nvPr/>
          </p:nvSpPr>
          <p:spPr bwMode="auto">
            <a:xfrm>
              <a:off x="2807" y="2358"/>
              <a:ext cx="60" cy="59"/>
            </a:xfrm>
            <a:custGeom>
              <a:avLst/>
              <a:gdLst>
                <a:gd name="T0" fmla="*/ 43 w 60"/>
                <a:gd name="T1" fmla="*/ 0 h 59"/>
                <a:gd name="T2" fmla="*/ 51 w 60"/>
                <a:gd name="T3" fmla="*/ 26 h 59"/>
                <a:gd name="T4" fmla="*/ 60 w 60"/>
                <a:gd name="T5" fmla="*/ 31 h 59"/>
                <a:gd name="T6" fmla="*/ 53 w 60"/>
                <a:gd name="T7" fmla="*/ 51 h 59"/>
                <a:gd name="T8" fmla="*/ 25 w 60"/>
                <a:gd name="T9" fmla="*/ 48 h 59"/>
                <a:gd name="T10" fmla="*/ 15 w 60"/>
                <a:gd name="T11" fmla="*/ 59 h 59"/>
                <a:gd name="T12" fmla="*/ 15 w 60"/>
                <a:gd name="T13" fmla="*/ 41 h 59"/>
                <a:gd name="T14" fmla="*/ 4 w 60"/>
                <a:gd name="T15" fmla="*/ 35 h 59"/>
                <a:gd name="T16" fmla="*/ 0 w 60"/>
                <a:gd name="T17" fmla="*/ 9 h 59"/>
                <a:gd name="T18" fmla="*/ 18 w 60"/>
                <a:gd name="T19" fmla="*/ 10 h 59"/>
                <a:gd name="T20" fmla="*/ 22 w 60"/>
                <a:gd name="T21" fmla="*/ 3 h 59"/>
                <a:gd name="T22" fmla="*/ 34 w 60"/>
                <a:gd name="T23" fmla="*/ 6 h 59"/>
                <a:gd name="T24" fmla="*/ 43 w 60"/>
                <a:gd name="T25" fmla="*/ 0 h 59"/>
                <a:gd name="T26" fmla="*/ 43 w 60"/>
                <a:gd name="T27" fmla="*/ 0 h 59"/>
                <a:gd name="T28" fmla="*/ 43 w 60"/>
                <a:gd name="T29" fmla="*/ 0 h 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59"/>
                <a:gd name="T47" fmla="*/ 60 w 60"/>
                <a:gd name="T48" fmla="*/ 59 h 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59">
                  <a:moveTo>
                    <a:pt x="43" y="0"/>
                  </a:moveTo>
                  <a:lnTo>
                    <a:pt x="51" y="26"/>
                  </a:lnTo>
                  <a:lnTo>
                    <a:pt x="60" y="31"/>
                  </a:lnTo>
                  <a:lnTo>
                    <a:pt x="53" y="51"/>
                  </a:lnTo>
                  <a:lnTo>
                    <a:pt x="25" y="48"/>
                  </a:lnTo>
                  <a:lnTo>
                    <a:pt x="15" y="59"/>
                  </a:lnTo>
                  <a:lnTo>
                    <a:pt x="15" y="41"/>
                  </a:lnTo>
                  <a:lnTo>
                    <a:pt x="4" y="35"/>
                  </a:lnTo>
                  <a:lnTo>
                    <a:pt x="0" y="9"/>
                  </a:lnTo>
                  <a:lnTo>
                    <a:pt x="18" y="10"/>
                  </a:lnTo>
                  <a:lnTo>
                    <a:pt x="22" y="3"/>
                  </a:lnTo>
                  <a:lnTo>
                    <a:pt x="34" y="6"/>
                  </a:lnTo>
                  <a:lnTo>
                    <a:pt x="43"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1" name="Freeform 51"/>
            <p:cNvSpPr>
              <a:spLocks/>
            </p:cNvSpPr>
            <p:nvPr/>
          </p:nvSpPr>
          <p:spPr bwMode="auto">
            <a:xfrm>
              <a:off x="2867" y="2418"/>
              <a:ext cx="46" cy="30"/>
            </a:xfrm>
            <a:custGeom>
              <a:avLst/>
              <a:gdLst>
                <a:gd name="T0" fmla="*/ 21 w 46"/>
                <a:gd name="T1" fmla="*/ 0 h 30"/>
                <a:gd name="T2" fmla="*/ 0 w 46"/>
                <a:gd name="T3" fmla="*/ 6 h 30"/>
                <a:gd name="T4" fmla="*/ 25 w 46"/>
                <a:gd name="T5" fmla="*/ 30 h 30"/>
                <a:gd name="T6" fmla="*/ 46 w 46"/>
                <a:gd name="T7" fmla="*/ 22 h 30"/>
                <a:gd name="T8" fmla="*/ 37 w 46"/>
                <a:gd name="T9" fmla="*/ 3 h 30"/>
                <a:gd name="T10" fmla="*/ 28 w 46"/>
                <a:gd name="T11" fmla="*/ 9 h 30"/>
                <a:gd name="T12" fmla="*/ 21 w 46"/>
                <a:gd name="T13" fmla="*/ 0 h 30"/>
                <a:gd name="T14" fmla="*/ 21 w 46"/>
                <a:gd name="T15" fmla="*/ 0 h 30"/>
                <a:gd name="T16" fmla="*/ 21 w 4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0"/>
                <a:gd name="T29" fmla="*/ 46 w 4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0">
                  <a:moveTo>
                    <a:pt x="21" y="0"/>
                  </a:moveTo>
                  <a:lnTo>
                    <a:pt x="0" y="6"/>
                  </a:lnTo>
                  <a:lnTo>
                    <a:pt x="25" y="30"/>
                  </a:lnTo>
                  <a:lnTo>
                    <a:pt x="46" y="22"/>
                  </a:lnTo>
                  <a:lnTo>
                    <a:pt x="37" y="3"/>
                  </a:lnTo>
                  <a:lnTo>
                    <a:pt x="28" y="9"/>
                  </a:lnTo>
                  <a:lnTo>
                    <a:pt x="21" y="0"/>
                  </a:lnTo>
                  <a:close/>
                </a:path>
              </a:pathLst>
            </a:custGeom>
            <a:solidFill>
              <a:srgbClr val="66D1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2" name="Freeform 52"/>
            <p:cNvSpPr>
              <a:spLocks/>
            </p:cNvSpPr>
            <p:nvPr/>
          </p:nvSpPr>
          <p:spPr bwMode="auto">
            <a:xfrm>
              <a:off x="1949" y="2076"/>
              <a:ext cx="425" cy="802"/>
            </a:xfrm>
            <a:custGeom>
              <a:avLst/>
              <a:gdLst>
                <a:gd name="T0" fmla="*/ 122 w 425"/>
                <a:gd name="T1" fmla="*/ 19 h 802"/>
                <a:gd name="T2" fmla="*/ 62 w 425"/>
                <a:gd name="T3" fmla="*/ 16 h 802"/>
                <a:gd name="T4" fmla="*/ 49 w 425"/>
                <a:gd name="T5" fmla="*/ 43 h 802"/>
                <a:gd name="T6" fmla="*/ 28 w 425"/>
                <a:gd name="T7" fmla="*/ 59 h 802"/>
                <a:gd name="T8" fmla="*/ 13 w 425"/>
                <a:gd name="T9" fmla="*/ 85 h 802"/>
                <a:gd name="T10" fmla="*/ 24 w 425"/>
                <a:gd name="T11" fmla="*/ 125 h 802"/>
                <a:gd name="T12" fmla="*/ 5 w 425"/>
                <a:gd name="T13" fmla="*/ 176 h 802"/>
                <a:gd name="T14" fmla="*/ 5 w 425"/>
                <a:gd name="T15" fmla="*/ 186 h 802"/>
                <a:gd name="T16" fmla="*/ 18 w 425"/>
                <a:gd name="T17" fmla="*/ 203 h 802"/>
                <a:gd name="T18" fmla="*/ 16 w 425"/>
                <a:gd name="T19" fmla="*/ 253 h 802"/>
                <a:gd name="T20" fmla="*/ 18 w 425"/>
                <a:gd name="T21" fmla="*/ 282 h 802"/>
                <a:gd name="T22" fmla="*/ 31 w 425"/>
                <a:gd name="T23" fmla="*/ 261 h 802"/>
                <a:gd name="T24" fmla="*/ 52 w 425"/>
                <a:gd name="T25" fmla="*/ 233 h 802"/>
                <a:gd name="T26" fmla="*/ 55 w 425"/>
                <a:gd name="T27" fmla="*/ 261 h 802"/>
                <a:gd name="T28" fmla="*/ 62 w 425"/>
                <a:gd name="T29" fmla="*/ 273 h 802"/>
                <a:gd name="T30" fmla="*/ 55 w 425"/>
                <a:gd name="T31" fmla="*/ 330 h 802"/>
                <a:gd name="T32" fmla="*/ 43 w 425"/>
                <a:gd name="T33" fmla="*/ 344 h 802"/>
                <a:gd name="T34" fmla="*/ 58 w 425"/>
                <a:gd name="T35" fmla="*/ 354 h 802"/>
                <a:gd name="T36" fmla="*/ 96 w 425"/>
                <a:gd name="T37" fmla="*/ 360 h 802"/>
                <a:gd name="T38" fmla="*/ 156 w 425"/>
                <a:gd name="T39" fmla="*/ 347 h 802"/>
                <a:gd name="T40" fmla="*/ 125 w 425"/>
                <a:gd name="T41" fmla="*/ 385 h 802"/>
                <a:gd name="T42" fmla="*/ 163 w 425"/>
                <a:gd name="T43" fmla="*/ 411 h 802"/>
                <a:gd name="T44" fmla="*/ 163 w 425"/>
                <a:gd name="T45" fmla="*/ 448 h 802"/>
                <a:gd name="T46" fmla="*/ 159 w 425"/>
                <a:gd name="T47" fmla="*/ 482 h 802"/>
                <a:gd name="T48" fmla="*/ 112 w 425"/>
                <a:gd name="T49" fmla="*/ 498 h 802"/>
                <a:gd name="T50" fmla="*/ 72 w 425"/>
                <a:gd name="T51" fmla="*/ 540 h 802"/>
                <a:gd name="T52" fmla="*/ 107 w 425"/>
                <a:gd name="T53" fmla="*/ 551 h 802"/>
                <a:gd name="T54" fmla="*/ 84 w 425"/>
                <a:gd name="T55" fmla="*/ 608 h 802"/>
                <a:gd name="T56" fmla="*/ 56 w 425"/>
                <a:gd name="T57" fmla="*/ 649 h 802"/>
                <a:gd name="T58" fmla="*/ 97 w 425"/>
                <a:gd name="T59" fmla="*/ 653 h 802"/>
                <a:gd name="T60" fmla="*/ 137 w 425"/>
                <a:gd name="T61" fmla="*/ 667 h 802"/>
                <a:gd name="T62" fmla="*/ 182 w 425"/>
                <a:gd name="T63" fmla="*/ 640 h 802"/>
                <a:gd name="T64" fmla="*/ 137 w 425"/>
                <a:gd name="T65" fmla="*/ 689 h 802"/>
                <a:gd name="T66" fmla="*/ 69 w 425"/>
                <a:gd name="T67" fmla="*/ 734 h 802"/>
                <a:gd name="T68" fmla="*/ 21 w 425"/>
                <a:gd name="T69" fmla="*/ 796 h 802"/>
                <a:gd name="T70" fmla="*/ 81 w 425"/>
                <a:gd name="T71" fmla="*/ 764 h 802"/>
                <a:gd name="T72" fmla="*/ 147 w 425"/>
                <a:gd name="T73" fmla="*/ 739 h 802"/>
                <a:gd name="T74" fmla="*/ 191 w 425"/>
                <a:gd name="T75" fmla="*/ 752 h 802"/>
                <a:gd name="T76" fmla="*/ 254 w 425"/>
                <a:gd name="T77" fmla="*/ 715 h 802"/>
                <a:gd name="T78" fmla="*/ 342 w 425"/>
                <a:gd name="T79" fmla="*/ 724 h 802"/>
                <a:gd name="T80" fmla="*/ 409 w 425"/>
                <a:gd name="T81" fmla="*/ 673 h 802"/>
                <a:gd name="T82" fmla="*/ 359 w 425"/>
                <a:gd name="T83" fmla="*/ 664 h 802"/>
                <a:gd name="T84" fmla="*/ 403 w 425"/>
                <a:gd name="T85" fmla="*/ 637 h 802"/>
                <a:gd name="T86" fmla="*/ 414 w 425"/>
                <a:gd name="T87" fmla="*/ 611 h 802"/>
                <a:gd name="T88" fmla="*/ 401 w 425"/>
                <a:gd name="T89" fmla="*/ 527 h 802"/>
                <a:gd name="T90" fmla="*/ 348 w 425"/>
                <a:gd name="T91" fmla="*/ 546 h 802"/>
                <a:gd name="T92" fmla="*/ 350 w 425"/>
                <a:gd name="T93" fmla="*/ 499 h 802"/>
                <a:gd name="T94" fmla="*/ 307 w 425"/>
                <a:gd name="T95" fmla="*/ 457 h 802"/>
                <a:gd name="T96" fmla="*/ 338 w 425"/>
                <a:gd name="T97" fmla="*/ 454 h 802"/>
                <a:gd name="T98" fmla="*/ 303 w 425"/>
                <a:gd name="T99" fmla="*/ 382 h 802"/>
                <a:gd name="T100" fmla="*/ 243 w 425"/>
                <a:gd name="T101" fmla="*/ 327 h 802"/>
                <a:gd name="T102" fmla="*/ 194 w 425"/>
                <a:gd name="T103" fmla="*/ 250 h 802"/>
                <a:gd name="T104" fmla="*/ 146 w 425"/>
                <a:gd name="T105" fmla="*/ 242 h 802"/>
                <a:gd name="T106" fmla="*/ 163 w 425"/>
                <a:gd name="T107" fmla="*/ 207 h 802"/>
                <a:gd name="T108" fmla="*/ 206 w 425"/>
                <a:gd name="T109" fmla="*/ 164 h 802"/>
                <a:gd name="T110" fmla="*/ 225 w 425"/>
                <a:gd name="T111" fmla="*/ 120 h 802"/>
                <a:gd name="T112" fmla="*/ 137 w 425"/>
                <a:gd name="T113" fmla="*/ 94 h 802"/>
                <a:gd name="T114" fmla="*/ 87 w 425"/>
                <a:gd name="T115" fmla="*/ 101 h 802"/>
                <a:gd name="T116" fmla="*/ 96 w 425"/>
                <a:gd name="T117" fmla="*/ 81 h 802"/>
                <a:gd name="T118" fmla="*/ 159 w 425"/>
                <a:gd name="T119" fmla="*/ 0 h 802"/>
                <a:gd name="T120" fmla="*/ 159 w 425"/>
                <a:gd name="T121" fmla="*/ 0 h 8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5"/>
                <a:gd name="T184" fmla="*/ 0 h 802"/>
                <a:gd name="T185" fmla="*/ 425 w 425"/>
                <a:gd name="T186" fmla="*/ 802 h 8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5" h="802">
                  <a:moveTo>
                    <a:pt x="159" y="0"/>
                  </a:moveTo>
                  <a:lnTo>
                    <a:pt x="122" y="19"/>
                  </a:lnTo>
                  <a:lnTo>
                    <a:pt x="91" y="23"/>
                  </a:lnTo>
                  <a:lnTo>
                    <a:pt x="62" y="16"/>
                  </a:lnTo>
                  <a:lnTo>
                    <a:pt x="43" y="29"/>
                  </a:lnTo>
                  <a:lnTo>
                    <a:pt x="49" y="43"/>
                  </a:lnTo>
                  <a:lnTo>
                    <a:pt x="33" y="47"/>
                  </a:lnTo>
                  <a:lnTo>
                    <a:pt x="28" y="59"/>
                  </a:lnTo>
                  <a:lnTo>
                    <a:pt x="41" y="69"/>
                  </a:lnTo>
                  <a:lnTo>
                    <a:pt x="13" y="85"/>
                  </a:lnTo>
                  <a:lnTo>
                    <a:pt x="11" y="117"/>
                  </a:lnTo>
                  <a:lnTo>
                    <a:pt x="24" y="125"/>
                  </a:lnTo>
                  <a:lnTo>
                    <a:pt x="16" y="142"/>
                  </a:lnTo>
                  <a:lnTo>
                    <a:pt x="5" y="176"/>
                  </a:lnTo>
                  <a:lnTo>
                    <a:pt x="0" y="184"/>
                  </a:lnTo>
                  <a:lnTo>
                    <a:pt x="5" y="186"/>
                  </a:lnTo>
                  <a:lnTo>
                    <a:pt x="5" y="194"/>
                  </a:lnTo>
                  <a:lnTo>
                    <a:pt x="18" y="203"/>
                  </a:lnTo>
                  <a:lnTo>
                    <a:pt x="37" y="191"/>
                  </a:lnTo>
                  <a:lnTo>
                    <a:pt x="16" y="253"/>
                  </a:lnTo>
                  <a:lnTo>
                    <a:pt x="22" y="263"/>
                  </a:lnTo>
                  <a:lnTo>
                    <a:pt x="18" y="282"/>
                  </a:lnTo>
                  <a:lnTo>
                    <a:pt x="28" y="285"/>
                  </a:lnTo>
                  <a:lnTo>
                    <a:pt x="31" y="261"/>
                  </a:lnTo>
                  <a:lnTo>
                    <a:pt x="31" y="247"/>
                  </a:lnTo>
                  <a:lnTo>
                    <a:pt x="52" y="233"/>
                  </a:lnTo>
                  <a:lnTo>
                    <a:pt x="47" y="254"/>
                  </a:lnTo>
                  <a:lnTo>
                    <a:pt x="55" y="261"/>
                  </a:lnTo>
                  <a:lnTo>
                    <a:pt x="66" y="247"/>
                  </a:lnTo>
                  <a:lnTo>
                    <a:pt x="62" y="273"/>
                  </a:lnTo>
                  <a:lnTo>
                    <a:pt x="72" y="292"/>
                  </a:lnTo>
                  <a:lnTo>
                    <a:pt x="55" y="330"/>
                  </a:lnTo>
                  <a:lnTo>
                    <a:pt x="52" y="348"/>
                  </a:lnTo>
                  <a:lnTo>
                    <a:pt x="43" y="344"/>
                  </a:lnTo>
                  <a:lnTo>
                    <a:pt x="49" y="373"/>
                  </a:lnTo>
                  <a:lnTo>
                    <a:pt x="58" y="354"/>
                  </a:lnTo>
                  <a:lnTo>
                    <a:pt x="77" y="370"/>
                  </a:lnTo>
                  <a:lnTo>
                    <a:pt x="96" y="360"/>
                  </a:lnTo>
                  <a:lnTo>
                    <a:pt x="140" y="341"/>
                  </a:lnTo>
                  <a:lnTo>
                    <a:pt x="156" y="347"/>
                  </a:lnTo>
                  <a:lnTo>
                    <a:pt x="135" y="360"/>
                  </a:lnTo>
                  <a:lnTo>
                    <a:pt x="125" y="385"/>
                  </a:lnTo>
                  <a:lnTo>
                    <a:pt x="149" y="427"/>
                  </a:lnTo>
                  <a:lnTo>
                    <a:pt x="163" y="411"/>
                  </a:lnTo>
                  <a:lnTo>
                    <a:pt x="168" y="443"/>
                  </a:lnTo>
                  <a:lnTo>
                    <a:pt x="163" y="448"/>
                  </a:lnTo>
                  <a:lnTo>
                    <a:pt x="172" y="457"/>
                  </a:lnTo>
                  <a:lnTo>
                    <a:pt x="159" y="482"/>
                  </a:lnTo>
                  <a:lnTo>
                    <a:pt x="168" y="489"/>
                  </a:lnTo>
                  <a:lnTo>
                    <a:pt x="112" y="498"/>
                  </a:lnTo>
                  <a:lnTo>
                    <a:pt x="87" y="514"/>
                  </a:lnTo>
                  <a:lnTo>
                    <a:pt x="72" y="540"/>
                  </a:lnTo>
                  <a:lnTo>
                    <a:pt x="102" y="529"/>
                  </a:lnTo>
                  <a:lnTo>
                    <a:pt x="107" y="551"/>
                  </a:lnTo>
                  <a:lnTo>
                    <a:pt x="106" y="580"/>
                  </a:lnTo>
                  <a:lnTo>
                    <a:pt x="84" y="608"/>
                  </a:lnTo>
                  <a:lnTo>
                    <a:pt x="24" y="634"/>
                  </a:lnTo>
                  <a:lnTo>
                    <a:pt x="56" y="649"/>
                  </a:lnTo>
                  <a:lnTo>
                    <a:pt x="87" y="643"/>
                  </a:lnTo>
                  <a:lnTo>
                    <a:pt x="97" y="653"/>
                  </a:lnTo>
                  <a:lnTo>
                    <a:pt x="121" y="646"/>
                  </a:lnTo>
                  <a:lnTo>
                    <a:pt x="137" y="667"/>
                  </a:lnTo>
                  <a:lnTo>
                    <a:pt x="159" y="658"/>
                  </a:lnTo>
                  <a:lnTo>
                    <a:pt x="182" y="640"/>
                  </a:lnTo>
                  <a:lnTo>
                    <a:pt x="163" y="680"/>
                  </a:lnTo>
                  <a:lnTo>
                    <a:pt x="137" y="689"/>
                  </a:lnTo>
                  <a:lnTo>
                    <a:pt x="88" y="689"/>
                  </a:lnTo>
                  <a:lnTo>
                    <a:pt x="69" y="734"/>
                  </a:lnTo>
                  <a:lnTo>
                    <a:pt x="2" y="802"/>
                  </a:lnTo>
                  <a:lnTo>
                    <a:pt x="21" y="796"/>
                  </a:lnTo>
                  <a:lnTo>
                    <a:pt x="49" y="796"/>
                  </a:lnTo>
                  <a:lnTo>
                    <a:pt x="81" y="764"/>
                  </a:lnTo>
                  <a:lnTo>
                    <a:pt x="127" y="770"/>
                  </a:lnTo>
                  <a:lnTo>
                    <a:pt x="147" y="739"/>
                  </a:lnTo>
                  <a:lnTo>
                    <a:pt x="172" y="727"/>
                  </a:lnTo>
                  <a:lnTo>
                    <a:pt x="191" y="752"/>
                  </a:lnTo>
                  <a:lnTo>
                    <a:pt x="243" y="733"/>
                  </a:lnTo>
                  <a:lnTo>
                    <a:pt x="254" y="715"/>
                  </a:lnTo>
                  <a:lnTo>
                    <a:pt x="285" y="728"/>
                  </a:lnTo>
                  <a:lnTo>
                    <a:pt x="342" y="724"/>
                  </a:lnTo>
                  <a:lnTo>
                    <a:pt x="397" y="696"/>
                  </a:lnTo>
                  <a:lnTo>
                    <a:pt x="409" y="673"/>
                  </a:lnTo>
                  <a:lnTo>
                    <a:pt x="364" y="676"/>
                  </a:lnTo>
                  <a:lnTo>
                    <a:pt x="359" y="664"/>
                  </a:lnTo>
                  <a:lnTo>
                    <a:pt x="375" y="640"/>
                  </a:lnTo>
                  <a:lnTo>
                    <a:pt x="403" y="637"/>
                  </a:lnTo>
                  <a:lnTo>
                    <a:pt x="397" y="618"/>
                  </a:lnTo>
                  <a:lnTo>
                    <a:pt x="414" y="611"/>
                  </a:lnTo>
                  <a:lnTo>
                    <a:pt x="425" y="565"/>
                  </a:lnTo>
                  <a:lnTo>
                    <a:pt x="401" y="527"/>
                  </a:lnTo>
                  <a:lnTo>
                    <a:pt x="363" y="524"/>
                  </a:lnTo>
                  <a:lnTo>
                    <a:pt x="348" y="546"/>
                  </a:lnTo>
                  <a:lnTo>
                    <a:pt x="326" y="535"/>
                  </a:lnTo>
                  <a:lnTo>
                    <a:pt x="350" y="499"/>
                  </a:lnTo>
                  <a:lnTo>
                    <a:pt x="323" y="479"/>
                  </a:lnTo>
                  <a:lnTo>
                    <a:pt x="307" y="457"/>
                  </a:lnTo>
                  <a:lnTo>
                    <a:pt x="342" y="470"/>
                  </a:lnTo>
                  <a:lnTo>
                    <a:pt x="338" y="454"/>
                  </a:lnTo>
                  <a:lnTo>
                    <a:pt x="307" y="411"/>
                  </a:lnTo>
                  <a:lnTo>
                    <a:pt x="303" y="382"/>
                  </a:lnTo>
                  <a:lnTo>
                    <a:pt x="260" y="370"/>
                  </a:lnTo>
                  <a:lnTo>
                    <a:pt x="243" y="327"/>
                  </a:lnTo>
                  <a:lnTo>
                    <a:pt x="238" y="288"/>
                  </a:lnTo>
                  <a:lnTo>
                    <a:pt x="194" y="250"/>
                  </a:lnTo>
                  <a:lnTo>
                    <a:pt x="156" y="250"/>
                  </a:lnTo>
                  <a:lnTo>
                    <a:pt x="146" y="242"/>
                  </a:lnTo>
                  <a:lnTo>
                    <a:pt x="181" y="228"/>
                  </a:lnTo>
                  <a:lnTo>
                    <a:pt x="163" y="207"/>
                  </a:lnTo>
                  <a:lnTo>
                    <a:pt x="176" y="204"/>
                  </a:lnTo>
                  <a:lnTo>
                    <a:pt x="206" y="164"/>
                  </a:lnTo>
                  <a:lnTo>
                    <a:pt x="207" y="139"/>
                  </a:lnTo>
                  <a:lnTo>
                    <a:pt x="225" y="120"/>
                  </a:lnTo>
                  <a:lnTo>
                    <a:pt x="221" y="97"/>
                  </a:lnTo>
                  <a:lnTo>
                    <a:pt x="137" y="94"/>
                  </a:lnTo>
                  <a:lnTo>
                    <a:pt x="100" y="116"/>
                  </a:lnTo>
                  <a:lnTo>
                    <a:pt x="87" y="101"/>
                  </a:lnTo>
                  <a:lnTo>
                    <a:pt x="116" y="82"/>
                  </a:lnTo>
                  <a:lnTo>
                    <a:pt x="96" y="81"/>
                  </a:lnTo>
                  <a:lnTo>
                    <a:pt x="156" y="29"/>
                  </a:lnTo>
                  <a:lnTo>
                    <a:pt x="159"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3" name="Freeform 53"/>
            <p:cNvSpPr>
              <a:spLocks/>
            </p:cNvSpPr>
            <p:nvPr/>
          </p:nvSpPr>
          <p:spPr bwMode="auto">
            <a:xfrm>
              <a:off x="1883" y="2073"/>
              <a:ext cx="63" cy="104"/>
            </a:xfrm>
            <a:custGeom>
              <a:avLst/>
              <a:gdLst>
                <a:gd name="T0" fmla="*/ 63 w 63"/>
                <a:gd name="T1" fmla="*/ 0 h 104"/>
                <a:gd name="T2" fmla="*/ 55 w 63"/>
                <a:gd name="T3" fmla="*/ 29 h 104"/>
                <a:gd name="T4" fmla="*/ 62 w 63"/>
                <a:gd name="T5" fmla="*/ 43 h 104"/>
                <a:gd name="T6" fmla="*/ 35 w 63"/>
                <a:gd name="T7" fmla="*/ 50 h 104"/>
                <a:gd name="T8" fmla="*/ 38 w 63"/>
                <a:gd name="T9" fmla="*/ 68 h 104"/>
                <a:gd name="T10" fmla="*/ 3 w 63"/>
                <a:gd name="T11" fmla="*/ 104 h 104"/>
                <a:gd name="T12" fmla="*/ 8 w 63"/>
                <a:gd name="T13" fmla="*/ 84 h 104"/>
                <a:gd name="T14" fmla="*/ 13 w 63"/>
                <a:gd name="T15" fmla="*/ 62 h 104"/>
                <a:gd name="T16" fmla="*/ 0 w 63"/>
                <a:gd name="T17" fmla="*/ 53 h 104"/>
                <a:gd name="T18" fmla="*/ 10 w 63"/>
                <a:gd name="T19" fmla="*/ 37 h 104"/>
                <a:gd name="T20" fmla="*/ 31 w 63"/>
                <a:gd name="T21" fmla="*/ 46 h 104"/>
                <a:gd name="T22" fmla="*/ 43 w 63"/>
                <a:gd name="T23" fmla="*/ 19 h 104"/>
                <a:gd name="T24" fmla="*/ 63 w 63"/>
                <a:gd name="T25" fmla="*/ 0 h 104"/>
                <a:gd name="T26" fmla="*/ 63 w 63"/>
                <a:gd name="T27" fmla="*/ 0 h 104"/>
                <a:gd name="T28" fmla="*/ 63 w 63"/>
                <a:gd name="T29" fmla="*/ 0 h 1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104"/>
                <a:gd name="T47" fmla="*/ 63 w 63"/>
                <a:gd name="T48" fmla="*/ 104 h 1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104">
                  <a:moveTo>
                    <a:pt x="63" y="0"/>
                  </a:moveTo>
                  <a:lnTo>
                    <a:pt x="55" y="29"/>
                  </a:lnTo>
                  <a:lnTo>
                    <a:pt x="62" y="43"/>
                  </a:lnTo>
                  <a:lnTo>
                    <a:pt x="35" y="50"/>
                  </a:lnTo>
                  <a:lnTo>
                    <a:pt x="38" y="68"/>
                  </a:lnTo>
                  <a:lnTo>
                    <a:pt x="3" y="104"/>
                  </a:lnTo>
                  <a:lnTo>
                    <a:pt x="8" y="84"/>
                  </a:lnTo>
                  <a:lnTo>
                    <a:pt x="13" y="62"/>
                  </a:lnTo>
                  <a:lnTo>
                    <a:pt x="0" y="53"/>
                  </a:lnTo>
                  <a:lnTo>
                    <a:pt x="10" y="37"/>
                  </a:lnTo>
                  <a:lnTo>
                    <a:pt x="31" y="46"/>
                  </a:lnTo>
                  <a:lnTo>
                    <a:pt x="43" y="19"/>
                  </a:lnTo>
                  <a:lnTo>
                    <a:pt x="63"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4" name="Freeform 54"/>
            <p:cNvSpPr>
              <a:spLocks/>
            </p:cNvSpPr>
            <p:nvPr/>
          </p:nvSpPr>
          <p:spPr bwMode="auto">
            <a:xfrm>
              <a:off x="1908" y="2161"/>
              <a:ext cx="46" cy="74"/>
            </a:xfrm>
            <a:custGeom>
              <a:avLst/>
              <a:gdLst>
                <a:gd name="T0" fmla="*/ 28 w 46"/>
                <a:gd name="T1" fmla="*/ 0 h 74"/>
                <a:gd name="T2" fmla="*/ 30 w 46"/>
                <a:gd name="T3" fmla="*/ 15 h 74"/>
                <a:gd name="T4" fmla="*/ 28 w 46"/>
                <a:gd name="T5" fmla="*/ 38 h 74"/>
                <a:gd name="T6" fmla="*/ 46 w 46"/>
                <a:gd name="T7" fmla="*/ 52 h 74"/>
                <a:gd name="T8" fmla="*/ 28 w 46"/>
                <a:gd name="T9" fmla="*/ 74 h 74"/>
                <a:gd name="T10" fmla="*/ 24 w 46"/>
                <a:gd name="T11" fmla="*/ 49 h 74"/>
                <a:gd name="T12" fmla="*/ 10 w 46"/>
                <a:gd name="T13" fmla="*/ 46 h 74"/>
                <a:gd name="T14" fmla="*/ 0 w 46"/>
                <a:gd name="T15" fmla="*/ 15 h 74"/>
                <a:gd name="T16" fmla="*/ 10 w 46"/>
                <a:gd name="T17" fmla="*/ 12 h 74"/>
                <a:gd name="T18" fmla="*/ 19 w 46"/>
                <a:gd name="T19" fmla="*/ 19 h 74"/>
                <a:gd name="T20" fmla="*/ 28 w 46"/>
                <a:gd name="T21" fmla="*/ 0 h 74"/>
                <a:gd name="T22" fmla="*/ 28 w 46"/>
                <a:gd name="T23" fmla="*/ 0 h 74"/>
                <a:gd name="T24" fmla="*/ 28 w 4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6"/>
                <a:gd name="T40" fmla="*/ 0 h 74"/>
                <a:gd name="T41" fmla="*/ 46 w 4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6" h="74">
                  <a:moveTo>
                    <a:pt x="28" y="0"/>
                  </a:moveTo>
                  <a:lnTo>
                    <a:pt x="30" y="15"/>
                  </a:lnTo>
                  <a:lnTo>
                    <a:pt x="28" y="38"/>
                  </a:lnTo>
                  <a:lnTo>
                    <a:pt x="46" y="52"/>
                  </a:lnTo>
                  <a:lnTo>
                    <a:pt x="28" y="74"/>
                  </a:lnTo>
                  <a:lnTo>
                    <a:pt x="24" y="49"/>
                  </a:lnTo>
                  <a:lnTo>
                    <a:pt x="10" y="46"/>
                  </a:lnTo>
                  <a:lnTo>
                    <a:pt x="0" y="15"/>
                  </a:lnTo>
                  <a:lnTo>
                    <a:pt x="10" y="12"/>
                  </a:lnTo>
                  <a:lnTo>
                    <a:pt x="19" y="19"/>
                  </a:lnTo>
                  <a:lnTo>
                    <a:pt x="28"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5" name="Freeform 55"/>
            <p:cNvSpPr>
              <a:spLocks/>
            </p:cNvSpPr>
            <p:nvPr/>
          </p:nvSpPr>
          <p:spPr bwMode="auto">
            <a:xfrm>
              <a:off x="1911" y="2270"/>
              <a:ext cx="46" cy="32"/>
            </a:xfrm>
            <a:custGeom>
              <a:avLst/>
              <a:gdLst>
                <a:gd name="T0" fmla="*/ 13 w 46"/>
                <a:gd name="T1" fmla="*/ 0 h 32"/>
                <a:gd name="T2" fmla="*/ 25 w 46"/>
                <a:gd name="T3" fmla="*/ 1 h 32"/>
                <a:gd name="T4" fmla="*/ 46 w 46"/>
                <a:gd name="T5" fmla="*/ 20 h 32"/>
                <a:gd name="T6" fmla="*/ 31 w 46"/>
                <a:gd name="T7" fmla="*/ 32 h 32"/>
                <a:gd name="T8" fmla="*/ 0 w 46"/>
                <a:gd name="T9" fmla="*/ 29 h 32"/>
                <a:gd name="T10" fmla="*/ 27 w 46"/>
                <a:gd name="T11" fmla="*/ 16 h 32"/>
                <a:gd name="T12" fmla="*/ 13 w 46"/>
                <a:gd name="T13" fmla="*/ 0 h 32"/>
                <a:gd name="T14" fmla="*/ 13 w 46"/>
                <a:gd name="T15" fmla="*/ 0 h 32"/>
                <a:gd name="T16" fmla="*/ 13 w 46"/>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32"/>
                <a:gd name="T29" fmla="*/ 46 w 4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32">
                  <a:moveTo>
                    <a:pt x="13" y="0"/>
                  </a:moveTo>
                  <a:lnTo>
                    <a:pt x="25" y="1"/>
                  </a:lnTo>
                  <a:lnTo>
                    <a:pt x="46" y="20"/>
                  </a:lnTo>
                  <a:lnTo>
                    <a:pt x="31" y="32"/>
                  </a:lnTo>
                  <a:lnTo>
                    <a:pt x="0" y="29"/>
                  </a:lnTo>
                  <a:lnTo>
                    <a:pt x="27" y="16"/>
                  </a:lnTo>
                  <a:lnTo>
                    <a:pt x="13"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6" name="Freeform 56"/>
            <p:cNvSpPr>
              <a:spLocks/>
            </p:cNvSpPr>
            <p:nvPr/>
          </p:nvSpPr>
          <p:spPr bwMode="auto">
            <a:xfrm>
              <a:off x="1936" y="2321"/>
              <a:ext cx="15" cy="24"/>
            </a:xfrm>
            <a:custGeom>
              <a:avLst/>
              <a:gdLst>
                <a:gd name="T0" fmla="*/ 15 w 15"/>
                <a:gd name="T1" fmla="*/ 0 h 24"/>
                <a:gd name="T2" fmla="*/ 0 w 15"/>
                <a:gd name="T3" fmla="*/ 8 h 24"/>
                <a:gd name="T4" fmla="*/ 6 w 15"/>
                <a:gd name="T5" fmla="*/ 24 h 24"/>
                <a:gd name="T6" fmla="*/ 15 w 15"/>
                <a:gd name="T7" fmla="*/ 0 h 24"/>
                <a:gd name="T8" fmla="*/ 15 w 15"/>
                <a:gd name="T9" fmla="*/ 0 h 24"/>
                <a:gd name="T10" fmla="*/ 15 w 15"/>
                <a:gd name="T11" fmla="*/ 0 h 24"/>
                <a:gd name="T12" fmla="*/ 0 60000 65536"/>
                <a:gd name="T13" fmla="*/ 0 60000 65536"/>
                <a:gd name="T14" fmla="*/ 0 60000 65536"/>
                <a:gd name="T15" fmla="*/ 0 60000 65536"/>
                <a:gd name="T16" fmla="*/ 0 60000 65536"/>
                <a:gd name="T17" fmla="*/ 0 60000 65536"/>
                <a:gd name="T18" fmla="*/ 0 w 15"/>
                <a:gd name="T19" fmla="*/ 0 h 24"/>
                <a:gd name="T20" fmla="*/ 15 w 15"/>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5" h="24">
                  <a:moveTo>
                    <a:pt x="15" y="0"/>
                  </a:moveTo>
                  <a:lnTo>
                    <a:pt x="0" y="8"/>
                  </a:lnTo>
                  <a:lnTo>
                    <a:pt x="6" y="24"/>
                  </a:lnTo>
                  <a:lnTo>
                    <a:pt x="15"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7" name="Freeform 57"/>
            <p:cNvSpPr>
              <a:spLocks/>
            </p:cNvSpPr>
            <p:nvPr/>
          </p:nvSpPr>
          <p:spPr bwMode="auto">
            <a:xfrm>
              <a:off x="1913" y="2339"/>
              <a:ext cx="22" cy="29"/>
            </a:xfrm>
            <a:custGeom>
              <a:avLst/>
              <a:gdLst>
                <a:gd name="T0" fmla="*/ 8 w 22"/>
                <a:gd name="T1" fmla="*/ 0 h 29"/>
                <a:gd name="T2" fmla="*/ 19 w 22"/>
                <a:gd name="T3" fmla="*/ 6 h 29"/>
                <a:gd name="T4" fmla="*/ 22 w 22"/>
                <a:gd name="T5" fmla="*/ 22 h 29"/>
                <a:gd name="T6" fmla="*/ 0 w 22"/>
                <a:gd name="T7" fmla="*/ 29 h 29"/>
                <a:gd name="T8" fmla="*/ 11 w 22"/>
                <a:gd name="T9" fmla="*/ 13 h 29"/>
                <a:gd name="T10" fmla="*/ 8 w 22"/>
                <a:gd name="T11" fmla="*/ 0 h 29"/>
                <a:gd name="T12" fmla="*/ 8 w 22"/>
                <a:gd name="T13" fmla="*/ 0 h 29"/>
                <a:gd name="T14" fmla="*/ 8 w 22"/>
                <a:gd name="T15" fmla="*/ 0 h 29"/>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9"/>
                <a:gd name="T26" fmla="*/ 22 w 22"/>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9">
                  <a:moveTo>
                    <a:pt x="8" y="0"/>
                  </a:moveTo>
                  <a:lnTo>
                    <a:pt x="19" y="6"/>
                  </a:lnTo>
                  <a:lnTo>
                    <a:pt x="22" y="22"/>
                  </a:lnTo>
                  <a:lnTo>
                    <a:pt x="0" y="29"/>
                  </a:lnTo>
                  <a:lnTo>
                    <a:pt x="11" y="13"/>
                  </a:lnTo>
                  <a:lnTo>
                    <a:pt x="8" y="0"/>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8" name="Freeform 58"/>
            <p:cNvSpPr>
              <a:spLocks/>
            </p:cNvSpPr>
            <p:nvPr/>
          </p:nvSpPr>
          <p:spPr bwMode="auto">
            <a:xfrm>
              <a:off x="1710" y="2390"/>
              <a:ext cx="236" cy="350"/>
            </a:xfrm>
            <a:custGeom>
              <a:avLst/>
              <a:gdLst>
                <a:gd name="T0" fmla="*/ 129 w 236"/>
                <a:gd name="T1" fmla="*/ 66 h 350"/>
                <a:gd name="T2" fmla="*/ 144 w 236"/>
                <a:gd name="T3" fmla="*/ 85 h 350"/>
                <a:gd name="T4" fmla="*/ 147 w 236"/>
                <a:gd name="T5" fmla="*/ 103 h 350"/>
                <a:gd name="T6" fmla="*/ 175 w 236"/>
                <a:gd name="T7" fmla="*/ 91 h 350"/>
                <a:gd name="T8" fmla="*/ 203 w 236"/>
                <a:gd name="T9" fmla="*/ 91 h 350"/>
                <a:gd name="T10" fmla="*/ 219 w 236"/>
                <a:gd name="T11" fmla="*/ 122 h 350"/>
                <a:gd name="T12" fmla="*/ 236 w 236"/>
                <a:gd name="T13" fmla="*/ 156 h 350"/>
                <a:gd name="T14" fmla="*/ 226 w 236"/>
                <a:gd name="T15" fmla="*/ 178 h 350"/>
                <a:gd name="T16" fmla="*/ 230 w 236"/>
                <a:gd name="T17" fmla="*/ 215 h 350"/>
                <a:gd name="T18" fmla="*/ 211 w 236"/>
                <a:gd name="T19" fmla="*/ 291 h 350"/>
                <a:gd name="T20" fmla="*/ 188 w 236"/>
                <a:gd name="T21" fmla="*/ 284 h 350"/>
                <a:gd name="T22" fmla="*/ 142 w 236"/>
                <a:gd name="T23" fmla="*/ 294 h 350"/>
                <a:gd name="T24" fmla="*/ 122 w 236"/>
                <a:gd name="T25" fmla="*/ 320 h 350"/>
                <a:gd name="T26" fmla="*/ 103 w 236"/>
                <a:gd name="T27" fmla="*/ 329 h 350"/>
                <a:gd name="T28" fmla="*/ 51 w 236"/>
                <a:gd name="T29" fmla="*/ 350 h 350"/>
                <a:gd name="T30" fmla="*/ 26 w 236"/>
                <a:gd name="T31" fmla="*/ 344 h 350"/>
                <a:gd name="T32" fmla="*/ 42 w 236"/>
                <a:gd name="T33" fmla="*/ 329 h 350"/>
                <a:gd name="T34" fmla="*/ 20 w 236"/>
                <a:gd name="T35" fmla="*/ 332 h 350"/>
                <a:gd name="T36" fmla="*/ 26 w 236"/>
                <a:gd name="T37" fmla="*/ 315 h 350"/>
                <a:gd name="T38" fmla="*/ 7 w 236"/>
                <a:gd name="T39" fmla="*/ 315 h 350"/>
                <a:gd name="T40" fmla="*/ 12 w 236"/>
                <a:gd name="T41" fmla="*/ 300 h 350"/>
                <a:gd name="T42" fmla="*/ 23 w 236"/>
                <a:gd name="T43" fmla="*/ 285 h 350"/>
                <a:gd name="T44" fmla="*/ 0 w 236"/>
                <a:gd name="T45" fmla="*/ 285 h 350"/>
                <a:gd name="T46" fmla="*/ 3 w 236"/>
                <a:gd name="T47" fmla="*/ 278 h 350"/>
                <a:gd name="T48" fmla="*/ 45 w 236"/>
                <a:gd name="T49" fmla="*/ 251 h 350"/>
                <a:gd name="T50" fmla="*/ 87 w 236"/>
                <a:gd name="T51" fmla="*/ 243 h 350"/>
                <a:gd name="T52" fmla="*/ 78 w 236"/>
                <a:gd name="T53" fmla="*/ 226 h 350"/>
                <a:gd name="T54" fmla="*/ 51 w 236"/>
                <a:gd name="T55" fmla="*/ 243 h 350"/>
                <a:gd name="T56" fmla="*/ 26 w 236"/>
                <a:gd name="T57" fmla="*/ 245 h 350"/>
                <a:gd name="T58" fmla="*/ 47 w 236"/>
                <a:gd name="T59" fmla="*/ 232 h 350"/>
                <a:gd name="T60" fmla="*/ 48 w 236"/>
                <a:gd name="T61" fmla="*/ 210 h 350"/>
                <a:gd name="T62" fmla="*/ 72 w 236"/>
                <a:gd name="T63" fmla="*/ 188 h 350"/>
                <a:gd name="T64" fmla="*/ 28 w 236"/>
                <a:gd name="T65" fmla="*/ 181 h 350"/>
                <a:gd name="T66" fmla="*/ 13 w 236"/>
                <a:gd name="T67" fmla="*/ 159 h 350"/>
                <a:gd name="T68" fmla="*/ 45 w 236"/>
                <a:gd name="T69" fmla="*/ 134 h 350"/>
                <a:gd name="T70" fmla="*/ 17 w 236"/>
                <a:gd name="T71" fmla="*/ 129 h 350"/>
                <a:gd name="T72" fmla="*/ 15 w 236"/>
                <a:gd name="T73" fmla="*/ 113 h 350"/>
                <a:gd name="T74" fmla="*/ 22 w 236"/>
                <a:gd name="T75" fmla="*/ 113 h 350"/>
                <a:gd name="T76" fmla="*/ 26 w 236"/>
                <a:gd name="T77" fmla="*/ 91 h 350"/>
                <a:gd name="T78" fmla="*/ 42 w 236"/>
                <a:gd name="T79" fmla="*/ 84 h 350"/>
                <a:gd name="T80" fmla="*/ 70 w 236"/>
                <a:gd name="T81" fmla="*/ 97 h 350"/>
                <a:gd name="T82" fmla="*/ 97 w 236"/>
                <a:gd name="T83" fmla="*/ 85 h 350"/>
                <a:gd name="T84" fmla="*/ 110 w 236"/>
                <a:gd name="T85" fmla="*/ 59 h 350"/>
                <a:gd name="T86" fmla="*/ 82 w 236"/>
                <a:gd name="T87" fmla="*/ 59 h 350"/>
                <a:gd name="T88" fmla="*/ 78 w 236"/>
                <a:gd name="T89" fmla="*/ 49 h 350"/>
                <a:gd name="T90" fmla="*/ 110 w 236"/>
                <a:gd name="T91" fmla="*/ 27 h 350"/>
                <a:gd name="T92" fmla="*/ 116 w 236"/>
                <a:gd name="T93" fmla="*/ 9 h 350"/>
                <a:gd name="T94" fmla="*/ 153 w 236"/>
                <a:gd name="T95" fmla="*/ 0 h 350"/>
                <a:gd name="T96" fmla="*/ 156 w 236"/>
                <a:gd name="T97" fmla="*/ 16 h 350"/>
                <a:gd name="T98" fmla="*/ 145 w 236"/>
                <a:gd name="T99" fmla="*/ 38 h 350"/>
                <a:gd name="T100" fmla="*/ 135 w 236"/>
                <a:gd name="T101" fmla="*/ 49 h 350"/>
                <a:gd name="T102" fmla="*/ 141 w 236"/>
                <a:gd name="T103" fmla="*/ 59 h 350"/>
                <a:gd name="T104" fmla="*/ 129 w 236"/>
                <a:gd name="T105" fmla="*/ 66 h 350"/>
                <a:gd name="T106" fmla="*/ 129 w 236"/>
                <a:gd name="T107" fmla="*/ 66 h 350"/>
                <a:gd name="T108" fmla="*/ 129 w 236"/>
                <a:gd name="T109" fmla="*/ 66 h 3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6"/>
                <a:gd name="T166" fmla="*/ 0 h 350"/>
                <a:gd name="T167" fmla="*/ 236 w 236"/>
                <a:gd name="T168" fmla="*/ 350 h 35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6" h="350">
                  <a:moveTo>
                    <a:pt x="129" y="66"/>
                  </a:moveTo>
                  <a:lnTo>
                    <a:pt x="144" y="85"/>
                  </a:lnTo>
                  <a:lnTo>
                    <a:pt x="147" y="103"/>
                  </a:lnTo>
                  <a:lnTo>
                    <a:pt x="175" y="91"/>
                  </a:lnTo>
                  <a:lnTo>
                    <a:pt x="203" y="91"/>
                  </a:lnTo>
                  <a:lnTo>
                    <a:pt x="219" y="122"/>
                  </a:lnTo>
                  <a:lnTo>
                    <a:pt x="236" y="156"/>
                  </a:lnTo>
                  <a:lnTo>
                    <a:pt x="226" y="178"/>
                  </a:lnTo>
                  <a:lnTo>
                    <a:pt x="230" y="215"/>
                  </a:lnTo>
                  <a:lnTo>
                    <a:pt x="211" y="291"/>
                  </a:lnTo>
                  <a:lnTo>
                    <a:pt x="188" y="284"/>
                  </a:lnTo>
                  <a:lnTo>
                    <a:pt x="142" y="294"/>
                  </a:lnTo>
                  <a:lnTo>
                    <a:pt x="122" y="320"/>
                  </a:lnTo>
                  <a:lnTo>
                    <a:pt x="103" y="329"/>
                  </a:lnTo>
                  <a:lnTo>
                    <a:pt x="51" y="350"/>
                  </a:lnTo>
                  <a:lnTo>
                    <a:pt x="26" y="344"/>
                  </a:lnTo>
                  <a:lnTo>
                    <a:pt x="42" y="329"/>
                  </a:lnTo>
                  <a:lnTo>
                    <a:pt x="20" y="332"/>
                  </a:lnTo>
                  <a:lnTo>
                    <a:pt x="26" y="315"/>
                  </a:lnTo>
                  <a:lnTo>
                    <a:pt x="7" y="315"/>
                  </a:lnTo>
                  <a:lnTo>
                    <a:pt x="12" y="300"/>
                  </a:lnTo>
                  <a:lnTo>
                    <a:pt x="23" y="285"/>
                  </a:lnTo>
                  <a:lnTo>
                    <a:pt x="0" y="285"/>
                  </a:lnTo>
                  <a:lnTo>
                    <a:pt x="3" y="278"/>
                  </a:lnTo>
                  <a:lnTo>
                    <a:pt x="45" y="251"/>
                  </a:lnTo>
                  <a:lnTo>
                    <a:pt x="87" y="243"/>
                  </a:lnTo>
                  <a:lnTo>
                    <a:pt x="78" y="226"/>
                  </a:lnTo>
                  <a:lnTo>
                    <a:pt x="51" y="243"/>
                  </a:lnTo>
                  <a:lnTo>
                    <a:pt x="26" y="245"/>
                  </a:lnTo>
                  <a:lnTo>
                    <a:pt x="47" y="232"/>
                  </a:lnTo>
                  <a:lnTo>
                    <a:pt x="48" y="210"/>
                  </a:lnTo>
                  <a:lnTo>
                    <a:pt x="72" y="188"/>
                  </a:lnTo>
                  <a:lnTo>
                    <a:pt x="28" y="181"/>
                  </a:lnTo>
                  <a:lnTo>
                    <a:pt x="13" y="159"/>
                  </a:lnTo>
                  <a:lnTo>
                    <a:pt x="45" y="134"/>
                  </a:lnTo>
                  <a:lnTo>
                    <a:pt x="17" y="129"/>
                  </a:lnTo>
                  <a:lnTo>
                    <a:pt x="15" y="113"/>
                  </a:lnTo>
                  <a:lnTo>
                    <a:pt x="22" y="113"/>
                  </a:lnTo>
                  <a:lnTo>
                    <a:pt x="26" y="91"/>
                  </a:lnTo>
                  <a:lnTo>
                    <a:pt x="42" y="84"/>
                  </a:lnTo>
                  <a:lnTo>
                    <a:pt x="70" y="97"/>
                  </a:lnTo>
                  <a:lnTo>
                    <a:pt x="97" y="85"/>
                  </a:lnTo>
                  <a:lnTo>
                    <a:pt x="110" y="59"/>
                  </a:lnTo>
                  <a:lnTo>
                    <a:pt x="82" y="59"/>
                  </a:lnTo>
                  <a:lnTo>
                    <a:pt x="78" y="49"/>
                  </a:lnTo>
                  <a:lnTo>
                    <a:pt x="110" y="27"/>
                  </a:lnTo>
                  <a:lnTo>
                    <a:pt x="116" y="9"/>
                  </a:lnTo>
                  <a:lnTo>
                    <a:pt x="153" y="0"/>
                  </a:lnTo>
                  <a:lnTo>
                    <a:pt x="156" y="16"/>
                  </a:lnTo>
                  <a:lnTo>
                    <a:pt x="145" y="38"/>
                  </a:lnTo>
                  <a:lnTo>
                    <a:pt x="135" y="49"/>
                  </a:lnTo>
                  <a:lnTo>
                    <a:pt x="141" y="59"/>
                  </a:lnTo>
                  <a:lnTo>
                    <a:pt x="129" y="66"/>
                  </a:lnTo>
                  <a:close/>
                </a:path>
              </a:pathLst>
            </a:custGeom>
            <a:solidFill>
              <a:srgbClr val="FFEB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49" name="Freeform 59"/>
            <p:cNvSpPr>
              <a:spLocks/>
            </p:cNvSpPr>
            <p:nvPr/>
          </p:nvSpPr>
          <p:spPr bwMode="auto">
            <a:xfrm>
              <a:off x="1375" y="1513"/>
              <a:ext cx="590" cy="285"/>
            </a:xfrm>
            <a:custGeom>
              <a:avLst/>
              <a:gdLst>
                <a:gd name="T0" fmla="*/ 590 w 590"/>
                <a:gd name="T1" fmla="*/ 122 h 285"/>
                <a:gd name="T2" fmla="*/ 514 w 590"/>
                <a:gd name="T3" fmla="*/ 210 h 285"/>
                <a:gd name="T4" fmla="*/ 485 w 590"/>
                <a:gd name="T5" fmla="*/ 203 h 285"/>
                <a:gd name="T6" fmla="*/ 438 w 590"/>
                <a:gd name="T7" fmla="*/ 241 h 285"/>
                <a:gd name="T8" fmla="*/ 391 w 590"/>
                <a:gd name="T9" fmla="*/ 235 h 285"/>
                <a:gd name="T10" fmla="*/ 341 w 590"/>
                <a:gd name="T11" fmla="*/ 285 h 285"/>
                <a:gd name="T12" fmla="*/ 272 w 590"/>
                <a:gd name="T13" fmla="*/ 285 h 285"/>
                <a:gd name="T14" fmla="*/ 175 w 590"/>
                <a:gd name="T15" fmla="*/ 238 h 285"/>
                <a:gd name="T16" fmla="*/ 93 w 590"/>
                <a:gd name="T17" fmla="*/ 244 h 285"/>
                <a:gd name="T18" fmla="*/ 75 w 590"/>
                <a:gd name="T19" fmla="*/ 219 h 285"/>
                <a:gd name="T20" fmla="*/ 154 w 590"/>
                <a:gd name="T21" fmla="*/ 208 h 285"/>
                <a:gd name="T22" fmla="*/ 112 w 590"/>
                <a:gd name="T23" fmla="*/ 172 h 285"/>
                <a:gd name="T24" fmla="*/ 106 w 590"/>
                <a:gd name="T25" fmla="*/ 159 h 285"/>
                <a:gd name="T26" fmla="*/ 23 w 590"/>
                <a:gd name="T27" fmla="*/ 159 h 285"/>
                <a:gd name="T28" fmla="*/ 28 w 590"/>
                <a:gd name="T29" fmla="*/ 150 h 285"/>
                <a:gd name="T30" fmla="*/ 140 w 590"/>
                <a:gd name="T31" fmla="*/ 141 h 285"/>
                <a:gd name="T32" fmla="*/ 148 w 590"/>
                <a:gd name="T33" fmla="*/ 121 h 285"/>
                <a:gd name="T34" fmla="*/ 98 w 590"/>
                <a:gd name="T35" fmla="*/ 121 h 285"/>
                <a:gd name="T36" fmla="*/ 129 w 590"/>
                <a:gd name="T37" fmla="*/ 93 h 285"/>
                <a:gd name="T38" fmla="*/ 84 w 590"/>
                <a:gd name="T39" fmla="*/ 84 h 285"/>
                <a:gd name="T40" fmla="*/ 41 w 590"/>
                <a:gd name="T41" fmla="*/ 97 h 285"/>
                <a:gd name="T42" fmla="*/ 0 w 590"/>
                <a:gd name="T43" fmla="*/ 94 h 285"/>
                <a:gd name="T44" fmla="*/ 37 w 590"/>
                <a:gd name="T45" fmla="*/ 78 h 285"/>
                <a:gd name="T46" fmla="*/ 65 w 590"/>
                <a:gd name="T47" fmla="*/ 64 h 285"/>
                <a:gd name="T48" fmla="*/ 28 w 590"/>
                <a:gd name="T49" fmla="*/ 59 h 285"/>
                <a:gd name="T50" fmla="*/ 38 w 590"/>
                <a:gd name="T51" fmla="*/ 34 h 285"/>
                <a:gd name="T52" fmla="*/ 70 w 590"/>
                <a:gd name="T53" fmla="*/ 33 h 285"/>
                <a:gd name="T54" fmla="*/ 98 w 590"/>
                <a:gd name="T55" fmla="*/ 64 h 285"/>
                <a:gd name="T56" fmla="*/ 109 w 590"/>
                <a:gd name="T57" fmla="*/ 56 h 285"/>
                <a:gd name="T58" fmla="*/ 84 w 590"/>
                <a:gd name="T59" fmla="*/ 28 h 285"/>
                <a:gd name="T60" fmla="*/ 70 w 590"/>
                <a:gd name="T61" fmla="*/ 3 h 285"/>
                <a:gd name="T62" fmla="*/ 172 w 590"/>
                <a:gd name="T63" fmla="*/ 49 h 285"/>
                <a:gd name="T64" fmla="*/ 163 w 590"/>
                <a:gd name="T65" fmla="*/ 86 h 285"/>
                <a:gd name="T66" fmla="*/ 175 w 590"/>
                <a:gd name="T67" fmla="*/ 115 h 285"/>
                <a:gd name="T68" fmla="*/ 197 w 590"/>
                <a:gd name="T69" fmla="*/ 77 h 285"/>
                <a:gd name="T70" fmla="*/ 225 w 590"/>
                <a:gd name="T71" fmla="*/ 81 h 285"/>
                <a:gd name="T72" fmla="*/ 220 w 590"/>
                <a:gd name="T73" fmla="*/ 37 h 285"/>
                <a:gd name="T74" fmla="*/ 263 w 590"/>
                <a:gd name="T75" fmla="*/ 69 h 285"/>
                <a:gd name="T76" fmla="*/ 275 w 590"/>
                <a:gd name="T77" fmla="*/ 43 h 285"/>
                <a:gd name="T78" fmla="*/ 305 w 590"/>
                <a:gd name="T79" fmla="*/ 33 h 285"/>
                <a:gd name="T80" fmla="*/ 338 w 590"/>
                <a:gd name="T81" fmla="*/ 64 h 285"/>
                <a:gd name="T82" fmla="*/ 335 w 590"/>
                <a:gd name="T83" fmla="*/ 33 h 285"/>
                <a:gd name="T84" fmla="*/ 385 w 590"/>
                <a:gd name="T85" fmla="*/ 40 h 285"/>
                <a:gd name="T86" fmla="*/ 394 w 590"/>
                <a:gd name="T87" fmla="*/ 18 h 285"/>
                <a:gd name="T88" fmla="*/ 444 w 590"/>
                <a:gd name="T89" fmla="*/ 25 h 285"/>
                <a:gd name="T90" fmla="*/ 441 w 590"/>
                <a:gd name="T91" fmla="*/ 0 h 285"/>
                <a:gd name="T92" fmla="*/ 485 w 590"/>
                <a:gd name="T93" fmla="*/ 33 h 285"/>
                <a:gd name="T94" fmla="*/ 518 w 590"/>
                <a:gd name="T95" fmla="*/ 18 h 285"/>
                <a:gd name="T96" fmla="*/ 527 w 590"/>
                <a:gd name="T97" fmla="*/ 59 h 285"/>
                <a:gd name="T98" fmla="*/ 573 w 590"/>
                <a:gd name="T99" fmla="*/ 94 h 285"/>
                <a:gd name="T100" fmla="*/ 590 w 590"/>
                <a:gd name="T101" fmla="*/ 94 h 285"/>
                <a:gd name="T102" fmla="*/ 590 w 590"/>
                <a:gd name="T103" fmla="*/ 122 h 285"/>
                <a:gd name="T104" fmla="*/ 590 w 590"/>
                <a:gd name="T105" fmla="*/ 122 h 285"/>
                <a:gd name="T106" fmla="*/ 590 w 590"/>
                <a:gd name="T107" fmla="*/ 12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0"/>
                <a:gd name="T163" fmla="*/ 0 h 285"/>
                <a:gd name="T164" fmla="*/ 590 w 590"/>
                <a:gd name="T165" fmla="*/ 285 h 2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0" h="285">
                  <a:moveTo>
                    <a:pt x="590" y="122"/>
                  </a:moveTo>
                  <a:lnTo>
                    <a:pt x="514" y="210"/>
                  </a:lnTo>
                  <a:lnTo>
                    <a:pt x="485" y="203"/>
                  </a:lnTo>
                  <a:lnTo>
                    <a:pt x="438" y="241"/>
                  </a:lnTo>
                  <a:lnTo>
                    <a:pt x="391" y="235"/>
                  </a:lnTo>
                  <a:lnTo>
                    <a:pt x="341" y="285"/>
                  </a:lnTo>
                  <a:lnTo>
                    <a:pt x="272" y="285"/>
                  </a:lnTo>
                  <a:lnTo>
                    <a:pt x="175" y="238"/>
                  </a:lnTo>
                  <a:lnTo>
                    <a:pt x="93" y="244"/>
                  </a:lnTo>
                  <a:lnTo>
                    <a:pt x="75" y="219"/>
                  </a:lnTo>
                  <a:lnTo>
                    <a:pt x="154" y="208"/>
                  </a:lnTo>
                  <a:lnTo>
                    <a:pt x="112" y="172"/>
                  </a:lnTo>
                  <a:lnTo>
                    <a:pt x="106" y="159"/>
                  </a:lnTo>
                  <a:lnTo>
                    <a:pt x="23" y="159"/>
                  </a:lnTo>
                  <a:lnTo>
                    <a:pt x="28" y="150"/>
                  </a:lnTo>
                  <a:lnTo>
                    <a:pt x="140" y="141"/>
                  </a:lnTo>
                  <a:lnTo>
                    <a:pt x="148" y="121"/>
                  </a:lnTo>
                  <a:lnTo>
                    <a:pt x="98" y="121"/>
                  </a:lnTo>
                  <a:lnTo>
                    <a:pt x="129" y="93"/>
                  </a:lnTo>
                  <a:lnTo>
                    <a:pt x="84" y="84"/>
                  </a:lnTo>
                  <a:lnTo>
                    <a:pt x="41" y="97"/>
                  </a:lnTo>
                  <a:lnTo>
                    <a:pt x="0" y="94"/>
                  </a:lnTo>
                  <a:lnTo>
                    <a:pt x="37" y="78"/>
                  </a:lnTo>
                  <a:lnTo>
                    <a:pt x="65" y="64"/>
                  </a:lnTo>
                  <a:lnTo>
                    <a:pt x="28" y="59"/>
                  </a:lnTo>
                  <a:lnTo>
                    <a:pt x="38" y="34"/>
                  </a:lnTo>
                  <a:lnTo>
                    <a:pt x="70" y="33"/>
                  </a:lnTo>
                  <a:lnTo>
                    <a:pt x="98" y="64"/>
                  </a:lnTo>
                  <a:lnTo>
                    <a:pt x="109" y="56"/>
                  </a:lnTo>
                  <a:lnTo>
                    <a:pt x="84" y="28"/>
                  </a:lnTo>
                  <a:lnTo>
                    <a:pt x="70" y="3"/>
                  </a:lnTo>
                  <a:lnTo>
                    <a:pt x="172" y="49"/>
                  </a:lnTo>
                  <a:lnTo>
                    <a:pt x="163" y="86"/>
                  </a:lnTo>
                  <a:lnTo>
                    <a:pt x="175" y="115"/>
                  </a:lnTo>
                  <a:lnTo>
                    <a:pt x="197" y="77"/>
                  </a:lnTo>
                  <a:lnTo>
                    <a:pt x="225" y="81"/>
                  </a:lnTo>
                  <a:lnTo>
                    <a:pt x="220" y="37"/>
                  </a:lnTo>
                  <a:lnTo>
                    <a:pt x="263" y="69"/>
                  </a:lnTo>
                  <a:lnTo>
                    <a:pt x="275" y="43"/>
                  </a:lnTo>
                  <a:lnTo>
                    <a:pt x="305" y="33"/>
                  </a:lnTo>
                  <a:lnTo>
                    <a:pt x="338" y="64"/>
                  </a:lnTo>
                  <a:lnTo>
                    <a:pt x="335" y="33"/>
                  </a:lnTo>
                  <a:lnTo>
                    <a:pt x="385" y="40"/>
                  </a:lnTo>
                  <a:lnTo>
                    <a:pt x="394" y="18"/>
                  </a:lnTo>
                  <a:lnTo>
                    <a:pt x="444" y="25"/>
                  </a:lnTo>
                  <a:lnTo>
                    <a:pt x="441" y="0"/>
                  </a:lnTo>
                  <a:lnTo>
                    <a:pt x="485" y="33"/>
                  </a:lnTo>
                  <a:lnTo>
                    <a:pt x="518" y="18"/>
                  </a:lnTo>
                  <a:lnTo>
                    <a:pt x="527" y="59"/>
                  </a:lnTo>
                  <a:lnTo>
                    <a:pt x="573" y="94"/>
                  </a:lnTo>
                  <a:lnTo>
                    <a:pt x="590" y="94"/>
                  </a:lnTo>
                  <a:lnTo>
                    <a:pt x="590" y="122"/>
                  </a:lnTo>
                  <a:close/>
                </a:path>
              </a:pathLst>
            </a:custGeom>
            <a:solidFill>
              <a:srgbClr val="97B697"/>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0" name="Freeform 60"/>
            <p:cNvSpPr>
              <a:spLocks/>
            </p:cNvSpPr>
            <p:nvPr/>
          </p:nvSpPr>
          <p:spPr bwMode="auto">
            <a:xfrm>
              <a:off x="1839" y="2390"/>
              <a:ext cx="141" cy="121"/>
            </a:xfrm>
            <a:custGeom>
              <a:avLst/>
              <a:gdLst>
                <a:gd name="T0" fmla="*/ 25 w 141"/>
                <a:gd name="T1" fmla="*/ 16 h 121"/>
                <a:gd name="T2" fmla="*/ 15 w 141"/>
                <a:gd name="T3" fmla="*/ 40 h 121"/>
                <a:gd name="T4" fmla="*/ 6 w 141"/>
                <a:gd name="T5" fmla="*/ 49 h 121"/>
                <a:gd name="T6" fmla="*/ 12 w 141"/>
                <a:gd name="T7" fmla="*/ 59 h 121"/>
                <a:gd name="T8" fmla="*/ 0 w 141"/>
                <a:gd name="T9" fmla="*/ 66 h 121"/>
                <a:gd name="T10" fmla="*/ 15 w 141"/>
                <a:gd name="T11" fmla="*/ 85 h 121"/>
                <a:gd name="T12" fmla="*/ 18 w 141"/>
                <a:gd name="T13" fmla="*/ 106 h 121"/>
                <a:gd name="T14" fmla="*/ 46 w 141"/>
                <a:gd name="T15" fmla="*/ 91 h 121"/>
                <a:gd name="T16" fmla="*/ 72 w 141"/>
                <a:gd name="T17" fmla="*/ 91 h 121"/>
                <a:gd name="T18" fmla="*/ 90 w 141"/>
                <a:gd name="T19" fmla="*/ 121 h 121"/>
                <a:gd name="T20" fmla="*/ 119 w 141"/>
                <a:gd name="T21" fmla="*/ 100 h 121"/>
                <a:gd name="T22" fmla="*/ 141 w 141"/>
                <a:gd name="T23" fmla="*/ 78 h 121"/>
                <a:gd name="T24" fmla="*/ 129 w 141"/>
                <a:gd name="T25" fmla="*/ 56 h 121"/>
                <a:gd name="T26" fmla="*/ 113 w 141"/>
                <a:gd name="T27" fmla="*/ 59 h 121"/>
                <a:gd name="T28" fmla="*/ 118 w 141"/>
                <a:gd name="T29" fmla="*/ 40 h 121"/>
                <a:gd name="T30" fmla="*/ 107 w 141"/>
                <a:gd name="T31" fmla="*/ 12 h 121"/>
                <a:gd name="T32" fmla="*/ 85 w 141"/>
                <a:gd name="T33" fmla="*/ 9 h 121"/>
                <a:gd name="T34" fmla="*/ 50 w 141"/>
                <a:gd name="T35" fmla="*/ 15 h 121"/>
                <a:gd name="T36" fmla="*/ 53 w 141"/>
                <a:gd name="T37" fmla="*/ 8 h 121"/>
                <a:gd name="T38" fmla="*/ 37 w 141"/>
                <a:gd name="T39" fmla="*/ 0 h 121"/>
                <a:gd name="T40" fmla="*/ 25 w 141"/>
                <a:gd name="T41" fmla="*/ 16 h 121"/>
                <a:gd name="T42" fmla="*/ 25 w 141"/>
                <a:gd name="T43" fmla="*/ 16 h 121"/>
                <a:gd name="T44" fmla="*/ 25 w 141"/>
                <a:gd name="T45" fmla="*/ 16 h 1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
                <a:gd name="T70" fmla="*/ 0 h 121"/>
                <a:gd name="T71" fmla="*/ 141 w 141"/>
                <a:gd name="T72" fmla="*/ 121 h 1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 h="121">
                  <a:moveTo>
                    <a:pt x="25" y="16"/>
                  </a:moveTo>
                  <a:lnTo>
                    <a:pt x="15" y="40"/>
                  </a:lnTo>
                  <a:lnTo>
                    <a:pt x="6" y="49"/>
                  </a:lnTo>
                  <a:lnTo>
                    <a:pt x="12" y="59"/>
                  </a:lnTo>
                  <a:lnTo>
                    <a:pt x="0" y="66"/>
                  </a:lnTo>
                  <a:lnTo>
                    <a:pt x="15" y="85"/>
                  </a:lnTo>
                  <a:lnTo>
                    <a:pt x="18" y="106"/>
                  </a:lnTo>
                  <a:lnTo>
                    <a:pt x="46" y="91"/>
                  </a:lnTo>
                  <a:lnTo>
                    <a:pt x="72" y="91"/>
                  </a:lnTo>
                  <a:lnTo>
                    <a:pt x="90" y="121"/>
                  </a:lnTo>
                  <a:lnTo>
                    <a:pt x="119" y="100"/>
                  </a:lnTo>
                  <a:lnTo>
                    <a:pt x="141" y="78"/>
                  </a:lnTo>
                  <a:lnTo>
                    <a:pt x="129" y="56"/>
                  </a:lnTo>
                  <a:lnTo>
                    <a:pt x="113" y="59"/>
                  </a:lnTo>
                  <a:lnTo>
                    <a:pt x="118" y="40"/>
                  </a:lnTo>
                  <a:lnTo>
                    <a:pt x="107" y="12"/>
                  </a:lnTo>
                  <a:lnTo>
                    <a:pt x="85" y="9"/>
                  </a:lnTo>
                  <a:lnTo>
                    <a:pt x="50" y="15"/>
                  </a:lnTo>
                  <a:lnTo>
                    <a:pt x="53" y="8"/>
                  </a:lnTo>
                  <a:lnTo>
                    <a:pt x="37" y="0"/>
                  </a:lnTo>
                  <a:lnTo>
                    <a:pt x="25" y="16"/>
                  </a:lnTo>
                  <a:close/>
                </a:path>
              </a:pathLst>
            </a:custGeom>
            <a:solidFill>
              <a:srgbClr val="FFFF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1" name="Freeform 61"/>
            <p:cNvSpPr>
              <a:spLocks/>
            </p:cNvSpPr>
            <p:nvPr/>
          </p:nvSpPr>
          <p:spPr bwMode="auto">
            <a:xfrm>
              <a:off x="2706" y="2163"/>
              <a:ext cx="151" cy="260"/>
            </a:xfrm>
            <a:custGeom>
              <a:avLst/>
              <a:gdLst>
                <a:gd name="T0" fmla="*/ 127 w 151"/>
                <a:gd name="T1" fmla="*/ 0 h 260"/>
                <a:gd name="T2" fmla="*/ 72 w 151"/>
                <a:gd name="T3" fmla="*/ 47 h 260"/>
                <a:gd name="T4" fmla="*/ 25 w 151"/>
                <a:gd name="T5" fmla="*/ 63 h 260"/>
                <a:gd name="T6" fmla="*/ 0 w 151"/>
                <a:gd name="T7" fmla="*/ 124 h 260"/>
                <a:gd name="T8" fmla="*/ 4 w 151"/>
                <a:gd name="T9" fmla="*/ 202 h 260"/>
                <a:gd name="T10" fmla="*/ 36 w 151"/>
                <a:gd name="T11" fmla="*/ 221 h 260"/>
                <a:gd name="T12" fmla="*/ 33 w 151"/>
                <a:gd name="T13" fmla="*/ 260 h 260"/>
                <a:gd name="T14" fmla="*/ 99 w 151"/>
                <a:gd name="T15" fmla="*/ 260 h 260"/>
                <a:gd name="T16" fmla="*/ 77 w 151"/>
                <a:gd name="T17" fmla="*/ 236 h 260"/>
                <a:gd name="T18" fmla="*/ 88 w 151"/>
                <a:gd name="T19" fmla="*/ 191 h 260"/>
                <a:gd name="T20" fmla="*/ 151 w 151"/>
                <a:gd name="T21" fmla="*/ 138 h 260"/>
                <a:gd name="T22" fmla="*/ 149 w 151"/>
                <a:gd name="T23" fmla="*/ 116 h 260"/>
                <a:gd name="T24" fmla="*/ 119 w 151"/>
                <a:gd name="T25" fmla="*/ 108 h 260"/>
                <a:gd name="T26" fmla="*/ 132 w 151"/>
                <a:gd name="T27" fmla="*/ 36 h 260"/>
                <a:gd name="T28" fmla="*/ 127 w 151"/>
                <a:gd name="T29" fmla="*/ 0 h 260"/>
                <a:gd name="T30" fmla="*/ 127 w 151"/>
                <a:gd name="T31" fmla="*/ 0 h 260"/>
                <a:gd name="T32" fmla="*/ 127 w 151"/>
                <a:gd name="T33" fmla="*/ 0 h 2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1"/>
                <a:gd name="T52" fmla="*/ 0 h 260"/>
                <a:gd name="T53" fmla="*/ 151 w 151"/>
                <a:gd name="T54" fmla="*/ 260 h 2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1" h="260">
                  <a:moveTo>
                    <a:pt x="127" y="0"/>
                  </a:moveTo>
                  <a:lnTo>
                    <a:pt x="72" y="47"/>
                  </a:lnTo>
                  <a:lnTo>
                    <a:pt x="25" y="63"/>
                  </a:lnTo>
                  <a:lnTo>
                    <a:pt x="0" y="124"/>
                  </a:lnTo>
                  <a:lnTo>
                    <a:pt x="4" y="202"/>
                  </a:lnTo>
                  <a:lnTo>
                    <a:pt x="36" y="221"/>
                  </a:lnTo>
                  <a:lnTo>
                    <a:pt x="33" y="260"/>
                  </a:lnTo>
                  <a:lnTo>
                    <a:pt x="99" y="260"/>
                  </a:lnTo>
                  <a:lnTo>
                    <a:pt x="77" y="236"/>
                  </a:lnTo>
                  <a:lnTo>
                    <a:pt x="88" y="191"/>
                  </a:lnTo>
                  <a:lnTo>
                    <a:pt x="151" y="138"/>
                  </a:lnTo>
                  <a:lnTo>
                    <a:pt x="149" y="116"/>
                  </a:lnTo>
                  <a:lnTo>
                    <a:pt x="119" y="108"/>
                  </a:lnTo>
                  <a:lnTo>
                    <a:pt x="132" y="36"/>
                  </a:lnTo>
                  <a:lnTo>
                    <a:pt x="127" y="0"/>
                  </a:lnTo>
                  <a:close/>
                </a:path>
              </a:pathLst>
            </a:custGeom>
            <a:solidFill>
              <a:srgbClr val="FFC7B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2" name="Freeform 62"/>
            <p:cNvSpPr>
              <a:spLocks/>
            </p:cNvSpPr>
            <p:nvPr/>
          </p:nvSpPr>
          <p:spPr bwMode="auto">
            <a:xfrm>
              <a:off x="2482" y="2549"/>
              <a:ext cx="181" cy="252"/>
            </a:xfrm>
            <a:custGeom>
              <a:avLst/>
              <a:gdLst>
                <a:gd name="T0" fmla="*/ 181 w 181"/>
                <a:gd name="T1" fmla="*/ 17 h 252"/>
                <a:gd name="T2" fmla="*/ 181 w 181"/>
                <a:gd name="T3" fmla="*/ 54 h 252"/>
                <a:gd name="T4" fmla="*/ 147 w 181"/>
                <a:gd name="T5" fmla="*/ 81 h 252"/>
                <a:gd name="T6" fmla="*/ 169 w 181"/>
                <a:gd name="T7" fmla="*/ 104 h 252"/>
                <a:gd name="T8" fmla="*/ 146 w 181"/>
                <a:gd name="T9" fmla="*/ 151 h 252"/>
                <a:gd name="T10" fmla="*/ 113 w 181"/>
                <a:gd name="T11" fmla="*/ 151 h 252"/>
                <a:gd name="T12" fmla="*/ 113 w 181"/>
                <a:gd name="T13" fmla="*/ 205 h 252"/>
                <a:gd name="T14" fmla="*/ 108 w 181"/>
                <a:gd name="T15" fmla="*/ 252 h 252"/>
                <a:gd name="T16" fmla="*/ 91 w 181"/>
                <a:gd name="T17" fmla="*/ 252 h 252"/>
                <a:gd name="T18" fmla="*/ 89 w 181"/>
                <a:gd name="T19" fmla="*/ 214 h 252"/>
                <a:gd name="T20" fmla="*/ 55 w 181"/>
                <a:gd name="T21" fmla="*/ 191 h 252"/>
                <a:gd name="T22" fmla="*/ 0 w 181"/>
                <a:gd name="T23" fmla="*/ 200 h 252"/>
                <a:gd name="T24" fmla="*/ 0 w 181"/>
                <a:gd name="T25" fmla="*/ 186 h 252"/>
                <a:gd name="T26" fmla="*/ 52 w 181"/>
                <a:gd name="T27" fmla="*/ 170 h 252"/>
                <a:gd name="T28" fmla="*/ 18 w 181"/>
                <a:gd name="T29" fmla="*/ 144 h 252"/>
                <a:gd name="T30" fmla="*/ 46 w 181"/>
                <a:gd name="T31" fmla="*/ 73 h 252"/>
                <a:gd name="T32" fmla="*/ 62 w 181"/>
                <a:gd name="T33" fmla="*/ 59 h 252"/>
                <a:gd name="T34" fmla="*/ 72 w 181"/>
                <a:gd name="T35" fmla="*/ 107 h 252"/>
                <a:gd name="T36" fmla="*/ 93 w 181"/>
                <a:gd name="T37" fmla="*/ 62 h 252"/>
                <a:gd name="T38" fmla="*/ 84 w 181"/>
                <a:gd name="T39" fmla="*/ 26 h 252"/>
                <a:gd name="T40" fmla="*/ 140 w 181"/>
                <a:gd name="T41" fmla="*/ 0 h 252"/>
                <a:gd name="T42" fmla="*/ 181 w 181"/>
                <a:gd name="T43" fmla="*/ 17 h 252"/>
                <a:gd name="T44" fmla="*/ 181 w 181"/>
                <a:gd name="T45" fmla="*/ 17 h 252"/>
                <a:gd name="T46" fmla="*/ 181 w 181"/>
                <a:gd name="T47" fmla="*/ 1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1"/>
                <a:gd name="T73" fmla="*/ 0 h 252"/>
                <a:gd name="T74" fmla="*/ 181 w 181"/>
                <a:gd name="T75" fmla="*/ 252 h 2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1" h="252">
                  <a:moveTo>
                    <a:pt x="181" y="17"/>
                  </a:moveTo>
                  <a:lnTo>
                    <a:pt x="181" y="54"/>
                  </a:lnTo>
                  <a:lnTo>
                    <a:pt x="147" y="81"/>
                  </a:lnTo>
                  <a:lnTo>
                    <a:pt x="169" y="104"/>
                  </a:lnTo>
                  <a:lnTo>
                    <a:pt x="146" y="151"/>
                  </a:lnTo>
                  <a:lnTo>
                    <a:pt x="113" y="151"/>
                  </a:lnTo>
                  <a:lnTo>
                    <a:pt x="113" y="205"/>
                  </a:lnTo>
                  <a:lnTo>
                    <a:pt x="108" y="252"/>
                  </a:lnTo>
                  <a:lnTo>
                    <a:pt x="91" y="252"/>
                  </a:lnTo>
                  <a:lnTo>
                    <a:pt x="89" y="214"/>
                  </a:lnTo>
                  <a:lnTo>
                    <a:pt x="55" y="191"/>
                  </a:lnTo>
                  <a:lnTo>
                    <a:pt x="0" y="200"/>
                  </a:lnTo>
                  <a:lnTo>
                    <a:pt x="0" y="186"/>
                  </a:lnTo>
                  <a:lnTo>
                    <a:pt x="52" y="170"/>
                  </a:lnTo>
                  <a:lnTo>
                    <a:pt x="18" y="144"/>
                  </a:lnTo>
                  <a:lnTo>
                    <a:pt x="46" y="73"/>
                  </a:lnTo>
                  <a:lnTo>
                    <a:pt x="62" y="59"/>
                  </a:lnTo>
                  <a:lnTo>
                    <a:pt x="72" y="107"/>
                  </a:lnTo>
                  <a:lnTo>
                    <a:pt x="93" y="62"/>
                  </a:lnTo>
                  <a:lnTo>
                    <a:pt x="84" y="26"/>
                  </a:lnTo>
                  <a:lnTo>
                    <a:pt x="140" y="0"/>
                  </a:lnTo>
                  <a:lnTo>
                    <a:pt x="181" y="17"/>
                  </a:lnTo>
                  <a:close/>
                </a:path>
              </a:pathLst>
            </a:custGeom>
            <a:solidFill>
              <a:srgbClr val="BFBFF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3" name="Freeform 63"/>
            <p:cNvSpPr>
              <a:spLocks/>
            </p:cNvSpPr>
            <p:nvPr/>
          </p:nvSpPr>
          <p:spPr bwMode="auto">
            <a:xfrm>
              <a:off x="2413" y="2740"/>
              <a:ext cx="193" cy="172"/>
            </a:xfrm>
            <a:custGeom>
              <a:avLst/>
              <a:gdLst>
                <a:gd name="T0" fmla="*/ 71 w 193"/>
                <a:gd name="T1" fmla="*/ 9 h 172"/>
                <a:gd name="T2" fmla="*/ 36 w 193"/>
                <a:gd name="T3" fmla="*/ 14 h 172"/>
                <a:gd name="T4" fmla="*/ 0 w 193"/>
                <a:gd name="T5" fmla="*/ 31 h 172"/>
                <a:gd name="T6" fmla="*/ 6 w 193"/>
                <a:gd name="T7" fmla="*/ 59 h 172"/>
                <a:gd name="T8" fmla="*/ 30 w 193"/>
                <a:gd name="T9" fmla="*/ 63 h 172"/>
                <a:gd name="T10" fmla="*/ 41 w 193"/>
                <a:gd name="T11" fmla="*/ 85 h 172"/>
                <a:gd name="T12" fmla="*/ 74 w 193"/>
                <a:gd name="T13" fmla="*/ 97 h 172"/>
                <a:gd name="T14" fmla="*/ 84 w 193"/>
                <a:gd name="T15" fmla="*/ 132 h 172"/>
                <a:gd name="T16" fmla="*/ 106 w 193"/>
                <a:gd name="T17" fmla="*/ 136 h 172"/>
                <a:gd name="T18" fmla="*/ 124 w 193"/>
                <a:gd name="T19" fmla="*/ 120 h 172"/>
                <a:gd name="T20" fmla="*/ 135 w 193"/>
                <a:gd name="T21" fmla="*/ 163 h 172"/>
                <a:gd name="T22" fmla="*/ 165 w 193"/>
                <a:gd name="T23" fmla="*/ 172 h 172"/>
                <a:gd name="T24" fmla="*/ 158 w 193"/>
                <a:gd name="T25" fmla="*/ 138 h 172"/>
                <a:gd name="T26" fmla="*/ 180 w 193"/>
                <a:gd name="T27" fmla="*/ 116 h 172"/>
                <a:gd name="T28" fmla="*/ 193 w 193"/>
                <a:gd name="T29" fmla="*/ 92 h 172"/>
                <a:gd name="T30" fmla="*/ 177 w 193"/>
                <a:gd name="T31" fmla="*/ 61 h 172"/>
                <a:gd name="T32" fmla="*/ 160 w 193"/>
                <a:gd name="T33" fmla="*/ 61 h 172"/>
                <a:gd name="T34" fmla="*/ 158 w 193"/>
                <a:gd name="T35" fmla="*/ 23 h 172"/>
                <a:gd name="T36" fmla="*/ 124 w 193"/>
                <a:gd name="T37" fmla="*/ 0 h 172"/>
                <a:gd name="T38" fmla="*/ 71 w 193"/>
                <a:gd name="T39" fmla="*/ 9 h 172"/>
                <a:gd name="T40" fmla="*/ 71 w 193"/>
                <a:gd name="T41" fmla="*/ 9 h 172"/>
                <a:gd name="T42" fmla="*/ 71 w 193"/>
                <a:gd name="T43" fmla="*/ 9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3"/>
                <a:gd name="T67" fmla="*/ 0 h 172"/>
                <a:gd name="T68" fmla="*/ 193 w 193"/>
                <a:gd name="T69" fmla="*/ 172 h 1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3" h="172">
                  <a:moveTo>
                    <a:pt x="71" y="9"/>
                  </a:moveTo>
                  <a:lnTo>
                    <a:pt x="36" y="14"/>
                  </a:lnTo>
                  <a:lnTo>
                    <a:pt x="0" y="31"/>
                  </a:lnTo>
                  <a:lnTo>
                    <a:pt x="6" y="59"/>
                  </a:lnTo>
                  <a:lnTo>
                    <a:pt x="30" y="63"/>
                  </a:lnTo>
                  <a:lnTo>
                    <a:pt x="41" y="85"/>
                  </a:lnTo>
                  <a:lnTo>
                    <a:pt x="74" y="97"/>
                  </a:lnTo>
                  <a:lnTo>
                    <a:pt x="84" y="132"/>
                  </a:lnTo>
                  <a:lnTo>
                    <a:pt x="106" y="136"/>
                  </a:lnTo>
                  <a:lnTo>
                    <a:pt x="124" y="120"/>
                  </a:lnTo>
                  <a:lnTo>
                    <a:pt x="135" y="163"/>
                  </a:lnTo>
                  <a:lnTo>
                    <a:pt x="165" y="172"/>
                  </a:lnTo>
                  <a:lnTo>
                    <a:pt x="158" y="138"/>
                  </a:lnTo>
                  <a:lnTo>
                    <a:pt x="180" y="116"/>
                  </a:lnTo>
                  <a:lnTo>
                    <a:pt x="193" y="92"/>
                  </a:lnTo>
                  <a:lnTo>
                    <a:pt x="177" y="61"/>
                  </a:lnTo>
                  <a:lnTo>
                    <a:pt x="160" y="61"/>
                  </a:lnTo>
                  <a:lnTo>
                    <a:pt x="158" y="23"/>
                  </a:lnTo>
                  <a:lnTo>
                    <a:pt x="124" y="0"/>
                  </a:lnTo>
                  <a:lnTo>
                    <a:pt x="71" y="9"/>
                  </a:lnTo>
                  <a:close/>
                </a:path>
              </a:pathLst>
            </a:custGeom>
            <a:solidFill>
              <a:srgbClr val="FFD6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4" name="Freeform 64"/>
            <p:cNvSpPr>
              <a:spLocks/>
            </p:cNvSpPr>
            <p:nvPr/>
          </p:nvSpPr>
          <p:spPr bwMode="auto">
            <a:xfrm>
              <a:off x="2571" y="2856"/>
              <a:ext cx="45" cy="61"/>
            </a:xfrm>
            <a:custGeom>
              <a:avLst/>
              <a:gdLst>
                <a:gd name="T0" fmla="*/ 22 w 45"/>
                <a:gd name="T1" fmla="*/ 0 h 61"/>
                <a:gd name="T2" fmla="*/ 45 w 45"/>
                <a:gd name="T3" fmla="*/ 61 h 61"/>
                <a:gd name="T4" fmla="*/ 7 w 45"/>
                <a:gd name="T5" fmla="*/ 56 h 61"/>
                <a:gd name="T6" fmla="*/ 0 w 45"/>
                <a:gd name="T7" fmla="*/ 22 h 61"/>
                <a:gd name="T8" fmla="*/ 22 w 45"/>
                <a:gd name="T9" fmla="*/ 0 h 61"/>
                <a:gd name="T10" fmla="*/ 22 w 45"/>
                <a:gd name="T11" fmla="*/ 0 h 61"/>
                <a:gd name="T12" fmla="*/ 22 w 45"/>
                <a:gd name="T13" fmla="*/ 0 h 61"/>
                <a:gd name="T14" fmla="*/ 0 60000 65536"/>
                <a:gd name="T15" fmla="*/ 0 60000 65536"/>
                <a:gd name="T16" fmla="*/ 0 60000 65536"/>
                <a:gd name="T17" fmla="*/ 0 60000 65536"/>
                <a:gd name="T18" fmla="*/ 0 60000 65536"/>
                <a:gd name="T19" fmla="*/ 0 60000 65536"/>
                <a:gd name="T20" fmla="*/ 0 60000 65536"/>
                <a:gd name="T21" fmla="*/ 0 w 45"/>
                <a:gd name="T22" fmla="*/ 0 h 61"/>
                <a:gd name="T23" fmla="*/ 45 w 45"/>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61">
                  <a:moveTo>
                    <a:pt x="22" y="0"/>
                  </a:moveTo>
                  <a:lnTo>
                    <a:pt x="45" y="61"/>
                  </a:lnTo>
                  <a:lnTo>
                    <a:pt x="7" y="56"/>
                  </a:lnTo>
                  <a:lnTo>
                    <a:pt x="0" y="22"/>
                  </a:lnTo>
                  <a:lnTo>
                    <a:pt x="22" y="0"/>
                  </a:lnTo>
                  <a:close/>
                </a:path>
              </a:pathLst>
            </a:custGeom>
            <a:solidFill>
              <a:srgbClr val="B2E4F4"/>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5" name="Freeform 65"/>
            <p:cNvSpPr>
              <a:spLocks/>
            </p:cNvSpPr>
            <p:nvPr/>
          </p:nvSpPr>
          <p:spPr bwMode="auto">
            <a:xfrm>
              <a:off x="3039" y="2428"/>
              <a:ext cx="546" cy="519"/>
            </a:xfrm>
            <a:custGeom>
              <a:avLst/>
              <a:gdLst>
                <a:gd name="T0" fmla="*/ 232 w 546"/>
                <a:gd name="T1" fmla="*/ 0 h 519"/>
                <a:gd name="T2" fmla="*/ 154 w 546"/>
                <a:gd name="T3" fmla="*/ 9 h 519"/>
                <a:gd name="T4" fmla="*/ 12 w 546"/>
                <a:gd name="T5" fmla="*/ 87 h 519"/>
                <a:gd name="T6" fmla="*/ 13 w 546"/>
                <a:gd name="T7" fmla="*/ 108 h 519"/>
                <a:gd name="T8" fmla="*/ 1 w 546"/>
                <a:gd name="T9" fmla="*/ 103 h 519"/>
                <a:gd name="T10" fmla="*/ 7 w 546"/>
                <a:gd name="T11" fmla="*/ 128 h 519"/>
                <a:gd name="T12" fmla="*/ 0 w 546"/>
                <a:gd name="T13" fmla="*/ 169 h 519"/>
                <a:gd name="T14" fmla="*/ 10 w 546"/>
                <a:gd name="T15" fmla="*/ 191 h 519"/>
                <a:gd name="T16" fmla="*/ 19 w 546"/>
                <a:gd name="T17" fmla="*/ 271 h 519"/>
                <a:gd name="T18" fmla="*/ 40 w 546"/>
                <a:gd name="T19" fmla="*/ 315 h 519"/>
                <a:gd name="T20" fmla="*/ 29 w 546"/>
                <a:gd name="T21" fmla="*/ 368 h 519"/>
                <a:gd name="T22" fmla="*/ 65 w 546"/>
                <a:gd name="T23" fmla="*/ 360 h 519"/>
                <a:gd name="T24" fmla="*/ 97 w 546"/>
                <a:gd name="T25" fmla="*/ 372 h 519"/>
                <a:gd name="T26" fmla="*/ 113 w 546"/>
                <a:gd name="T27" fmla="*/ 403 h 519"/>
                <a:gd name="T28" fmla="*/ 137 w 546"/>
                <a:gd name="T29" fmla="*/ 426 h 519"/>
                <a:gd name="T30" fmla="*/ 159 w 546"/>
                <a:gd name="T31" fmla="*/ 407 h 519"/>
                <a:gd name="T32" fmla="*/ 191 w 546"/>
                <a:gd name="T33" fmla="*/ 416 h 519"/>
                <a:gd name="T34" fmla="*/ 191 w 546"/>
                <a:gd name="T35" fmla="*/ 437 h 519"/>
                <a:gd name="T36" fmla="*/ 239 w 546"/>
                <a:gd name="T37" fmla="*/ 475 h 519"/>
                <a:gd name="T38" fmla="*/ 289 w 546"/>
                <a:gd name="T39" fmla="*/ 476 h 519"/>
                <a:gd name="T40" fmla="*/ 317 w 546"/>
                <a:gd name="T41" fmla="*/ 510 h 519"/>
                <a:gd name="T42" fmla="*/ 350 w 546"/>
                <a:gd name="T43" fmla="*/ 491 h 519"/>
                <a:gd name="T44" fmla="*/ 405 w 546"/>
                <a:gd name="T45" fmla="*/ 491 h 519"/>
                <a:gd name="T46" fmla="*/ 479 w 546"/>
                <a:gd name="T47" fmla="*/ 519 h 519"/>
                <a:gd name="T48" fmla="*/ 483 w 546"/>
                <a:gd name="T49" fmla="*/ 450 h 519"/>
                <a:gd name="T50" fmla="*/ 546 w 546"/>
                <a:gd name="T51" fmla="*/ 381 h 519"/>
                <a:gd name="T52" fmla="*/ 493 w 546"/>
                <a:gd name="T53" fmla="*/ 228 h 519"/>
                <a:gd name="T54" fmla="*/ 538 w 546"/>
                <a:gd name="T55" fmla="*/ 184 h 519"/>
                <a:gd name="T56" fmla="*/ 516 w 546"/>
                <a:gd name="T57" fmla="*/ 65 h 519"/>
                <a:gd name="T58" fmla="*/ 444 w 546"/>
                <a:gd name="T59" fmla="*/ 33 h 519"/>
                <a:gd name="T60" fmla="*/ 369 w 546"/>
                <a:gd name="T61" fmla="*/ 50 h 519"/>
                <a:gd name="T62" fmla="*/ 303 w 546"/>
                <a:gd name="T63" fmla="*/ 33 h 519"/>
                <a:gd name="T64" fmla="*/ 250 w 546"/>
                <a:gd name="T65" fmla="*/ 43 h 519"/>
                <a:gd name="T66" fmla="*/ 232 w 546"/>
                <a:gd name="T67" fmla="*/ 0 h 519"/>
                <a:gd name="T68" fmla="*/ 232 w 546"/>
                <a:gd name="T69" fmla="*/ 0 h 519"/>
                <a:gd name="T70" fmla="*/ 232 w 546"/>
                <a:gd name="T71" fmla="*/ 0 h 5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6"/>
                <a:gd name="T109" fmla="*/ 0 h 519"/>
                <a:gd name="T110" fmla="*/ 546 w 546"/>
                <a:gd name="T111" fmla="*/ 519 h 51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6" h="519">
                  <a:moveTo>
                    <a:pt x="232" y="0"/>
                  </a:moveTo>
                  <a:lnTo>
                    <a:pt x="154" y="9"/>
                  </a:lnTo>
                  <a:lnTo>
                    <a:pt x="12" y="87"/>
                  </a:lnTo>
                  <a:lnTo>
                    <a:pt x="13" y="108"/>
                  </a:lnTo>
                  <a:lnTo>
                    <a:pt x="1" y="103"/>
                  </a:lnTo>
                  <a:lnTo>
                    <a:pt x="7" y="128"/>
                  </a:lnTo>
                  <a:lnTo>
                    <a:pt x="0" y="169"/>
                  </a:lnTo>
                  <a:lnTo>
                    <a:pt x="10" y="191"/>
                  </a:lnTo>
                  <a:lnTo>
                    <a:pt x="19" y="271"/>
                  </a:lnTo>
                  <a:lnTo>
                    <a:pt x="40" y="315"/>
                  </a:lnTo>
                  <a:lnTo>
                    <a:pt x="29" y="368"/>
                  </a:lnTo>
                  <a:lnTo>
                    <a:pt x="65" y="360"/>
                  </a:lnTo>
                  <a:lnTo>
                    <a:pt x="97" y="372"/>
                  </a:lnTo>
                  <a:lnTo>
                    <a:pt x="113" y="403"/>
                  </a:lnTo>
                  <a:lnTo>
                    <a:pt x="137" y="426"/>
                  </a:lnTo>
                  <a:lnTo>
                    <a:pt x="159" y="407"/>
                  </a:lnTo>
                  <a:lnTo>
                    <a:pt x="191" y="416"/>
                  </a:lnTo>
                  <a:lnTo>
                    <a:pt x="191" y="437"/>
                  </a:lnTo>
                  <a:lnTo>
                    <a:pt x="239" y="475"/>
                  </a:lnTo>
                  <a:lnTo>
                    <a:pt x="289" y="476"/>
                  </a:lnTo>
                  <a:lnTo>
                    <a:pt x="317" y="510"/>
                  </a:lnTo>
                  <a:lnTo>
                    <a:pt x="350" y="491"/>
                  </a:lnTo>
                  <a:lnTo>
                    <a:pt x="405" y="491"/>
                  </a:lnTo>
                  <a:lnTo>
                    <a:pt x="479" y="519"/>
                  </a:lnTo>
                  <a:lnTo>
                    <a:pt x="483" y="450"/>
                  </a:lnTo>
                  <a:lnTo>
                    <a:pt x="546" y="381"/>
                  </a:lnTo>
                  <a:lnTo>
                    <a:pt x="493" y="228"/>
                  </a:lnTo>
                  <a:lnTo>
                    <a:pt x="538" y="184"/>
                  </a:lnTo>
                  <a:lnTo>
                    <a:pt x="516" y="65"/>
                  </a:lnTo>
                  <a:lnTo>
                    <a:pt x="444" y="33"/>
                  </a:lnTo>
                  <a:lnTo>
                    <a:pt x="369" y="50"/>
                  </a:lnTo>
                  <a:lnTo>
                    <a:pt x="303" y="33"/>
                  </a:lnTo>
                  <a:lnTo>
                    <a:pt x="250" y="43"/>
                  </a:lnTo>
                  <a:lnTo>
                    <a:pt x="232" y="0"/>
                  </a:lnTo>
                  <a:close/>
                </a:path>
              </a:pathLst>
            </a:custGeom>
            <a:solidFill>
              <a:srgbClr val="FFB2B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6" name="Freeform 66"/>
            <p:cNvSpPr>
              <a:spLocks/>
            </p:cNvSpPr>
            <p:nvPr/>
          </p:nvSpPr>
          <p:spPr bwMode="auto">
            <a:xfrm>
              <a:off x="2913" y="2768"/>
              <a:ext cx="605" cy="305"/>
            </a:xfrm>
            <a:custGeom>
              <a:avLst/>
              <a:gdLst>
                <a:gd name="T0" fmla="*/ 122 w 605"/>
                <a:gd name="T1" fmla="*/ 0 h 305"/>
                <a:gd name="T2" fmla="*/ 122 w 605"/>
                <a:gd name="T3" fmla="*/ 25 h 305"/>
                <a:gd name="T4" fmla="*/ 82 w 605"/>
                <a:gd name="T5" fmla="*/ 36 h 305"/>
                <a:gd name="T6" fmla="*/ 79 w 605"/>
                <a:gd name="T7" fmla="*/ 50 h 305"/>
                <a:gd name="T8" fmla="*/ 23 w 605"/>
                <a:gd name="T9" fmla="*/ 72 h 305"/>
                <a:gd name="T10" fmla="*/ 23 w 605"/>
                <a:gd name="T11" fmla="*/ 85 h 305"/>
                <a:gd name="T12" fmla="*/ 3 w 605"/>
                <a:gd name="T13" fmla="*/ 72 h 305"/>
                <a:gd name="T14" fmla="*/ 0 w 605"/>
                <a:gd name="T15" fmla="*/ 89 h 305"/>
                <a:gd name="T16" fmla="*/ 22 w 605"/>
                <a:gd name="T17" fmla="*/ 102 h 305"/>
                <a:gd name="T18" fmla="*/ 29 w 605"/>
                <a:gd name="T19" fmla="*/ 149 h 305"/>
                <a:gd name="T20" fmla="*/ 120 w 605"/>
                <a:gd name="T21" fmla="*/ 227 h 305"/>
                <a:gd name="T22" fmla="*/ 152 w 605"/>
                <a:gd name="T23" fmla="*/ 227 h 305"/>
                <a:gd name="T24" fmla="*/ 174 w 605"/>
                <a:gd name="T25" fmla="*/ 192 h 305"/>
                <a:gd name="T26" fmla="*/ 210 w 605"/>
                <a:gd name="T27" fmla="*/ 196 h 305"/>
                <a:gd name="T28" fmla="*/ 232 w 605"/>
                <a:gd name="T29" fmla="*/ 216 h 305"/>
                <a:gd name="T30" fmla="*/ 270 w 605"/>
                <a:gd name="T31" fmla="*/ 216 h 305"/>
                <a:gd name="T32" fmla="*/ 283 w 605"/>
                <a:gd name="T33" fmla="*/ 282 h 305"/>
                <a:gd name="T34" fmla="*/ 323 w 605"/>
                <a:gd name="T35" fmla="*/ 305 h 305"/>
                <a:gd name="T36" fmla="*/ 364 w 605"/>
                <a:gd name="T37" fmla="*/ 305 h 305"/>
                <a:gd name="T38" fmla="*/ 376 w 605"/>
                <a:gd name="T39" fmla="*/ 279 h 305"/>
                <a:gd name="T40" fmla="*/ 423 w 605"/>
                <a:gd name="T41" fmla="*/ 264 h 305"/>
                <a:gd name="T42" fmla="*/ 454 w 605"/>
                <a:gd name="T43" fmla="*/ 270 h 305"/>
                <a:gd name="T44" fmla="*/ 468 w 605"/>
                <a:gd name="T45" fmla="*/ 243 h 305"/>
                <a:gd name="T46" fmla="*/ 506 w 605"/>
                <a:gd name="T47" fmla="*/ 236 h 305"/>
                <a:gd name="T48" fmla="*/ 559 w 605"/>
                <a:gd name="T49" fmla="*/ 243 h 305"/>
                <a:gd name="T50" fmla="*/ 605 w 605"/>
                <a:gd name="T51" fmla="*/ 177 h 305"/>
                <a:gd name="T52" fmla="*/ 531 w 605"/>
                <a:gd name="T53" fmla="*/ 151 h 305"/>
                <a:gd name="T54" fmla="*/ 473 w 605"/>
                <a:gd name="T55" fmla="*/ 151 h 305"/>
                <a:gd name="T56" fmla="*/ 443 w 605"/>
                <a:gd name="T57" fmla="*/ 170 h 305"/>
                <a:gd name="T58" fmla="*/ 415 w 605"/>
                <a:gd name="T59" fmla="*/ 136 h 305"/>
                <a:gd name="T60" fmla="*/ 365 w 605"/>
                <a:gd name="T61" fmla="*/ 133 h 305"/>
                <a:gd name="T62" fmla="*/ 318 w 605"/>
                <a:gd name="T63" fmla="*/ 95 h 305"/>
                <a:gd name="T64" fmla="*/ 317 w 605"/>
                <a:gd name="T65" fmla="*/ 75 h 305"/>
                <a:gd name="T66" fmla="*/ 285 w 605"/>
                <a:gd name="T67" fmla="*/ 67 h 305"/>
                <a:gd name="T68" fmla="*/ 263 w 605"/>
                <a:gd name="T69" fmla="*/ 85 h 305"/>
                <a:gd name="T70" fmla="*/ 239 w 605"/>
                <a:gd name="T71" fmla="*/ 63 h 305"/>
                <a:gd name="T72" fmla="*/ 223 w 605"/>
                <a:gd name="T73" fmla="*/ 32 h 305"/>
                <a:gd name="T74" fmla="*/ 191 w 605"/>
                <a:gd name="T75" fmla="*/ 19 h 305"/>
                <a:gd name="T76" fmla="*/ 155 w 605"/>
                <a:gd name="T77" fmla="*/ 26 h 305"/>
                <a:gd name="T78" fmla="*/ 133 w 605"/>
                <a:gd name="T79" fmla="*/ 3 h 305"/>
                <a:gd name="T80" fmla="*/ 122 w 605"/>
                <a:gd name="T81" fmla="*/ 0 h 305"/>
                <a:gd name="T82" fmla="*/ 122 w 605"/>
                <a:gd name="T83" fmla="*/ 0 h 305"/>
                <a:gd name="T84" fmla="*/ 122 w 605"/>
                <a:gd name="T85" fmla="*/ 0 h 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5"/>
                <a:gd name="T130" fmla="*/ 0 h 305"/>
                <a:gd name="T131" fmla="*/ 605 w 605"/>
                <a:gd name="T132" fmla="*/ 305 h 3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5" h="305">
                  <a:moveTo>
                    <a:pt x="122" y="0"/>
                  </a:moveTo>
                  <a:lnTo>
                    <a:pt x="122" y="25"/>
                  </a:lnTo>
                  <a:lnTo>
                    <a:pt x="82" y="36"/>
                  </a:lnTo>
                  <a:lnTo>
                    <a:pt x="79" y="50"/>
                  </a:lnTo>
                  <a:lnTo>
                    <a:pt x="23" y="72"/>
                  </a:lnTo>
                  <a:lnTo>
                    <a:pt x="23" y="85"/>
                  </a:lnTo>
                  <a:lnTo>
                    <a:pt x="3" y="72"/>
                  </a:lnTo>
                  <a:lnTo>
                    <a:pt x="0" y="89"/>
                  </a:lnTo>
                  <a:lnTo>
                    <a:pt x="22" y="102"/>
                  </a:lnTo>
                  <a:lnTo>
                    <a:pt x="29" y="149"/>
                  </a:lnTo>
                  <a:lnTo>
                    <a:pt x="120" y="227"/>
                  </a:lnTo>
                  <a:lnTo>
                    <a:pt x="152" y="227"/>
                  </a:lnTo>
                  <a:lnTo>
                    <a:pt x="174" y="192"/>
                  </a:lnTo>
                  <a:lnTo>
                    <a:pt x="210" y="196"/>
                  </a:lnTo>
                  <a:lnTo>
                    <a:pt x="232" y="216"/>
                  </a:lnTo>
                  <a:lnTo>
                    <a:pt x="270" y="216"/>
                  </a:lnTo>
                  <a:lnTo>
                    <a:pt x="283" y="282"/>
                  </a:lnTo>
                  <a:lnTo>
                    <a:pt x="323" y="305"/>
                  </a:lnTo>
                  <a:lnTo>
                    <a:pt x="364" y="305"/>
                  </a:lnTo>
                  <a:lnTo>
                    <a:pt x="376" y="279"/>
                  </a:lnTo>
                  <a:lnTo>
                    <a:pt x="423" y="264"/>
                  </a:lnTo>
                  <a:lnTo>
                    <a:pt x="454" y="270"/>
                  </a:lnTo>
                  <a:lnTo>
                    <a:pt x="468" y="243"/>
                  </a:lnTo>
                  <a:lnTo>
                    <a:pt x="506" y="236"/>
                  </a:lnTo>
                  <a:lnTo>
                    <a:pt x="559" y="243"/>
                  </a:lnTo>
                  <a:lnTo>
                    <a:pt x="605" y="177"/>
                  </a:lnTo>
                  <a:lnTo>
                    <a:pt x="531" y="151"/>
                  </a:lnTo>
                  <a:lnTo>
                    <a:pt x="473" y="151"/>
                  </a:lnTo>
                  <a:lnTo>
                    <a:pt x="443" y="170"/>
                  </a:lnTo>
                  <a:lnTo>
                    <a:pt x="415" y="136"/>
                  </a:lnTo>
                  <a:lnTo>
                    <a:pt x="365" y="133"/>
                  </a:lnTo>
                  <a:lnTo>
                    <a:pt x="318" y="95"/>
                  </a:lnTo>
                  <a:lnTo>
                    <a:pt x="317" y="75"/>
                  </a:lnTo>
                  <a:lnTo>
                    <a:pt x="285" y="67"/>
                  </a:lnTo>
                  <a:lnTo>
                    <a:pt x="263" y="85"/>
                  </a:lnTo>
                  <a:lnTo>
                    <a:pt x="239" y="63"/>
                  </a:lnTo>
                  <a:lnTo>
                    <a:pt x="223" y="32"/>
                  </a:lnTo>
                  <a:lnTo>
                    <a:pt x="191" y="19"/>
                  </a:lnTo>
                  <a:lnTo>
                    <a:pt x="155" y="26"/>
                  </a:lnTo>
                  <a:lnTo>
                    <a:pt x="133" y="3"/>
                  </a:lnTo>
                  <a:lnTo>
                    <a:pt x="122" y="0"/>
                  </a:lnTo>
                  <a:close/>
                </a:path>
              </a:pathLst>
            </a:custGeom>
            <a:solidFill>
              <a:srgbClr val="99FF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7" name="Freeform 67"/>
            <p:cNvSpPr>
              <a:spLocks/>
            </p:cNvSpPr>
            <p:nvPr/>
          </p:nvSpPr>
          <p:spPr bwMode="auto">
            <a:xfrm>
              <a:off x="3140" y="3003"/>
              <a:ext cx="370" cy="255"/>
            </a:xfrm>
            <a:custGeom>
              <a:avLst/>
              <a:gdLst>
                <a:gd name="T0" fmla="*/ 335 w 370"/>
                <a:gd name="T1" fmla="*/ 8 h 255"/>
                <a:gd name="T2" fmla="*/ 279 w 370"/>
                <a:gd name="T3" fmla="*/ 0 h 255"/>
                <a:gd name="T4" fmla="*/ 241 w 370"/>
                <a:gd name="T5" fmla="*/ 8 h 255"/>
                <a:gd name="T6" fmla="*/ 227 w 370"/>
                <a:gd name="T7" fmla="*/ 35 h 255"/>
                <a:gd name="T8" fmla="*/ 196 w 370"/>
                <a:gd name="T9" fmla="*/ 29 h 255"/>
                <a:gd name="T10" fmla="*/ 147 w 370"/>
                <a:gd name="T11" fmla="*/ 44 h 255"/>
                <a:gd name="T12" fmla="*/ 137 w 370"/>
                <a:gd name="T13" fmla="*/ 70 h 255"/>
                <a:gd name="T14" fmla="*/ 96 w 370"/>
                <a:gd name="T15" fmla="*/ 70 h 255"/>
                <a:gd name="T16" fmla="*/ 56 w 370"/>
                <a:gd name="T17" fmla="*/ 47 h 255"/>
                <a:gd name="T18" fmla="*/ 56 w 370"/>
                <a:gd name="T19" fmla="*/ 73 h 255"/>
                <a:gd name="T20" fmla="*/ 31 w 370"/>
                <a:gd name="T21" fmla="*/ 73 h 255"/>
                <a:gd name="T22" fmla="*/ 19 w 370"/>
                <a:gd name="T23" fmla="*/ 91 h 255"/>
                <a:gd name="T24" fmla="*/ 27 w 370"/>
                <a:gd name="T25" fmla="*/ 98 h 255"/>
                <a:gd name="T26" fmla="*/ 0 w 370"/>
                <a:gd name="T27" fmla="*/ 154 h 255"/>
                <a:gd name="T28" fmla="*/ 19 w 370"/>
                <a:gd name="T29" fmla="*/ 161 h 255"/>
                <a:gd name="T30" fmla="*/ 66 w 370"/>
                <a:gd name="T31" fmla="*/ 226 h 255"/>
                <a:gd name="T32" fmla="*/ 105 w 370"/>
                <a:gd name="T33" fmla="*/ 255 h 255"/>
                <a:gd name="T34" fmla="*/ 190 w 370"/>
                <a:gd name="T35" fmla="*/ 227 h 255"/>
                <a:gd name="T36" fmla="*/ 196 w 370"/>
                <a:gd name="T37" fmla="*/ 214 h 255"/>
                <a:gd name="T38" fmla="*/ 222 w 370"/>
                <a:gd name="T39" fmla="*/ 216 h 255"/>
                <a:gd name="T40" fmla="*/ 235 w 370"/>
                <a:gd name="T41" fmla="*/ 219 h 255"/>
                <a:gd name="T42" fmla="*/ 282 w 370"/>
                <a:gd name="T43" fmla="*/ 199 h 255"/>
                <a:gd name="T44" fmla="*/ 329 w 370"/>
                <a:gd name="T45" fmla="*/ 80 h 255"/>
                <a:gd name="T46" fmla="*/ 360 w 370"/>
                <a:gd name="T47" fmla="*/ 66 h 255"/>
                <a:gd name="T48" fmla="*/ 370 w 370"/>
                <a:gd name="T49" fmla="*/ 55 h 255"/>
                <a:gd name="T50" fmla="*/ 335 w 370"/>
                <a:gd name="T51" fmla="*/ 8 h 255"/>
                <a:gd name="T52" fmla="*/ 335 w 370"/>
                <a:gd name="T53" fmla="*/ 8 h 255"/>
                <a:gd name="T54" fmla="*/ 335 w 370"/>
                <a:gd name="T55" fmla="*/ 8 h 25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70"/>
                <a:gd name="T85" fmla="*/ 0 h 255"/>
                <a:gd name="T86" fmla="*/ 370 w 370"/>
                <a:gd name="T87" fmla="*/ 255 h 25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70" h="255">
                  <a:moveTo>
                    <a:pt x="335" y="8"/>
                  </a:moveTo>
                  <a:lnTo>
                    <a:pt x="279" y="0"/>
                  </a:lnTo>
                  <a:lnTo>
                    <a:pt x="241" y="8"/>
                  </a:lnTo>
                  <a:lnTo>
                    <a:pt x="227" y="35"/>
                  </a:lnTo>
                  <a:lnTo>
                    <a:pt x="196" y="29"/>
                  </a:lnTo>
                  <a:lnTo>
                    <a:pt x="147" y="44"/>
                  </a:lnTo>
                  <a:lnTo>
                    <a:pt x="137" y="70"/>
                  </a:lnTo>
                  <a:lnTo>
                    <a:pt x="96" y="70"/>
                  </a:lnTo>
                  <a:lnTo>
                    <a:pt x="56" y="47"/>
                  </a:lnTo>
                  <a:lnTo>
                    <a:pt x="56" y="73"/>
                  </a:lnTo>
                  <a:lnTo>
                    <a:pt x="31" y="73"/>
                  </a:lnTo>
                  <a:lnTo>
                    <a:pt x="19" y="91"/>
                  </a:lnTo>
                  <a:lnTo>
                    <a:pt x="27" y="98"/>
                  </a:lnTo>
                  <a:lnTo>
                    <a:pt x="0" y="154"/>
                  </a:lnTo>
                  <a:lnTo>
                    <a:pt x="19" y="161"/>
                  </a:lnTo>
                  <a:lnTo>
                    <a:pt x="66" y="226"/>
                  </a:lnTo>
                  <a:lnTo>
                    <a:pt x="105" y="255"/>
                  </a:lnTo>
                  <a:lnTo>
                    <a:pt x="190" y="227"/>
                  </a:lnTo>
                  <a:lnTo>
                    <a:pt x="196" y="214"/>
                  </a:lnTo>
                  <a:lnTo>
                    <a:pt x="222" y="216"/>
                  </a:lnTo>
                  <a:lnTo>
                    <a:pt x="235" y="219"/>
                  </a:lnTo>
                  <a:lnTo>
                    <a:pt x="282" y="199"/>
                  </a:lnTo>
                  <a:lnTo>
                    <a:pt x="329" y="80"/>
                  </a:lnTo>
                  <a:lnTo>
                    <a:pt x="360" y="66"/>
                  </a:lnTo>
                  <a:lnTo>
                    <a:pt x="370" y="55"/>
                  </a:lnTo>
                  <a:lnTo>
                    <a:pt x="335" y="8"/>
                  </a:lnTo>
                  <a:close/>
                </a:path>
              </a:pathLst>
            </a:custGeom>
            <a:solidFill>
              <a:srgbClr val="DCB6B1"/>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8" name="Freeform 68"/>
            <p:cNvSpPr>
              <a:spLocks/>
            </p:cNvSpPr>
            <p:nvPr/>
          </p:nvSpPr>
          <p:spPr bwMode="auto">
            <a:xfrm>
              <a:off x="3377" y="3026"/>
              <a:ext cx="515" cy="423"/>
            </a:xfrm>
            <a:custGeom>
              <a:avLst/>
              <a:gdLst>
                <a:gd name="T0" fmla="*/ 346 w 515"/>
                <a:gd name="T1" fmla="*/ 0 h 423"/>
                <a:gd name="T2" fmla="*/ 304 w 515"/>
                <a:gd name="T3" fmla="*/ 27 h 423"/>
                <a:gd name="T4" fmla="*/ 254 w 515"/>
                <a:gd name="T5" fmla="*/ 43 h 423"/>
                <a:gd name="T6" fmla="*/ 208 w 515"/>
                <a:gd name="T7" fmla="*/ 21 h 423"/>
                <a:gd name="T8" fmla="*/ 131 w 515"/>
                <a:gd name="T9" fmla="*/ 32 h 423"/>
                <a:gd name="T10" fmla="*/ 122 w 515"/>
                <a:gd name="T11" fmla="*/ 44 h 423"/>
                <a:gd name="T12" fmla="*/ 92 w 515"/>
                <a:gd name="T13" fmla="*/ 56 h 423"/>
                <a:gd name="T14" fmla="*/ 45 w 515"/>
                <a:gd name="T15" fmla="*/ 176 h 423"/>
                <a:gd name="T16" fmla="*/ 0 w 515"/>
                <a:gd name="T17" fmla="*/ 196 h 423"/>
                <a:gd name="T18" fmla="*/ 39 w 515"/>
                <a:gd name="T19" fmla="*/ 275 h 423"/>
                <a:gd name="T20" fmla="*/ 54 w 515"/>
                <a:gd name="T21" fmla="*/ 278 h 423"/>
                <a:gd name="T22" fmla="*/ 60 w 515"/>
                <a:gd name="T23" fmla="*/ 313 h 423"/>
                <a:gd name="T24" fmla="*/ 103 w 515"/>
                <a:gd name="T25" fmla="*/ 341 h 423"/>
                <a:gd name="T26" fmla="*/ 117 w 515"/>
                <a:gd name="T27" fmla="*/ 335 h 423"/>
                <a:gd name="T28" fmla="*/ 120 w 515"/>
                <a:gd name="T29" fmla="*/ 381 h 423"/>
                <a:gd name="T30" fmla="*/ 139 w 515"/>
                <a:gd name="T31" fmla="*/ 382 h 423"/>
                <a:gd name="T32" fmla="*/ 142 w 515"/>
                <a:gd name="T33" fmla="*/ 410 h 423"/>
                <a:gd name="T34" fmla="*/ 276 w 515"/>
                <a:gd name="T35" fmla="*/ 423 h 423"/>
                <a:gd name="T36" fmla="*/ 368 w 515"/>
                <a:gd name="T37" fmla="*/ 385 h 423"/>
                <a:gd name="T38" fmla="*/ 457 w 515"/>
                <a:gd name="T39" fmla="*/ 413 h 423"/>
                <a:gd name="T40" fmla="*/ 457 w 515"/>
                <a:gd name="T41" fmla="*/ 354 h 423"/>
                <a:gd name="T42" fmla="*/ 468 w 515"/>
                <a:gd name="T43" fmla="*/ 312 h 423"/>
                <a:gd name="T44" fmla="*/ 474 w 515"/>
                <a:gd name="T45" fmla="*/ 347 h 423"/>
                <a:gd name="T46" fmla="*/ 511 w 515"/>
                <a:gd name="T47" fmla="*/ 307 h 423"/>
                <a:gd name="T48" fmla="*/ 515 w 515"/>
                <a:gd name="T49" fmla="*/ 260 h 423"/>
                <a:gd name="T50" fmla="*/ 446 w 515"/>
                <a:gd name="T51" fmla="*/ 260 h 423"/>
                <a:gd name="T52" fmla="*/ 420 w 515"/>
                <a:gd name="T53" fmla="*/ 97 h 423"/>
                <a:gd name="T54" fmla="*/ 346 w 515"/>
                <a:gd name="T55" fmla="*/ 0 h 423"/>
                <a:gd name="T56" fmla="*/ 346 w 515"/>
                <a:gd name="T57" fmla="*/ 0 h 423"/>
                <a:gd name="T58" fmla="*/ 346 w 515"/>
                <a:gd name="T59" fmla="*/ 0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5"/>
                <a:gd name="T91" fmla="*/ 0 h 423"/>
                <a:gd name="T92" fmla="*/ 515 w 515"/>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5" h="423">
                  <a:moveTo>
                    <a:pt x="346" y="0"/>
                  </a:moveTo>
                  <a:lnTo>
                    <a:pt x="304" y="27"/>
                  </a:lnTo>
                  <a:lnTo>
                    <a:pt x="254" y="43"/>
                  </a:lnTo>
                  <a:lnTo>
                    <a:pt x="208" y="21"/>
                  </a:lnTo>
                  <a:lnTo>
                    <a:pt x="131" y="32"/>
                  </a:lnTo>
                  <a:lnTo>
                    <a:pt x="122" y="44"/>
                  </a:lnTo>
                  <a:lnTo>
                    <a:pt x="92" y="56"/>
                  </a:lnTo>
                  <a:lnTo>
                    <a:pt x="45" y="176"/>
                  </a:lnTo>
                  <a:lnTo>
                    <a:pt x="0" y="196"/>
                  </a:lnTo>
                  <a:lnTo>
                    <a:pt x="39" y="275"/>
                  </a:lnTo>
                  <a:lnTo>
                    <a:pt x="54" y="278"/>
                  </a:lnTo>
                  <a:lnTo>
                    <a:pt x="60" y="313"/>
                  </a:lnTo>
                  <a:lnTo>
                    <a:pt x="103" y="341"/>
                  </a:lnTo>
                  <a:lnTo>
                    <a:pt x="117" y="335"/>
                  </a:lnTo>
                  <a:lnTo>
                    <a:pt x="120" y="381"/>
                  </a:lnTo>
                  <a:lnTo>
                    <a:pt x="139" y="382"/>
                  </a:lnTo>
                  <a:lnTo>
                    <a:pt x="142" y="410"/>
                  </a:lnTo>
                  <a:lnTo>
                    <a:pt x="276" y="423"/>
                  </a:lnTo>
                  <a:lnTo>
                    <a:pt x="368" y="385"/>
                  </a:lnTo>
                  <a:lnTo>
                    <a:pt x="457" y="413"/>
                  </a:lnTo>
                  <a:lnTo>
                    <a:pt x="457" y="354"/>
                  </a:lnTo>
                  <a:lnTo>
                    <a:pt x="468" y="312"/>
                  </a:lnTo>
                  <a:lnTo>
                    <a:pt x="474" y="347"/>
                  </a:lnTo>
                  <a:lnTo>
                    <a:pt x="511" y="307"/>
                  </a:lnTo>
                  <a:lnTo>
                    <a:pt x="515" y="260"/>
                  </a:lnTo>
                  <a:lnTo>
                    <a:pt x="446" y="260"/>
                  </a:lnTo>
                  <a:lnTo>
                    <a:pt x="420" y="97"/>
                  </a:lnTo>
                  <a:lnTo>
                    <a:pt x="346" y="0"/>
                  </a:lnTo>
                  <a:close/>
                </a:path>
              </a:pathLst>
            </a:custGeom>
            <a:solidFill>
              <a:srgbClr val="FFC633"/>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59" name="Freeform 69"/>
            <p:cNvSpPr>
              <a:spLocks/>
            </p:cNvSpPr>
            <p:nvPr/>
          </p:nvSpPr>
          <p:spPr bwMode="auto">
            <a:xfrm>
              <a:off x="3485" y="3407"/>
              <a:ext cx="349" cy="260"/>
            </a:xfrm>
            <a:custGeom>
              <a:avLst/>
              <a:gdLst>
                <a:gd name="T0" fmla="*/ 349 w 349"/>
                <a:gd name="T1" fmla="*/ 32 h 260"/>
                <a:gd name="T2" fmla="*/ 260 w 349"/>
                <a:gd name="T3" fmla="*/ 4 h 260"/>
                <a:gd name="T4" fmla="*/ 168 w 349"/>
                <a:gd name="T5" fmla="*/ 42 h 260"/>
                <a:gd name="T6" fmla="*/ 34 w 349"/>
                <a:gd name="T7" fmla="*/ 29 h 260"/>
                <a:gd name="T8" fmla="*/ 31 w 349"/>
                <a:gd name="T9" fmla="*/ 0 h 260"/>
                <a:gd name="T10" fmla="*/ 12 w 349"/>
                <a:gd name="T11" fmla="*/ 0 h 260"/>
                <a:gd name="T12" fmla="*/ 0 w 349"/>
                <a:gd name="T13" fmla="*/ 32 h 260"/>
                <a:gd name="T14" fmla="*/ 30 w 349"/>
                <a:gd name="T15" fmla="*/ 94 h 260"/>
                <a:gd name="T16" fmla="*/ 3 w 349"/>
                <a:gd name="T17" fmla="*/ 171 h 260"/>
                <a:gd name="T18" fmla="*/ 24 w 349"/>
                <a:gd name="T19" fmla="*/ 193 h 260"/>
                <a:gd name="T20" fmla="*/ 33 w 349"/>
                <a:gd name="T21" fmla="*/ 255 h 260"/>
                <a:gd name="T22" fmla="*/ 119 w 349"/>
                <a:gd name="T23" fmla="*/ 235 h 260"/>
                <a:gd name="T24" fmla="*/ 177 w 349"/>
                <a:gd name="T25" fmla="*/ 260 h 260"/>
                <a:gd name="T26" fmla="*/ 206 w 349"/>
                <a:gd name="T27" fmla="*/ 248 h 260"/>
                <a:gd name="T28" fmla="*/ 206 w 349"/>
                <a:gd name="T29" fmla="*/ 218 h 260"/>
                <a:gd name="T30" fmla="*/ 231 w 349"/>
                <a:gd name="T31" fmla="*/ 214 h 260"/>
                <a:gd name="T32" fmla="*/ 271 w 349"/>
                <a:gd name="T33" fmla="*/ 188 h 260"/>
                <a:gd name="T34" fmla="*/ 316 w 349"/>
                <a:gd name="T35" fmla="*/ 201 h 260"/>
                <a:gd name="T36" fmla="*/ 303 w 349"/>
                <a:gd name="T37" fmla="*/ 148 h 260"/>
                <a:gd name="T38" fmla="*/ 315 w 349"/>
                <a:gd name="T39" fmla="*/ 76 h 260"/>
                <a:gd name="T40" fmla="*/ 349 w 349"/>
                <a:gd name="T41" fmla="*/ 58 h 260"/>
                <a:gd name="T42" fmla="*/ 349 w 349"/>
                <a:gd name="T43" fmla="*/ 32 h 260"/>
                <a:gd name="T44" fmla="*/ 349 w 349"/>
                <a:gd name="T45" fmla="*/ 32 h 260"/>
                <a:gd name="T46" fmla="*/ 349 w 349"/>
                <a:gd name="T47" fmla="*/ 32 h 2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9"/>
                <a:gd name="T73" fmla="*/ 0 h 260"/>
                <a:gd name="T74" fmla="*/ 349 w 349"/>
                <a:gd name="T75" fmla="*/ 260 h 2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9" h="260">
                  <a:moveTo>
                    <a:pt x="349" y="32"/>
                  </a:moveTo>
                  <a:lnTo>
                    <a:pt x="260" y="4"/>
                  </a:lnTo>
                  <a:lnTo>
                    <a:pt x="168" y="42"/>
                  </a:lnTo>
                  <a:lnTo>
                    <a:pt x="34" y="29"/>
                  </a:lnTo>
                  <a:lnTo>
                    <a:pt x="31" y="0"/>
                  </a:lnTo>
                  <a:lnTo>
                    <a:pt x="12" y="0"/>
                  </a:lnTo>
                  <a:lnTo>
                    <a:pt x="0" y="32"/>
                  </a:lnTo>
                  <a:lnTo>
                    <a:pt x="30" y="94"/>
                  </a:lnTo>
                  <a:lnTo>
                    <a:pt x="3" y="171"/>
                  </a:lnTo>
                  <a:lnTo>
                    <a:pt x="24" y="193"/>
                  </a:lnTo>
                  <a:lnTo>
                    <a:pt x="33" y="255"/>
                  </a:lnTo>
                  <a:lnTo>
                    <a:pt x="119" y="235"/>
                  </a:lnTo>
                  <a:lnTo>
                    <a:pt x="177" y="260"/>
                  </a:lnTo>
                  <a:lnTo>
                    <a:pt x="206" y="248"/>
                  </a:lnTo>
                  <a:lnTo>
                    <a:pt x="206" y="218"/>
                  </a:lnTo>
                  <a:lnTo>
                    <a:pt x="231" y="214"/>
                  </a:lnTo>
                  <a:lnTo>
                    <a:pt x="271" y="188"/>
                  </a:lnTo>
                  <a:lnTo>
                    <a:pt x="316" y="201"/>
                  </a:lnTo>
                  <a:lnTo>
                    <a:pt x="303" y="148"/>
                  </a:lnTo>
                  <a:lnTo>
                    <a:pt x="315" y="76"/>
                  </a:lnTo>
                  <a:lnTo>
                    <a:pt x="349" y="58"/>
                  </a:lnTo>
                  <a:lnTo>
                    <a:pt x="349" y="32"/>
                  </a:lnTo>
                  <a:close/>
                </a:path>
              </a:pathLst>
            </a:custGeom>
            <a:solidFill>
              <a:srgbClr val="D19ED1"/>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0" name="Freeform 70"/>
            <p:cNvSpPr>
              <a:spLocks/>
            </p:cNvSpPr>
            <p:nvPr/>
          </p:nvSpPr>
          <p:spPr bwMode="auto">
            <a:xfrm>
              <a:off x="2998" y="3157"/>
              <a:ext cx="520" cy="551"/>
            </a:xfrm>
            <a:custGeom>
              <a:avLst/>
              <a:gdLst>
                <a:gd name="T0" fmla="*/ 84 w 520"/>
                <a:gd name="T1" fmla="*/ 23 h 551"/>
                <a:gd name="T2" fmla="*/ 59 w 520"/>
                <a:gd name="T3" fmla="*/ 32 h 551"/>
                <a:gd name="T4" fmla="*/ 13 w 520"/>
                <a:gd name="T5" fmla="*/ 31 h 551"/>
                <a:gd name="T6" fmla="*/ 0 w 520"/>
                <a:gd name="T7" fmla="*/ 54 h 551"/>
                <a:gd name="T8" fmla="*/ 25 w 520"/>
                <a:gd name="T9" fmla="*/ 104 h 551"/>
                <a:gd name="T10" fmla="*/ 34 w 520"/>
                <a:gd name="T11" fmla="*/ 192 h 551"/>
                <a:gd name="T12" fmla="*/ 60 w 520"/>
                <a:gd name="T13" fmla="*/ 142 h 551"/>
                <a:gd name="T14" fmla="*/ 113 w 520"/>
                <a:gd name="T15" fmla="*/ 236 h 551"/>
                <a:gd name="T16" fmla="*/ 97 w 520"/>
                <a:gd name="T17" fmla="*/ 244 h 551"/>
                <a:gd name="T18" fmla="*/ 147 w 520"/>
                <a:gd name="T19" fmla="*/ 292 h 551"/>
                <a:gd name="T20" fmla="*/ 147 w 520"/>
                <a:gd name="T21" fmla="*/ 313 h 551"/>
                <a:gd name="T22" fmla="*/ 223 w 520"/>
                <a:gd name="T23" fmla="*/ 335 h 551"/>
                <a:gd name="T24" fmla="*/ 230 w 520"/>
                <a:gd name="T25" fmla="*/ 355 h 551"/>
                <a:gd name="T26" fmla="*/ 326 w 520"/>
                <a:gd name="T27" fmla="*/ 445 h 551"/>
                <a:gd name="T28" fmla="*/ 342 w 520"/>
                <a:gd name="T29" fmla="*/ 385 h 551"/>
                <a:gd name="T30" fmla="*/ 393 w 520"/>
                <a:gd name="T31" fmla="*/ 436 h 551"/>
                <a:gd name="T32" fmla="*/ 393 w 520"/>
                <a:gd name="T33" fmla="*/ 526 h 551"/>
                <a:gd name="T34" fmla="*/ 416 w 520"/>
                <a:gd name="T35" fmla="*/ 551 h 551"/>
                <a:gd name="T36" fmla="*/ 520 w 520"/>
                <a:gd name="T37" fmla="*/ 505 h 551"/>
                <a:gd name="T38" fmla="*/ 511 w 520"/>
                <a:gd name="T39" fmla="*/ 442 h 551"/>
                <a:gd name="T40" fmla="*/ 492 w 520"/>
                <a:gd name="T41" fmla="*/ 421 h 551"/>
                <a:gd name="T42" fmla="*/ 517 w 520"/>
                <a:gd name="T43" fmla="*/ 344 h 551"/>
                <a:gd name="T44" fmla="*/ 489 w 520"/>
                <a:gd name="T45" fmla="*/ 283 h 551"/>
                <a:gd name="T46" fmla="*/ 499 w 520"/>
                <a:gd name="T47" fmla="*/ 253 h 551"/>
                <a:gd name="T48" fmla="*/ 498 w 520"/>
                <a:gd name="T49" fmla="*/ 203 h 551"/>
                <a:gd name="T50" fmla="*/ 483 w 520"/>
                <a:gd name="T51" fmla="*/ 210 h 551"/>
                <a:gd name="T52" fmla="*/ 439 w 520"/>
                <a:gd name="T53" fmla="*/ 182 h 551"/>
                <a:gd name="T54" fmla="*/ 433 w 520"/>
                <a:gd name="T55" fmla="*/ 147 h 551"/>
                <a:gd name="T56" fmla="*/ 421 w 520"/>
                <a:gd name="T57" fmla="*/ 144 h 551"/>
                <a:gd name="T58" fmla="*/ 379 w 520"/>
                <a:gd name="T59" fmla="*/ 62 h 551"/>
                <a:gd name="T60" fmla="*/ 338 w 520"/>
                <a:gd name="T61" fmla="*/ 60 h 551"/>
                <a:gd name="T62" fmla="*/ 332 w 520"/>
                <a:gd name="T63" fmla="*/ 73 h 551"/>
                <a:gd name="T64" fmla="*/ 248 w 520"/>
                <a:gd name="T65" fmla="*/ 100 h 551"/>
                <a:gd name="T66" fmla="*/ 210 w 520"/>
                <a:gd name="T67" fmla="*/ 72 h 551"/>
                <a:gd name="T68" fmla="*/ 161 w 520"/>
                <a:gd name="T69" fmla="*/ 7 h 551"/>
                <a:gd name="T70" fmla="*/ 147 w 520"/>
                <a:gd name="T71" fmla="*/ 0 h 551"/>
                <a:gd name="T72" fmla="*/ 106 w 520"/>
                <a:gd name="T73" fmla="*/ 23 h 551"/>
                <a:gd name="T74" fmla="*/ 84 w 520"/>
                <a:gd name="T75" fmla="*/ 23 h 551"/>
                <a:gd name="T76" fmla="*/ 84 w 520"/>
                <a:gd name="T77" fmla="*/ 23 h 551"/>
                <a:gd name="T78" fmla="*/ 84 w 520"/>
                <a:gd name="T79" fmla="*/ 23 h 5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20"/>
                <a:gd name="T121" fmla="*/ 0 h 551"/>
                <a:gd name="T122" fmla="*/ 520 w 520"/>
                <a:gd name="T123" fmla="*/ 551 h 55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20" h="551">
                  <a:moveTo>
                    <a:pt x="84" y="23"/>
                  </a:moveTo>
                  <a:lnTo>
                    <a:pt x="59" y="32"/>
                  </a:lnTo>
                  <a:lnTo>
                    <a:pt x="13" y="31"/>
                  </a:lnTo>
                  <a:lnTo>
                    <a:pt x="0" y="54"/>
                  </a:lnTo>
                  <a:lnTo>
                    <a:pt x="25" y="104"/>
                  </a:lnTo>
                  <a:lnTo>
                    <a:pt x="34" y="192"/>
                  </a:lnTo>
                  <a:lnTo>
                    <a:pt x="60" y="142"/>
                  </a:lnTo>
                  <a:lnTo>
                    <a:pt x="113" y="236"/>
                  </a:lnTo>
                  <a:lnTo>
                    <a:pt x="97" y="244"/>
                  </a:lnTo>
                  <a:lnTo>
                    <a:pt x="147" y="292"/>
                  </a:lnTo>
                  <a:lnTo>
                    <a:pt x="147" y="313"/>
                  </a:lnTo>
                  <a:lnTo>
                    <a:pt x="223" y="335"/>
                  </a:lnTo>
                  <a:lnTo>
                    <a:pt x="230" y="355"/>
                  </a:lnTo>
                  <a:lnTo>
                    <a:pt x="326" y="445"/>
                  </a:lnTo>
                  <a:lnTo>
                    <a:pt x="342" y="385"/>
                  </a:lnTo>
                  <a:lnTo>
                    <a:pt x="393" y="436"/>
                  </a:lnTo>
                  <a:lnTo>
                    <a:pt x="393" y="526"/>
                  </a:lnTo>
                  <a:lnTo>
                    <a:pt x="416" y="551"/>
                  </a:lnTo>
                  <a:lnTo>
                    <a:pt x="520" y="505"/>
                  </a:lnTo>
                  <a:lnTo>
                    <a:pt x="511" y="442"/>
                  </a:lnTo>
                  <a:lnTo>
                    <a:pt x="492" y="421"/>
                  </a:lnTo>
                  <a:lnTo>
                    <a:pt x="517" y="344"/>
                  </a:lnTo>
                  <a:lnTo>
                    <a:pt x="489" y="283"/>
                  </a:lnTo>
                  <a:lnTo>
                    <a:pt x="499" y="253"/>
                  </a:lnTo>
                  <a:lnTo>
                    <a:pt x="498" y="203"/>
                  </a:lnTo>
                  <a:lnTo>
                    <a:pt x="483" y="210"/>
                  </a:lnTo>
                  <a:lnTo>
                    <a:pt x="439" y="182"/>
                  </a:lnTo>
                  <a:lnTo>
                    <a:pt x="433" y="147"/>
                  </a:lnTo>
                  <a:lnTo>
                    <a:pt x="421" y="144"/>
                  </a:lnTo>
                  <a:lnTo>
                    <a:pt x="379" y="62"/>
                  </a:lnTo>
                  <a:lnTo>
                    <a:pt x="338" y="60"/>
                  </a:lnTo>
                  <a:lnTo>
                    <a:pt x="332" y="73"/>
                  </a:lnTo>
                  <a:lnTo>
                    <a:pt x="248" y="100"/>
                  </a:lnTo>
                  <a:lnTo>
                    <a:pt x="210" y="72"/>
                  </a:lnTo>
                  <a:lnTo>
                    <a:pt x="161" y="7"/>
                  </a:lnTo>
                  <a:lnTo>
                    <a:pt x="147" y="0"/>
                  </a:lnTo>
                  <a:lnTo>
                    <a:pt x="106" y="23"/>
                  </a:lnTo>
                  <a:lnTo>
                    <a:pt x="84" y="23"/>
                  </a:lnTo>
                  <a:close/>
                </a:path>
              </a:pathLst>
            </a:custGeom>
            <a:solidFill>
              <a:srgbClr val="8FC28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1" name="Freeform 71"/>
            <p:cNvSpPr>
              <a:spLocks/>
            </p:cNvSpPr>
            <p:nvPr/>
          </p:nvSpPr>
          <p:spPr bwMode="auto">
            <a:xfrm>
              <a:off x="3324" y="3540"/>
              <a:ext cx="91" cy="263"/>
            </a:xfrm>
            <a:custGeom>
              <a:avLst/>
              <a:gdLst>
                <a:gd name="T0" fmla="*/ 16 w 91"/>
                <a:gd name="T1" fmla="*/ 0 h 263"/>
                <a:gd name="T2" fmla="*/ 0 w 91"/>
                <a:gd name="T3" fmla="*/ 62 h 263"/>
                <a:gd name="T4" fmla="*/ 12 w 91"/>
                <a:gd name="T5" fmla="*/ 77 h 263"/>
                <a:gd name="T6" fmla="*/ 4 w 91"/>
                <a:gd name="T7" fmla="*/ 203 h 263"/>
                <a:gd name="T8" fmla="*/ 47 w 91"/>
                <a:gd name="T9" fmla="*/ 263 h 263"/>
                <a:gd name="T10" fmla="*/ 90 w 91"/>
                <a:gd name="T11" fmla="*/ 198 h 263"/>
                <a:gd name="T12" fmla="*/ 91 w 91"/>
                <a:gd name="T13" fmla="*/ 168 h 263"/>
                <a:gd name="T14" fmla="*/ 67 w 91"/>
                <a:gd name="T15" fmla="*/ 141 h 263"/>
                <a:gd name="T16" fmla="*/ 67 w 91"/>
                <a:gd name="T17" fmla="*/ 52 h 263"/>
                <a:gd name="T18" fmla="*/ 16 w 91"/>
                <a:gd name="T19" fmla="*/ 0 h 263"/>
                <a:gd name="T20" fmla="*/ 16 w 91"/>
                <a:gd name="T21" fmla="*/ 0 h 263"/>
                <a:gd name="T22" fmla="*/ 16 w 91"/>
                <a:gd name="T23" fmla="*/ 0 h 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263"/>
                <a:gd name="T38" fmla="*/ 91 w 91"/>
                <a:gd name="T39" fmla="*/ 263 h 26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263">
                  <a:moveTo>
                    <a:pt x="16" y="0"/>
                  </a:moveTo>
                  <a:lnTo>
                    <a:pt x="0" y="62"/>
                  </a:lnTo>
                  <a:lnTo>
                    <a:pt x="12" y="77"/>
                  </a:lnTo>
                  <a:lnTo>
                    <a:pt x="4" y="203"/>
                  </a:lnTo>
                  <a:lnTo>
                    <a:pt x="47" y="263"/>
                  </a:lnTo>
                  <a:lnTo>
                    <a:pt x="90" y="198"/>
                  </a:lnTo>
                  <a:lnTo>
                    <a:pt x="91" y="168"/>
                  </a:lnTo>
                  <a:lnTo>
                    <a:pt x="67" y="141"/>
                  </a:lnTo>
                  <a:lnTo>
                    <a:pt x="67" y="52"/>
                  </a:lnTo>
                  <a:lnTo>
                    <a:pt x="16" y="0"/>
                  </a:lnTo>
                  <a:close/>
                </a:path>
              </a:pathLst>
            </a:custGeom>
            <a:solidFill>
              <a:srgbClr val="FFBE9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2" name="Freeform 72"/>
            <p:cNvSpPr>
              <a:spLocks/>
            </p:cNvSpPr>
            <p:nvPr/>
          </p:nvSpPr>
          <p:spPr bwMode="auto">
            <a:xfrm>
              <a:off x="3371" y="3621"/>
              <a:ext cx="360" cy="483"/>
            </a:xfrm>
            <a:custGeom>
              <a:avLst/>
              <a:gdLst>
                <a:gd name="T0" fmla="*/ 345 w 360"/>
                <a:gd name="T1" fmla="*/ 0 h 483"/>
                <a:gd name="T2" fmla="*/ 319 w 360"/>
                <a:gd name="T3" fmla="*/ 4 h 483"/>
                <a:gd name="T4" fmla="*/ 320 w 360"/>
                <a:gd name="T5" fmla="*/ 34 h 483"/>
                <a:gd name="T6" fmla="*/ 289 w 360"/>
                <a:gd name="T7" fmla="*/ 44 h 483"/>
                <a:gd name="T8" fmla="*/ 233 w 360"/>
                <a:gd name="T9" fmla="*/ 21 h 483"/>
                <a:gd name="T10" fmla="*/ 145 w 360"/>
                <a:gd name="T11" fmla="*/ 41 h 483"/>
                <a:gd name="T12" fmla="*/ 44 w 360"/>
                <a:gd name="T13" fmla="*/ 87 h 483"/>
                <a:gd name="T14" fmla="*/ 44 w 360"/>
                <a:gd name="T15" fmla="*/ 117 h 483"/>
                <a:gd name="T16" fmla="*/ 0 w 360"/>
                <a:gd name="T17" fmla="*/ 182 h 483"/>
                <a:gd name="T18" fmla="*/ 26 w 360"/>
                <a:gd name="T19" fmla="*/ 257 h 483"/>
                <a:gd name="T20" fmla="*/ 51 w 360"/>
                <a:gd name="T21" fmla="*/ 264 h 483"/>
                <a:gd name="T22" fmla="*/ 35 w 360"/>
                <a:gd name="T23" fmla="*/ 278 h 483"/>
                <a:gd name="T24" fmla="*/ 56 w 360"/>
                <a:gd name="T25" fmla="*/ 317 h 483"/>
                <a:gd name="T26" fmla="*/ 145 w 360"/>
                <a:gd name="T27" fmla="*/ 320 h 483"/>
                <a:gd name="T28" fmla="*/ 159 w 360"/>
                <a:gd name="T29" fmla="*/ 344 h 483"/>
                <a:gd name="T30" fmla="*/ 98 w 360"/>
                <a:gd name="T31" fmla="*/ 329 h 483"/>
                <a:gd name="T32" fmla="*/ 59 w 360"/>
                <a:gd name="T33" fmla="*/ 341 h 483"/>
                <a:gd name="T34" fmla="*/ 47 w 360"/>
                <a:gd name="T35" fmla="*/ 376 h 483"/>
                <a:gd name="T36" fmla="*/ 76 w 360"/>
                <a:gd name="T37" fmla="*/ 394 h 483"/>
                <a:gd name="T38" fmla="*/ 76 w 360"/>
                <a:gd name="T39" fmla="*/ 426 h 483"/>
                <a:gd name="T40" fmla="*/ 87 w 360"/>
                <a:gd name="T41" fmla="*/ 466 h 483"/>
                <a:gd name="T42" fmla="*/ 110 w 360"/>
                <a:gd name="T43" fmla="*/ 448 h 483"/>
                <a:gd name="T44" fmla="*/ 114 w 360"/>
                <a:gd name="T45" fmla="*/ 480 h 483"/>
                <a:gd name="T46" fmla="*/ 120 w 360"/>
                <a:gd name="T47" fmla="*/ 477 h 483"/>
                <a:gd name="T48" fmla="*/ 135 w 360"/>
                <a:gd name="T49" fmla="*/ 457 h 483"/>
                <a:gd name="T50" fmla="*/ 141 w 360"/>
                <a:gd name="T51" fmla="*/ 483 h 483"/>
                <a:gd name="T52" fmla="*/ 157 w 360"/>
                <a:gd name="T53" fmla="*/ 474 h 483"/>
                <a:gd name="T54" fmla="*/ 157 w 360"/>
                <a:gd name="T55" fmla="*/ 429 h 483"/>
                <a:gd name="T56" fmla="*/ 141 w 360"/>
                <a:gd name="T57" fmla="*/ 388 h 483"/>
                <a:gd name="T58" fmla="*/ 173 w 360"/>
                <a:gd name="T59" fmla="*/ 410 h 483"/>
                <a:gd name="T60" fmla="*/ 181 w 360"/>
                <a:gd name="T61" fmla="*/ 405 h 483"/>
                <a:gd name="T62" fmla="*/ 161 w 360"/>
                <a:gd name="T63" fmla="*/ 355 h 483"/>
                <a:gd name="T64" fmla="*/ 191 w 360"/>
                <a:gd name="T65" fmla="*/ 358 h 483"/>
                <a:gd name="T66" fmla="*/ 217 w 360"/>
                <a:gd name="T67" fmla="*/ 385 h 483"/>
                <a:gd name="T68" fmla="*/ 213 w 360"/>
                <a:gd name="T69" fmla="*/ 338 h 483"/>
                <a:gd name="T70" fmla="*/ 135 w 360"/>
                <a:gd name="T71" fmla="*/ 263 h 483"/>
                <a:gd name="T72" fmla="*/ 151 w 360"/>
                <a:gd name="T73" fmla="*/ 253 h 483"/>
                <a:gd name="T74" fmla="*/ 159 w 360"/>
                <a:gd name="T75" fmla="*/ 225 h 483"/>
                <a:gd name="T76" fmla="*/ 138 w 360"/>
                <a:gd name="T77" fmla="*/ 166 h 483"/>
                <a:gd name="T78" fmla="*/ 137 w 360"/>
                <a:gd name="T79" fmla="*/ 109 h 483"/>
                <a:gd name="T80" fmla="*/ 154 w 360"/>
                <a:gd name="T81" fmla="*/ 104 h 483"/>
                <a:gd name="T82" fmla="*/ 181 w 360"/>
                <a:gd name="T83" fmla="*/ 169 h 483"/>
                <a:gd name="T84" fmla="*/ 188 w 360"/>
                <a:gd name="T85" fmla="*/ 144 h 483"/>
                <a:gd name="T86" fmla="*/ 198 w 360"/>
                <a:gd name="T87" fmla="*/ 131 h 483"/>
                <a:gd name="T88" fmla="*/ 226 w 360"/>
                <a:gd name="T89" fmla="*/ 134 h 483"/>
                <a:gd name="T90" fmla="*/ 219 w 360"/>
                <a:gd name="T91" fmla="*/ 117 h 483"/>
                <a:gd name="T92" fmla="*/ 191 w 360"/>
                <a:gd name="T93" fmla="*/ 109 h 483"/>
                <a:gd name="T94" fmla="*/ 241 w 360"/>
                <a:gd name="T95" fmla="*/ 82 h 483"/>
                <a:gd name="T96" fmla="*/ 330 w 360"/>
                <a:gd name="T97" fmla="*/ 94 h 483"/>
                <a:gd name="T98" fmla="*/ 360 w 360"/>
                <a:gd name="T99" fmla="*/ 18 h 483"/>
                <a:gd name="T100" fmla="*/ 345 w 360"/>
                <a:gd name="T101" fmla="*/ 0 h 483"/>
                <a:gd name="T102" fmla="*/ 345 w 360"/>
                <a:gd name="T103" fmla="*/ 0 h 483"/>
                <a:gd name="T104" fmla="*/ 345 w 360"/>
                <a:gd name="T105" fmla="*/ 0 h 4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0"/>
                <a:gd name="T160" fmla="*/ 0 h 483"/>
                <a:gd name="T161" fmla="*/ 360 w 360"/>
                <a:gd name="T162" fmla="*/ 483 h 4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0" h="483">
                  <a:moveTo>
                    <a:pt x="345" y="0"/>
                  </a:moveTo>
                  <a:lnTo>
                    <a:pt x="319" y="4"/>
                  </a:lnTo>
                  <a:lnTo>
                    <a:pt x="320" y="34"/>
                  </a:lnTo>
                  <a:lnTo>
                    <a:pt x="289" y="44"/>
                  </a:lnTo>
                  <a:lnTo>
                    <a:pt x="233" y="21"/>
                  </a:lnTo>
                  <a:lnTo>
                    <a:pt x="145" y="41"/>
                  </a:lnTo>
                  <a:lnTo>
                    <a:pt x="44" y="87"/>
                  </a:lnTo>
                  <a:lnTo>
                    <a:pt x="44" y="117"/>
                  </a:lnTo>
                  <a:lnTo>
                    <a:pt x="0" y="182"/>
                  </a:lnTo>
                  <a:lnTo>
                    <a:pt x="26" y="257"/>
                  </a:lnTo>
                  <a:lnTo>
                    <a:pt x="51" y="264"/>
                  </a:lnTo>
                  <a:lnTo>
                    <a:pt x="35" y="278"/>
                  </a:lnTo>
                  <a:lnTo>
                    <a:pt x="56" y="317"/>
                  </a:lnTo>
                  <a:lnTo>
                    <a:pt x="145" y="320"/>
                  </a:lnTo>
                  <a:lnTo>
                    <a:pt x="159" y="344"/>
                  </a:lnTo>
                  <a:lnTo>
                    <a:pt x="98" y="329"/>
                  </a:lnTo>
                  <a:lnTo>
                    <a:pt x="59" y="341"/>
                  </a:lnTo>
                  <a:lnTo>
                    <a:pt x="47" y="376"/>
                  </a:lnTo>
                  <a:lnTo>
                    <a:pt x="76" y="394"/>
                  </a:lnTo>
                  <a:lnTo>
                    <a:pt x="76" y="426"/>
                  </a:lnTo>
                  <a:lnTo>
                    <a:pt x="87" y="466"/>
                  </a:lnTo>
                  <a:lnTo>
                    <a:pt x="110" y="448"/>
                  </a:lnTo>
                  <a:lnTo>
                    <a:pt x="114" y="480"/>
                  </a:lnTo>
                  <a:lnTo>
                    <a:pt x="120" y="477"/>
                  </a:lnTo>
                  <a:lnTo>
                    <a:pt x="135" y="457"/>
                  </a:lnTo>
                  <a:lnTo>
                    <a:pt x="141" y="483"/>
                  </a:lnTo>
                  <a:lnTo>
                    <a:pt x="157" y="474"/>
                  </a:lnTo>
                  <a:lnTo>
                    <a:pt x="157" y="429"/>
                  </a:lnTo>
                  <a:lnTo>
                    <a:pt x="141" y="388"/>
                  </a:lnTo>
                  <a:lnTo>
                    <a:pt x="173" y="410"/>
                  </a:lnTo>
                  <a:lnTo>
                    <a:pt x="181" y="405"/>
                  </a:lnTo>
                  <a:lnTo>
                    <a:pt x="161" y="355"/>
                  </a:lnTo>
                  <a:lnTo>
                    <a:pt x="191" y="358"/>
                  </a:lnTo>
                  <a:lnTo>
                    <a:pt x="217" y="385"/>
                  </a:lnTo>
                  <a:lnTo>
                    <a:pt x="213" y="338"/>
                  </a:lnTo>
                  <a:lnTo>
                    <a:pt x="135" y="263"/>
                  </a:lnTo>
                  <a:lnTo>
                    <a:pt x="151" y="253"/>
                  </a:lnTo>
                  <a:lnTo>
                    <a:pt x="159" y="225"/>
                  </a:lnTo>
                  <a:lnTo>
                    <a:pt x="138" y="166"/>
                  </a:lnTo>
                  <a:lnTo>
                    <a:pt x="137" y="109"/>
                  </a:lnTo>
                  <a:lnTo>
                    <a:pt x="154" y="104"/>
                  </a:lnTo>
                  <a:lnTo>
                    <a:pt x="181" y="169"/>
                  </a:lnTo>
                  <a:lnTo>
                    <a:pt x="188" y="144"/>
                  </a:lnTo>
                  <a:lnTo>
                    <a:pt x="198" y="131"/>
                  </a:lnTo>
                  <a:lnTo>
                    <a:pt x="226" y="134"/>
                  </a:lnTo>
                  <a:lnTo>
                    <a:pt x="219" y="117"/>
                  </a:lnTo>
                  <a:lnTo>
                    <a:pt x="191" y="109"/>
                  </a:lnTo>
                  <a:lnTo>
                    <a:pt x="241" y="82"/>
                  </a:lnTo>
                  <a:lnTo>
                    <a:pt x="330" y="94"/>
                  </a:lnTo>
                  <a:lnTo>
                    <a:pt x="360" y="18"/>
                  </a:lnTo>
                  <a:lnTo>
                    <a:pt x="345"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3" name="Freeform 73"/>
            <p:cNvSpPr>
              <a:spLocks/>
            </p:cNvSpPr>
            <p:nvPr/>
          </p:nvSpPr>
          <p:spPr bwMode="auto">
            <a:xfrm>
              <a:off x="2591" y="3088"/>
              <a:ext cx="242" cy="160"/>
            </a:xfrm>
            <a:custGeom>
              <a:avLst/>
              <a:gdLst>
                <a:gd name="T0" fmla="*/ 85 w 242"/>
                <a:gd name="T1" fmla="*/ 3 h 160"/>
                <a:gd name="T2" fmla="*/ 74 w 242"/>
                <a:gd name="T3" fmla="*/ 10 h 160"/>
                <a:gd name="T4" fmla="*/ 50 w 242"/>
                <a:gd name="T5" fmla="*/ 10 h 160"/>
                <a:gd name="T6" fmla="*/ 50 w 242"/>
                <a:gd name="T7" fmla="*/ 22 h 160"/>
                <a:gd name="T8" fmla="*/ 22 w 242"/>
                <a:gd name="T9" fmla="*/ 60 h 160"/>
                <a:gd name="T10" fmla="*/ 0 w 242"/>
                <a:gd name="T11" fmla="*/ 110 h 160"/>
                <a:gd name="T12" fmla="*/ 2 w 242"/>
                <a:gd name="T13" fmla="*/ 134 h 160"/>
                <a:gd name="T14" fmla="*/ 28 w 242"/>
                <a:gd name="T15" fmla="*/ 110 h 160"/>
                <a:gd name="T16" fmla="*/ 41 w 242"/>
                <a:gd name="T17" fmla="*/ 110 h 160"/>
                <a:gd name="T18" fmla="*/ 41 w 242"/>
                <a:gd name="T19" fmla="*/ 147 h 160"/>
                <a:gd name="T20" fmla="*/ 56 w 242"/>
                <a:gd name="T21" fmla="*/ 158 h 160"/>
                <a:gd name="T22" fmla="*/ 100 w 242"/>
                <a:gd name="T23" fmla="*/ 158 h 160"/>
                <a:gd name="T24" fmla="*/ 119 w 242"/>
                <a:gd name="T25" fmla="*/ 119 h 160"/>
                <a:gd name="T26" fmla="*/ 132 w 242"/>
                <a:gd name="T27" fmla="*/ 113 h 160"/>
                <a:gd name="T28" fmla="*/ 163 w 242"/>
                <a:gd name="T29" fmla="*/ 160 h 160"/>
                <a:gd name="T30" fmla="*/ 179 w 242"/>
                <a:gd name="T31" fmla="*/ 106 h 160"/>
                <a:gd name="T32" fmla="*/ 225 w 242"/>
                <a:gd name="T33" fmla="*/ 122 h 160"/>
                <a:gd name="T34" fmla="*/ 225 w 242"/>
                <a:gd name="T35" fmla="*/ 92 h 160"/>
                <a:gd name="T36" fmla="*/ 242 w 242"/>
                <a:gd name="T37" fmla="*/ 89 h 160"/>
                <a:gd name="T38" fmla="*/ 242 w 242"/>
                <a:gd name="T39" fmla="*/ 67 h 160"/>
                <a:gd name="T40" fmla="*/ 209 w 242"/>
                <a:gd name="T41" fmla="*/ 62 h 160"/>
                <a:gd name="T42" fmla="*/ 197 w 242"/>
                <a:gd name="T43" fmla="*/ 54 h 160"/>
                <a:gd name="T44" fmla="*/ 192 w 242"/>
                <a:gd name="T45" fmla="*/ 44 h 160"/>
                <a:gd name="T46" fmla="*/ 197 w 242"/>
                <a:gd name="T47" fmla="*/ 22 h 160"/>
                <a:gd name="T48" fmla="*/ 192 w 242"/>
                <a:gd name="T49" fmla="*/ 10 h 160"/>
                <a:gd name="T50" fmla="*/ 150 w 242"/>
                <a:gd name="T51" fmla="*/ 0 h 160"/>
                <a:gd name="T52" fmla="*/ 118 w 242"/>
                <a:gd name="T53" fmla="*/ 0 h 160"/>
                <a:gd name="T54" fmla="*/ 85 w 242"/>
                <a:gd name="T55" fmla="*/ 3 h 160"/>
                <a:gd name="T56" fmla="*/ 85 w 242"/>
                <a:gd name="T57" fmla="*/ 3 h 160"/>
                <a:gd name="T58" fmla="*/ 85 w 242"/>
                <a:gd name="T59" fmla="*/ 3 h 1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2"/>
                <a:gd name="T91" fmla="*/ 0 h 160"/>
                <a:gd name="T92" fmla="*/ 242 w 242"/>
                <a:gd name="T93" fmla="*/ 160 h 16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2" h="160">
                  <a:moveTo>
                    <a:pt x="85" y="3"/>
                  </a:moveTo>
                  <a:lnTo>
                    <a:pt x="74" y="10"/>
                  </a:lnTo>
                  <a:lnTo>
                    <a:pt x="50" y="10"/>
                  </a:lnTo>
                  <a:lnTo>
                    <a:pt x="50" y="22"/>
                  </a:lnTo>
                  <a:lnTo>
                    <a:pt x="22" y="60"/>
                  </a:lnTo>
                  <a:lnTo>
                    <a:pt x="0" y="110"/>
                  </a:lnTo>
                  <a:lnTo>
                    <a:pt x="2" y="134"/>
                  </a:lnTo>
                  <a:lnTo>
                    <a:pt x="28" y="110"/>
                  </a:lnTo>
                  <a:lnTo>
                    <a:pt x="41" y="110"/>
                  </a:lnTo>
                  <a:lnTo>
                    <a:pt x="41" y="147"/>
                  </a:lnTo>
                  <a:lnTo>
                    <a:pt x="56" y="158"/>
                  </a:lnTo>
                  <a:lnTo>
                    <a:pt x="100" y="158"/>
                  </a:lnTo>
                  <a:lnTo>
                    <a:pt x="119" y="119"/>
                  </a:lnTo>
                  <a:lnTo>
                    <a:pt x="132" y="113"/>
                  </a:lnTo>
                  <a:lnTo>
                    <a:pt x="163" y="160"/>
                  </a:lnTo>
                  <a:lnTo>
                    <a:pt x="179" y="106"/>
                  </a:lnTo>
                  <a:lnTo>
                    <a:pt x="225" y="122"/>
                  </a:lnTo>
                  <a:lnTo>
                    <a:pt x="225" y="92"/>
                  </a:lnTo>
                  <a:lnTo>
                    <a:pt x="242" y="89"/>
                  </a:lnTo>
                  <a:lnTo>
                    <a:pt x="242" y="67"/>
                  </a:lnTo>
                  <a:lnTo>
                    <a:pt x="209" y="62"/>
                  </a:lnTo>
                  <a:lnTo>
                    <a:pt x="197" y="54"/>
                  </a:lnTo>
                  <a:lnTo>
                    <a:pt x="192" y="44"/>
                  </a:lnTo>
                  <a:lnTo>
                    <a:pt x="197" y="22"/>
                  </a:lnTo>
                  <a:lnTo>
                    <a:pt x="192" y="10"/>
                  </a:lnTo>
                  <a:lnTo>
                    <a:pt x="150" y="0"/>
                  </a:lnTo>
                  <a:lnTo>
                    <a:pt x="118" y="0"/>
                  </a:lnTo>
                  <a:lnTo>
                    <a:pt x="85" y="3"/>
                  </a:lnTo>
                  <a:close/>
                </a:path>
              </a:pathLst>
            </a:custGeom>
            <a:solidFill>
              <a:srgbClr val="66C2C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4" name="Freeform 74"/>
            <p:cNvSpPr>
              <a:spLocks/>
            </p:cNvSpPr>
            <p:nvPr/>
          </p:nvSpPr>
          <p:spPr bwMode="auto">
            <a:xfrm>
              <a:off x="2783" y="3110"/>
              <a:ext cx="15" cy="32"/>
            </a:xfrm>
            <a:custGeom>
              <a:avLst/>
              <a:gdLst>
                <a:gd name="T0" fmla="*/ 5 w 15"/>
                <a:gd name="T1" fmla="*/ 0 h 32"/>
                <a:gd name="T2" fmla="*/ 0 w 15"/>
                <a:gd name="T3" fmla="*/ 22 h 32"/>
                <a:gd name="T4" fmla="*/ 5 w 15"/>
                <a:gd name="T5" fmla="*/ 32 h 32"/>
                <a:gd name="T6" fmla="*/ 15 w 15"/>
                <a:gd name="T7" fmla="*/ 19 h 32"/>
                <a:gd name="T8" fmla="*/ 14 w 15"/>
                <a:gd name="T9" fmla="*/ 3 h 32"/>
                <a:gd name="T10" fmla="*/ 5 w 15"/>
                <a:gd name="T11" fmla="*/ 0 h 32"/>
                <a:gd name="T12" fmla="*/ 5 w 15"/>
                <a:gd name="T13" fmla="*/ 0 h 32"/>
                <a:gd name="T14" fmla="*/ 5 w 15"/>
                <a:gd name="T15" fmla="*/ 0 h 3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32"/>
                <a:gd name="T26" fmla="*/ 15 w 15"/>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32">
                  <a:moveTo>
                    <a:pt x="5" y="0"/>
                  </a:moveTo>
                  <a:lnTo>
                    <a:pt x="0" y="22"/>
                  </a:lnTo>
                  <a:lnTo>
                    <a:pt x="5" y="32"/>
                  </a:lnTo>
                  <a:lnTo>
                    <a:pt x="15" y="19"/>
                  </a:lnTo>
                  <a:lnTo>
                    <a:pt x="14" y="3"/>
                  </a:lnTo>
                  <a:lnTo>
                    <a:pt x="5" y="0"/>
                  </a:lnTo>
                  <a:close/>
                </a:path>
              </a:pathLst>
            </a:custGeom>
            <a:solidFill>
              <a:srgbClr val="0DC20D"/>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5" name="Freeform 75"/>
            <p:cNvSpPr>
              <a:spLocks/>
            </p:cNvSpPr>
            <p:nvPr/>
          </p:nvSpPr>
          <p:spPr bwMode="auto">
            <a:xfrm>
              <a:off x="2783" y="2959"/>
              <a:ext cx="415" cy="233"/>
            </a:xfrm>
            <a:custGeom>
              <a:avLst/>
              <a:gdLst>
                <a:gd name="T0" fmla="*/ 304 w 415"/>
                <a:gd name="T1" fmla="*/ 0 h 233"/>
                <a:gd name="T2" fmla="*/ 281 w 415"/>
                <a:gd name="T3" fmla="*/ 36 h 233"/>
                <a:gd name="T4" fmla="*/ 252 w 415"/>
                <a:gd name="T5" fmla="*/ 36 h 233"/>
                <a:gd name="T6" fmla="*/ 237 w 415"/>
                <a:gd name="T7" fmla="*/ 25 h 233"/>
                <a:gd name="T8" fmla="*/ 186 w 415"/>
                <a:gd name="T9" fmla="*/ 69 h 233"/>
                <a:gd name="T10" fmla="*/ 194 w 415"/>
                <a:gd name="T11" fmla="*/ 127 h 233"/>
                <a:gd name="T12" fmla="*/ 109 w 415"/>
                <a:gd name="T13" fmla="*/ 141 h 233"/>
                <a:gd name="T14" fmla="*/ 58 w 415"/>
                <a:gd name="T15" fmla="*/ 135 h 233"/>
                <a:gd name="T16" fmla="*/ 43 w 415"/>
                <a:gd name="T17" fmla="*/ 155 h 233"/>
                <a:gd name="T18" fmla="*/ 17 w 415"/>
                <a:gd name="T19" fmla="*/ 135 h 233"/>
                <a:gd name="T20" fmla="*/ 0 w 415"/>
                <a:gd name="T21" fmla="*/ 141 h 233"/>
                <a:gd name="T22" fmla="*/ 5 w 415"/>
                <a:gd name="T23" fmla="*/ 152 h 233"/>
                <a:gd name="T24" fmla="*/ 12 w 415"/>
                <a:gd name="T25" fmla="*/ 154 h 233"/>
                <a:gd name="T26" fmla="*/ 14 w 415"/>
                <a:gd name="T27" fmla="*/ 170 h 233"/>
                <a:gd name="T28" fmla="*/ 6 w 415"/>
                <a:gd name="T29" fmla="*/ 183 h 233"/>
                <a:gd name="T30" fmla="*/ 15 w 415"/>
                <a:gd name="T31" fmla="*/ 192 h 233"/>
                <a:gd name="T32" fmla="*/ 50 w 415"/>
                <a:gd name="T33" fmla="*/ 196 h 233"/>
                <a:gd name="T34" fmla="*/ 69 w 415"/>
                <a:gd name="T35" fmla="*/ 204 h 233"/>
                <a:gd name="T36" fmla="*/ 140 w 415"/>
                <a:gd name="T37" fmla="*/ 180 h 233"/>
                <a:gd name="T38" fmla="*/ 150 w 415"/>
                <a:gd name="T39" fmla="*/ 211 h 233"/>
                <a:gd name="T40" fmla="*/ 228 w 415"/>
                <a:gd name="T41" fmla="*/ 229 h 233"/>
                <a:gd name="T42" fmla="*/ 272 w 415"/>
                <a:gd name="T43" fmla="*/ 233 h 233"/>
                <a:gd name="T44" fmla="*/ 296 w 415"/>
                <a:gd name="T45" fmla="*/ 223 h 233"/>
                <a:gd name="T46" fmla="*/ 324 w 415"/>
                <a:gd name="T47" fmla="*/ 221 h 233"/>
                <a:gd name="T48" fmla="*/ 359 w 415"/>
                <a:gd name="T49" fmla="*/ 199 h 233"/>
                <a:gd name="T50" fmla="*/ 384 w 415"/>
                <a:gd name="T51" fmla="*/ 144 h 233"/>
                <a:gd name="T52" fmla="*/ 376 w 415"/>
                <a:gd name="T53" fmla="*/ 135 h 233"/>
                <a:gd name="T54" fmla="*/ 388 w 415"/>
                <a:gd name="T55" fmla="*/ 119 h 233"/>
                <a:gd name="T56" fmla="*/ 415 w 415"/>
                <a:gd name="T57" fmla="*/ 119 h 233"/>
                <a:gd name="T58" fmla="*/ 413 w 415"/>
                <a:gd name="T59" fmla="*/ 91 h 233"/>
                <a:gd name="T60" fmla="*/ 401 w 415"/>
                <a:gd name="T61" fmla="*/ 25 h 233"/>
                <a:gd name="T62" fmla="*/ 362 w 415"/>
                <a:gd name="T63" fmla="*/ 23 h 233"/>
                <a:gd name="T64" fmla="*/ 340 w 415"/>
                <a:gd name="T65" fmla="*/ 5 h 233"/>
                <a:gd name="T66" fmla="*/ 304 w 415"/>
                <a:gd name="T67" fmla="*/ 0 h 233"/>
                <a:gd name="T68" fmla="*/ 304 w 415"/>
                <a:gd name="T69" fmla="*/ 0 h 233"/>
                <a:gd name="T70" fmla="*/ 304 w 415"/>
                <a:gd name="T71" fmla="*/ 0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5"/>
                <a:gd name="T109" fmla="*/ 0 h 233"/>
                <a:gd name="T110" fmla="*/ 415 w 415"/>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5" h="233">
                  <a:moveTo>
                    <a:pt x="304" y="0"/>
                  </a:moveTo>
                  <a:lnTo>
                    <a:pt x="281" y="36"/>
                  </a:lnTo>
                  <a:lnTo>
                    <a:pt x="252" y="36"/>
                  </a:lnTo>
                  <a:lnTo>
                    <a:pt x="237" y="25"/>
                  </a:lnTo>
                  <a:lnTo>
                    <a:pt x="186" y="69"/>
                  </a:lnTo>
                  <a:lnTo>
                    <a:pt x="194" y="127"/>
                  </a:lnTo>
                  <a:lnTo>
                    <a:pt x="109" y="141"/>
                  </a:lnTo>
                  <a:lnTo>
                    <a:pt x="58" y="135"/>
                  </a:lnTo>
                  <a:lnTo>
                    <a:pt x="43" y="155"/>
                  </a:lnTo>
                  <a:lnTo>
                    <a:pt x="17" y="135"/>
                  </a:lnTo>
                  <a:lnTo>
                    <a:pt x="0" y="141"/>
                  </a:lnTo>
                  <a:lnTo>
                    <a:pt x="5" y="152"/>
                  </a:lnTo>
                  <a:lnTo>
                    <a:pt x="12" y="154"/>
                  </a:lnTo>
                  <a:lnTo>
                    <a:pt x="14" y="170"/>
                  </a:lnTo>
                  <a:lnTo>
                    <a:pt x="6" y="183"/>
                  </a:lnTo>
                  <a:lnTo>
                    <a:pt x="15" y="192"/>
                  </a:lnTo>
                  <a:lnTo>
                    <a:pt x="50" y="196"/>
                  </a:lnTo>
                  <a:lnTo>
                    <a:pt x="69" y="204"/>
                  </a:lnTo>
                  <a:lnTo>
                    <a:pt x="140" y="180"/>
                  </a:lnTo>
                  <a:lnTo>
                    <a:pt x="150" y="211"/>
                  </a:lnTo>
                  <a:lnTo>
                    <a:pt x="228" y="229"/>
                  </a:lnTo>
                  <a:lnTo>
                    <a:pt x="272" y="233"/>
                  </a:lnTo>
                  <a:lnTo>
                    <a:pt x="296" y="223"/>
                  </a:lnTo>
                  <a:lnTo>
                    <a:pt x="324" y="221"/>
                  </a:lnTo>
                  <a:lnTo>
                    <a:pt x="359" y="199"/>
                  </a:lnTo>
                  <a:lnTo>
                    <a:pt x="384" y="144"/>
                  </a:lnTo>
                  <a:lnTo>
                    <a:pt x="376" y="135"/>
                  </a:lnTo>
                  <a:lnTo>
                    <a:pt x="388" y="119"/>
                  </a:lnTo>
                  <a:lnTo>
                    <a:pt x="415" y="119"/>
                  </a:lnTo>
                  <a:lnTo>
                    <a:pt x="413" y="91"/>
                  </a:lnTo>
                  <a:lnTo>
                    <a:pt x="401" y="25"/>
                  </a:lnTo>
                  <a:lnTo>
                    <a:pt x="362" y="23"/>
                  </a:lnTo>
                  <a:lnTo>
                    <a:pt x="340" y="5"/>
                  </a:lnTo>
                  <a:lnTo>
                    <a:pt x="304" y="0"/>
                  </a:lnTo>
                  <a:close/>
                </a:path>
              </a:pathLst>
            </a:custGeom>
            <a:solidFill>
              <a:srgbClr val="FFC4B8"/>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6" name="Freeform 76"/>
            <p:cNvSpPr>
              <a:spLocks/>
            </p:cNvSpPr>
            <p:nvPr/>
          </p:nvSpPr>
          <p:spPr bwMode="auto">
            <a:xfrm>
              <a:off x="2625" y="3139"/>
              <a:ext cx="655" cy="832"/>
            </a:xfrm>
            <a:custGeom>
              <a:avLst/>
              <a:gdLst>
                <a:gd name="T0" fmla="*/ 19 w 655"/>
                <a:gd name="T1" fmla="*/ 106 h 832"/>
                <a:gd name="T2" fmla="*/ 6 w 655"/>
                <a:gd name="T3" fmla="*/ 135 h 832"/>
                <a:gd name="T4" fmla="*/ 23 w 655"/>
                <a:gd name="T5" fmla="*/ 165 h 832"/>
                <a:gd name="T6" fmla="*/ 0 w 655"/>
                <a:gd name="T7" fmla="*/ 197 h 832"/>
                <a:gd name="T8" fmla="*/ 23 w 655"/>
                <a:gd name="T9" fmla="*/ 266 h 832"/>
                <a:gd name="T10" fmla="*/ 73 w 655"/>
                <a:gd name="T11" fmla="*/ 297 h 832"/>
                <a:gd name="T12" fmla="*/ 84 w 655"/>
                <a:gd name="T13" fmla="*/ 288 h 832"/>
                <a:gd name="T14" fmla="*/ 120 w 655"/>
                <a:gd name="T15" fmla="*/ 246 h 832"/>
                <a:gd name="T16" fmla="*/ 204 w 655"/>
                <a:gd name="T17" fmla="*/ 276 h 832"/>
                <a:gd name="T18" fmla="*/ 223 w 655"/>
                <a:gd name="T19" fmla="*/ 379 h 832"/>
                <a:gd name="T20" fmla="*/ 254 w 655"/>
                <a:gd name="T21" fmla="*/ 429 h 832"/>
                <a:gd name="T22" fmla="*/ 272 w 655"/>
                <a:gd name="T23" fmla="*/ 420 h 832"/>
                <a:gd name="T24" fmla="*/ 361 w 655"/>
                <a:gd name="T25" fmla="*/ 526 h 832"/>
                <a:gd name="T26" fmla="*/ 393 w 655"/>
                <a:gd name="T27" fmla="*/ 532 h 832"/>
                <a:gd name="T28" fmla="*/ 430 w 655"/>
                <a:gd name="T29" fmla="*/ 580 h 832"/>
                <a:gd name="T30" fmla="*/ 467 w 655"/>
                <a:gd name="T31" fmla="*/ 605 h 832"/>
                <a:gd name="T32" fmla="*/ 485 w 655"/>
                <a:gd name="T33" fmla="*/ 652 h 832"/>
                <a:gd name="T34" fmla="*/ 508 w 655"/>
                <a:gd name="T35" fmla="*/ 658 h 832"/>
                <a:gd name="T36" fmla="*/ 533 w 655"/>
                <a:gd name="T37" fmla="*/ 752 h 832"/>
                <a:gd name="T38" fmla="*/ 511 w 655"/>
                <a:gd name="T39" fmla="*/ 765 h 832"/>
                <a:gd name="T40" fmla="*/ 502 w 655"/>
                <a:gd name="T41" fmla="*/ 818 h 832"/>
                <a:gd name="T42" fmla="*/ 520 w 655"/>
                <a:gd name="T43" fmla="*/ 832 h 832"/>
                <a:gd name="T44" fmla="*/ 554 w 655"/>
                <a:gd name="T45" fmla="*/ 783 h 832"/>
                <a:gd name="T46" fmla="*/ 562 w 655"/>
                <a:gd name="T47" fmla="*/ 740 h 832"/>
                <a:gd name="T48" fmla="*/ 584 w 655"/>
                <a:gd name="T49" fmla="*/ 730 h 832"/>
                <a:gd name="T50" fmla="*/ 580 w 655"/>
                <a:gd name="T51" fmla="*/ 688 h 832"/>
                <a:gd name="T52" fmla="*/ 546 w 655"/>
                <a:gd name="T53" fmla="*/ 661 h 832"/>
                <a:gd name="T54" fmla="*/ 565 w 655"/>
                <a:gd name="T55" fmla="*/ 594 h 832"/>
                <a:gd name="T56" fmla="*/ 626 w 655"/>
                <a:gd name="T57" fmla="*/ 624 h 832"/>
                <a:gd name="T58" fmla="*/ 636 w 655"/>
                <a:gd name="T59" fmla="*/ 663 h 832"/>
                <a:gd name="T60" fmla="*/ 653 w 655"/>
                <a:gd name="T61" fmla="*/ 666 h 832"/>
                <a:gd name="T62" fmla="*/ 655 w 655"/>
                <a:gd name="T63" fmla="*/ 627 h 832"/>
                <a:gd name="T64" fmla="*/ 626 w 655"/>
                <a:gd name="T65" fmla="*/ 575 h 832"/>
                <a:gd name="T66" fmla="*/ 520 w 655"/>
                <a:gd name="T67" fmla="*/ 513 h 832"/>
                <a:gd name="T68" fmla="*/ 527 w 655"/>
                <a:gd name="T69" fmla="*/ 466 h 832"/>
                <a:gd name="T70" fmla="*/ 482 w 655"/>
                <a:gd name="T71" fmla="*/ 466 h 832"/>
                <a:gd name="T72" fmla="*/ 443 w 655"/>
                <a:gd name="T73" fmla="*/ 441 h 832"/>
                <a:gd name="T74" fmla="*/ 382 w 655"/>
                <a:gd name="T75" fmla="*/ 310 h 832"/>
                <a:gd name="T76" fmla="*/ 316 w 655"/>
                <a:gd name="T77" fmla="*/ 257 h 832"/>
                <a:gd name="T78" fmla="*/ 316 w 655"/>
                <a:gd name="T79" fmla="*/ 152 h 832"/>
                <a:gd name="T80" fmla="*/ 366 w 655"/>
                <a:gd name="T81" fmla="*/ 125 h 832"/>
                <a:gd name="T82" fmla="*/ 398 w 655"/>
                <a:gd name="T83" fmla="*/ 122 h 832"/>
                <a:gd name="T84" fmla="*/ 374 w 655"/>
                <a:gd name="T85" fmla="*/ 71 h 832"/>
                <a:gd name="T86" fmla="*/ 388 w 655"/>
                <a:gd name="T87" fmla="*/ 49 h 832"/>
                <a:gd name="T88" fmla="*/ 308 w 655"/>
                <a:gd name="T89" fmla="*/ 28 h 832"/>
                <a:gd name="T90" fmla="*/ 298 w 655"/>
                <a:gd name="T91" fmla="*/ 0 h 832"/>
                <a:gd name="T92" fmla="*/ 226 w 655"/>
                <a:gd name="T93" fmla="*/ 22 h 832"/>
                <a:gd name="T94" fmla="*/ 208 w 655"/>
                <a:gd name="T95" fmla="*/ 16 h 832"/>
                <a:gd name="T96" fmla="*/ 208 w 655"/>
                <a:gd name="T97" fmla="*/ 37 h 832"/>
                <a:gd name="T98" fmla="*/ 191 w 655"/>
                <a:gd name="T99" fmla="*/ 41 h 832"/>
                <a:gd name="T100" fmla="*/ 191 w 655"/>
                <a:gd name="T101" fmla="*/ 71 h 832"/>
                <a:gd name="T102" fmla="*/ 144 w 655"/>
                <a:gd name="T103" fmla="*/ 55 h 832"/>
                <a:gd name="T104" fmla="*/ 129 w 655"/>
                <a:gd name="T105" fmla="*/ 106 h 832"/>
                <a:gd name="T106" fmla="*/ 98 w 655"/>
                <a:gd name="T107" fmla="*/ 62 h 832"/>
                <a:gd name="T108" fmla="*/ 82 w 655"/>
                <a:gd name="T109" fmla="*/ 68 h 832"/>
                <a:gd name="T110" fmla="*/ 66 w 655"/>
                <a:gd name="T111" fmla="*/ 106 h 832"/>
                <a:gd name="T112" fmla="*/ 19 w 655"/>
                <a:gd name="T113" fmla="*/ 106 h 832"/>
                <a:gd name="T114" fmla="*/ 19 w 655"/>
                <a:gd name="T115" fmla="*/ 106 h 832"/>
                <a:gd name="T116" fmla="*/ 19 w 655"/>
                <a:gd name="T117" fmla="*/ 106 h 8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5"/>
                <a:gd name="T178" fmla="*/ 0 h 832"/>
                <a:gd name="T179" fmla="*/ 655 w 655"/>
                <a:gd name="T180" fmla="*/ 832 h 8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5" h="832">
                  <a:moveTo>
                    <a:pt x="19" y="106"/>
                  </a:moveTo>
                  <a:lnTo>
                    <a:pt x="6" y="135"/>
                  </a:lnTo>
                  <a:lnTo>
                    <a:pt x="23" y="165"/>
                  </a:lnTo>
                  <a:lnTo>
                    <a:pt x="0" y="197"/>
                  </a:lnTo>
                  <a:lnTo>
                    <a:pt x="23" y="266"/>
                  </a:lnTo>
                  <a:lnTo>
                    <a:pt x="73" y="297"/>
                  </a:lnTo>
                  <a:lnTo>
                    <a:pt x="84" y="288"/>
                  </a:lnTo>
                  <a:lnTo>
                    <a:pt x="120" y="246"/>
                  </a:lnTo>
                  <a:lnTo>
                    <a:pt x="204" y="276"/>
                  </a:lnTo>
                  <a:lnTo>
                    <a:pt x="223" y="379"/>
                  </a:lnTo>
                  <a:lnTo>
                    <a:pt x="254" y="429"/>
                  </a:lnTo>
                  <a:lnTo>
                    <a:pt x="272" y="420"/>
                  </a:lnTo>
                  <a:lnTo>
                    <a:pt x="361" y="526"/>
                  </a:lnTo>
                  <a:lnTo>
                    <a:pt x="393" y="532"/>
                  </a:lnTo>
                  <a:lnTo>
                    <a:pt x="430" y="580"/>
                  </a:lnTo>
                  <a:lnTo>
                    <a:pt x="467" y="605"/>
                  </a:lnTo>
                  <a:lnTo>
                    <a:pt x="485" y="652"/>
                  </a:lnTo>
                  <a:lnTo>
                    <a:pt x="508" y="658"/>
                  </a:lnTo>
                  <a:lnTo>
                    <a:pt x="533" y="752"/>
                  </a:lnTo>
                  <a:lnTo>
                    <a:pt x="511" y="765"/>
                  </a:lnTo>
                  <a:lnTo>
                    <a:pt x="502" y="818"/>
                  </a:lnTo>
                  <a:lnTo>
                    <a:pt x="520" y="832"/>
                  </a:lnTo>
                  <a:lnTo>
                    <a:pt x="554" y="783"/>
                  </a:lnTo>
                  <a:lnTo>
                    <a:pt x="562" y="740"/>
                  </a:lnTo>
                  <a:lnTo>
                    <a:pt x="584" y="730"/>
                  </a:lnTo>
                  <a:lnTo>
                    <a:pt x="580" y="688"/>
                  </a:lnTo>
                  <a:lnTo>
                    <a:pt x="546" y="661"/>
                  </a:lnTo>
                  <a:lnTo>
                    <a:pt x="565" y="594"/>
                  </a:lnTo>
                  <a:lnTo>
                    <a:pt x="626" y="624"/>
                  </a:lnTo>
                  <a:lnTo>
                    <a:pt x="636" y="663"/>
                  </a:lnTo>
                  <a:lnTo>
                    <a:pt x="653" y="666"/>
                  </a:lnTo>
                  <a:lnTo>
                    <a:pt x="655" y="627"/>
                  </a:lnTo>
                  <a:lnTo>
                    <a:pt x="626" y="575"/>
                  </a:lnTo>
                  <a:lnTo>
                    <a:pt x="520" y="513"/>
                  </a:lnTo>
                  <a:lnTo>
                    <a:pt x="527" y="466"/>
                  </a:lnTo>
                  <a:lnTo>
                    <a:pt x="482" y="466"/>
                  </a:lnTo>
                  <a:lnTo>
                    <a:pt x="443" y="441"/>
                  </a:lnTo>
                  <a:lnTo>
                    <a:pt x="382" y="310"/>
                  </a:lnTo>
                  <a:lnTo>
                    <a:pt x="316" y="257"/>
                  </a:lnTo>
                  <a:lnTo>
                    <a:pt x="316" y="152"/>
                  </a:lnTo>
                  <a:lnTo>
                    <a:pt x="366" y="125"/>
                  </a:lnTo>
                  <a:lnTo>
                    <a:pt x="398" y="122"/>
                  </a:lnTo>
                  <a:lnTo>
                    <a:pt x="374" y="71"/>
                  </a:lnTo>
                  <a:lnTo>
                    <a:pt x="388" y="49"/>
                  </a:lnTo>
                  <a:lnTo>
                    <a:pt x="308" y="28"/>
                  </a:lnTo>
                  <a:lnTo>
                    <a:pt x="298" y="0"/>
                  </a:lnTo>
                  <a:lnTo>
                    <a:pt x="226" y="22"/>
                  </a:lnTo>
                  <a:lnTo>
                    <a:pt x="208" y="16"/>
                  </a:lnTo>
                  <a:lnTo>
                    <a:pt x="208" y="37"/>
                  </a:lnTo>
                  <a:lnTo>
                    <a:pt x="191" y="41"/>
                  </a:lnTo>
                  <a:lnTo>
                    <a:pt x="191" y="71"/>
                  </a:lnTo>
                  <a:lnTo>
                    <a:pt x="144" y="55"/>
                  </a:lnTo>
                  <a:lnTo>
                    <a:pt x="129" y="106"/>
                  </a:lnTo>
                  <a:lnTo>
                    <a:pt x="98" y="62"/>
                  </a:lnTo>
                  <a:lnTo>
                    <a:pt x="82" y="68"/>
                  </a:lnTo>
                  <a:lnTo>
                    <a:pt x="66" y="106"/>
                  </a:lnTo>
                  <a:lnTo>
                    <a:pt x="19" y="106"/>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7" name="Freeform 77"/>
            <p:cNvSpPr>
              <a:spLocks/>
            </p:cNvSpPr>
            <p:nvPr/>
          </p:nvSpPr>
          <p:spPr bwMode="auto">
            <a:xfrm>
              <a:off x="2004" y="2769"/>
              <a:ext cx="702" cy="805"/>
            </a:xfrm>
            <a:custGeom>
              <a:avLst/>
              <a:gdLst>
                <a:gd name="T0" fmla="*/ 343 w 702"/>
                <a:gd name="T1" fmla="*/ 103 h 805"/>
                <a:gd name="T2" fmla="*/ 277 w 702"/>
                <a:gd name="T3" fmla="*/ 151 h 805"/>
                <a:gd name="T4" fmla="*/ 227 w 702"/>
                <a:gd name="T5" fmla="*/ 165 h 805"/>
                <a:gd name="T6" fmla="*/ 196 w 702"/>
                <a:gd name="T7" fmla="*/ 137 h 805"/>
                <a:gd name="T8" fmla="*/ 195 w 702"/>
                <a:gd name="T9" fmla="*/ 228 h 805"/>
                <a:gd name="T10" fmla="*/ 123 w 702"/>
                <a:gd name="T11" fmla="*/ 226 h 805"/>
                <a:gd name="T12" fmla="*/ 3 w 702"/>
                <a:gd name="T13" fmla="*/ 238 h 805"/>
                <a:gd name="T14" fmla="*/ 32 w 702"/>
                <a:gd name="T15" fmla="*/ 266 h 805"/>
                <a:gd name="T16" fmla="*/ 55 w 702"/>
                <a:gd name="T17" fmla="*/ 323 h 805"/>
                <a:gd name="T18" fmla="*/ 141 w 702"/>
                <a:gd name="T19" fmla="*/ 357 h 805"/>
                <a:gd name="T20" fmla="*/ 213 w 702"/>
                <a:gd name="T21" fmla="*/ 438 h 805"/>
                <a:gd name="T22" fmla="*/ 226 w 702"/>
                <a:gd name="T23" fmla="*/ 592 h 805"/>
                <a:gd name="T24" fmla="*/ 232 w 702"/>
                <a:gd name="T25" fmla="*/ 762 h 805"/>
                <a:gd name="T26" fmla="*/ 314 w 702"/>
                <a:gd name="T27" fmla="*/ 764 h 805"/>
                <a:gd name="T28" fmla="*/ 448 w 702"/>
                <a:gd name="T29" fmla="*/ 801 h 805"/>
                <a:gd name="T30" fmla="*/ 480 w 702"/>
                <a:gd name="T31" fmla="*/ 695 h 805"/>
                <a:gd name="T32" fmla="*/ 600 w 702"/>
                <a:gd name="T33" fmla="*/ 739 h 805"/>
                <a:gd name="T34" fmla="*/ 644 w 702"/>
                <a:gd name="T35" fmla="*/ 635 h 805"/>
                <a:gd name="T36" fmla="*/ 644 w 702"/>
                <a:gd name="T37" fmla="*/ 535 h 805"/>
                <a:gd name="T38" fmla="*/ 641 w 702"/>
                <a:gd name="T39" fmla="*/ 475 h 805"/>
                <a:gd name="T40" fmla="*/ 630 w 702"/>
                <a:gd name="T41" fmla="*/ 429 h 805"/>
                <a:gd name="T42" fmla="*/ 589 w 702"/>
                <a:gd name="T43" fmla="*/ 451 h 805"/>
                <a:gd name="T44" fmla="*/ 609 w 702"/>
                <a:gd name="T45" fmla="*/ 379 h 805"/>
                <a:gd name="T46" fmla="*/ 637 w 702"/>
                <a:gd name="T47" fmla="*/ 329 h 805"/>
                <a:gd name="T48" fmla="*/ 672 w 702"/>
                <a:gd name="T49" fmla="*/ 322 h 805"/>
                <a:gd name="T50" fmla="*/ 702 w 702"/>
                <a:gd name="T51" fmla="*/ 198 h 805"/>
                <a:gd name="T52" fmla="*/ 612 w 702"/>
                <a:gd name="T53" fmla="*/ 148 h 805"/>
                <a:gd name="T54" fmla="*/ 544 w 702"/>
                <a:gd name="T55" fmla="*/ 134 h 805"/>
                <a:gd name="T56" fmla="*/ 515 w 702"/>
                <a:gd name="T57" fmla="*/ 107 h 805"/>
                <a:gd name="T58" fmla="*/ 483 w 702"/>
                <a:gd name="T59" fmla="*/ 68 h 805"/>
                <a:gd name="T60" fmla="*/ 439 w 702"/>
                <a:gd name="T61" fmla="*/ 34 h 805"/>
                <a:gd name="T62" fmla="*/ 411 w 702"/>
                <a:gd name="T63" fmla="*/ 0 h 805"/>
                <a:gd name="T64" fmla="*/ 362 w 702"/>
                <a:gd name="T65" fmla="*/ 24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2"/>
                <a:gd name="T100" fmla="*/ 0 h 805"/>
                <a:gd name="T101" fmla="*/ 702 w 702"/>
                <a:gd name="T102" fmla="*/ 805 h 8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2" h="805">
                  <a:moveTo>
                    <a:pt x="362" y="24"/>
                  </a:moveTo>
                  <a:lnTo>
                    <a:pt x="343" y="103"/>
                  </a:lnTo>
                  <a:lnTo>
                    <a:pt x="280" y="132"/>
                  </a:lnTo>
                  <a:lnTo>
                    <a:pt x="277" y="151"/>
                  </a:lnTo>
                  <a:lnTo>
                    <a:pt x="249" y="165"/>
                  </a:lnTo>
                  <a:lnTo>
                    <a:pt x="227" y="165"/>
                  </a:lnTo>
                  <a:lnTo>
                    <a:pt x="201" y="156"/>
                  </a:lnTo>
                  <a:lnTo>
                    <a:pt x="196" y="137"/>
                  </a:lnTo>
                  <a:lnTo>
                    <a:pt x="167" y="132"/>
                  </a:lnTo>
                  <a:lnTo>
                    <a:pt x="195" y="228"/>
                  </a:lnTo>
                  <a:lnTo>
                    <a:pt x="164" y="212"/>
                  </a:lnTo>
                  <a:lnTo>
                    <a:pt x="123" y="226"/>
                  </a:lnTo>
                  <a:lnTo>
                    <a:pt x="85" y="207"/>
                  </a:lnTo>
                  <a:lnTo>
                    <a:pt x="3" y="238"/>
                  </a:lnTo>
                  <a:lnTo>
                    <a:pt x="0" y="260"/>
                  </a:lnTo>
                  <a:lnTo>
                    <a:pt x="32" y="266"/>
                  </a:lnTo>
                  <a:lnTo>
                    <a:pt x="14" y="295"/>
                  </a:lnTo>
                  <a:lnTo>
                    <a:pt x="55" y="323"/>
                  </a:lnTo>
                  <a:lnTo>
                    <a:pt x="135" y="328"/>
                  </a:lnTo>
                  <a:lnTo>
                    <a:pt x="141" y="357"/>
                  </a:lnTo>
                  <a:lnTo>
                    <a:pt x="164" y="413"/>
                  </a:lnTo>
                  <a:lnTo>
                    <a:pt x="213" y="438"/>
                  </a:lnTo>
                  <a:lnTo>
                    <a:pt x="211" y="564"/>
                  </a:lnTo>
                  <a:lnTo>
                    <a:pt x="226" y="592"/>
                  </a:lnTo>
                  <a:lnTo>
                    <a:pt x="188" y="695"/>
                  </a:lnTo>
                  <a:lnTo>
                    <a:pt x="232" y="762"/>
                  </a:lnTo>
                  <a:lnTo>
                    <a:pt x="293" y="777"/>
                  </a:lnTo>
                  <a:lnTo>
                    <a:pt x="314" y="764"/>
                  </a:lnTo>
                  <a:lnTo>
                    <a:pt x="377" y="805"/>
                  </a:lnTo>
                  <a:lnTo>
                    <a:pt x="448" y="801"/>
                  </a:lnTo>
                  <a:lnTo>
                    <a:pt x="440" y="762"/>
                  </a:lnTo>
                  <a:lnTo>
                    <a:pt x="480" y="695"/>
                  </a:lnTo>
                  <a:lnTo>
                    <a:pt x="552" y="710"/>
                  </a:lnTo>
                  <a:lnTo>
                    <a:pt x="600" y="739"/>
                  </a:lnTo>
                  <a:lnTo>
                    <a:pt x="694" y="667"/>
                  </a:lnTo>
                  <a:lnTo>
                    <a:pt x="644" y="635"/>
                  </a:lnTo>
                  <a:lnTo>
                    <a:pt x="621" y="567"/>
                  </a:lnTo>
                  <a:lnTo>
                    <a:pt x="644" y="535"/>
                  </a:lnTo>
                  <a:lnTo>
                    <a:pt x="627" y="505"/>
                  </a:lnTo>
                  <a:lnTo>
                    <a:pt x="641" y="475"/>
                  </a:lnTo>
                  <a:lnTo>
                    <a:pt x="628" y="464"/>
                  </a:lnTo>
                  <a:lnTo>
                    <a:pt x="630" y="429"/>
                  </a:lnTo>
                  <a:lnTo>
                    <a:pt x="616" y="429"/>
                  </a:lnTo>
                  <a:lnTo>
                    <a:pt x="589" y="451"/>
                  </a:lnTo>
                  <a:lnTo>
                    <a:pt x="587" y="429"/>
                  </a:lnTo>
                  <a:lnTo>
                    <a:pt x="609" y="379"/>
                  </a:lnTo>
                  <a:lnTo>
                    <a:pt x="637" y="341"/>
                  </a:lnTo>
                  <a:lnTo>
                    <a:pt x="637" y="329"/>
                  </a:lnTo>
                  <a:lnTo>
                    <a:pt x="662" y="329"/>
                  </a:lnTo>
                  <a:lnTo>
                    <a:pt x="672" y="322"/>
                  </a:lnTo>
                  <a:lnTo>
                    <a:pt x="672" y="238"/>
                  </a:lnTo>
                  <a:lnTo>
                    <a:pt x="702" y="198"/>
                  </a:lnTo>
                  <a:lnTo>
                    <a:pt x="625" y="182"/>
                  </a:lnTo>
                  <a:lnTo>
                    <a:pt x="612" y="148"/>
                  </a:lnTo>
                  <a:lnTo>
                    <a:pt x="574" y="143"/>
                  </a:lnTo>
                  <a:lnTo>
                    <a:pt x="544" y="134"/>
                  </a:lnTo>
                  <a:lnTo>
                    <a:pt x="531" y="90"/>
                  </a:lnTo>
                  <a:lnTo>
                    <a:pt x="515" y="107"/>
                  </a:lnTo>
                  <a:lnTo>
                    <a:pt x="493" y="103"/>
                  </a:lnTo>
                  <a:lnTo>
                    <a:pt x="483" y="68"/>
                  </a:lnTo>
                  <a:lnTo>
                    <a:pt x="450" y="56"/>
                  </a:lnTo>
                  <a:lnTo>
                    <a:pt x="439" y="34"/>
                  </a:lnTo>
                  <a:lnTo>
                    <a:pt x="415" y="30"/>
                  </a:lnTo>
                  <a:lnTo>
                    <a:pt x="411" y="0"/>
                  </a:lnTo>
                  <a:lnTo>
                    <a:pt x="362" y="24"/>
                  </a:lnTo>
                  <a:close/>
                </a:path>
              </a:pathLst>
            </a:custGeom>
            <a:solidFill>
              <a:srgbClr val="FFD4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8" name="Freeform 78"/>
            <p:cNvSpPr>
              <a:spLocks/>
            </p:cNvSpPr>
            <p:nvPr/>
          </p:nvSpPr>
          <p:spPr bwMode="auto">
            <a:xfrm>
              <a:off x="1769" y="3445"/>
              <a:ext cx="688" cy="702"/>
            </a:xfrm>
            <a:custGeom>
              <a:avLst/>
              <a:gdLst>
                <a:gd name="T0" fmla="*/ 688 w 688"/>
                <a:gd name="T1" fmla="*/ 170 h 702"/>
                <a:gd name="T2" fmla="*/ 571 w 688"/>
                <a:gd name="T3" fmla="*/ 252 h 702"/>
                <a:gd name="T4" fmla="*/ 487 w 688"/>
                <a:gd name="T5" fmla="*/ 382 h 702"/>
                <a:gd name="T6" fmla="*/ 521 w 688"/>
                <a:gd name="T7" fmla="*/ 455 h 702"/>
                <a:gd name="T8" fmla="*/ 471 w 688"/>
                <a:gd name="T9" fmla="*/ 561 h 702"/>
                <a:gd name="T10" fmla="*/ 417 w 688"/>
                <a:gd name="T11" fmla="*/ 570 h 702"/>
                <a:gd name="T12" fmla="*/ 405 w 688"/>
                <a:gd name="T13" fmla="*/ 634 h 702"/>
                <a:gd name="T14" fmla="*/ 276 w 688"/>
                <a:gd name="T15" fmla="*/ 643 h 702"/>
                <a:gd name="T16" fmla="*/ 207 w 688"/>
                <a:gd name="T17" fmla="*/ 702 h 702"/>
                <a:gd name="T18" fmla="*/ 164 w 688"/>
                <a:gd name="T19" fmla="*/ 625 h 702"/>
                <a:gd name="T20" fmla="*/ 114 w 688"/>
                <a:gd name="T21" fmla="*/ 589 h 702"/>
                <a:gd name="T22" fmla="*/ 105 w 688"/>
                <a:gd name="T23" fmla="*/ 596 h 702"/>
                <a:gd name="T24" fmla="*/ 94 w 688"/>
                <a:gd name="T25" fmla="*/ 565 h 702"/>
                <a:gd name="T26" fmla="*/ 124 w 688"/>
                <a:gd name="T27" fmla="*/ 526 h 702"/>
                <a:gd name="T28" fmla="*/ 105 w 688"/>
                <a:gd name="T29" fmla="*/ 480 h 702"/>
                <a:gd name="T30" fmla="*/ 119 w 688"/>
                <a:gd name="T31" fmla="*/ 432 h 702"/>
                <a:gd name="T32" fmla="*/ 104 w 688"/>
                <a:gd name="T33" fmla="*/ 374 h 702"/>
                <a:gd name="T34" fmla="*/ 132 w 688"/>
                <a:gd name="T35" fmla="*/ 346 h 702"/>
                <a:gd name="T36" fmla="*/ 133 w 688"/>
                <a:gd name="T37" fmla="*/ 260 h 702"/>
                <a:gd name="T38" fmla="*/ 167 w 688"/>
                <a:gd name="T39" fmla="*/ 186 h 702"/>
                <a:gd name="T40" fmla="*/ 133 w 688"/>
                <a:gd name="T41" fmla="*/ 167 h 702"/>
                <a:gd name="T42" fmla="*/ 76 w 688"/>
                <a:gd name="T43" fmla="*/ 173 h 702"/>
                <a:gd name="T44" fmla="*/ 61 w 688"/>
                <a:gd name="T45" fmla="*/ 151 h 702"/>
                <a:gd name="T46" fmla="*/ 28 w 688"/>
                <a:gd name="T47" fmla="*/ 163 h 702"/>
                <a:gd name="T48" fmla="*/ 28 w 688"/>
                <a:gd name="T49" fmla="*/ 158 h 702"/>
                <a:gd name="T50" fmla="*/ 28 w 688"/>
                <a:gd name="T51" fmla="*/ 114 h 702"/>
                <a:gd name="T52" fmla="*/ 0 w 688"/>
                <a:gd name="T53" fmla="*/ 42 h 702"/>
                <a:gd name="T54" fmla="*/ 41 w 688"/>
                <a:gd name="T55" fmla="*/ 29 h 702"/>
                <a:gd name="T56" fmla="*/ 79 w 688"/>
                <a:gd name="T57" fmla="*/ 0 h 702"/>
                <a:gd name="T58" fmla="*/ 158 w 688"/>
                <a:gd name="T59" fmla="*/ 10 h 702"/>
                <a:gd name="T60" fmla="*/ 235 w 688"/>
                <a:gd name="T61" fmla="*/ 17 h 702"/>
                <a:gd name="T62" fmla="*/ 315 w 688"/>
                <a:gd name="T63" fmla="*/ 22 h 702"/>
                <a:gd name="T64" fmla="*/ 389 w 688"/>
                <a:gd name="T65" fmla="*/ 22 h 702"/>
                <a:gd name="T66" fmla="*/ 423 w 688"/>
                <a:gd name="T67" fmla="*/ 19 h 702"/>
                <a:gd name="T68" fmla="*/ 467 w 688"/>
                <a:gd name="T69" fmla="*/ 86 h 702"/>
                <a:gd name="T70" fmla="*/ 528 w 688"/>
                <a:gd name="T71" fmla="*/ 101 h 702"/>
                <a:gd name="T72" fmla="*/ 549 w 688"/>
                <a:gd name="T73" fmla="*/ 88 h 702"/>
                <a:gd name="T74" fmla="*/ 612 w 688"/>
                <a:gd name="T75" fmla="*/ 129 h 702"/>
                <a:gd name="T76" fmla="*/ 683 w 688"/>
                <a:gd name="T77" fmla="*/ 125 h 702"/>
                <a:gd name="T78" fmla="*/ 688 w 688"/>
                <a:gd name="T79" fmla="*/ 170 h 702"/>
                <a:gd name="T80" fmla="*/ 688 w 688"/>
                <a:gd name="T81" fmla="*/ 170 h 702"/>
                <a:gd name="T82" fmla="*/ 688 w 688"/>
                <a:gd name="T83" fmla="*/ 170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8"/>
                <a:gd name="T127" fmla="*/ 0 h 702"/>
                <a:gd name="T128" fmla="*/ 688 w 68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8" h="702">
                  <a:moveTo>
                    <a:pt x="688" y="170"/>
                  </a:moveTo>
                  <a:lnTo>
                    <a:pt x="571" y="252"/>
                  </a:lnTo>
                  <a:lnTo>
                    <a:pt x="487" y="382"/>
                  </a:lnTo>
                  <a:lnTo>
                    <a:pt x="521" y="455"/>
                  </a:lnTo>
                  <a:lnTo>
                    <a:pt x="471" y="561"/>
                  </a:lnTo>
                  <a:lnTo>
                    <a:pt x="417" y="570"/>
                  </a:lnTo>
                  <a:lnTo>
                    <a:pt x="405" y="634"/>
                  </a:lnTo>
                  <a:lnTo>
                    <a:pt x="276" y="643"/>
                  </a:lnTo>
                  <a:lnTo>
                    <a:pt x="207" y="702"/>
                  </a:lnTo>
                  <a:lnTo>
                    <a:pt x="164" y="625"/>
                  </a:lnTo>
                  <a:lnTo>
                    <a:pt x="114" y="589"/>
                  </a:lnTo>
                  <a:lnTo>
                    <a:pt x="105" y="596"/>
                  </a:lnTo>
                  <a:lnTo>
                    <a:pt x="94" y="565"/>
                  </a:lnTo>
                  <a:lnTo>
                    <a:pt x="124" y="526"/>
                  </a:lnTo>
                  <a:lnTo>
                    <a:pt x="105" y="480"/>
                  </a:lnTo>
                  <a:lnTo>
                    <a:pt x="119" y="432"/>
                  </a:lnTo>
                  <a:lnTo>
                    <a:pt x="104" y="374"/>
                  </a:lnTo>
                  <a:lnTo>
                    <a:pt x="132" y="346"/>
                  </a:lnTo>
                  <a:lnTo>
                    <a:pt x="133" y="260"/>
                  </a:lnTo>
                  <a:lnTo>
                    <a:pt x="167" y="186"/>
                  </a:lnTo>
                  <a:lnTo>
                    <a:pt x="133" y="167"/>
                  </a:lnTo>
                  <a:lnTo>
                    <a:pt x="76" y="173"/>
                  </a:lnTo>
                  <a:lnTo>
                    <a:pt x="61" y="151"/>
                  </a:lnTo>
                  <a:lnTo>
                    <a:pt x="28" y="163"/>
                  </a:lnTo>
                  <a:lnTo>
                    <a:pt x="28" y="158"/>
                  </a:lnTo>
                  <a:lnTo>
                    <a:pt x="28" y="114"/>
                  </a:lnTo>
                  <a:lnTo>
                    <a:pt x="0" y="42"/>
                  </a:lnTo>
                  <a:lnTo>
                    <a:pt x="41" y="29"/>
                  </a:lnTo>
                  <a:lnTo>
                    <a:pt x="79" y="0"/>
                  </a:lnTo>
                  <a:lnTo>
                    <a:pt x="158" y="10"/>
                  </a:lnTo>
                  <a:lnTo>
                    <a:pt x="235" y="17"/>
                  </a:lnTo>
                  <a:lnTo>
                    <a:pt x="315" y="22"/>
                  </a:lnTo>
                  <a:lnTo>
                    <a:pt x="389" y="22"/>
                  </a:lnTo>
                  <a:lnTo>
                    <a:pt x="423" y="19"/>
                  </a:lnTo>
                  <a:lnTo>
                    <a:pt x="467" y="86"/>
                  </a:lnTo>
                  <a:lnTo>
                    <a:pt x="528" y="101"/>
                  </a:lnTo>
                  <a:lnTo>
                    <a:pt x="549" y="88"/>
                  </a:lnTo>
                  <a:lnTo>
                    <a:pt x="612" y="129"/>
                  </a:lnTo>
                  <a:lnTo>
                    <a:pt x="683" y="125"/>
                  </a:lnTo>
                  <a:lnTo>
                    <a:pt x="688" y="170"/>
                  </a:lnTo>
                  <a:close/>
                </a:path>
              </a:pathLst>
            </a:custGeom>
            <a:solidFill>
              <a:srgbClr val="DFBBD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69" name="Freeform 79"/>
            <p:cNvSpPr>
              <a:spLocks/>
            </p:cNvSpPr>
            <p:nvPr/>
          </p:nvSpPr>
          <p:spPr bwMode="auto">
            <a:xfrm>
              <a:off x="1758" y="3596"/>
              <a:ext cx="178" cy="461"/>
            </a:xfrm>
            <a:custGeom>
              <a:avLst/>
              <a:gdLst>
                <a:gd name="T0" fmla="*/ 96 w 178"/>
                <a:gd name="T1" fmla="*/ 461 h 461"/>
                <a:gd name="T2" fmla="*/ 27 w 178"/>
                <a:gd name="T3" fmla="*/ 454 h 461"/>
                <a:gd name="T4" fmla="*/ 41 w 178"/>
                <a:gd name="T5" fmla="*/ 355 h 461"/>
                <a:gd name="T6" fmla="*/ 14 w 178"/>
                <a:gd name="T7" fmla="*/ 332 h 461"/>
                <a:gd name="T8" fmla="*/ 0 w 178"/>
                <a:gd name="T9" fmla="*/ 272 h 461"/>
                <a:gd name="T10" fmla="*/ 36 w 178"/>
                <a:gd name="T11" fmla="*/ 172 h 461"/>
                <a:gd name="T12" fmla="*/ 37 w 178"/>
                <a:gd name="T13" fmla="*/ 15 h 461"/>
                <a:gd name="T14" fmla="*/ 39 w 178"/>
                <a:gd name="T15" fmla="*/ 12 h 461"/>
                <a:gd name="T16" fmla="*/ 72 w 178"/>
                <a:gd name="T17" fmla="*/ 0 h 461"/>
                <a:gd name="T18" fmla="*/ 87 w 178"/>
                <a:gd name="T19" fmla="*/ 22 h 461"/>
                <a:gd name="T20" fmla="*/ 144 w 178"/>
                <a:gd name="T21" fmla="*/ 16 h 461"/>
                <a:gd name="T22" fmla="*/ 178 w 178"/>
                <a:gd name="T23" fmla="*/ 35 h 461"/>
                <a:gd name="T24" fmla="*/ 144 w 178"/>
                <a:gd name="T25" fmla="*/ 109 h 461"/>
                <a:gd name="T26" fmla="*/ 143 w 178"/>
                <a:gd name="T27" fmla="*/ 195 h 461"/>
                <a:gd name="T28" fmla="*/ 115 w 178"/>
                <a:gd name="T29" fmla="*/ 223 h 461"/>
                <a:gd name="T30" fmla="*/ 130 w 178"/>
                <a:gd name="T31" fmla="*/ 281 h 461"/>
                <a:gd name="T32" fmla="*/ 116 w 178"/>
                <a:gd name="T33" fmla="*/ 329 h 461"/>
                <a:gd name="T34" fmla="*/ 135 w 178"/>
                <a:gd name="T35" fmla="*/ 375 h 461"/>
                <a:gd name="T36" fmla="*/ 105 w 178"/>
                <a:gd name="T37" fmla="*/ 414 h 461"/>
                <a:gd name="T38" fmla="*/ 116 w 178"/>
                <a:gd name="T39" fmla="*/ 445 h 461"/>
                <a:gd name="T40" fmla="*/ 96 w 178"/>
                <a:gd name="T41" fmla="*/ 461 h 461"/>
                <a:gd name="T42" fmla="*/ 96 w 178"/>
                <a:gd name="T43" fmla="*/ 461 h 461"/>
                <a:gd name="T44" fmla="*/ 96 w 178"/>
                <a:gd name="T45" fmla="*/ 461 h 4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8"/>
                <a:gd name="T70" fmla="*/ 0 h 461"/>
                <a:gd name="T71" fmla="*/ 178 w 178"/>
                <a:gd name="T72" fmla="*/ 461 h 4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8" h="461">
                  <a:moveTo>
                    <a:pt x="96" y="461"/>
                  </a:moveTo>
                  <a:lnTo>
                    <a:pt x="27" y="454"/>
                  </a:lnTo>
                  <a:lnTo>
                    <a:pt x="41" y="355"/>
                  </a:lnTo>
                  <a:lnTo>
                    <a:pt x="14" y="332"/>
                  </a:lnTo>
                  <a:lnTo>
                    <a:pt x="0" y="272"/>
                  </a:lnTo>
                  <a:lnTo>
                    <a:pt x="36" y="172"/>
                  </a:lnTo>
                  <a:lnTo>
                    <a:pt x="37" y="15"/>
                  </a:lnTo>
                  <a:lnTo>
                    <a:pt x="39" y="12"/>
                  </a:lnTo>
                  <a:lnTo>
                    <a:pt x="72" y="0"/>
                  </a:lnTo>
                  <a:lnTo>
                    <a:pt x="87" y="22"/>
                  </a:lnTo>
                  <a:lnTo>
                    <a:pt x="144" y="16"/>
                  </a:lnTo>
                  <a:lnTo>
                    <a:pt x="178" y="35"/>
                  </a:lnTo>
                  <a:lnTo>
                    <a:pt x="144" y="109"/>
                  </a:lnTo>
                  <a:lnTo>
                    <a:pt x="143" y="195"/>
                  </a:lnTo>
                  <a:lnTo>
                    <a:pt x="115" y="223"/>
                  </a:lnTo>
                  <a:lnTo>
                    <a:pt x="130" y="281"/>
                  </a:lnTo>
                  <a:lnTo>
                    <a:pt x="116" y="329"/>
                  </a:lnTo>
                  <a:lnTo>
                    <a:pt x="135" y="375"/>
                  </a:lnTo>
                  <a:lnTo>
                    <a:pt x="105" y="414"/>
                  </a:lnTo>
                  <a:lnTo>
                    <a:pt x="116" y="445"/>
                  </a:lnTo>
                  <a:lnTo>
                    <a:pt x="96" y="461"/>
                  </a:lnTo>
                  <a:close/>
                </a:path>
              </a:pathLst>
            </a:custGeom>
            <a:solidFill>
              <a:srgbClr val="F59E9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0" name="Freeform 80"/>
            <p:cNvSpPr>
              <a:spLocks/>
            </p:cNvSpPr>
            <p:nvPr/>
          </p:nvSpPr>
          <p:spPr bwMode="auto">
            <a:xfrm>
              <a:off x="2742" y="3503"/>
              <a:ext cx="49" cy="150"/>
            </a:xfrm>
            <a:custGeom>
              <a:avLst/>
              <a:gdLst>
                <a:gd name="T0" fmla="*/ 34 w 49"/>
                <a:gd name="T1" fmla="*/ 0 h 150"/>
                <a:gd name="T2" fmla="*/ 49 w 49"/>
                <a:gd name="T3" fmla="*/ 77 h 150"/>
                <a:gd name="T4" fmla="*/ 34 w 49"/>
                <a:gd name="T5" fmla="*/ 150 h 150"/>
                <a:gd name="T6" fmla="*/ 0 w 49"/>
                <a:gd name="T7" fmla="*/ 99 h 150"/>
                <a:gd name="T8" fmla="*/ 0 w 49"/>
                <a:gd name="T9" fmla="*/ 43 h 150"/>
                <a:gd name="T10" fmla="*/ 34 w 49"/>
                <a:gd name="T11" fmla="*/ 34 h 150"/>
                <a:gd name="T12" fmla="*/ 34 w 49"/>
                <a:gd name="T13" fmla="*/ 0 h 150"/>
                <a:gd name="T14" fmla="*/ 34 w 49"/>
                <a:gd name="T15" fmla="*/ 0 h 150"/>
                <a:gd name="T16" fmla="*/ 34 w 49"/>
                <a:gd name="T17" fmla="*/ 0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150"/>
                <a:gd name="T29" fmla="*/ 49 w 49"/>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150">
                  <a:moveTo>
                    <a:pt x="34" y="0"/>
                  </a:moveTo>
                  <a:lnTo>
                    <a:pt x="49" y="77"/>
                  </a:lnTo>
                  <a:lnTo>
                    <a:pt x="34" y="150"/>
                  </a:lnTo>
                  <a:lnTo>
                    <a:pt x="0" y="99"/>
                  </a:lnTo>
                  <a:lnTo>
                    <a:pt x="0" y="43"/>
                  </a:lnTo>
                  <a:lnTo>
                    <a:pt x="34" y="34"/>
                  </a:lnTo>
                  <a:lnTo>
                    <a:pt x="34" y="0"/>
                  </a:lnTo>
                  <a:close/>
                </a:path>
              </a:pathLst>
            </a:custGeom>
            <a:solidFill>
              <a:srgbClr val="FFEAB2"/>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1" name="Freeform 81"/>
            <p:cNvSpPr>
              <a:spLocks/>
            </p:cNvSpPr>
            <p:nvPr/>
          </p:nvSpPr>
          <p:spPr bwMode="auto">
            <a:xfrm>
              <a:off x="2713" y="3671"/>
              <a:ext cx="90" cy="213"/>
            </a:xfrm>
            <a:custGeom>
              <a:avLst/>
              <a:gdLst>
                <a:gd name="T0" fmla="*/ 53 w 90"/>
                <a:gd name="T1" fmla="*/ 0 h 213"/>
                <a:gd name="T2" fmla="*/ 90 w 90"/>
                <a:gd name="T3" fmla="*/ 26 h 213"/>
                <a:gd name="T4" fmla="*/ 78 w 90"/>
                <a:gd name="T5" fmla="*/ 188 h 213"/>
                <a:gd name="T6" fmla="*/ 63 w 90"/>
                <a:gd name="T7" fmla="*/ 175 h 213"/>
                <a:gd name="T8" fmla="*/ 29 w 90"/>
                <a:gd name="T9" fmla="*/ 213 h 213"/>
                <a:gd name="T10" fmla="*/ 16 w 90"/>
                <a:gd name="T11" fmla="*/ 172 h 213"/>
                <a:gd name="T12" fmla="*/ 29 w 90"/>
                <a:gd name="T13" fmla="*/ 112 h 213"/>
                <a:gd name="T14" fmla="*/ 0 w 90"/>
                <a:gd name="T15" fmla="*/ 29 h 213"/>
                <a:gd name="T16" fmla="*/ 29 w 90"/>
                <a:gd name="T17" fmla="*/ 34 h 213"/>
                <a:gd name="T18" fmla="*/ 43 w 90"/>
                <a:gd name="T19" fmla="*/ 20 h 213"/>
                <a:gd name="T20" fmla="*/ 53 w 90"/>
                <a:gd name="T21" fmla="*/ 0 h 213"/>
                <a:gd name="T22" fmla="*/ 53 w 90"/>
                <a:gd name="T23" fmla="*/ 0 h 213"/>
                <a:gd name="T24" fmla="*/ 53 w 90"/>
                <a:gd name="T25" fmla="*/ 0 h 2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0"/>
                <a:gd name="T40" fmla="*/ 0 h 213"/>
                <a:gd name="T41" fmla="*/ 90 w 90"/>
                <a:gd name="T42" fmla="*/ 213 h 2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0" h="213">
                  <a:moveTo>
                    <a:pt x="53" y="0"/>
                  </a:moveTo>
                  <a:lnTo>
                    <a:pt x="90" y="26"/>
                  </a:lnTo>
                  <a:lnTo>
                    <a:pt x="78" y="188"/>
                  </a:lnTo>
                  <a:lnTo>
                    <a:pt x="63" y="175"/>
                  </a:lnTo>
                  <a:lnTo>
                    <a:pt x="29" y="213"/>
                  </a:lnTo>
                  <a:lnTo>
                    <a:pt x="16" y="172"/>
                  </a:lnTo>
                  <a:lnTo>
                    <a:pt x="29" y="112"/>
                  </a:lnTo>
                  <a:lnTo>
                    <a:pt x="0" y="29"/>
                  </a:lnTo>
                  <a:lnTo>
                    <a:pt x="29" y="34"/>
                  </a:lnTo>
                  <a:lnTo>
                    <a:pt x="43" y="20"/>
                  </a:lnTo>
                  <a:lnTo>
                    <a:pt x="53" y="0"/>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2" name="Freeform 82"/>
            <p:cNvSpPr>
              <a:spLocks/>
            </p:cNvSpPr>
            <p:nvPr/>
          </p:nvSpPr>
          <p:spPr bwMode="auto">
            <a:xfrm>
              <a:off x="2407" y="3783"/>
              <a:ext cx="61" cy="72"/>
            </a:xfrm>
            <a:custGeom>
              <a:avLst/>
              <a:gdLst>
                <a:gd name="T0" fmla="*/ 30 w 61"/>
                <a:gd name="T1" fmla="*/ 0 h 72"/>
                <a:gd name="T2" fmla="*/ 61 w 61"/>
                <a:gd name="T3" fmla="*/ 33 h 72"/>
                <a:gd name="T4" fmla="*/ 37 w 61"/>
                <a:gd name="T5" fmla="*/ 72 h 72"/>
                <a:gd name="T6" fmla="*/ 0 w 61"/>
                <a:gd name="T7" fmla="*/ 45 h 72"/>
                <a:gd name="T8" fmla="*/ 30 w 61"/>
                <a:gd name="T9" fmla="*/ 0 h 72"/>
                <a:gd name="T10" fmla="*/ 30 w 61"/>
                <a:gd name="T11" fmla="*/ 0 h 72"/>
                <a:gd name="T12" fmla="*/ 30 w 61"/>
                <a:gd name="T13" fmla="*/ 0 h 72"/>
                <a:gd name="T14" fmla="*/ 0 60000 65536"/>
                <a:gd name="T15" fmla="*/ 0 60000 65536"/>
                <a:gd name="T16" fmla="*/ 0 60000 65536"/>
                <a:gd name="T17" fmla="*/ 0 60000 65536"/>
                <a:gd name="T18" fmla="*/ 0 60000 65536"/>
                <a:gd name="T19" fmla="*/ 0 60000 65536"/>
                <a:gd name="T20" fmla="*/ 0 60000 65536"/>
                <a:gd name="T21" fmla="*/ 0 w 61"/>
                <a:gd name="T22" fmla="*/ 0 h 72"/>
                <a:gd name="T23" fmla="*/ 61 w 6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72">
                  <a:moveTo>
                    <a:pt x="30" y="0"/>
                  </a:moveTo>
                  <a:lnTo>
                    <a:pt x="61" y="33"/>
                  </a:lnTo>
                  <a:lnTo>
                    <a:pt x="37" y="72"/>
                  </a:lnTo>
                  <a:lnTo>
                    <a:pt x="0" y="45"/>
                  </a:lnTo>
                  <a:lnTo>
                    <a:pt x="30" y="0"/>
                  </a:lnTo>
                  <a:close/>
                </a:path>
              </a:pathLst>
            </a:custGeom>
            <a:solidFill>
              <a:srgbClr val="DBCEF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3" name="Freeform 83"/>
            <p:cNvSpPr>
              <a:spLocks/>
            </p:cNvSpPr>
            <p:nvPr/>
          </p:nvSpPr>
          <p:spPr bwMode="auto">
            <a:xfrm>
              <a:off x="2955" y="3944"/>
              <a:ext cx="157" cy="147"/>
            </a:xfrm>
            <a:custGeom>
              <a:avLst/>
              <a:gdLst>
                <a:gd name="T0" fmla="*/ 152 w 157"/>
                <a:gd name="T1" fmla="*/ 18 h 147"/>
                <a:gd name="T2" fmla="*/ 72 w 157"/>
                <a:gd name="T3" fmla="*/ 27 h 147"/>
                <a:gd name="T4" fmla="*/ 43 w 157"/>
                <a:gd name="T5" fmla="*/ 0 h 147"/>
                <a:gd name="T6" fmla="*/ 0 w 157"/>
                <a:gd name="T7" fmla="*/ 9 h 147"/>
                <a:gd name="T8" fmla="*/ 3 w 157"/>
                <a:gd name="T9" fmla="*/ 47 h 147"/>
                <a:gd name="T10" fmla="*/ 138 w 157"/>
                <a:gd name="T11" fmla="*/ 147 h 147"/>
                <a:gd name="T12" fmla="*/ 157 w 157"/>
                <a:gd name="T13" fmla="*/ 116 h 147"/>
                <a:gd name="T14" fmla="*/ 134 w 157"/>
                <a:gd name="T15" fmla="*/ 69 h 147"/>
                <a:gd name="T16" fmla="*/ 152 w 157"/>
                <a:gd name="T17" fmla="*/ 18 h 147"/>
                <a:gd name="T18" fmla="*/ 152 w 157"/>
                <a:gd name="T19" fmla="*/ 18 h 147"/>
                <a:gd name="T20" fmla="*/ 152 w 157"/>
                <a:gd name="T21" fmla="*/ 18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7"/>
                <a:gd name="T34" fmla="*/ 0 h 147"/>
                <a:gd name="T35" fmla="*/ 157 w 157"/>
                <a:gd name="T36" fmla="*/ 147 h 1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7" h="147">
                  <a:moveTo>
                    <a:pt x="152" y="18"/>
                  </a:moveTo>
                  <a:lnTo>
                    <a:pt x="72" y="27"/>
                  </a:lnTo>
                  <a:lnTo>
                    <a:pt x="43" y="0"/>
                  </a:lnTo>
                  <a:lnTo>
                    <a:pt x="0" y="9"/>
                  </a:lnTo>
                  <a:lnTo>
                    <a:pt x="3" y="47"/>
                  </a:lnTo>
                  <a:lnTo>
                    <a:pt x="138" y="147"/>
                  </a:lnTo>
                  <a:lnTo>
                    <a:pt x="157" y="116"/>
                  </a:lnTo>
                  <a:lnTo>
                    <a:pt x="134" y="69"/>
                  </a:lnTo>
                  <a:lnTo>
                    <a:pt x="152" y="18"/>
                  </a:lnTo>
                  <a:close/>
                </a:path>
              </a:pathLst>
            </a:custGeom>
            <a:solidFill>
              <a:srgbClr val="FFB800"/>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4" name="Freeform 84"/>
            <p:cNvSpPr>
              <a:spLocks/>
            </p:cNvSpPr>
            <p:nvPr/>
          </p:nvSpPr>
          <p:spPr bwMode="auto">
            <a:xfrm>
              <a:off x="3331" y="3808"/>
              <a:ext cx="37" cy="38"/>
            </a:xfrm>
            <a:custGeom>
              <a:avLst/>
              <a:gdLst>
                <a:gd name="T0" fmla="*/ 0 w 37"/>
                <a:gd name="T1" fmla="*/ 0 h 38"/>
                <a:gd name="T2" fmla="*/ 16 w 37"/>
                <a:gd name="T3" fmla="*/ 4 h 38"/>
                <a:gd name="T4" fmla="*/ 37 w 37"/>
                <a:gd name="T5" fmla="*/ 38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 name="T18" fmla="*/ 0 w 37"/>
                <a:gd name="T19" fmla="*/ 0 h 38"/>
                <a:gd name="T20" fmla="*/ 37 w 37"/>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37" h="38">
                  <a:moveTo>
                    <a:pt x="0" y="0"/>
                  </a:moveTo>
                  <a:lnTo>
                    <a:pt x="16" y="4"/>
                  </a:lnTo>
                  <a:lnTo>
                    <a:pt x="37" y="38"/>
                  </a:lnTo>
                  <a:lnTo>
                    <a:pt x="0" y="0"/>
                  </a:lnTo>
                  <a:close/>
                </a:path>
              </a:pathLst>
            </a:custGeom>
            <a:solidFill>
              <a:srgbClr val="FFE6DF"/>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5" name="Freeform 85"/>
            <p:cNvSpPr>
              <a:spLocks/>
            </p:cNvSpPr>
            <p:nvPr/>
          </p:nvSpPr>
          <p:spPr bwMode="auto">
            <a:xfrm>
              <a:off x="3553" y="4185"/>
              <a:ext cx="159" cy="68"/>
            </a:xfrm>
            <a:custGeom>
              <a:avLst/>
              <a:gdLst>
                <a:gd name="T0" fmla="*/ 0 w 159"/>
                <a:gd name="T1" fmla="*/ 0 h 68"/>
                <a:gd name="T2" fmla="*/ 4 w 159"/>
                <a:gd name="T3" fmla="*/ 34 h 68"/>
                <a:gd name="T4" fmla="*/ 76 w 159"/>
                <a:gd name="T5" fmla="*/ 68 h 68"/>
                <a:gd name="T6" fmla="*/ 150 w 159"/>
                <a:gd name="T7" fmla="*/ 59 h 68"/>
                <a:gd name="T8" fmla="*/ 159 w 159"/>
                <a:gd name="T9" fmla="*/ 25 h 68"/>
                <a:gd name="T10" fmla="*/ 129 w 159"/>
                <a:gd name="T11" fmla="*/ 43 h 68"/>
                <a:gd name="T12" fmla="*/ 110 w 159"/>
                <a:gd name="T13" fmla="*/ 25 h 68"/>
                <a:gd name="T14" fmla="*/ 50 w 159"/>
                <a:gd name="T15" fmla="*/ 25 h 68"/>
                <a:gd name="T16" fmla="*/ 26 w 159"/>
                <a:gd name="T17" fmla="*/ 0 h 68"/>
                <a:gd name="T18" fmla="*/ 0 w 159"/>
                <a:gd name="T19" fmla="*/ 0 h 68"/>
                <a:gd name="T20" fmla="*/ 0 w 159"/>
                <a:gd name="T21" fmla="*/ 0 h 68"/>
                <a:gd name="T22" fmla="*/ 0 w 159"/>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68"/>
                <a:gd name="T38" fmla="*/ 159 w 159"/>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68">
                  <a:moveTo>
                    <a:pt x="0" y="0"/>
                  </a:moveTo>
                  <a:lnTo>
                    <a:pt x="4" y="34"/>
                  </a:lnTo>
                  <a:lnTo>
                    <a:pt x="76" y="68"/>
                  </a:lnTo>
                  <a:lnTo>
                    <a:pt x="150" y="59"/>
                  </a:lnTo>
                  <a:lnTo>
                    <a:pt x="159" y="25"/>
                  </a:lnTo>
                  <a:lnTo>
                    <a:pt x="129" y="43"/>
                  </a:lnTo>
                  <a:lnTo>
                    <a:pt x="110" y="25"/>
                  </a:lnTo>
                  <a:lnTo>
                    <a:pt x="50" y="25"/>
                  </a:lnTo>
                  <a:lnTo>
                    <a:pt x="26" y="0"/>
                  </a:lnTo>
                  <a:lnTo>
                    <a:pt x="0"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6" name="Freeform 86"/>
            <p:cNvSpPr>
              <a:spLocks/>
            </p:cNvSpPr>
            <p:nvPr/>
          </p:nvSpPr>
          <p:spPr bwMode="auto">
            <a:xfrm>
              <a:off x="3540" y="3868"/>
              <a:ext cx="92" cy="103"/>
            </a:xfrm>
            <a:custGeom>
              <a:avLst/>
              <a:gdLst>
                <a:gd name="T0" fmla="*/ 10 w 92"/>
                <a:gd name="T1" fmla="*/ 0 h 103"/>
                <a:gd name="T2" fmla="*/ 0 w 92"/>
                <a:gd name="T3" fmla="*/ 20 h 103"/>
                <a:gd name="T4" fmla="*/ 34 w 92"/>
                <a:gd name="T5" fmla="*/ 60 h 103"/>
                <a:gd name="T6" fmla="*/ 60 w 92"/>
                <a:gd name="T7" fmla="*/ 76 h 103"/>
                <a:gd name="T8" fmla="*/ 66 w 92"/>
                <a:gd name="T9" fmla="*/ 103 h 103"/>
                <a:gd name="T10" fmla="*/ 92 w 92"/>
                <a:gd name="T11" fmla="*/ 98 h 103"/>
                <a:gd name="T12" fmla="*/ 34 w 92"/>
                <a:gd name="T13" fmla="*/ 38 h 103"/>
                <a:gd name="T14" fmla="*/ 10 w 92"/>
                <a:gd name="T15" fmla="*/ 0 h 103"/>
                <a:gd name="T16" fmla="*/ 10 w 92"/>
                <a:gd name="T17" fmla="*/ 0 h 103"/>
                <a:gd name="T18" fmla="*/ 10 w 92"/>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103"/>
                <a:gd name="T32" fmla="*/ 92 w 92"/>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103">
                  <a:moveTo>
                    <a:pt x="10" y="0"/>
                  </a:moveTo>
                  <a:lnTo>
                    <a:pt x="0" y="20"/>
                  </a:lnTo>
                  <a:lnTo>
                    <a:pt x="34" y="60"/>
                  </a:lnTo>
                  <a:lnTo>
                    <a:pt x="60" y="76"/>
                  </a:lnTo>
                  <a:lnTo>
                    <a:pt x="66" y="103"/>
                  </a:lnTo>
                  <a:lnTo>
                    <a:pt x="92" y="98"/>
                  </a:lnTo>
                  <a:lnTo>
                    <a:pt x="34" y="38"/>
                  </a:lnTo>
                  <a:lnTo>
                    <a:pt x="10"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7" name="Freeform 87"/>
            <p:cNvSpPr>
              <a:spLocks/>
            </p:cNvSpPr>
            <p:nvPr/>
          </p:nvSpPr>
          <p:spPr bwMode="auto">
            <a:xfrm>
              <a:off x="3673" y="3838"/>
              <a:ext cx="46" cy="43"/>
            </a:xfrm>
            <a:custGeom>
              <a:avLst/>
              <a:gdLst>
                <a:gd name="T0" fmla="*/ 36 w 46"/>
                <a:gd name="T1" fmla="*/ 0 h 43"/>
                <a:gd name="T2" fmla="*/ 6 w 46"/>
                <a:gd name="T3" fmla="*/ 12 h 43"/>
                <a:gd name="T4" fmla="*/ 0 w 46"/>
                <a:gd name="T5" fmla="*/ 30 h 43"/>
                <a:gd name="T6" fmla="*/ 33 w 46"/>
                <a:gd name="T7" fmla="*/ 25 h 43"/>
                <a:gd name="T8" fmla="*/ 27 w 46"/>
                <a:gd name="T9" fmla="*/ 39 h 43"/>
                <a:gd name="T10" fmla="*/ 46 w 46"/>
                <a:gd name="T11" fmla="*/ 43 h 43"/>
                <a:gd name="T12" fmla="*/ 36 w 46"/>
                <a:gd name="T13" fmla="*/ 0 h 43"/>
                <a:gd name="T14" fmla="*/ 36 w 46"/>
                <a:gd name="T15" fmla="*/ 0 h 43"/>
                <a:gd name="T16" fmla="*/ 36 w 46"/>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43"/>
                <a:gd name="T29" fmla="*/ 46 w 46"/>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43">
                  <a:moveTo>
                    <a:pt x="36" y="0"/>
                  </a:moveTo>
                  <a:lnTo>
                    <a:pt x="6" y="12"/>
                  </a:lnTo>
                  <a:lnTo>
                    <a:pt x="0" y="30"/>
                  </a:lnTo>
                  <a:lnTo>
                    <a:pt x="33" y="25"/>
                  </a:lnTo>
                  <a:lnTo>
                    <a:pt x="27" y="39"/>
                  </a:lnTo>
                  <a:lnTo>
                    <a:pt x="46" y="43"/>
                  </a:lnTo>
                  <a:lnTo>
                    <a:pt x="36" y="0"/>
                  </a:lnTo>
                  <a:close/>
                </a:path>
              </a:pathLst>
            </a:custGeom>
            <a:solidFill>
              <a:srgbClr val="FFBF19"/>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sp>
          <p:nvSpPr>
            <p:cNvPr id="16478" name="Freeform 88"/>
            <p:cNvSpPr>
              <a:spLocks/>
            </p:cNvSpPr>
            <p:nvPr/>
          </p:nvSpPr>
          <p:spPr bwMode="auto">
            <a:xfrm>
              <a:off x="2590" y="2423"/>
              <a:ext cx="489" cy="691"/>
            </a:xfrm>
            <a:custGeom>
              <a:avLst/>
              <a:gdLst>
                <a:gd name="T0" fmla="*/ 406 w 489"/>
                <a:gd name="T1" fmla="*/ 89 h 691"/>
                <a:gd name="T2" fmla="*/ 450 w 489"/>
                <a:gd name="T3" fmla="*/ 107 h 691"/>
                <a:gd name="T4" fmla="*/ 456 w 489"/>
                <a:gd name="T5" fmla="*/ 133 h 691"/>
                <a:gd name="T6" fmla="*/ 450 w 489"/>
                <a:gd name="T7" fmla="*/ 177 h 691"/>
                <a:gd name="T8" fmla="*/ 461 w 489"/>
                <a:gd name="T9" fmla="*/ 196 h 691"/>
                <a:gd name="T10" fmla="*/ 471 w 489"/>
                <a:gd name="T11" fmla="*/ 277 h 691"/>
                <a:gd name="T12" fmla="*/ 489 w 489"/>
                <a:gd name="T13" fmla="*/ 320 h 691"/>
                <a:gd name="T14" fmla="*/ 478 w 489"/>
                <a:gd name="T15" fmla="*/ 373 h 691"/>
                <a:gd name="T16" fmla="*/ 456 w 489"/>
                <a:gd name="T17" fmla="*/ 348 h 691"/>
                <a:gd name="T18" fmla="*/ 445 w 489"/>
                <a:gd name="T19" fmla="*/ 345 h 691"/>
                <a:gd name="T20" fmla="*/ 445 w 489"/>
                <a:gd name="T21" fmla="*/ 371 h 691"/>
                <a:gd name="T22" fmla="*/ 405 w 489"/>
                <a:gd name="T23" fmla="*/ 383 h 691"/>
                <a:gd name="T24" fmla="*/ 402 w 489"/>
                <a:gd name="T25" fmla="*/ 395 h 691"/>
                <a:gd name="T26" fmla="*/ 346 w 489"/>
                <a:gd name="T27" fmla="*/ 417 h 691"/>
                <a:gd name="T28" fmla="*/ 348 w 489"/>
                <a:gd name="T29" fmla="*/ 430 h 691"/>
                <a:gd name="T30" fmla="*/ 326 w 489"/>
                <a:gd name="T31" fmla="*/ 417 h 691"/>
                <a:gd name="T32" fmla="*/ 326 w 489"/>
                <a:gd name="T33" fmla="*/ 418 h 691"/>
                <a:gd name="T34" fmla="*/ 323 w 489"/>
                <a:gd name="T35" fmla="*/ 434 h 691"/>
                <a:gd name="T36" fmla="*/ 345 w 489"/>
                <a:gd name="T37" fmla="*/ 446 h 691"/>
                <a:gd name="T38" fmla="*/ 352 w 489"/>
                <a:gd name="T39" fmla="*/ 494 h 691"/>
                <a:gd name="T40" fmla="*/ 430 w 489"/>
                <a:gd name="T41" fmla="*/ 561 h 691"/>
                <a:gd name="T42" fmla="*/ 379 w 489"/>
                <a:gd name="T43" fmla="*/ 605 h 691"/>
                <a:gd name="T44" fmla="*/ 387 w 489"/>
                <a:gd name="T45" fmla="*/ 663 h 691"/>
                <a:gd name="T46" fmla="*/ 302 w 489"/>
                <a:gd name="T47" fmla="*/ 677 h 691"/>
                <a:gd name="T48" fmla="*/ 255 w 489"/>
                <a:gd name="T49" fmla="*/ 671 h 691"/>
                <a:gd name="T50" fmla="*/ 236 w 489"/>
                <a:gd name="T51" fmla="*/ 691 h 691"/>
                <a:gd name="T52" fmla="*/ 210 w 489"/>
                <a:gd name="T53" fmla="*/ 671 h 691"/>
                <a:gd name="T54" fmla="*/ 193 w 489"/>
                <a:gd name="T55" fmla="*/ 677 h 691"/>
                <a:gd name="T56" fmla="*/ 149 w 489"/>
                <a:gd name="T57" fmla="*/ 665 h 691"/>
                <a:gd name="T58" fmla="*/ 119 w 489"/>
                <a:gd name="T59" fmla="*/ 665 h 691"/>
                <a:gd name="T60" fmla="*/ 86 w 489"/>
                <a:gd name="T61" fmla="*/ 668 h 691"/>
                <a:gd name="T62" fmla="*/ 86 w 489"/>
                <a:gd name="T63" fmla="*/ 583 h 691"/>
                <a:gd name="T64" fmla="*/ 116 w 489"/>
                <a:gd name="T65" fmla="*/ 544 h 691"/>
                <a:gd name="T66" fmla="*/ 39 w 489"/>
                <a:gd name="T67" fmla="*/ 528 h 691"/>
                <a:gd name="T68" fmla="*/ 3 w 489"/>
                <a:gd name="T69" fmla="*/ 434 h 691"/>
                <a:gd name="T70" fmla="*/ 16 w 489"/>
                <a:gd name="T71" fmla="*/ 409 h 691"/>
                <a:gd name="T72" fmla="*/ 0 w 489"/>
                <a:gd name="T73" fmla="*/ 380 h 691"/>
                <a:gd name="T74" fmla="*/ 5 w 489"/>
                <a:gd name="T75" fmla="*/ 331 h 691"/>
                <a:gd name="T76" fmla="*/ 5 w 489"/>
                <a:gd name="T77" fmla="*/ 277 h 691"/>
                <a:gd name="T78" fmla="*/ 38 w 489"/>
                <a:gd name="T79" fmla="*/ 277 h 691"/>
                <a:gd name="T80" fmla="*/ 60 w 489"/>
                <a:gd name="T81" fmla="*/ 232 h 691"/>
                <a:gd name="T82" fmla="*/ 39 w 489"/>
                <a:gd name="T83" fmla="*/ 207 h 691"/>
                <a:gd name="T84" fmla="*/ 73 w 489"/>
                <a:gd name="T85" fmla="*/ 179 h 691"/>
                <a:gd name="T86" fmla="*/ 73 w 489"/>
                <a:gd name="T87" fmla="*/ 139 h 691"/>
                <a:gd name="T88" fmla="*/ 72 w 489"/>
                <a:gd name="T89" fmla="*/ 113 h 691"/>
                <a:gd name="T90" fmla="*/ 104 w 489"/>
                <a:gd name="T91" fmla="*/ 108 h 691"/>
                <a:gd name="T92" fmla="*/ 152 w 489"/>
                <a:gd name="T93" fmla="*/ 135 h 691"/>
                <a:gd name="T94" fmla="*/ 146 w 489"/>
                <a:gd name="T95" fmla="*/ 105 h 691"/>
                <a:gd name="T96" fmla="*/ 166 w 489"/>
                <a:gd name="T97" fmla="*/ 91 h 691"/>
                <a:gd name="T98" fmla="*/ 167 w 489"/>
                <a:gd name="T99" fmla="*/ 41 h 691"/>
                <a:gd name="T100" fmla="*/ 148 w 489"/>
                <a:gd name="T101" fmla="*/ 8 h 691"/>
                <a:gd name="T102" fmla="*/ 149 w 489"/>
                <a:gd name="T103" fmla="*/ 0 h 691"/>
                <a:gd name="T104" fmla="*/ 214 w 489"/>
                <a:gd name="T105" fmla="*/ 1 h 691"/>
                <a:gd name="T106" fmla="*/ 208 w 489"/>
                <a:gd name="T107" fmla="*/ 36 h 691"/>
                <a:gd name="T108" fmla="*/ 274 w 489"/>
                <a:gd name="T109" fmla="*/ 47 h 691"/>
                <a:gd name="T110" fmla="*/ 258 w 489"/>
                <a:gd name="T111" fmla="*/ 88 h 691"/>
                <a:gd name="T112" fmla="*/ 285 w 489"/>
                <a:gd name="T113" fmla="*/ 83 h 691"/>
                <a:gd name="T114" fmla="*/ 305 w 489"/>
                <a:gd name="T115" fmla="*/ 69 h 691"/>
                <a:gd name="T116" fmla="*/ 377 w 489"/>
                <a:gd name="T117" fmla="*/ 41 h 691"/>
                <a:gd name="T118" fmla="*/ 399 w 489"/>
                <a:gd name="T119" fmla="*/ 88 h 691"/>
                <a:gd name="T120" fmla="*/ 406 w 489"/>
                <a:gd name="T121" fmla="*/ 89 h 691"/>
                <a:gd name="T122" fmla="*/ 406 w 489"/>
                <a:gd name="T123" fmla="*/ 89 h 691"/>
                <a:gd name="T124" fmla="*/ 406 w 489"/>
                <a:gd name="T125" fmla="*/ 89 h 6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9"/>
                <a:gd name="T190" fmla="*/ 0 h 691"/>
                <a:gd name="T191" fmla="*/ 489 w 489"/>
                <a:gd name="T192" fmla="*/ 691 h 6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9" h="691">
                  <a:moveTo>
                    <a:pt x="406" y="89"/>
                  </a:moveTo>
                  <a:lnTo>
                    <a:pt x="450" y="107"/>
                  </a:lnTo>
                  <a:lnTo>
                    <a:pt x="456" y="133"/>
                  </a:lnTo>
                  <a:lnTo>
                    <a:pt x="450" y="177"/>
                  </a:lnTo>
                  <a:lnTo>
                    <a:pt x="461" y="196"/>
                  </a:lnTo>
                  <a:lnTo>
                    <a:pt x="471" y="277"/>
                  </a:lnTo>
                  <a:lnTo>
                    <a:pt x="489" y="320"/>
                  </a:lnTo>
                  <a:lnTo>
                    <a:pt x="478" y="373"/>
                  </a:lnTo>
                  <a:lnTo>
                    <a:pt x="456" y="348"/>
                  </a:lnTo>
                  <a:lnTo>
                    <a:pt x="445" y="345"/>
                  </a:lnTo>
                  <a:lnTo>
                    <a:pt x="445" y="371"/>
                  </a:lnTo>
                  <a:lnTo>
                    <a:pt x="405" y="383"/>
                  </a:lnTo>
                  <a:lnTo>
                    <a:pt x="402" y="395"/>
                  </a:lnTo>
                  <a:lnTo>
                    <a:pt x="346" y="417"/>
                  </a:lnTo>
                  <a:lnTo>
                    <a:pt x="348" y="430"/>
                  </a:lnTo>
                  <a:lnTo>
                    <a:pt x="326" y="417"/>
                  </a:lnTo>
                  <a:lnTo>
                    <a:pt x="326" y="418"/>
                  </a:lnTo>
                  <a:lnTo>
                    <a:pt x="323" y="434"/>
                  </a:lnTo>
                  <a:lnTo>
                    <a:pt x="345" y="446"/>
                  </a:lnTo>
                  <a:lnTo>
                    <a:pt x="352" y="494"/>
                  </a:lnTo>
                  <a:lnTo>
                    <a:pt x="430" y="561"/>
                  </a:lnTo>
                  <a:lnTo>
                    <a:pt x="379" y="605"/>
                  </a:lnTo>
                  <a:lnTo>
                    <a:pt x="387" y="663"/>
                  </a:lnTo>
                  <a:lnTo>
                    <a:pt x="302" y="677"/>
                  </a:lnTo>
                  <a:lnTo>
                    <a:pt x="255" y="671"/>
                  </a:lnTo>
                  <a:lnTo>
                    <a:pt x="236" y="691"/>
                  </a:lnTo>
                  <a:lnTo>
                    <a:pt x="210" y="671"/>
                  </a:lnTo>
                  <a:lnTo>
                    <a:pt x="193" y="677"/>
                  </a:lnTo>
                  <a:lnTo>
                    <a:pt x="149" y="665"/>
                  </a:lnTo>
                  <a:lnTo>
                    <a:pt x="119" y="665"/>
                  </a:lnTo>
                  <a:lnTo>
                    <a:pt x="86" y="668"/>
                  </a:lnTo>
                  <a:lnTo>
                    <a:pt x="86" y="583"/>
                  </a:lnTo>
                  <a:lnTo>
                    <a:pt x="116" y="544"/>
                  </a:lnTo>
                  <a:lnTo>
                    <a:pt x="39" y="528"/>
                  </a:lnTo>
                  <a:lnTo>
                    <a:pt x="3" y="434"/>
                  </a:lnTo>
                  <a:lnTo>
                    <a:pt x="16" y="409"/>
                  </a:lnTo>
                  <a:lnTo>
                    <a:pt x="0" y="380"/>
                  </a:lnTo>
                  <a:lnTo>
                    <a:pt x="5" y="331"/>
                  </a:lnTo>
                  <a:lnTo>
                    <a:pt x="5" y="277"/>
                  </a:lnTo>
                  <a:lnTo>
                    <a:pt x="38" y="277"/>
                  </a:lnTo>
                  <a:lnTo>
                    <a:pt x="60" y="232"/>
                  </a:lnTo>
                  <a:lnTo>
                    <a:pt x="39" y="207"/>
                  </a:lnTo>
                  <a:lnTo>
                    <a:pt x="73" y="179"/>
                  </a:lnTo>
                  <a:lnTo>
                    <a:pt x="73" y="139"/>
                  </a:lnTo>
                  <a:lnTo>
                    <a:pt x="72" y="113"/>
                  </a:lnTo>
                  <a:lnTo>
                    <a:pt x="104" y="108"/>
                  </a:lnTo>
                  <a:lnTo>
                    <a:pt x="152" y="135"/>
                  </a:lnTo>
                  <a:lnTo>
                    <a:pt x="146" y="105"/>
                  </a:lnTo>
                  <a:lnTo>
                    <a:pt x="166" y="91"/>
                  </a:lnTo>
                  <a:lnTo>
                    <a:pt x="167" y="41"/>
                  </a:lnTo>
                  <a:lnTo>
                    <a:pt x="148" y="8"/>
                  </a:lnTo>
                  <a:lnTo>
                    <a:pt x="149" y="0"/>
                  </a:lnTo>
                  <a:lnTo>
                    <a:pt x="214" y="1"/>
                  </a:lnTo>
                  <a:lnTo>
                    <a:pt x="208" y="36"/>
                  </a:lnTo>
                  <a:lnTo>
                    <a:pt x="274" y="47"/>
                  </a:lnTo>
                  <a:lnTo>
                    <a:pt x="258" y="88"/>
                  </a:lnTo>
                  <a:lnTo>
                    <a:pt x="285" y="83"/>
                  </a:lnTo>
                  <a:lnTo>
                    <a:pt x="305" y="69"/>
                  </a:lnTo>
                  <a:lnTo>
                    <a:pt x="377" y="41"/>
                  </a:lnTo>
                  <a:lnTo>
                    <a:pt x="399" y="88"/>
                  </a:lnTo>
                  <a:lnTo>
                    <a:pt x="406" y="89"/>
                  </a:lnTo>
                  <a:close/>
                </a:path>
              </a:pathLst>
            </a:custGeom>
            <a:solidFill>
              <a:srgbClr val="FFAB66"/>
            </a:solidFill>
            <a:ln w="9525">
              <a:noFill/>
              <a:round/>
              <a:headEnd/>
              <a:tailEnd/>
            </a:ln>
          </p:spPr>
          <p:txBody>
            <a:bodyPr>
              <a:prstTxWarp prst="textNoShape">
                <a:avLst/>
              </a:prstTxWarp>
            </a:bodyPr>
            <a:lstStyle/>
            <a:p>
              <a:pPr defTabSz="914400" fontAlgn="base">
                <a:spcBef>
                  <a:spcPct val="0"/>
                </a:spcBef>
                <a:spcAft>
                  <a:spcPct val="0"/>
                </a:spcAft>
              </a:pPr>
              <a:endParaRPr lang="en-US">
                <a:solidFill>
                  <a:prstClr val="black"/>
                </a:solidFill>
                <a:latin typeface="Arial" pitchFamily="-110" charset="0"/>
                <a:ea typeface="Arial" pitchFamily="-110" charset="0"/>
                <a:cs typeface="Arial" pitchFamily="-110" charset="0"/>
              </a:endParaRPr>
            </a:p>
          </p:txBody>
        </p:sp>
      </p:grpSp>
      <p:sp>
        <p:nvSpPr>
          <p:cNvPr id="16389" name="Rectangle 111"/>
          <p:cNvSpPr>
            <a:spLocks noGrp="1" noChangeArrowheads="1"/>
          </p:cNvSpPr>
          <p:nvPr>
            <p:ph type="title"/>
          </p:nvPr>
        </p:nvSpPr>
        <p:spPr>
          <a:xfrm>
            <a:off x="779463" y="889001"/>
            <a:ext cx="7924800" cy="600164"/>
          </a:xfrm>
        </p:spPr>
        <p:txBody>
          <a:bodyPr/>
          <a:lstStyle/>
          <a:p>
            <a:r>
              <a:rPr lang="en-GB" dirty="0" smtClean="0">
                <a:ea typeface="ＭＳ Ｐゴシック" pitchFamily="-110" charset="-128"/>
                <a:cs typeface="ＭＳ Ｐゴシック" pitchFamily="-110" charset="-128"/>
              </a:rPr>
              <a:t>Testing centres</a:t>
            </a:r>
            <a:endParaRPr lang="en-GB" dirty="0">
              <a:ea typeface="ＭＳ Ｐゴシック" pitchFamily="-110" charset="-128"/>
              <a:cs typeface="ＭＳ Ｐゴシック" pitchFamily="-110" charset="-128"/>
            </a:endParaRPr>
          </a:p>
        </p:txBody>
      </p:sp>
      <p:pic>
        <p:nvPicPr>
          <p:cNvPr id="16390" name="Picture 98"/>
          <p:cNvPicPr>
            <a:picLocks noChangeAspect="1" noChangeArrowheads="1"/>
          </p:cNvPicPr>
          <p:nvPr/>
        </p:nvPicPr>
        <p:blipFill>
          <a:blip r:embed="rId3" cstate="print"/>
          <a:srcRect/>
          <a:stretch>
            <a:fillRect/>
          </a:stretch>
        </p:blipFill>
        <p:spPr bwMode="auto">
          <a:xfrm>
            <a:off x="6875467" y="3890965"/>
            <a:ext cx="2268537" cy="1804987"/>
          </a:xfrm>
          <a:prstGeom prst="rect">
            <a:avLst/>
          </a:prstGeom>
          <a:noFill/>
          <a:ln w="9525">
            <a:noFill/>
            <a:miter lim="800000"/>
            <a:headEnd/>
            <a:tailEnd/>
          </a:ln>
        </p:spPr>
      </p:pic>
      <p:sp>
        <p:nvSpPr>
          <p:cNvPr id="94" name="Rectangle 93"/>
          <p:cNvSpPr/>
          <p:nvPr/>
        </p:nvSpPr>
        <p:spPr>
          <a:xfrm>
            <a:off x="1905000" y="1981200"/>
            <a:ext cx="1828800"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onstantia"/>
            </a:endParaRPr>
          </a:p>
        </p:txBody>
      </p:sp>
      <p:sp>
        <p:nvSpPr>
          <p:cNvPr id="16392" name="TextBox 129"/>
          <p:cNvSpPr txBox="1">
            <a:spLocks noChangeArrowheads="1"/>
          </p:cNvSpPr>
          <p:nvPr/>
        </p:nvSpPr>
        <p:spPr bwMode="auto">
          <a:xfrm>
            <a:off x="533400" y="2057403"/>
            <a:ext cx="3519488" cy="1933575"/>
          </a:xfrm>
          <a:prstGeom prst="rect">
            <a:avLst/>
          </a:prstGeom>
          <a:noFill/>
          <a:ln w="9525">
            <a:noFill/>
            <a:miter lim="800000"/>
            <a:headEnd/>
            <a:tailEnd/>
          </a:ln>
        </p:spPr>
        <p:txBody>
          <a:bodyPr>
            <a:prstTxWarp prst="textNoShape">
              <a:avLst/>
            </a:prstTxWarp>
          </a:bodyPr>
          <a:lstStyle/>
          <a:p>
            <a:endParaRPr lang="en-US" sz="1600" dirty="0">
              <a:solidFill>
                <a:srgbClr val="083763"/>
              </a:solidFill>
              <a:latin typeface="Tahoma"/>
              <a:ea typeface="ＭＳ Ｐゴシック" pitchFamily="-110" charset="-128"/>
              <a:cs typeface="Tahoma"/>
            </a:endParaRPr>
          </a:p>
        </p:txBody>
      </p:sp>
      <p:sp>
        <p:nvSpPr>
          <p:cNvPr id="2" name="Rectangle 1"/>
          <p:cNvSpPr/>
          <p:nvPr/>
        </p:nvSpPr>
        <p:spPr>
          <a:xfrm>
            <a:off x="758821" y="1421433"/>
            <a:ext cx="4572000" cy="5355313"/>
          </a:xfrm>
          <a:prstGeom prst="rect">
            <a:avLst/>
          </a:prstGeom>
        </p:spPr>
        <p:txBody>
          <a:bodyPr>
            <a:spAutoFit/>
          </a:bodyPr>
          <a:lstStyle/>
          <a:p>
            <a:r>
              <a:rPr lang="en-US" dirty="0" err="1"/>
              <a:t>Catriona</a:t>
            </a:r>
            <a:r>
              <a:rPr lang="en-US" dirty="0"/>
              <a:t> </a:t>
            </a:r>
            <a:r>
              <a:rPr lang="en-US" dirty="0" err="1"/>
              <a:t>Halliday</a:t>
            </a:r>
            <a:r>
              <a:rPr lang="en-US" dirty="0"/>
              <a:t>, </a:t>
            </a:r>
            <a:r>
              <a:rPr lang="en-US" dirty="0" err="1"/>
              <a:t>Westmead</a:t>
            </a:r>
            <a:r>
              <a:rPr lang="en-US" dirty="0"/>
              <a:t>, Australia</a:t>
            </a:r>
            <a:endParaRPr lang="en-GB" dirty="0"/>
          </a:p>
          <a:p>
            <a:r>
              <a:rPr lang="en-US" dirty="0"/>
              <a:t>Cornelia Lass-</a:t>
            </a:r>
            <a:r>
              <a:rPr lang="en-US" dirty="0" err="1"/>
              <a:t>Florl</a:t>
            </a:r>
            <a:r>
              <a:rPr lang="en-US" dirty="0"/>
              <a:t>, Innsbruck, Austria </a:t>
            </a:r>
            <a:endParaRPr lang="en-GB" dirty="0"/>
          </a:p>
          <a:p>
            <a:r>
              <a:rPr lang="en-US" dirty="0"/>
              <a:t>Birgit </a:t>
            </a:r>
            <a:r>
              <a:rPr lang="en-US" dirty="0" err="1"/>
              <a:t>Willinger</a:t>
            </a:r>
            <a:r>
              <a:rPr lang="en-US" dirty="0"/>
              <a:t>, Vienna, Austria</a:t>
            </a:r>
            <a:endParaRPr lang="en-GB" dirty="0"/>
          </a:p>
          <a:p>
            <a:r>
              <a:rPr lang="en-US" dirty="0"/>
              <a:t>Johan Maertens, Leuven, Belgium</a:t>
            </a:r>
            <a:endParaRPr lang="en-GB" dirty="0"/>
          </a:p>
          <a:p>
            <a:r>
              <a:rPr lang="en-US" dirty="0"/>
              <a:t>Martina </a:t>
            </a:r>
            <a:r>
              <a:rPr lang="en-US" dirty="0" err="1"/>
              <a:t>Lengerova</a:t>
            </a:r>
            <a:r>
              <a:rPr lang="en-US" dirty="0"/>
              <a:t>, Brno, Czech</a:t>
            </a:r>
            <a:endParaRPr lang="en-GB" dirty="0"/>
          </a:p>
          <a:p>
            <a:r>
              <a:rPr lang="en-US" dirty="0" err="1"/>
              <a:t>Petr</a:t>
            </a:r>
            <a:r>
              <a:rPr lang="en-US" dirty="0"/>
              <a:t> </a:t>
            </a:r>
            <a:r>
              <a:rPr lang="en-US" dirty="0" err="1"/>
              <a:t>Hamal</a:t>
            </a:r>
            <a:r>
              <a:rPr lang="en-US" dirty="0"/>
              <a:t>, Olomouc, Czech</a:t>
            </a:r>
            <a:endParaRPr lang="en-GB" dirty="0"/>
          </a:p>
          <a:p>
            <a:r>
              <a:rPr lang="en-US" dirty="0"/>
              <a:t>Daniel </a:t>
            </a:r>
            <a:r>
              <a:rPr lang="en-US" dirty="0" err="1"/>
              <a:t>Codl</a:t>
            </a:r>
            <a:r>
              <a:rPr lang="en-US" dirty="0"/>
              <a:t>, Prague, Czech</a:t>
            </a:r>
            <a:endParaRPr lang="en-GB" dirty="0"/>
          </a:p>
          <a:p>
            <a:r>
              <a:rPr lang="en-US" dirty="0" err="1"/>
              <a:t>Sendid</a:t>
            </a:r>
            <a:r>
              <a:rPr lang="en-US" dirty="0"/>
              <a:t> </a:t>
            </a:r>
            <a:r>
              <a:rPr lang="en-US" dirty="0" err="1"/>
              <a:t>Boualem</a:t>
            </a:r>
            <a:r>
              <a:rPr lang="en-US" dirty="0"/>
              <a:t>, Lille, France</a:t>
            </a:r>
            <a:endParaRPr lang="en-GB" dirty="0"/>
          </a:p>
          <a:p>
            <a:r>
              <a:rPr lang="en-US" dirty="0"/>
              <a:t>Dieter </a:t>
            </a:r>
            <a:r>
              <a:rPr lang="en-US" dirty="0" err="1"/>
              <a:t>Buchheidt</a:t>
            </a:r>
            <a:r>
              <a:rPr lang="en-US" dirty="0"/>
              <a:t>, Heidelberg, Germany</a:t>
            </a:r>
            <a:endParaRPr lang="en-GB" dirty="0"/>
          </a:p>
          <a:p>
            <a:r>
              <a:rPr lang="en-US" dirty="0"/>
              <a:t>Markus Ruhnke, Berlin, Germany</a:t>
            </a:r>
            <a:endParaRPr lang="en-GB" dirty="0"/>
          </a:p>
          <a:p>
            <a:r>
              <a:rPr lang="en-US" dirty="0"/>
              <a:t>Maurizio </a:t>
            </a:r>
            <a:r>
              <a:rPr lang="en-US" dirty="0" err="1"/>
              <a:t>Sanguinetti</a:t>
            </a:r>
            <a:r>
              <a:rPr lang="en-US" dirty="0"/>
              <a:t>, Rome, Italy</a:t>
            </a:r>
            <a:endParaRPr lang="en-GB" dirty="0"/>
          </a:p>
          <a:p>
            <a:r>
              <a:rPr lang="en-US" dirty="0"/>
              <a:t>Jose </a:t>
            </a:r>
            <a:r>
              <a:rPr lang="en-US" dirty="0" err="1"/>
              <a:t>Palomares</a:t>
            </a:r>
            <a:r>
              <a:rPr lang="en-US" dirty="0"/>
              <a:t>, Seville, Spain</a:t>
            </a:r>
            <a:endParaRPr lang="en-GB" dirty="0"/>
          </a:p>
          <a:p>
            <a:r>
              <a:rPr lang="en-US" dirty="0"/>
              <a:t>Daniel </a:t>
            </a:r>
            <a:r>
              <a:rPr lang="en-US" dirty="0" err="1"/>
              <a:t>Goldenberger</a:t>
            </a:r>
            <a:r>
              <a:rPr lang="en-US" dirty="0"/>
              <a:t>, Basel, , Switzerland</a:t>
            </a:r>
            <a:endParaRPr lang="en-GB" dirty="0"/>
          </a:p>
          <a:p>
            <a:r>
              <a:rPr lang="en-US" dirty="0"/>
              <a:t>Jacques Bille, Lausanne, Switzerland</a:t>
            </a:r>
            <a:endParaRPr lang="en-GB" dirty="0"/>
          </a:p>
          <a:p>
            <a:r>
              <a:rPr lang="en-US" dirty="0"/>
              <a:t>Elisabeth Johnson, Bristol, UK</a:t>
            </a:r>
            <a:endParaRPr lang="en-GB" dirty="0"/>
          </a:p>
          <a:p>
            <a:r>
              <a:rPr lang="en-US" dirty="0"/>
              <a:t>Richard Hobson, Leeds, UK</a:t>
            </a:r>
            <a:endParaRPr lang="en-GB" dirty="0"/>
          </a:p>
          <a:p>
            <a:r>
              <a:rPr lang="en-US" dirty="0"/>
              <a:t>Chris </a:t>
            </a:r>
            <a:r>
              <a:rPr lang="en-US" dirty="0" err="1"/>
              <a:t>Kibbler</a:t>
            </a:r>
            <a:r>
              <a:rPr lang="en-US" dirty="0"/>
              <a:t>, London, UK</a:t>
            </a:r>
            <a:endParaRPr lang="en-GB" dirty="0"/>
          </a:p>
          <a:p>
            <a:r>
              <a:rPr lang="en-US" dirty="0"/>
              <a:t>Samir </a:t>
            </a:r>
            <a:r>
              <a:rPr lang="en-US" dirty="0" err="1"/>
              <a:t>Agrawal</a:t>
            </a:r>
            <a:r>
              <a:rPr lang="en-US" dirty="0"/>
              <a:t>, London, UK</a:t>
            </a:r>
            <a:endParaRPr lang="en-GB" dirty="0"/>
          </a:p>
          <a:p>
            <a:r>
              <a:rPr lang="en-US" dirty="0"/>
              <a:t>Malcolm </a:t>
            </a:r>
            <a:r>
              <a:rPr lang="en-US" dirty="0" err="1"/>
              <a:t>Guiver</a:t>
            </a:r>
            <a:r>
              <a:rPr lang="en-US" dirty="0"/>
              <a:t>, Manchester, UK</a:t>
            </a:r>
            <a:endParaRPr lang="en-GB" dirty="0"/>
          </a:p>
        </p:txBody>
      </p:sp>
    </p:spTree>
    <p:extLst>
      <p:ext uri="{BB962C8B-B14F-4D97-AF65-F5344CB8AC3E}">
        <p14:creationId xmlns:p14="http://schemas.microsoft.com/office/powerpoint/2010/main" val="2994266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2274358" y="3239030"/>
            <a:ext cx="5965825" cy="717551"/>
          </a:xfrm>
          <a:prstGeom prst="rect">
            <a:avLst/>
          </a:prstGeom>
          <a:noFill/>
          <a:ln w="9525">
            <a:noFill/>
            <a:miter lim="800000"/>
            <a:headEnd/>
            <a:tailEnd/>
          </a:ln>
        </p:spPr>
        <p:txBody>
          <a:bodyPr anchor="ctr">
            <a:prstTxWarp prst="textNoShape">
              <a:avLst/>
            </a:prstTxWarp>
          </a:bodyPr>
          <a:lstStyle/>
          <a:p>
            <a:pPr defTabSz="914400" eaLnBrk="0" fontAlgn="base" hangingPunct="0">
              <a:spcBef>
                <a:spcPct val="0"/>
              </a:spcBef>
              <a:spcAft>
                <a:spcPct val="0"/>
              </a:spcAft>
            </a:pPr>
            <a:endParaRPr lang="en-GB" sz="3600" dirty="0">
              <a:solidFill>
                <a:srgbClr val="004080"/>
              </a:solidFill>
              <a:latin typeface="Calibri" charset="0"/>
              <a:ea typeface="Arial" pitchFamily="-110" charset="0"/>
              <a:cs typeface="Arial" pitchFamily="-110" charset="0"/>
            </a:endParaRPr>
          </a:p>
        </p:txBody>
      </p:sp>
      <p:sp>
        <p:nvSpPr>
          <p:cNvPr id="4" name="Content Placeholder 3"/>
          <p:cNvSpPr>
            <a:spLocks noGrp="1"/>
          </p:cNvSpPr>
          <p:nvPr>
            <p:ph idx="1"/>
          </p:nvPr>
        </p:nvSpPr>
        <p:spPr/>
        <p:txBody>
          <a:bodyPr/>
          <a:lstStyle/>
          <a:p>
            <a:r>
              <a:rPr lang="en-US" sz="3200" dirty="0" smtClean="0">
                <a:solidFill>
                  <a:srgbClr val="000066"/>
                </a:solidFill>
                <a:ea typeface="Arial" pitchFamily="-110" charset="0"/>
              </a:rPr>
              <a:t>to </a:t>
            </a:r>
            <a:r>
              <a:rPr lang="en-US" sz="3200" dirty="0">
                <a:solidFill>
                  <a:srgbClr val="000066"/>
                </a:solidFill>
                <a:ea typeface="Arial" pitchFamily="-110" charset="0"/>
              </a:rPr>
              <a:t>collaborate to develop a standard for </a:t>
            </a:r>
            <a:r>
              <a:rPr lang="en-US" sz="3200" i="1" dirty="0">
                <a:solidFill>
                  <a:srgbClr val="000066"/>
                </a:solidFill>
                <a:ea typeface="Arial" pitchFamily="-110" charset="0"/>
              </a:rPr>
              <a:t>Aspergillus</a:t>
            </a:r>
            <a:r>
              <a:rPr lang="en-US" sz="3200" dirty="0">
                <a:solidFill>
                  <a:srgbClr val="000066"/>
                </a:solidFill>
                <a:ea typeface="Arial" pitchFamily="-110" charset="0"/>
              </a:rPr>
              <a:t> PCR methodology </a:t>
            </a:r>
          </a:p>
          <a:p>
            <a:r>
              <a:rPr lang="en-US" sz="3200" dirty="0">
                <a:solidFill>
                  <a:srgbClr val="000066"/>
                </a:solidFill>
                <a:ea typeface="Arial" pitchFamily="-110" charset="0"/>
              </a:rPr>
              <a:t>to validate this in clinical trials </a:t>
            </a:r>
          </a:p>
          <a:p>
            <a:pPr marL="0" indent="0">
              <a:buNone/>
            </a:pPr>
            <a:r>
              <a:rPr lang="en-US" sz="3200" dirty="0">
                <a:solidFill>
                  <a:srgbClr val="000066"/>
                </a:solidFill>
                <a:ea typeface="Arial" pitchFamily="-110" charset="0"/>
              </a:rPr>
              <a:t>so </a:t>
            </a:r>
            <a:r>
              <a:rPr lang="en-US" sz="3200" dirty="0" smtClean="0">
                <a:solidFill>
                  <a:srgbClr val="000066"/>
                </a:solidFill>
                <a:ea typeface="Arial" pitchFamily="-110" charset="0"/>
              </a:rPr>
              <a:t>that</a:t>
            </a:r>
          </a:p>
          <a:p>
            <a:r>
              <a:rPr lang="en-US" sz="3200" dirty="0" smtClean="0">
                <a:solidFill>
                  <a:srgbClr val="000066"/>
                </a:solidFill>
                <a:ea typeface="Arial" pitchFamily="-110" charset="0"/>
              </a:rPr>
              <a:t>PCR </a:t>
            </a:r>
            <a:r>
              <a:rPr lang="en-US" sz="3200" dirty="0">
                <a:solidFill>
                  <a:srgbClr val="000066"/>
                </a:solidFill>
                <a:ea typeface="Arial" pitchFamily="-110" charset="0"/>
              </a:rPr>
              <a:t>could be incorporated into future consensus definitions for </a:t>
            </a:r>
            <a:r>
              <a:rPr lang="en-US" sz="3200" dirty="0" smtClean="0">
                <a:solidFill>
                  <a:srgbClr val="000066"/>
                </a:solidFill>
                <a:ea typeface="Arial" pitchFamily="-110" charset="0"/>
              </a:rPr>
              <a:t>invasive </a:t>
            </a:r>
            <a:r>
              <a:rPr lang="en-US" sz="3200" dirty="0">
                <a:solidFill>
                  <a:srgbClr val="000066"/>
                </a:solidFill>
                <a:ea typeface="Arial" pitchFamily="-110" charset="0"/>
              </a:rPr>
              <a:t>fungal disease.</a:t>
            </a:r>
          </a:p>
          <a:p>
            <a:endParaRPr lang="en-US" sz="3200" dirty="0"/>
          </a:p>
        </p:txBody>
      </p:sp>
      <p:sp>
        <p:nvSpPr>
          <p:cNvPr id="2" name="Title 1"/>
          <p:cNvSpPr>
            <a:spLocks noGrp="1"/>
          </p:cNvSpPr>
          <p:nvPr>
            <p:ph type="title"/>
          </p:nvPr>
        </p:nvSpPr>
        <p:spPr/>
        <p:txBody>
          <a:bodyPr/>
          <a:lstStyle/>
          <a:p>
            <a:r>
              <a:rPr lang="en-GB" dirty="0">
                <a:latin typeface="Calibri" charset="0"/>
                <a:ea typeface="Arial" pitchFamily="-110" charset="0"/>
                <a:cs typeface="Arial" pitchFamily="-110" charset="0"/>
              </a:rPr>
              <a:t>EAPCRI Objectives/</a:t>
            </a:r>
            <a:r>
              <a:rPr lang="en-GB" dirty="0" smtClean="0">
                <a:latin typeface="Calibri" charset="0"/>
                <a:ea typeface="Arial" pitchFamily="-110" charset="0"/>
                <a:cs typeface="Arial" pitchFamily="-110" charset="0"/>
              </a:rPr>
              <a:t>Aims</a:t>
            </a:r>
            <a:r>
              <a:rPr lang="en-GB" dirty="0">
                <a:latin typeface="Calibri" charset="0"/>
                <a:ea typeface="Arial" pitchFamily="-110" charset="0"/>
                <a:cs typeface="Arial" pitchFamily="-110" charset="0"/>
              </a:rPr>
              <a:t/>
            </a:r>
            <a:br>
              <a:rPr lang="en-GB" dirty="0">
                <a:latin typeface="Calibri" charset="0"/>
                <a:ea typeface="Arial" pitchFamily="-110" charset="0"/>
                <a:cs typeface="Arial" pitchFamily="-110" charset="0"/>
              </a:rPr>
            </a:br>
            <a:endParaRPr lang="en-US" dirty="0"/>
          </a:p>
        </p:txBody>
      </p:sp>
    </p:spTree>
    <p:extLst>
      <p:ext uri="{BB962C8B-B14F-4D97-AF65-F5344CB8AC3E}">
        <p14:creationId xmlns:p14="http://schemas.microsoft.com/office/powerpoint/2010/main" val="797119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288793"/>
            <a:ext cx="8069582" cy="661720"/>
          </a:xfrm>
          <a:effectLst>
            <a:outerShdw blurRad="50800" dist="38100" dir="2700000" algn="tl" rotWithShape="0">
              <a:srgbClr val="000000">
                <a:alpha val="43000"/>
              </a:srgbClr>
            </a:outerShdw>
          </a:effectLst>
        </p:spPr>
        <p:txBody>
          <a:bodyPr/>
          <a:lstStyle/>
          <a:p>
            <a:r>
              <a:rPr lang="en-US" dirty="0" smtClean="0">
                <a:solidFill>
                  <a:srgbClr val="FFFF00"/>
                </a:solidFill>
              </a:rPr>
              <a:t>Invasive fungal disease</a:t>
            </a:r>
            <a:endParaRPr lang="en-US" dirty="0">
              <a:solidFill>
                <a:schemeClr val="bg1"/>
              </a:solidFill>
            </a:endParaRPr>
          </a:p>
        </p:txBody>
      </p:sp>
    </p:spTree>
    <p:extLst>
      <p:ext uri="{BB962C8B-B14F-4D97-AF65-F5344CB8AC3E}">
        <p14:creationId xmlns:p14="http://schemas.microsoft.com/office/powerpoint/2010/main" val="20195885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685800"/>
            <a:ext cx="8069582" cy="538609"/>
          </a:xfrm>
        </p:spPr>
        <p:txBody>
          <a:bodyPr/>
          <a:lstStyle/>
          <a:p>
            <a:r>
              <a:rPr lang="en-US" dirty="0" smtClean="0"/>
              <a:t>To each his own……</a:t>
            </a:r>
            <a:endParaRPr lang="en-US" dirty="0"/>
          </a:p>
        </p:txBody>
      </p:sp>
      <p:pic>
        <p:nvPicPr>
          <p:cNvPr id="4" name="Picture 3"/>
          <p:cNvPicPr>
            <a:picLocks noChangeAspect="1"/>
          </p:cNvPicPr>
          <p:nvPr/>
        </p:nvPicPr>
        <p:blipFill>
          <a:blip r:embed="rId2"/>
          <a:stretch>
            <a:fillRect/>
          </a:stretch>
        </p:blipFill>
        <p:spPr>
          <a:xfrm>
            <a:off x="1371600" y="1531512"/>
            <a:ext cx="6593984" cy="4945488"/>
          </a:xfrm>
          <a:prstGeom prst="rect">
            <a:avLst/>
          </a:prstGeom>
        </p:spPr>
      </p:pic>
      <p:sp>
        <p:nvSpPr>
          <p:cNvPr id="6" name="Snip Same Side Corner Rectangle 5"/>
          <p:cNvSpPr/>
          <p:nvPr/>
        </p:nvSpPr>
        <p:spPr>
          <a:xfrm>
            <a:off x="6129969" y="4970532"/>
            <a:ext cx="611429" cy="940795"/>
          </a:xfrm>
          <a:prstGeom prst="snip2SameRect">
            <a:avLst>
              <a:gd name="adj1" fmla="val 34616"/>
              <a:gd name="adj2" fmla="val 0"/>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Tahoma"/>
                <a:cs typeface="Tahoma"/>
              </a:rPr>
              <a:t>1</a:t>
            </a:r>
            <a:endParaRPr lang="en-US" sz="2800" dirty="0">
              <a:solidFill>
                <a:schemeClr val="tx1"/>
              </a:solidFill>
              <a:latin typeface="Tahoma"/>
              <a:cs typeface="Tahoma"/>
            </a:endParaRPr>
          </a:p>
        </p:txBody>
      </p:sp>
      <p:sp>
        <p:nvSpPr>
          <p:cNvPr id="7" name="Snip Same Side Corner Rectangle 6"/>
          <p:cNvSpPr/>
          <p:nvPr/>
        </p:nvSpPr>
        <p:spPr>
          <a:xfrm rot="20597184">
            <a:off x="6812087" y="3601979"/>
            <a:ext cx="611429" cy="940795"/>
          </a:xfrm>
          <a:prstGeom prst="snip2SameRect">
            <a:avLst>
              <a:gd name="adj1" fmla="val 34616"/>
              <a:gd name="adj2" fmla="val 0"/>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Tahoma"/>
                <a:cs typeface="Tahoma"/>
              </a:rPr>
              <a:t>2</a:t>
            </a:r>
            <a:endParaRPr lang="en-US" sz="2800" dirty="0">
              <a:solidFill>
                <a:schemeClr val="tx1"/>
              </a:solidFill>
              <a:latin typeface="Tahoma"/>
              <a:cs typeface="Tahoma"/>
            </a:endParaRPr>
          </a:p>
        </p:txBody>
      </p:sp>
      <p:sp>
        <p:nvSpPr>
          <p:cNvPr id="8" name="Snip Same Side Corner Rectangle 7"/>
          <p:cNvSpPr/>
          <p:nvPr/>
        </p:nvSpPr>
        <p:spPr>
          <a:xfrm rot="17950735">
            <a:off x="5824255" y="2891984"/>
            <a:ext cx="611429" cy="940795"/>
          </a:xfrm>
          <a:prstGeom prst="snip2SameRect">
            <a:avLst>
              <a:gd name="adj1" fmla="val 34616"/>
              <a:gd name="adj2" fmla="val 0"/>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latin typeface="Tahoma"/>
                <a:cs typeface="Tahoma"/>
              </a:rPr>
              <a:t>3</a:t>
            </a:r>
            <a:endParaRPr lang="en-US" sz="2800" dirty="0">
              <a:solidFill>
                <a:schemeClr val="tx1"/>
              </a:solidFill>
              <a:latin typeface="Tahoma"/>
              <a:cs typeface="Tahoma"/>
            </a:endParaRPr>
          </a:p>
        </p:txBody>
      </p:sp>
      <p:sp>
        <p:nvSpPr>
          <p:cNvPr id="9" name="TextBox 8"/>
          <p:cNvSpPr txBox="1"/>
          <p:nvPr/>
        </p:nvSpPr>
        <p:spPr>
          <a:xfrm>
            <a:off x="376623" y="2054068"/>
            <a:ext cx="1720894" cy="523220"/>
          </a:xfrm>
          <a:prstGeom prst="rect">
            <a:avLst/>
          </a:prstGeom>
          <a:noFill/>
        </p:spPr>
        <p:txBody>
          <a:bodyPr wrap="none" rtlCol="0">
            <a:spAutoFit/>
          </a:bodyPr>
          <a:lstStyle/>
          <a:p>
            <a:r>
              <a:rPr lang="en-US" sz="2800" dirty="0" smtClean="0">
                <a:latin typeface="Tahoma"/>
                <a:cs typeface="Tahoma"/>
              </a:rPr>
              <a:t>Off target</a:t>
            </a:r>
            <a:endParaRPr lang="en-US" sz="2800" dirty="0">
              <a:latin typeface="Tahoma"/>
              <a:cs typeface="Tahoma"/>
            </a:endParaRPr>
          </a:p>
        </p:txBody>
      </p:sp>
      <p:sp>
        <p:nvSpPr>
          <p:cNvPr id="10" name="TextBox 9"/>
          <p:cNvSpPr txBox="1"/>
          <p:nvPr/>
        </p:nvSpPr>
        <p:spPr>
          <a:xfrm>
            <a:off x="3507779" y="2257660"/>
            <a:ext cx="1694945" cy="523220"/>
          </a:xfrm>
          <a:prstGeom prst="rect">
            <a:avLst/>
          </a:prstGeom>
          <a:noFill/>
        </p:spPr>
        <p:txBody>
          <a:bodyPr wrap="none" rtlCol="0">
            <a:spAutoFit/>
          </a:bodyPr>
          <a:lstStyle/>
          <a:p>
            <a:r>
              <a:rPr lang="en-US" sz="2800" dirty="0" smtClean="0">
                <a:latin typeface="Tahoma"/>
                <a:cs typeface="Tahoma"/>
              </a:rPr>
              <a:t>On target</a:t>
            </a:r>
            <a:endParaRPr lang="en-US" sz="2800" dirty="0">
              <a:latin typeface="Tahoma"/>
              <a:cs typeface="Tahoma"/>
            </a:endParaRPr>
          </a:p>
        </p:txBody>
      </p:sp>
    </p:spTree>
    <p:extLst>
      <p:ext uri="{BB962C8B-B14F-4D97-AF65-F5344CB8AC3E}">
        <p14:creationId xmlns:p14="http://schemas.microsoft.com/office/powerpoint/2010/main" val="42046590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833159" y="2205112"/>
            <a:ext cx="14859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Steering committee</a:t>
            </a:r>
            <a:endParaRPr lang="en-US" dirty="0">
              <a:solidFill>
                <a:schemeClr val="accent2">
                  <a:lumMod val="50000"/>
                </a:schemeClr>
              </a:solidFill>
              <a:latin typeface="Tahoma"/>
              <a:cs typeface="Tahoma"/>
            </a:endParaRPr>
          </a:p>
        </p:txBody>
      </p:sp>
      <p:sp>
        <p:nvSpPr>
          <p:cNvPr id="7" name="Rounded Rectangle 6"/>
          <p:cNvSpPr/>
          <p:nvPr/>
        </p:nvSpPr>
        <p:spPr>
          <a:xfrm>
            <a:off x="838200"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LAB</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8" name="Rounded Rectangle 7"/>
          <p:cNvSpPr/>
          <p:nvPr/>
        </p:nvSpPr>
        <p:spPr>
          <a:xfrm>
            <a:off x="2760009"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CLIN</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9" name="Rounded Rectangle 8"/>
          <p:cNvSpPr/>
          <p:nvPr/>
        </p:nvSpPr>
        <p:spPr>
          <a:xfrm>
            <a:off x="468181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STATS</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10" name="Rounded Rectangle 9"/>
          <p:cNvSpPr/>
          <p:nvPr/>
        </p:nvSpPr>
        <p:spPr>
          <a:xfrm>
            <a:off x="660362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Commercial</a:t>
            </a:r>
          </a:p>
          <a:p>
            <a:pPr algn="ctr"/>
            <a:r>
              <a:rPr lang="en-US" dirty="0" smtClean="0">
                <a:solidFill>
                  <a:schemeClr val="accent2">
                    <a:lumMod val="50000"/>
                  </a:schemeClr>
                </a:solidFill>
                <a:latin typeface="Tahoma"/>
                <a:cs typeface="Tahoma"/>
              </a:rPr>
              <a:t>section</a:t>
            </a:r>
          </a:p>
        </p:txBody>
      </p:sp>
      <p:cxnSp>
        <p:nvCxnSpPr>
          <p:cNvPr id="11" name="Elbow Connector 10"/>
          <p:cNvCxnSpPr>
            <a:stCxn id="7" idx="0"/>
            <a:endCxn id="6" idx="2"/>
          </p:cNvCxnSpPr>
          <p:nvPr/>
        </p:nvCxnSpPr>
        <p:spPr>
          <a:xfrm rot="5400000" flipH="1" flipV="1">
            <a:off x="2697691" y="2191933"/>
            <a:ext cx="857126" cy="289970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8" idx="0"/>
            <a:endCxn id="6" idx="2"/>
          </p:cNvCxnSpPr>
          <p:nvPr/>
        </p:nvCxnSpPr>
        <p:spPr>
          <a:xfrm rot="5400000" flipH="1" flipV="1">
            <a:off x="3658596" y="3152837"/>
            <a:ext cx="857126" cy="9779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9" idx="0"/>
            <a:endCxn id="6" idx="2"/>
          </p:cNvCxnSpPr>
          <p:nvPr/>
        </p:nvCxnSpPr>
        <p:spPr>
          <a:xfrm rot="16200000" flipV="1">
            <a:off x="4619501" y="3169832"/>
            <a:ext cx="857126" cy="94390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0" idx="0"/>
            <a:endCxn id="6" idx="2"/>
          </p:cNvCxnSpPr>
          <p:nvPr/>
        </p:nvCxnSpPr>
        <p:spPr>
          <a:xfrm rot="16200000" flipV="1">
            <a:off x="5580406" y="2208927"/>
            <a:ext cx="857126" cy="286571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100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661708" y="2205112"/>
            <a:ext cx="1824691"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wrap="none" rtlCol="0" anchor="ctr">
            <a:normAutofit/>
          </a:bodyPr>
          <a:lstStyle/>
          <a:p>
            <a:pPr algn="ctr"/>
            <a:r>
              <a:rPr lang="en-US" sz="2400" b="1" dirty="0" smtClean="0">
                <a:solidFill>
                  <a:schemeClr val="accent2">
                    <a:lumMod val="50000"/>
                  </a:schemeClr>
                </a:solidFill>
                <a:latin typeface="Tahoma"/>
                <a:cs typeface="Tahoma"/>
              </a:rPr>
              <a:t>Steering </a:t>
            </a:r>
          </a:p>
          <a:p>
            <a:pPr algn="ctr"/>
            <a:r>
              <a:rPr lang="en-US" sz="2400" b="1" dirty="0" smtClean="0">
                <a:solidFill>
                  <a:schemeClr val="accent2">
                    <a:lumMod val="50000"/>
                  </a:schemeClr>
                </a:solidFill>
                <a:latin typeface="Tahoma"/>
                <a:cs typeface="Tahoma"/>
              </a:rPr>
              <a:t>committee</a:t>
            </a:r>
            <a:endParaRPr lang="en-US" sz="2400" b="1" dirty="0">
              <a:solidFill>
                <a:schemeClr val="accent2">
                  <a:lumMod val="50000"/>
                </a:schemeClr>
              </a:solidFill>
              <a:latin typeface="Tahoma"/>
              <a:cs typeface="Tahoma"/>
            </a:endParaRPr>
          </a:p>
        </p:txBody>
      </p:sp>
      <p:sp>
        <p:nvSpPr>
          <p:cNvPr id="7" name="Rounded Rectangle 6"/>
          <p:cNvSpPr/>
          <p:nvPr/>
        </p:nvSpPr>
        <p:spPr>
          <a:xfrm>
            <a:off x="838200" y="4070350"/>
            <a:ext cx="1676400" cy="1008112"/>
          </a:xfrm>
          <a:prstGeom prst="roundRect">
            <a:avLst/>
          </a:prstGeom>
          <a:solidFill>
            <a:srgbClr val="FFFFFF"/>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LAB</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8" name="Rounded Rectangle 7"/>
          <p:cNvSpPr/>
          <p:nvPr/>
        </p:nvSpPr>
        <p:spPr>
          <a:xfrm>
            <a:off x="2760009" y="4070350"/>
            <a:ext cx="1676400" cy="1008112"/>
          </a:xfrm>
          <a:prstGeom prst="roundRect">
            <a:avLst/>
          </a:prstGeom>
          <a:solidFill>
            <a:srgbClr val="FFFFFF"/>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CLIN</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9" name="Rounded Rectangle 8"/>
          <p:cNvSpPr/>
          <p:nvPr/>
        </p:nvSpPr>
        <p:spPr>
          <a:xfrm>
            <a:off x="4681818" y="4070350"/>
            <a:ext cx="1676400" cy="1008112"/>
          </a:xfrm>
          <a:prstGeom prst="roundRect">
            <a:avLst/>
          </a:prstGeom>
          <a:solidFill>
            <a:srgbClr val="FFFFFF"/>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STATS</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10" name="Rounded Rectangle 9"/>
          <p:cNvSpPr/>
          <p:nvPr/>
        </p:nvSpPr>
        <p:spPr>
          <a:xfrm>
            <a:off x="6603628" y="4070350"/>
            <a:ext cx="1676400" cy="1008112"/>
          </a:xfrm>
          <a:prstGeom prst="roundRect">
            <a:avLst/>
          </a:prstGeom>
          <a:solidFill>
            <a:srgbClr val="FFFFFF"/>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Commercial</a:t>
            </a:r>
          </a:p>
          <a:p>
            <a:pPr algn="ctr"/>
            <a:r>
              <a:rPr lang="en-US" dirty="0" smtClean="0">
                <a:solidFill>
                  <a:schemeClr val="accent2">
                    <a:lumMod val="50000"/>
                  </a:schemeClr>
                </a:solidFill>
                <a:latin typeface="Tahoma"/>
                <a:cs typeface="Tahoma"/>
              </a:rPr>
              <a:t>section</a:t>
            </a:r>
          </a:p>
        </p:txBody>
      </p:sp>
      <p:cxnSp>
        <p:nvCxnSpPr>
          <p:cNvPr id="11" name="Elbow Connector 10"/>
          <p:cNvCxnSpPr>
            <a:stCxn id="7" idx="0"/>
            <a:endCxn id="6" idx="2"/>
          </p:cNvCxnSpPr>
          <p:nvPr/>
        </p:nvCxnSpPr>
        <p:spPr>
          <a:xfrm rot="5400000" flipH="1" flipV="1">
            <a:off x="2696664" y="2192960"/>
            <a:ext cx="857126" cy="289765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8" idx="0"/>
            <a:endCxn id="6" idx="2"/>
          </p:cNvCxnSpPr>
          <p:nvPr/>
        </p:nvCxnSpPr>
        <p:spPr>
          <a:xfrm rot="5400000" flipH="1" flipV="1">
            <a:off x="3657568" y="3153865"/>
            <a:ext cx="857126" cy="97584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9" idx="0"/>
            <a:endCxn id="6" idx="2"/>
          </p:cNvCxnSpPr>
          <p:nvPr/>
        </p:nvCxnSpPr>
        <p:spPr>
          <a:xfrm rot="16200000" flipV="1">
            <a:off x="4618473" y="3168805"/>
            <a:ext cx="857126" cy="94596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0" idx="0"/>
            <a:endCxn id="6" idx="2"/>
          </p:cNvCxnSpPr>
          <p:nvPr/>
        </p:nvCxnSpPr>
        <p:spPr>
          <a:xfrm rot="16200000" flipV="1">
            <a:off x="5579378" y="2207900"/>
            <a:ext cx="857126" cy="2867774"/>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8392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833159" y="2205112"/>
            <a:ext cx="14859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Steering committee</a:t>
            </a:r>
            <a:endParaRPr lang="en-US" dirty="0">
              <a:solidFill>
                <a:schemeClr val="accent2">
                  <a:lumMod val="50000"/>
                </a:schemeClr>
              </a:solidFill>
              <a:latin typeface="Tahoma"/>
              <a:cs typeface="Tahoma"/>
            </a:endParaRPr>
          </a:p>
        </p:txBody>
      </p:sp>
      <p:sp>
        <p:nvSpPr>
          <p:cNvPr id="7" name="Rounded Rectangle 6"/>
          <p:cNvSpPr/>
          <p:nvPr/>
        </p:nvSpPr>
        <p:spPr>
          <a:xfrm>
            <a:off x="838200" y="4070350"/>
            <a:ext cx="1728000" cy="1152000"/>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lumMod val="50000"/>
                  </a:schemeClr>
                </a:solidFill>
                <a:latin typeface="Tahoma"/>
                <a:cs typeface="Tahoma"/>
              </a:rPr>
              <a:t>LAB</a:t>
            </a:r>
          </a:p>
          <a:p>
            <a:pPr algn="ctr"/>
            <a:r>
              <a:rPr lang="en-US" sz="2000" b="1" dirty="0" smtClean="0">
                <a:solidFill>
                  <a:schemeClr val="accent2">
                    <a:lumMod val="50000"/>
                  </a:schemeClr>
                </a:solidFill>
                <a:latin typeface="Tahoma"/>
                <a:cs typeface="Tahoma"/>
              </a:rPr>
              <a:t>Working party</a:t>
            </a:r>
            <a:endParaRPr lang="en-US" sz="2000" b="1" dirty="0">
              <a:solidFill>
                <a:schemeClr val="accent2">
                  <a:lumMod val="50000"/>
                </a:schemeClr>
              </a:solidFill>
              <a:latin typeface="Tahoma"/>
              <a:cs typeface="Tahoma"/>
            </a:endParaRPr>
          </a:p>
        </p:txBody>
      </p:sp>
      <p:sp>
        <p:nvSpPr>
          <p:cNvPr id="8" name="Rounded Rectangle 7"/>
          <p:cNvSpPr/>
          <p:nvPr/>
        </p:nvSpPr>
        <p:spPr>
          <a:xfrm>
            <a:off x="2760009"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CLIN</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9" name="Rounded Rectangle 8"/>
          <p:cNvSpPr/>
          <p:nvPr/>
        </p:nvSpPr>
        <p:spPr>
          <a:xfrm>
            <a:off x="468181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STATS</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10" name="Rounded Rectangle 9"/>
          <p:cNvSpPr/>
          <p:nvPr/>
        </p:nvSpPr>
        <p:spPr>
          <a:xfrm>
            <a:off x="660362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Commercial</a:t>
            </a:r>
          </a:p>
          <a:p>
            <a:pPr algn="ctr"/>
            <a:r>
              <a:rPr lang="en-US" dirty="0" smtClean="0">
                <a:solidFill>
                  <a:schemeClr val="accent2">
                    <a:lumMod val="50000"/>
                  </a:schemeClr>
                </a:solidFill>
                <a:latin typeface="Tahoma"/>
                <a:cs typeface="Tahoma"/>
              </a:rPr>
              <a:t>section</a:t>
            </a:r>
          </a:p>
        </p:txBody>
      </p:sp>
      <p:cxnSp>
        <p:nvCxnSpPr>
          <p:cNvPr id="11" name="Elbow Connector 10"/>
          <p:cNvCxnSpPr>
            <a:stCxn id="7" idx="0"/>
            <a:endCxn id="6" idx="2"/>
          </p:cNvCxnSpPr>
          <p:nvPr/>
        </p:nvCxnSpPr>
        <p:spPr>
          <a:xfrm rot="5400000" flipH="1" flipV="1">
            <a:off x="2710591" y="2204833"/>
            <a:ext cx="857126" cy="287390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8" idx="0"/>
            <a:endCxn id="6" idx="2"/>
          </p:cNvCxnSpPr>
          <p:nvPr/>
        </p:nvCxnSpPr>
        <p:spPr>
          <a:xfrm rot="5400000" flipH="1" flipV="1">
            <a:off x="3658596" y="3152837"/>
            <a:ext cx="857126" cy="9779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9" idx="0"/>
            <a:endCxn id="6" idx="2"/>
          </p:cNvCxnSpPr>
          <p:nvPr/>
        </p:nvCxnSpPr>
        <p:spPr>
          <a:xfrm rot="16200000" flipV="1">
            <a:off x="4619501" y="3169832"/>
            <a:ext cx="857126" cy="94390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0" idx="0"/>
            <a:endCxn id="6" idx="2"/>
          </p:cNvCxnSpPr>
          <p:nvPr/>
        </p:nvCxnSpPr>
        <p:spPr>
          <a:xfrm rot="16200000" flipV="1">
            <a:off x="5580406" y="2208927"/>
            <a:ext cx="857126" cy="286571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590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833159" y="2205112"/>
            <a:ext cx="14859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Steering committee</a:t>
            </a:r>
            <a:endParaRPr lang="en-US" dirty="0">
              <a:solidFill>
                <a:schemeClr val="accent2">
                  <a:lumMod val="50000"/>
                </a:schemeClr>
              </a:solidFill>
              <a:latin typeface="Tahoma"/>
              <a:cs typeface="Tahoma"/>
            </a:endParaRPr>
          </a:p>
        </p:txBody>
      </p:sp>
      <p:sp>
        <p:nvSpPr>
          <p:cNvPr id="7" name="Rounded Rectangle 6"/>
          <p:cNvSpPr/>
          <p:nvPr/>
        </p:nvSpPr>
        <p:spPr>
          <a:xfrm>
            <a:off x="838200"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LAB</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8" name="Rounded Rectangle 7"/>
          <p:cNvSpPr/>
          <p:nvPr/>
        </p:nvSpPr>
        <p:spPr>
          <a:xfrm>
            <a:off x="2760009" y="4070350"/>
            <a:ext cx="1728000" cy="1152000"/>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lumMod val="50000"/>
                  </a:schemeClr>
                </a:solidFill>
                <a:latin typeface="Tahoma"/>
                <a:cs typeface="Tahoma"/>
              </a:rPr>
              <a:t>CLIN</a:t>
            </a:r>
          </a:p>
          <a:p>
            <a:pPr algn="ctr"/>
            <a:r>
              <a:rPr lang="en-US" sz="2000" b="1" dirty="0" smtClean="0">
                <a:solidFill>
                  <a:schemeClr val="accent2">
                    <a:lumMod val="50000"/>
                  </a:schemeClr>
                </a:solidFill>
                <a:latin typeface="Tahoma"/>
                <a:cs typeface="Tahoma"/>
              </a:rPr>
              <a:t>Working party</a:t>
            </a:r>
            <a:endParaRPr lang="en-US" sz="2000" b="1" dirty="0">
              <a:solidFill>
                <a:schemeClr val="accent2">
                  <a:lumMod val="50000"/>
                </a:schemeClr>
              </a:solidFill>
              <a:latin typeface="Tahoma"/>
              <a:cs typeface="Tahoma"/>
            </a:endParaRPr>
          </a:p>
        </p:txBody>
      </p:sp>
      <p:sp>
        <p:nvSpPr>
          <p:cNvPr id="9" name="Rounded Rectangle 8"/>
          <p:cNvSpPr/>
          <p:nvPr/>
        </p:nvSpPr>
        <p:spPr>
          <a:xfrm>
            <a:off x="468181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STATS</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10" name="Rounded Rectangle 9"/>
          <p:cNvSpPr/>
          <p:nvPr/>
        </p:nvSpPr>
        <p:spPr>
          <a:xfrm>
            <a:off x="660362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Commercial</a:t>
            </a:r>
          </a:p>
          <a:p>
            <a:pPr algn="ctr"/>
            <a:r>
              <a:rPr lang="en-US" dirty="0" smtClean="0">
                <a:solidFill>
                  <a:schemeClr val="accent2">
                    <a:lumMod val="50000"/>
                  </a:schemeClr>
                </a:solidFill>
                <a:latin typeface="Tahoma"/>
                <a:cs typeface="Tahoma"/>
              </a:rPr>
              <a:t>section</a:t>
            </a:r>
          </a:p>
        </p:txBody>
      </p:sp>
      <p:cxnSp>
        <p:nvCxnSpPr>
          <p:cNvPr id="11" name="Elbow Connector 10"/>
          <p:cNvCxnSpPr>
            <a:stCxn id="7" idx="0"/>
            <a:endCxn id="6" idx="2"/>
          </p:cNvCxnSpPr>
          <p:nvPr/>
        </p:nvCxnSpPr>
        <p:spPr>
          <a:xfrm rot="5400000" flipH="1" flipV="1">
            <a:off x="2697691" y="2191933"/>
            <a:ext cx="857126" cy="289970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8" idx="0"/>
            <a:endCxn id="6" idx="2"/>
          </p:cNvCxnSpPr>
          <p:nvPr/>
        </p:nvCxnSpPr>
        <p:spPr>
          <a:xfrm rot="5400000" flipH="1" flipV="1">
            <a:off x="3671496" y="3165737"/>
            <a:ext cx="857126" cy="9521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9" idx="0"/>
            <a:endCxn id="6" idx="2"/>
          </p:cNvCxnSpPr>
          <p:nvPr/>
        </p:nvCxnSpPr>
        <p:spPr>
          <a:xfrm rot="16200000" flipV="1">
            <a:off x="4619501" y="3169832"/>
            <a:ext cx="857126" cy="94390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0" idx="0"/>
            <a:endCxn id="6" idx="2"/>
          </p:cNvCxnSpPr>
          <p:nvPr/>
        </p:nvCxnSpPr>
        <p:spPr>
          <a:xfrm rot="16200000" flipV="1">
            <a:off x="5580406" y="2208927"/>
            <a:ext cx="857126" cy="286571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590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833159" y="2205112"/>
            <a:ext cx="14859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Steering committee</a:t>
            </a:r>
            <a:endParaRPr lang="en-US" dirty="0">
              <a:solidFill>
                <a:schemeClr val="accent2">
                  <a:lumMod val="50000"/>
                </a:schemeClr>
              </a:solidFill>
              <a:latin typeface="Tahoma"/>
              <a:cs typeface="Tahoma"/>
            </a:endParaRPr>
          </a:p>
        </p:txBody>
      </p:sp>
      <p:sp>
        <p:nvSpPr>
          <p:cNvPr id="7" name="Rounded Rectangle 6"/>
          <p:cNvSpPr/>
          <p:nvPr/>
        </p:nvSpPr>
        <p:spPr>
          <a:xfrm>
            <a:off x="838200"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LAB</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8" name="Rounded Rectangle 7"/>
          <p:cNvSpPr/>
          <p:nvPr/>
        </p:nvSpPr>
        <p:spPr>
          <a:xfrm>
            <a:off x="2760009"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CLIN</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9" name="Rounded Rectangle 8"/>
          <p:cNvSpPr/>
          <p:nvPr/>
        </p:nvSpPr>
        <p:spPr>
          <a:xfrm>
            <a:off x="4681818" y="4070350"/>
            <a:ext cx="1728000" cy="1152000"/>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lumMod val="50000"/>
                  </a:schemeClr>
                </a:solidFill>
                <a:latin typeface="Tahoma"/>
                <a:cs typeface="Tahoma"/>
              </a:rPr>
              <a:t>STATS</a:t>
            </a:r>
          </a:p>
          <a:p>
            <a:pPr algn="ctr"/>
            <a:r>
              <a:rPr lang="en-US" sz="2000" b="1" dirty="0" smtClean="0">
                <a:solidFill>
                  <a:schemeClr val="accent2">
                    <a:lumMod val="50000"/>
                  </a:schemeClr>
                </a:solidFill>
                <a:latin typeface="Tahoma"/>
                <a:cs typeface="Tahoma"/>
              </a:rPr>
              <a:t>Working party</a:t>
            </a:r>
            <a:endParaRPr lang="en-US" sz="2000" b="1" dirty="0">
              <a:solidFill>
                <a:schemeClr val="accent2">
                  <a:lumMod val="50000"/>
                </a:schemeClr>
              </a:solidFill>
              <a:latin typeface="Tahoma"/>
              <a:cs typeface="Tahoma"/>
            </a:endParaRPr>
          </a:p>
        </p:txBody>
      </p:sp>
      <p:sp>
        <p:nvSpPr>
          <p:cNvPr id="10" name="Rounded Rectangle 9"/>
          <p:cNvSpPr/>
          <p:nvPr/>
        </p:nvSpPr>
        <p:spPr>
          <a:xfrm>
            <a:off x="660362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Commercial</a:t>
            </a:r>
          </a:p>
          <a:p>
            <a:pPr algn="ctr"/>
            <a:r>
              <a:rPr lang="en-US" dirty="0" smtClean="0">
                <a:solidFill>
                  <a:schemeClr val="accent2">
                    <a:lumMod val="50000"/>
                  </a:schemeClr>
                </a:solidFill>
                <a:latin typeface="Tahoma"/>
                <a:cs typeface="Tahoma"/>
              </a:rPr>
              <a:t>section</a:t>
            </a:r>
          </a:p>
        </p:txBody>
      </p:sp>
      <p:cxnSp>
        <p:nvCxnSpPr>
          <p:cNvPr id="11" name="Elbow Connector 10"/>
          <p:cNvCxnSpPr>
            <a:stCxn id="7" idx="0"/>
            <a:endCxn id="6" idx="2"/>
          </p:cNvCxnSpPr>
          <p:nvPr/>
        </p:nvCxnSpPr>
        <p:spPr>
          <a:xfrm rot="5400000" flipH="1" flipV="1">
            <a:off x="2697691" y="2191933"/>
            <a:ext cx="857126" cy="289970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8" idx="0"/>
            <a:endCxn id="6" idx="2"/>
          </p:cNvCxnSpPr>
          <p:nvPr/>
        </p:nvCxnSpPr>
        <p:spPr>
          <a:xfrm rot="5400000" flipH="1" flipV="1">
            <a:off x="3658596" y="3152837"/>
            <a:ext cx="857126" cy="9779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9" idx="0"/>
            <a:endCxn id="6" idx="2"/>
          </p:cNvCxnSpPr>
          <p:nvPr/>
        </p:nvCxnSpPr>
        <p:spPr>
          <a:xfrm rot="16200000" flipV="1">
            <a:off x="4632401" y="3156932"/>
            <a:ext cx="857126" cy="96970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0" idx="0"/>
            <a:endCxn id="6" idx="2"/>
          </p:cNvCxnSpPr>
          <p:nvPr/>
        </p:nvCxnSpPr>
        <p:spPr>
          <a:xfrm rot="16200000" flipV="1">
            <a:off x="5580406" y="2208927"/>
            <a:ext cx="857126" cy="286571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590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833159" y="2205112"/>
            <a:ext cx="14859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Steering committee</a:t>
            </a:r>
            <a:endParaRPr lang="en-US" dirty="0">
              <a:solidFill>
                <a:schemeClr val="accent2">
                  <a:lumMod val="50000"/>
                </a:schemeClr>
              </a:solidFill>
              <a:latin typeface="Tahoma"/>
              <a:cs typeface="Tahoma"/>
            </a:endParaRPr>
          </a:p>
        </p:txBody>
      </p:sp>
      <p:sp>
        <p:nvSpPr>
          <p:cNvPr id="7" name="Rounded Rectangle 6"/>
          <p:cNvSpPr/>
          <p:nvPr/>
        </p:nvSpPr>
        <p:spPr>
          <a:xfrm>
            <a:off x="838200"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LAB</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8" name="Rounded Rectangle 7"/>
          <p:cNvSpPr/>
          <p:nvPr/>
        </p:nvSpPr>
        <p:spPr>
          <a:xfrm>
            <a:off x="2760009"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CLIN</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9" name="Rounded Rectangle 8"/>
          <p:cNvSpPr/>
          <p:nvPr/>
        </p:nvSpPr>
        <p:spPr>
          <a:xfrm>
            <a:off x="4681818" y="4070350"/>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STATS</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10" name="Rounded Rectangle 9"/>
          <p:cNvSpPr/>
          <p:nvPr/>
        </p:nvSpPr>
        <p:spPr>
          <a:xfrm>
            <a:off x="6603628" y="4070350"/>
            <a:ext cx="1296000" cy="864000"/>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2">
                    <a:lumMod val="50000"/>
                  </a:schemeClr>
                </a:solidFill>
                <a:latin typeface="Tahoma"/>
                <a:cs typeface="Tahoma"/>
              </a:rPr>
              <a:t>Commercial</a:t>
            </a:r>
          </a:p>
          <a:p>
            <a:pPr algn="ctr"/>
            <a:r>
              <a:rPr lang="en-US" sz="1400" dirty="0" smtClean="0">
                <a:solidFill>
                  <a:schemeClr val="accent2">
                    <a:lumMod val="50000"/>
                  </a:schemeClr>
                </a:solidFill>
                <a:latin typeface="Tahoma"/>
                <a:cs typeface="Tahoma"/>
              </a:rPr>
              <a:t>section</a:t>
            </a:r>
          </a:p>
        </p:txBody>
      </p:sp>
      <p:cxnSp>
        <p:nvCxnSpPr>
          <p:cNvPr id="11" name="Elbow Connector 10"/>
          <p:cNvCxnSpPr>
            <a:stCxn id="7" idx="0"/>
            <a:endCxn id="6" idx="2"/>
          </p:cNvCxnSpPr>
          <p:nvPr/>
        </p:nvCxnSpPr>
        <p:spPr>
          <a:xfrm rot="5400000" flipH="1" flipV="1">
            <a:off x="2697691" y="2191933"/>
            <a:ext cx="857126" cy="2899709"/>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8" idx="0"/>
            <a:endCxn id="6" idx="2"/>
          </p:cNvCxnSpPr>
          <p:nvPr/>
        </p:nvCxnSpPr>
        <p:spPr>
          <a:xfrm rot="5400000" flipH="1" flipV="1">
            <a:off x="3658596" y="3152837"/>
            <a:ext cx="857126" cy="97790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9" idx="0"/>
            <a:endCxn id="6" idx="2"/>
          </p:cNvCxnSpPr>
          <p:nvPr/>
        </p:nvCxnSpPr>
        <p:spPr>
          <a:xfrm rot="16200000" flipV="1">
            <a:off x="4619501" y="3169832"/>
            <a:ext cx="857126" cy="94390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0" idx="0"/>
            <a:endCxn id="6" idx="2"/>
          </p:cNvCxnSpPr>
          <p:nvPr/>
        </p:nvCxnSpPr>
        <p:spPr>
          <a:xfrm rot="16200000" flipV="1">
            <a:off x="5485306" y="2304027"/>
            <a:ext cx="857126" cy="267551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4533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533400" y="685800"/>
            <a:ext cx="8069582" cy="538609"/>
          </a:xfrm>
        </p:spPr>
        <p:txBody>
          <a:bodyPr/>
          <a:lstStyle/>
          <a:p>
            <a:r>
              <a:rPr lang="en-US" dirty="0" smtClean="0">
                <a:ea typeface="ＭＳ Ｐゴシック" pitchFamily="-110" charset="-128"/>
                <a:cs typeface="ＭＳ Ｐゴシック" pitchFamily="-110" charset="-128"/>
              </a:rPr>
              <a:t>Structure of the EAPCRI</a:t>
            </a:r>
          </a:p>
        </p:txBody>
      </p:sp>
      <p:sp>
        <p:nvSpPr>
          <p:cNvPr id="6" name="Rounded Rectangle 5"/>
          <p:cNvSpPr/>
          <p:nvPr/>
        </p:nvSpPr>
        <p:spPr>
          <a:xfrm>
            <a:off x="3167530" y="2959481"/>
            <a:ext cx="2775074" cy="1815719"/>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accent2">
                    <a:lumMod val="50000"/>
                  </a:schemeClr>
                </a:solidFill>
                <a:latin typeface="Tahoma"/>
                <a:cs typeface="Tahoma"/>
              </a:rPr>
              <a:t>Chair</a:t>
            </a:r>
          </a:p>
          <a:p>
            <a:pPr algn="ctr"/>
            <a:r>
              <a:rPr lang="en-US" sz="2800" dirty="0" smtClean="0">
                <a:solidFill>
                  <a:schemeClr val="accent2">
                    <a:lumMod val="50000"/>
                  </a:schemeClr>
                </a:solidFill>
                <a:latin typeface="Tahoma"/>
                <a:cs typeface="Tahoma"/>
              </a:rPr>
              <a:t>Steering committee</a:t>
            </a:r>
            <a:endParaRPr lang="en-US" sz="2800" dirty="0">
              <a:solidFill>
                <a:schemeClr val="accent2">
                  <a:lumMod val="50000"/>
                </a:schemeClr>
              </a:solidFill>
              <a:latin typeface="Tahoma"/>
              <a:cs typeface="Tahoma"/>
            </a:endParaRPr>
          </a:p>
        </p:txBody>
      </p:sp>
      <p:sp>
        <p:nvSpPr>
          <p:cNvPr id="7" name="Rounded Rectangle 6"/>
          <p:cNvSpPr/>
          <p:nvPr/>
        </p:nvSpPr>
        <p:spPr>
          <a:xfrm>
            <a:off x="3720847" y="2154477"/>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Chair</a:t>
            </a:r>
          </a:p>
          <a:p>
            <a:pPr algn="ctr"/>
            <a:r>
              <a:rPr lang="en-US" dirty="0" smtClean="0">
                <a:solidFill>
                  <a:schemeClr val="accent2">
                    <a:lumMod val="50000"/>
                  </a:schemeClr>
                </a:solidFill>
                <a:latin typeface="Tahoma"/>
                <a:cs typeface="Tahoma"/>
              </a:rPr>
              <a:t>LAB</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8" name="Rounded Rectangle 7"/>
          <p:cNvSpPr/>
          <p:nvPr/>
        </p:nvSpPr>
        <p:spPr>
          <a:xfrm>
            <a:off x="1866647" y="4339272"/>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Chair</a:t>
            </a:r>
          </a:p>
          <a:p>
            <a:pPr algn="ctr"/>
            <a:r>
              <a:rPr lang="en-US" dirty="0" smtClean="0">
                <a:solidFill>
                  <a:schemeClr val="accent2">
                    <a:lumMod val="50000"/>
                  </a:schemeClr>
                </a:solidFill>
                <a:latin typeface="Tahoma"/>
                <a:cs typeface="Tahoma"/>
              </a:rPr>
              <a:t>CLIN</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
        <p:nvSpPr>
          <p:cNvPr id="9" name="Rounded Rectangle 8"/>
          <p:cNvSpPr/>
          <p:nvPr/>
        </p:nvSpPr>
        <p:spPr>
          <a:xfrm>
            <a:off x="5575047" y="4339272"/>
            <a:ext cx="1676400" cy="1008112"/>
          </a:xfrm>
          <a:prstGeom prst="roundRect">
            <a:avLst/>
          </a:prstGeom>
          <a:solidFill>
            <a:schemeClr val="bg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2">
                    <a:lumMod val="50000"/>
                  </a:schemeClr>
                </a:solidFill>
                <a:latin typeface="Tahoma"/>
                <a:cs typeface="Tahoma"/>
              </a:rPr>
              <a:t>Chair</a:t>
            </a:r>
          </a:p>
          <a:p>
            <a:pPr algn="ctr"/>
            <a:r>
              <a:rPr lang="en-US" dirty="0" smtClean="0">
                <a:solidFill>
                  <a:schemeClr val="accent2">
                    <a:lumMod val="50000"/>
                  </a:schemeClr>
                </a:solidFill>
                <a:latin typeface="Tahoma"/>
                <a:cs typeface="Tahoma"/>
              </a:rPr>
              <a:t>STATS</a:t>
            </a:r>
          </a:p>
          <a:p>
            <a:pPr algn="ctr"/>
            <a:r>
              <a:rPr lang="en-US" sz="1600" dirty="0" smtClean="0">
                <a:solidFill>
                  <a:schemeClr val="accent2">
                    <a:lumMod val="50000"/>
                  </a:schemeClr>
                </a:solidFill>
                <a:latin typeface="Tahoma"/>
                <a:cs typeface="Tahoma"/>
              </a:rPr>
              <a:t>Working party</a:t>
            </a:r>
            <a:endParaRPr lang="en-US" sz="1600" dirty="0">
              <a:solidFill>
                <a:schemeClr val="accent2">
                  <a:lumMod val="50000"/>
                </a:schemeClr>
              </a:solidFill>
              <a:latin typeface="Tahoma"/>
              <a:cs typeface="Tahoma"/>
            </a:endParaRPr>
          </a:p>
        </p:txBody>
      </p:sp>
    </p:spTree>
    <p:extLst>
      <p:ext uri="{BB962C8B-B14F-4D97-AF65-F5344CB8AC3E}">
        <p14:creationId xmlns:p14="http://schemas.microsoft.com/office/powerpoint/2010/main" val="2181100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18983"/>
            <a:ext cx="8069582" cy="1277273"/>
          </a:xfrm>
          <a:effectLst>
            <a:outerShdw blurRad="50800" dist="38100" dir="2700000" algn="tl" rotWithShape="0">
              <a:srgbClr val="000000">
                <a:alpha val="43000"/>
              </a:srgbClr>
            </a:outerShdw>
          </a:effectLst>
        </p:spPr>
        <p:txBody>
          <a:bodyPr/>
          <a:lstStyle/>
          <a:p>
            <a:r>
              <a:rPr lang="en-US" dirty="0" smtClean="0">
                <a:solidFill>
                  <a:srgbClr val="FFFF00"/>
                </a:solidFill>
              </a:rPr>
              <a:t>EAPCRI</a:t>
            </a:r>
            <a:br>
              <a:rPr lang="en-US" dirty="0" smtClean="0">
                <a:solidFill>
                  <a:srgbClr val="FFFF00"/>
                </a:solidFill>
              </a:rPr>
            </a:br>
            <a:r>
              <a:rPr lang="en-US" dirty="0">
                <a:solidFill>
                  <a:srgbClr val="FFFF00"/>
                </a:solidFill>
              </a:rPr>
              <a:t>S</a:t>
            </a:r>
            <a:r>
              <a:rPr lang="en-US" dirty="0" smtClean="0">
                <a:solidFill>
                  <a:srgbClr val="FFFF00"/>
                </a:solidFill>
              </a:rPr>
              <a:t>tatistical Working party</a:t>
            </a:r>
            <a:endParaRPr lang="en-US" dirty="0">
              <a:solidFill>
                <a:schemeClr val="bg1"/>
              </a:solidFill>
            </a:endParaRPr>
          </a:p>
        </p:txBody>
      </p:sp>
    </p:spTree>
    <p:extLst>
      <p:ext uri="{BB962C8B-B14F-4D97-AF65-F5344CB8AC3E}">
        <p14:creationId xmlns:p14="http://schemas.microsoft.com/office/powerpoint/2010/main" val="35225762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figure 6.png"/>
          <p:cNvPicPr>
            <a:picLocks noChangeAspect="1"/>
          </p:cNvPicPr>
          <p:nvPr/>
        </p:nvPicPr>
        <p:blipFill>
          <a:blip r:embed="rId2"/>
          <a:srcRect/>
          <a:stretch>
            <a:fillRect/>
          </a:stretch>
        </p:blipFill>
        <p:spPr bwMode="auto">
          <a:xfrm>
            <a:off x="0" y="995363"/>
            <a:ext cx="9144000" cy="4867275"/>
          </a:xfrm>
          <a:prstGeom prst="rect">
            <a:avLst/>
          </a:prstGeom>
          <a:noFill/>
          <a:ln w="9525">
            <a:noFill/>
            <a:miter lim="800000"/>
            <a:headEnd/>
            <a:tailEnd/>
          </a:ln>
        </p:spPr>
      </p:pic>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pic>
        <p:nvPicPr>
          <p:cNvPr id="4" name="Picture 114" descr="EAPCRI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4301" y="0"/>
            <a:ext cx="2749699" cy="615001"/>
          </a:xfrm>
          <a:prstGeom prst="rect">
            <a:avLst/>
          </a:prstGeom>
          <a:noFill/>
          <a:effectLst>
            <a:outerShdw blurRad="63500" dist="38099" dir="2700000" algn="ctr" rotWithShape="0">
              <a:srgbClr val="000000">
                <a:alpha val="74998"/>
              </a:srgbClr>
            </a:outerShdw>
          </a:effectLst>
        </p:spPr>
      </p:pic>
    </p:spTree>
    <p:extLst>
      <p:ext uri="{BB962C8B-B14F-4D97-AF65-F5344CB8AC3E}">
        <p14:creationId xmlns:p14="http://schemas.microsoft.com/office/powerpoint/2010/main" val="3111191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987659" y="1651413"/>
            <a:ext cx="3128592" cy="3128592"/>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53258" name="Title 1"/>
          <p:cNvSpPr>
            <a:spLocks noGrp="1"/>
          </p:cNvSpPr>
          <p:nvPr>
            <p:ph type="title"/>
          </p:nvPr>
        </p:nvSpPr>
        <p:spPr>
          <a:xfrm>
            <a:off x="533400" y="685800"/>
            <a:ext cx="8069263" cy="538163"/>
          </a:xfrm>
          <a:ln/>
        </p:spPr>
        <p:txBody>
          <a:bodyPr/>
          <a:lstStyle/>
          <a:p>
            <a:pPr eaLnBrk="1" hangingPunct="1"/>
            <a:r>
              <a:rPr lang="en-GB" dirty="0">
                <a:latin typeface="Tahoma" charset="0"/>
                <a:ea typeface="ＭＳ Ｐゴシック" charset="0"/>
              </a:rPr>
              <a:t>I</a:t>
            </a:r>
            <a:r>
              <a:rPr lang="en-GB" dirty="0" smtClean="0">
                <a:latin typeface="Tahoma" charset="0"/>
                <a:ea typeface="ＭＳ Ｐゴシック" charset="0"/>
              </a:rPr>
              <a:t>nvasive infectious diseases</a:t>
            </a:r>
            <a:endParaRPr lang="en-GB" dirty="0">
              <a:latin typeface="Tahoma" charset="0"/>
              <a:ea typeface="ＭＳ Ｐゴシック" charset="0"/>
            </a:endParaRPr>
          </a:p>
        </p:txBody>
      </p:sp>
      <p:sp>
        <p:nvSpPr>
          <p:cNvPr id="53259"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Tree>
    <p:extLst>
      <p:ext uri="{BB962C8B-B14F-4D97-AF65-F5344CB8AC3E}">
        <p14:creationId xmlns:p14="http://schemas.microsoft.com/office/powerpoint/2010/main" val="1058836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49276" cy="6858000"/>
          </a:xfrm>
          <a:prstGeom prst="rect">
            <a:avLst/>
          </a:prstGeom>
          <a:noFill/>
          <a:ln w="9525">
            <a:noFill/>
            <a:miter lim="800000"/>
            <a:headEnd/>
            <a:tailEnd/>
          </a:ln>
        </p:spPr>
      </p:pic>
      <p:sp>
        <p:nvSpPr>
          <p:cNvPr id="4" name="Rectangle 3"/>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410910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49276" cy="6858000"/>
          </a:xfrm>
          <a:prstGeom prst="rect">
            <a:avLst/>
          </a:prstGeom>
          <a:noFill/>
          <a:ln w="9525">
            <a:noFill/>
            <a:miter lim="800000"/>
            <a:headEnd/>
            <a:tailEnd/>
          </a:ln>
        </p:spPr>
      </p:pic>
      <p:sp>
        <p:nvSpPr>
          <p:cNvPr id="4" name="Rectangle 3"/>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
        <p:nvSpPr>
          <p:cNvPr id="14" name="TextBox 13"/>
          <p:cNvSpPr txBox="1"/>
          <p:nvPr/>
        </p:nvSpPr>
        <p:spPr>
          <a:xfrm>
            <a:off x="155446" y="545844"/>
            <a:ext cx="1692285"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pPr>
              <a:buNone/>
            </a:pPr>
            <a:r>
              <a:rPr lang="en-US" dirty="0" smtClean="0">
                <a:latin typeface="Tahoma"/>
                <a:cs typeface="Tahoma"/>
              </a:rPr>
              <a:t>16 studies</a:t>
            </a:r>
            <a:endParaRPr lang="en-US" dirty="0">
              <a:latin typeface="Tahoma"/>
              <a:cs typeface="Tahoma"/>
            </a:endParaRPr>
          </a:p>
        </p:txBody>
      </p:sp>
    </p:spTree>
    <p:extLst>
      <p:ext uri="{BB962C8B-B14F-4D97-AF65-F5344CB8AC3E}">
        <p14:creationId xmlns:p14="http://schemas.microsoft.com/office/powerpoint/2010/main" val="435553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49276" cy="6858000"/>
          </a:xfrm>
          <a:prstGeom prst="rect">
            <a:avLst/>
          </a:prstGeom>
          <a:noFill/>
          <a:ln w="9525">
            <a:noFill/>
            <a:miter lim="800000"/>
            <a:headEnd/>
            <a:tailEnd/>
          </a:ln>
        </p:spPr>
      </p:pic>
      <p:sp>
        <p:nvSpPr>
          <p:cNvPr id="4" name="Rectangle 3"/>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
        <p:nvSpPr>
          <p:cNvPr id="6" name="TextBox 5"/>
          <p:cNvSpPr txBox="1"/>
          <p:nvPr/>
        </p:nvSpPr>
        <p:spPr>
          <a:xfrm>
            <a:off x="2260297" y="3016124"/>
            <a:ext cx="2092071"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pPr>
              <a:buNone/>
            </a:pPr>
            <a:r>
              <a:rPr lang="en-US" dirty="0" smtClean="0">
                <a:latin typeface="Tahoma"/>
                <a:cs typeface="Tahoma"/>
              </a:rPr>
              <a:t>Specimen  </a:t>
            </a:r>
            <a:r>
              <a:rPr lang="en-US" dirty="0" err="1" smtClean="0">
                <a:latin typeface="Tahoma"/>
                <a:cs typeface="Tahoma"/>
              </a:rPr>
              <a:t>x</a:t>
            </a:r>
            <a:r>
              <a:rPr lang="en-US" dirty="0" smtClean="0">
                <a:latin typeface="Tahoma"/>
                <a:cs typeface="Tahoma"/>
              </a:rPr>
              <a:t> 3</a:t>
            </a:r>
          </a:p>
        </p:txBody>
      </p:sp>
      <p:sp>
        <p:nvSpPr>
          <p:cNvPr id="7" name="TextBox 6"/>
          <p:cNvSpPr txBox="1"/>
          <p:nvPr/>
        </p:nvSpPr>
        <p:spPr>
          <a:xfrm>
            <a:off x="1831382" y="2398554"/>
            <a:ext cx="1785698"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r>
              <a:rPr lang="en-US" dirty="0" smtClean="0">
                <a:latin typeface="Tahoma"/>
                <a:cs typeface="Tahoma"/>
              </a:rPr>
              <a:t>Volume </a:t>
            </a:r>
            <a:r>
              <a:rPr lang="en-US" dirty="0" err="1" smtClean="0">
                <a:latin typeface="Tahoma"/>
                <a:cs typeface="Tahoma"/>
              </a:rPr>
              <a:t>x</a:t>
            </a:r>
            <a:r>
              <a:rPr lang="en-US" dirty="0" smtClean="0">
                <a:latin typeface="Tahoma"/>
                <a:cs typeface="Tahoma"/>
              </a:rPr>
              <a:t> 3 </a:t>
            </a:r>
          </a:p>
        </p:txBody>
      </p:sp>
      <p:sp>
        <p:nvSpPr>
          <p:cNvPr id="8" name="TextBox 7"/>
          <p:cNvSpPr txBox="1"/>
          <p:nvPr/>
        </p:nvSpPr>
        <p:spPr>
          <a:xfrm>
            <a:off x="1097333" y="1780984"/>
            <a:ext cx="2090832"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pPr>
              <a:buNone/>
            </a:pPr>
            <a:r>
              <a:rPr lang="en-US" dirty="0" smtClean="0">
                <a:latin typeface="Tahoma"/>
                <a:cs typeface="Tahoma"/>
              </a:rPr>
              <a:t>Disruption </a:t>
            </a:r>
            <a:r>
              <a:rPr lang="en-US" dirty="0" err="1" smtClean="0">
                <a:latin typeface="Tahoma"/>
                <a:cs typeface="Tahoma"/>
              </a:rPr>
              <a:t>x</a:t>
            </a:r>
            <a:r>
              <a:rPr lang="en-US" dirty="0" smtClean="0">
                <a:latin typeface="Tahoma"/>
                <a:cs typeface="Tahoma"/>
              </a:rPr>
              <a:t> 4 </a:t>
            </a:r>
          </a:p>
        </p:txBody>
      </p:sp>
      <p:sp>
        <p:nvSpPr>
          <p:cNvPr id="9" name="TextBox 8"/>
          <p:cNvSpPr txBox="1"/>
          <p:nvPr/>
        </p:nvSpPr>
        <p:spPr>
          <a:xfrm>
            <a:off x="427617" y="1163414"/>
            <a:ext cx="2050819"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r>
              <a:rPr lang="en-US" dirty="0" smtClean="0">
                <a:latin typeface="Tahoma"/>
                <a:cs typeface="Tahoma"/>
              </a:rPr>
              <a:t>Extraction </a:t>
            </a:r>
            <a:r>
              <a:rPr lang="en-US" dirty="0" err="1" smtClean="0">
                <a:latin typeface="Tahoma"/>
                <a:cs typeface="Tahoma"/>
              </a:rPr>
              <a:t>x</a:t>
            </a:r>
            <a:r>
              <a:rPr lang="en-US" dirty="0" smtClean="0">
                <a:latin typeface="Tahoma"/>
                <a:cs typeface="Tahoma"/>
              </a:rPr>
              <a:t> 3</a:t>
            </a:r>
          </a:p>
        </p:txBody>
      </p:sp>
      <p:sp>
        <p:nvSpPr>
          <p:cNvPr id="10" name="TextBox 9"/>
          <p:cNvSpPr txBox="1"/>
          <p:nvPr/>
        </p:nvSpPr>
        <p:spPr>
          <a:xfrm>
            <a:off x="3732878" y="4251264"/>
            <a:ext cx="2282979"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pPr>
              <a:buNone/>
            </a:pPr>
            <a:r>
              <a:rPr lang="en-US" dirty="0" smtClean="0">
                <a:latin typeface="Tahoma"/>
                <a:cs typeface="Tahoma"/>
              </a:rPr>
              <a:t>PCR method </a:t>
            </a:r>
            <a:r>
              <a:rPr lang="en-US" dirty="0" err="1" smtClean="0">
                <a:latin typeface="Tahoma"/>
                <a:cs typeface="Tahoma"/>
              </a:rPr>
              <a:t>x</a:t>
            </a:r>
            <a:r>
              <a:rPr lang="en-US" dirty="0" smtClean="0">
                <a:latin typeface="Tahoma"/>
                <a:cs typeface="Tahoma"/>
              </a:rPr>
              <a:t> 4</a:t>
            </a:r>
          </a:p>
        </p:txBody>
      </p:sp>
      <p:sp>
        <p:nvSpPr>
          <p:cNvPr id="11" name="TextBox 10"/>
          <p:cNvSpPr txBox="1"/>
          <p:nvPr/>
        </p:nvSpPr>
        <p:spPr>
          <a:xfrm>
            <a:off x="2922098" y="3633694"/>
            <a:ext cx="2249078"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r>
              <a:rPr lang="en-US" dirty="0" smtClean="0">
                <a:latin typeface="Tahoma"/>
                <a:cs typeface="Tahoma"/>
              </a:rPr>
              <a:t>Target gene </a:t>
            </a:r>
            <a:r>
              <a:rPr lang="en-US" dirty="0" err="1" smtClean="0">
                <a:latin typeface="Tahoma"/>
                <a:cs typeface="Tahoma"/>
              </a:rPr>
              <a:t>x</a:t>
            </a:r>
            <a:r>
              <a:rPr lang="en-US" dirty="0" smtClean="0">
                <a:latin typeface="Tahoma"/>
                <a:cs typeface="Tahoma"/>
              </a:rPr>
              <a:t> 3</a:t>
            </a:r>
          </a:p>
        </p:txBody>
      </p:sp>
      <p:sp>
        <p:nvSpPr>
          <p:cNvPr id="12" name="TextBox 11"/>
          <p:cNvSpPr txBox="1"/>
          <p:nvPr/>
        </p:nvSpPr>
        <p:spPr>
          <a:xfrm>
            <a:off x="4659074" y="4868834"/>
            <a:ext cx="2565108"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r>
              <a:rPr lang="en-US" dirty="0" smtClean="0">
                <a:latin typeface="Tahoma"/>
                <a:cs typeface="Tahoma"/>
              </a:rPr>
              <a:t>Positive control </a:t>
            </a:r>
            <a:r>
              <a:rPr lang="en-US" dirty="0" err="1" smtClean="0">
                <a:latin typeface="Tahoma"/>
                <a:cs typeface="Tahoma"/>
              </a:rPr>
              <a:t>x</a:t>
            </a:r>
            <a:r>
              <a:rPr lang="en-US" dirty="0" smtClean="0">
                <a:latin typeface="Tahoma"/>
                <a:cs typeface="Tahoma"/>
              </a:rPr>
              <a:t> 7</a:t>
            </a:r>
          </a:p>
        </p:txBody>
      </p:sp>
      <p:sp>
        <p:nvSpPr>
          <p:cNvPr id="13" name="TextBox 12"/>
          <p:cNvSpPr txBox="1"/>
          <p:nvPr/>
        </p:nvSpPr>
        <p:spPr>
          <a:xfrm>
            <a:off x="5867400" y="5486400"/>
            <a:ext cx="3351844"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pPr>
              <a:buNone/>
            </a:pPr>
            <a:r>
              <a:rPr lang="en-US" dirty="0" smtClean="0">
                <a:latin typeface="Tahoma"/>
                <a:cs typeface="Tahoma"/>
              </a:rPr>
              <a:t>Samples for +</a:t>
            </a:r>
            <a:r>
              <a:rPr lang="en-US" dirty="0" err="1" smtClean="0">
                <a:latin typeface="Tahoma"/>
                <a:cs typeface="Tahoma"/>
              </a:rPr>
              <a:t>ve</a:t>
            </a:r>
            <a:r>
              <a:rPr lang="en-US" dirty="0" smtClean="0">
                <a:latin typeface="Tahoma"/>
                <a:cs typeface="Tahoma"/>
              </a:rPr>
              <a:t> result </a:t>
            </a:r>
            <a:r>
              <a:rPr lang="en-US" dirty="0" err="1" smtClean="0">
                <a:latin typeface="Tahoma"/>
                <a:cs typeface="Tahoma"/>
              </a:rPr>
              <a:t>x</a:t>
            </a:r>
            <a:r>
              <a:rPr lang="en-US" dirty="0" smtClean="0">
                <a:latin typeface="Tahoma"/>
                <a:cs typeface="Tahoma"/>
              </a:rPr>
              <a:t> 3</a:t>
            </a:r>
            <a:endParaRPr lang="en-US" dirty="0">
              <a:latin typeface="Tahoma"/>
              <a:cs typeface="Tahoma"/>
            </a:endParaRPr>
          </a:p>
        </p:txBody>
      </p:sp>
      <p:sp>
        <p:nvSpPr>
          <p:cNvPr id="14" name="TextBox 13"/>
          <p:cNvSpPr txBox="1"/>
          <p:nvPr/>
        </p:nvSpPr>
        <p:spPr>
          <a:xfrm>
            <a:off x="155446" y="545844"/>
            <a:ext cx="1692285" cy="466027"/>
          </a:xfrm>
          <a:prstGeom prst="rect">
            <a:avLst/>
          </a:prstGeom>
          <a:gradFill flip="none" rotWithShape="1">
            <a:gsLst>
              <a:gs pos="77000">
                <a:srgbClr val="800000"/>
              </a:gs>
              <a:gs pos="95000">
                <a:srgbClr val="FFFFFF"/>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wrap="none" lIns="324000" tIns="93600" rIns="324000" bIns="93600" rtlCol="0">
            <a:spAutoFit/>
          </a:bodyPr>
          <a:lstStyle/>
          <a:p>
            <a:pPr>
              <a:buNone/>
            </a:pPr>
            <a:r>
              <a:rPr lang="en-US" dirty="0" smtClean="0">
                <a:latin typeface="Tahoma"/>
                <a:cs typeface="Tahoma"/>
              </a:rPr>
              <a:t>16 studies</a:t>
            </a:r>
            <a:endParaRPr lang="en-US" dirty="0">
              <a:latin typeface="Tahoma"/>
              <a:cs typeface="Tahoma"/>
            </a:endParaRPr>
          </a:p>
        </p:txBody>
      </p:sp>
      <p:sp>
        <p:nvSpPr>
          <p:cNvPr id="15" name="TextBox 14"/>
          <p:cNvSpPr txBox="1"/>
          <p:nvPr/>
        </p:nvSpPr>
        <p:spPr>
          <a:xfrm>
            <a:off x="609600" y="5334000"/>
            <a:ext cx="2821588" cy="681471"/>
          </a:xfrm>
          <a:prstGeom prst="rect">
            <a:avLst/>
          </a:prstGeom>
          <a:gradFill flip="none" rotWithShape="1">
            <a:gsLst>
              <a:gs pos="77000">
                <a:srgbClr val="008000"/>
              </a:gs>
              <a:gs pos="95000">
                <a:srgbClr val="FFFFFF"/>
              </a:gs>
            </a:gsLst>
            <a:path path="shape">
              <a:fillToRect l="50000" t="50000" r="50000" b="50000"/>
            </a:path>
            <a:tileRect/>
          </a:gradFill>
          <a:ln>
            <a:noFill/>
          </a:ln>
        </p:spPr>
        <p:style>
          <a:lnRef idx="1">
            <a:schemeClr val="accent2"/>
          </a:lnRef>
          <a:fillRef idx="3">
            <a:schemeClr val="accent2"/>
          </a:fillRef>
          <a:effectRef idx="2">
            <a:schemeClr val="accent2"/>
          </a:effectRef>
          <a:fontRef idx="minor">
            <a:schemeClr val="lt1"/>
          </a:fontRef>
        </p:style>
        <p:txBody>
          <a:bodyPr wrap="none" lIns="324000" tIns="93600" rIns="324000" bIns="93600" rtlCol="0">
            <a:spAutoFit/>
          </a:bodyPr>
          <a:lstStyle/>
          <a:p>
            <a:pPr>
              <a:buNone/>
            </a:pPr>
            <a:r>
              <a:rPr lang="en-US" sz="3200" dirty="0" smtClean="0">
                <a:latin typeface="Tahoma"/>
                <a:cs typeface="Tahoma"/>
              </a:rPr>
              <a:t>All different</a:t>
            </a:r>
            <a:endParaRPr lang="en-US" sz="3200" dirty="0">
              <a:latin typeface="Tahoma"/>
              <a:cs typeface="Tahoma"/>
            </a:endParaRPr>
          </a:p>
        </p:txBody>
      </p:sp>
    </p:spTree>
    <p:extLst>
      <p:ext uri="{BB962C8B-B14F-4D97-AF65-F5344CB8AC3E}">
        <p14:creationId xmlns:p14="http://schemas.microsoft.com/office/powerpoint/2010/main" val="1824702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gure 4.png"/>
          <p:cNvPicPr>
            <a:picLocks noChangeAspect="1"/>
          </p:cNvPicPr>
          <p:nvPr/>
        </p:nvPicPr>
        <p:blipFill>
          <a:blip r:embed="rId2" cstate="print"/>
          <a:srcRect/>
          <a:stretch>
            <a:fillRect/>
          </a:stretch>
        </p:blipFill>
        <p:spPr bwMode="auto">
          <a:xfrm>
            <a:off x="1811867" y="1524000"/>
            <a:ext cx="5198533" cy="5059551"/>
          </a:xfrm>
          <a:prstGeom prst="rect">
            <a:avLst/>
          </a:prstGeom>
          <a:noFill/>
          <a:ln w="9525">
            <a:noFill/>
            <a:miter lim="800000"/>
            <a:headEnd/>
            <a:tailEnd/>
          </a:ln>
        </p:spPr>
      </p:pic>
      <p:sp>
        <p:nvSpPr>
          <p:cNvPr id="6" name="Title 5"/>
          <p:cNvSpPr>
            <a:spLocks noGrp="1"/>
          </p:cNvSpPr>
          <p:nvPr>
            <p:ph type="title"/>
          </p:nvPr>
        </p:nvSpPr>
        <p:spPr/>
        <p:txBody>
          <a:bodyPr/>
          <a:lstStyle/>
          <a:p>
            <a:r>
              <a:rPr lang="en-US" smtClean="0"/>
              <a:t>Aspergillus PCR – Forrest plots</a:t>
            </a:r>
            <a:endParaRPr lang="en-US" dirty="0"/>
          </a:p>
        </p:txBody>
      </p:sp>
      <p:sp>
        <p:nvSpPr>
          <p:cNvPr id="7" name="Rectangle 6"/>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cxnSp>
        <p:nvCxnSpPr>
          <p:cNvPr id="8" name="Straight Connector 7"/>
          <p:cNvCxnSpPr/>
          <p:nvPr/>
        </p:nvCxnSpPr>
        <p:spPr>
          <a:xfrm rot="5400000" flipH="1" flipV="1">
            <a:off x="1992900" y="3930292"/>
            <a:ext cx="4320000" cy="1588"/>
          </a:xfrm>
          <a:prstGeom prst="line">
            <a:avLst/>
          </a:prstGeom>
          <a:ln w="25400" cap="flat" cmpd="sng" algn="ctr">
            <a:solidFill>
              <a:srgbClr val="CE0202"/>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4294967295"/>
          </p:nvPr>
        </p:nvSpPr>
        <p:spPr>
          <a:xfrm>
            <a:off x="8001000" y="6477000"/>
            <a:ext cx="762000" cy="244475"/>
          </a:xfrm>
          <a:prstGeom prst="rect">
            <a:avLst/>
          </a:prstGeom>
        </p:spPr>
        <p:txBody>
          <a:bodyPr/>
          <a:lstStyle/>
          <a:p>
            <a:pPr>
              <a:defRPr/>
            </a:pPr>
            <a:fld id="{2C416530-675C-EE45-B351-1C234938ADCC}" type="slidenum">
              <a:rPr lang="en-US" smtClean="0"/>
              <a:pPr>
                <a:defRPr/>
              </a:pPr>
              <a:t>43</a:t>
            </a:fld>
            <a:endParaRPr lang="en-US"/>
          </a:p>
        </p:txBody>
      </p:sp>
      <p:sp>
        <p:nvSpPr>
          <p:cNvPr id="10" name="Rectangle 9"/>
          <p:cNvSpPr/>
          <p:nvPr/>
        </p:nvSpPr>
        <p:spPr>
          <a:xfrm>
            <a:off x="1896532" y="3505200"/>
            <a:ext cx="5037667" cy="21336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2666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gure 4.png"/>
          <p:cNvPicPr>
            <a:picLocks noChangeAspect="1"/>
          </p:cNvPicPr>
          <p:nvPr/>
        </p:nvPicPr>
        <p:blipFill>
          <a:blip r:embed="rId2" cstate="print"/>
          <a:srcRect/>
          <a:stretch>
            <a:fillRect/>
          </a:stretch>
        </p:blipFill>
        <p:spPr bwMode="auto">
          <a:xfrm>
            <a:off x="1811867" y="1524000"/>
            <a:ext cx="5198533" cy="5059551"/>
          </a:xfrm>
          <a:prstGeom prst="rect">
            <a:avLst/>
          </a:prstGeom>
          <a:noFill/>
          <a:ln w="9525">
            <a:noFill/>
            <a:miter lim="800000"/>
            <a:headEnd/>
            <a:tailEnd/>
          </a:ln>
        </p:spPr>
      </p:pic>
      <p:sp>
        <p:nvSpPr>
          <p:cNvPr id="6" name="Title 5"/>
          <p:cNvSpPr>
            <a:spLocks noGrp="1"/>
          </p:cNvSpPr>
          <p:nvPr>
            <p:ph type="title"/>
          </p:nvPr>
        </p:nvSpPr>
        <p:spPr/>
        <p:txBody>
          <a:bodyPr/>
          <a:lstStyle/>
          <a:p>
            <a:r>
              <a:rPr lang="en-US" smtClean="0"/>
              <a:t>Aspergillus PCR – Forrest plots</a:t>
            </a:r>
            <a:endParaRPr lang="en-US" dirty="0"/>
          </a:p>
        </p:txBody>
      </p:sp>
      <p:sp>
        <p:nvSpPr>
          <p:cNvPr id="7" name="Rectangle 6"/>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cxnSp>
        <p:nvCxnSpPr>
          <p:cNvPr id="8" name="Straight Connector 7"/>
          <p:cNvCxnSpPr/>
          <p:nvPr/>
        </p:nvCxnSpPr>
        <p:spPr>
          <a:xfrm rot="5400000" flipH="1" flipV="1">
            <a:off x="1992900" y="3930292"/>
            <a:ext cx="4320000" cy="1588"/>
          </a:xfrm>
          <a:prstGeom prst="line">
            <a:avLst/>
          </a:prstGeom>
          <a:ln w="25400" cap="flat" cmpd="sng" algn="ctr">
            <a:solidFill>
              <a:srgbClr val="CE0202"/>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4294967295"/>
          </p:nvPr>
        </p:nvSpPr>
        <p:spPr>
          <a:xfrm>
            <a:off x="8001000" y="6477000"/>
            <a:ext cx="762000" cy="244475"/>
          </a:xfrm>
          <a:prstGeom prst="rect">
            <a:avLst/>
          </a:prstGeom>
        </p:spPr>
        <p:txBody>
          <a:bodyPr/>
          <a:lstStyle/>
          <a:p>
            <a:pPr>
              <a:defRPr/>
            </a:pPr>
            <a:fld id="{2C416530-675C-EE45-B351-1C234938ADCC}" type="slidenum">
              <a:rPr lang="en-US" smtClean="0"/>
              <a:pPr>
                <a:defRPr/>
              </a:pPr>
              <a:t>44</a:t>
            </a:fld>
            <a:endParaRPr lang="en-US"/>
          </a:p>
        </p:txBody>
      </p:sp>
    </p:spTree>
    <p:extLst>
      <p:ext uri="{BB962C8B-B14F-4D97-AF65-F5344CB8AC3E}">
        <p14:creationId xmlns:p14="http://schemas.microsoft.com/office/powerpoint/2010/main" val="1139039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gure 4.png"/>
          <p:cNvPicPr>
            <a:picLocks noChangeAspect="1"/>
          </p:cNvPicPr>
          <p:nvPr/>
        </p:nvPicPr>
        <p:blipFill>
          <a:blip r:embed="rId2" cstate="print"/>
          <a:srcRect/>
          <a:stretch>
            <a:fillRect/>
          </a:stretch>
        </p:blipFill>
        <p:spPr bwMode="auto">
          <a:xfrm>
            <a:off x="1811867" y="1524000"/>
            <a:ext cx="5198533" cy="5059551"/>
          </a:xfrm>
          <a:prstGeom prst="rect">
            <a:avLst/>
          </a:prstGeom>
          <a:noFill/>
          <a:ln w="9525">
            <a:noFill/>
            <a:miter lim="800000"/>
            <a:headEnd/>
            <a:tailEnd/>
          </a:ln>
        </p:spPr>
      </p:pic>
      <p:sp>
        <p:nvSpPr>
          <p:cNvPr id="6" name="Title 5"/>
          <p:cNvSpPr>
            <a:spLocks noGrp="1"/>
          </p:cNvSpPr>
          <p:nvPr>
            <p:ph type="title"/>
          </p:nvPr>
        </p:nvSpPr>
        <p:spPr/>
        <p:txBody>
          <a:bodyPr/>
          <a:lstStyle/>
          <a:p>
            <a:r>
              <a:rPr lang="en-US" smtClean="0"/>
              <a:t>Aspergillus PCR – Forrest plots</a:t>
            </a:r>
            <a:endParaRPr lang="en-US" dirty="0"/>
          </a:p>
        </p:txBody>
      </p:sp>
      <p:sp>
        <p:nvSpPr>
          <p:cNvPr id="12" name="Rectangle 11"/>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cxnSp>
        <p:nvCxnSpPr>
          <p:cNvPr id="11" name="Straight Connector 10"/>
          <p:cNvCxnSpPr/>
          <p:nvPr/>
        </p:nvCxnSpPr>
        <p:spPr>
          <a:xfrm rot="5400000" flipH="1" flipV="1">
            <a:off x="1992900" y="3930292"/>
            <a:ext cx="4320000" cy="1588"/>
          </a:xfrm>
          <a:prstGeom prst="line">
            <a:avLst/>
          </a:prstGeom>
          <a:ln w="25400" cap="flat" cmpd="sng" algn="ctr">
            <a:solidFill>
              <a:srgbClr val="CE0202"/>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841500" y="2235200"/>
            <a:ext cx="5118100" cy="622300"/>
          </a:xfrm>
          <a:prstGeom prst="rect">
            <a:avLst/>
          </a:prstGeom>
          <a:solidFill>
            <a:schemeClr val="bg1">
              <a:lumMod val="6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41500" y="3149600"/>
            <a:ext cx="5118100" cy="431800"/>
          </a:xfrm>
          <a:prstGeom prst="rect">
            <a:avLst/>
          </a:prstGeom>
          <a:solidFill>
            <a:schemeClr val="bg1">
              <a:lumMod val="6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41500" y="4381500"/>
            <a:ext cx="5118100" cy="520700"/>
          </a:xfrm>
          <a:prstGeom prst="rect">
            <a:avLst/>
          </a:prstGeom>
          <a:solidFill>
            <a:schemeClr val="bg1">
              <a:lumMod val="6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841500" y="5054600"/>
            <a:ext cx="5118100" cy="774700"/>
          </a:xfrm>
          <a:prstGeom prst="rect">
            <a:avLst/>
          </a:prstGeom>
          <a:solidFill>
            <a:schemeClr val="bg1">
              <a:lumMod val="6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4294967295"/>
          </p:nvPr>
        </p:nvSpPr>
        <p:spPr>
          <a:xfrm>
            <a:off x="8001000" y="6477000"/>
            <a:ext cx="762000" cy="244475"/>
          </a:xfrm>
          <a:prstGeom prst="rect">
            <a:avLst/>
          </a:prstGeom>
        </p:spPr>
        <p:txBody>
          <a:bodyPr/>
          <a:lstStyle/>
          <a:p>
            <a:pPr>
              <a:defRPr/>
            </a:pPr>
            <a:fld id="{2C416530-675C-EE45-B351-1C234938ADCC}" type="slidenum">
              <a:rPr lang="en-US" smtClean="0"/>
              <a:pPr>
                <a:defRPr/>
              </a:pPr>
              <a:t>45</a:t>
            </a:fld>
            <a:endParaRPr lang="en-US"/>
          </a:p>
        </p:txBody>
      </p:sp>
      <p:sp>
        <p:nvSpPr>
          <p:cNvPr id="14" name="TextBox 13"/>
          <p:cNvSpPr txBox="1"/>
          <p:nvPr/>
        </p:nvSpPr>
        <p:spPr>
          <a:xfrm>
            <a:off x="609600" y="5334000"/>
            <a:ext cx="4257879" cy="681471"/>
          </a:xfrm>
          <a:prstGeom prst="rect">
            <a:avLst/>
          </a:prstGeom>
          <a:gradFill flip="none" rotWithShape="1">
            <a:gsLst>
              <a:gs pos="77000">
                <a:srgbClr val="008000"/>
              </a:gs>
              <a:gs pos="95000">
                <a:srgbClr val="FFFFFF"/>
              </a:gs>
            </a:gsLst>
            <a:path path="shape">
              <a:fillToRect l="50000" t="50000" r="50000" b="50000"/>
            </a:path>
            <a:tileRect/>
          </a:gradFill>
          <a:ln>
            <a:noFill/>
          </a:ln>
        </p:spPr>
        <p:style>
          <a:lnRef idx="1">
            <a:schemeClr val="accent2"/>
          </a:lnRef>
          <a:fillRef idx="3">
            <a:schemeClr val="accent2"/>
          </a:fillRef>
          <a:effectRef idx="2">
            <a:schemeClr val="accent2"/>
          </a:effectRef>
          <a:fontRef idx="minor">
            <a:schemeClr val="lt1"/>
          </a:fontRef>
        </p:style>
        <p:txBody>
          <a:bodyPr wrap="none" lIns="324000" tIns="93600" rIns="324000" bIns="93600" rtlCol="0">
            <a:spAutoFit/>
          </a:bodyPr>
          <a:lstStyle/>
          <a:p>
            <a:pPr>
              <a:buNone/>
            </a:pPr>
            <a:r>
              <a:rPr lang="en-US" sz="3200" dirty="0" smtClean="0">
                <a:latin typeface="Tahoma"/>
                <a:cs typeface="Tahoma"/>
              </a:rPr>
              <a:t>9/16 “good studies”</a:t>
            </a:r>
            <a:endParaRPr lang="en-US" sz="3200" dirty="0">
              <a:latin typeface="Tahoma"/>
              <a:cs typeface="Tahoma"/>
            </a:endParaRPr>
          </a:p>
        </p:txBody>
      </p:sp>
    </p:spTree>
    <p:extLst>
      <p:ext uri="{BB962C8B-B14F-4D97-AF65-F5344CB8AC3E}">
        <p14:creationId xmlns:p14="http://schemas.microsoft.com/office/powerpoint/2010/main" val="1603254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FFFFFF"/>
                  </a:outerShdw>
                </a:effectLst>
                <a:ea typeface="ＭＳ Ｐゴシック" charset="-128"/>
                <a:cs typeface="ＭＳ Ｐゴシック" charset="-128"/>
              </a:rPr>
              <a:t>Bivariate analysis</a:t>
            </a:r>
          </a:p>
        </p:txBody>
      </p:sp>
      <p:graphicFrame>
        <p:nvGraphicFramePr>
          <p:cNvPr id="3" name="Table 2"/>
          <p:cNvGraphicFramePr>
            <a:graphicFrameLocks noGrp="1"/>
          </p:cNvGraphicFramePr>
          <p:nvPr/>
        </p:nvGraphicFramePr>
        <p:xfrm>
          <a:off x="381000" y="2362200"/>
          <a:ext cx="8382000" cy="2683191"/>
        </p:xfrm>
        <a:graphic>
          <a:graphicData uri="http://schemas.openxmlformats.org/drawingml/2006/table">
            <a:tbl>
              <a:tblPr/>
              <a:tblGrid>
                <a:gridCol w="2133600"/>
                <a:gridCol w="1600200"/>
                <a:gridCol w="1524000"/>
                <a:gridCol w="1447800"/>
                <a:gridCol w="914400"/>
                <a:gridCol w="762000"/>
              </a:tblGrid>
              <a:tr h="506413">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Tahoma" charset="0"/>
                          <a:ea typeface="Tahoma" charset="0"/>
                          <a:cs typeface="Tahoma" charset="0"/>
                        </a:rPr>
                        <a:t>DOR</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Tahoma" charset="0"/>
                          <a:ea typeface="Tahoma" charset="0"/>
                          <a:cs typeface="Tahoma" charset="0"/>
                        </a:rPr>
                        <a:t>Sensitivity</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Specificity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LR+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LR-</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886460">
                <a:tc>
                  <a:txBody>
                    <a:body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48372">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latin typeface="Tahoma" charset="0"/>
                          <a:ea typeface="Tahoma" charset="0"/>
                          <a:cs typeface="Tahoma" charset="0"/>
                        </a:rPr>
                        <a:t>PCR , 2 samples  to define positivity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latin typeface="Tahoma" charset="0"/>
                          <a:ea typeface="Tahoma" charset="0"/>
                          <a:cs typeface="Tahoma" charset="0"/>
                        </a:rPr>
                        <a:t>21.33 (6.86-466.30)</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0.75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(0.54- 0.88)</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0.87 (0.78-0.93)</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6.04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0.28</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74625">
                <a:tc>
                  <a:txBody>
                    <a:body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22733949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FFFFFF"/>
                  </a:outerShdw>
                </a:effectLst>
                <a:ea typeface="ＭＳ Ｐゴシック" charset="-128"/>
                <a:cs typeface="ＭＳ Ｐゴシック" charset="-128"/>
              </a:rPr>
              <a:t>Bivariate analysis</a:t>
            </a:r>
          </a:p>
        </p:txBody>
      </p:sp>
      <p:graphicFrame>
        <p:nvGraphicFramePr>
          <p:cNvPr id="3" name="Table 2"/>
          <p:cNvGraphicFramePr>
            <a:graphicFrameLocks noGrp="1"/>
          </p:cNvGraphicFramePr>
          <p:nvPr/>
        </p:nvGraphicFramePr>
        <p:xfrm>
          <a:off x="381000" y="2362200"/>
          <a:ext cx="8382000" cy="2683191"/>
        </p:xfrm>
        <a:graphic>
          <a:graphicData uri="http://schemas.openxmlformats.org/drawingml/2006/table">
            <a:tbl>
              <a:tblPr/>
              <a:tblGrid>
                <a:gridCol w="2133600"/>
                <a:gridCol w="1600200"/>
                <a:gridCol w="1524000"/>
                <a:gridCol w="1447800"/>
                <a:gridCol w="914400"/>
                <a:gridCol w="762000"/>
              </a:tblGrid>
              <a:tr h="506413">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Tahoma" charset="0"/>
                          <a:ea typeface="Tahoma" charset="0"/>
                          <a:cs typeface="Tahoma" charset="0"/>
                        </a:rPr>
                        <a:t>DOR</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Tahoma" charset="0"/>
                          <a:ea typeface="Tahoma" charset="0"/>
                          <a:cs typeface="Tahoma" charset="0"/>
                        </a:rPr>
                        <a:t>Sensitivity</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Specificity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LR+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LR-</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88646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PCR, 1 sample to define positivity</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22.11 (7.77-62.92)</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0.88 (0.75-0.94)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0.75 (0.63-0.84)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Tahoma" charset="0"/>
                          <a:cs typeface="Tahoma" charset="0"/>
                        </a:rPr>
                        <a:t>3.53</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Tahoma" charset="0"/>
                          <a:cs typeface="Tahoma" charset="0"/>
                        </a:rPr>
                        <a:t>0.15</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48372">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latin typeface="Tahoma" charset="0"/>
                          <a:ea typeface="Tahoma" charset="0"/>
                          <a:cs typeface="Tahoma" charset="0"/>
                        </a:rPr>
                        <a:t>PCR , 2 samples  to define positivity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FFFFFF"/>
                          </a:solidFill>
                          <a:effectLst/>
                          <a:latin typeface="Tahoma" charset="0"/>
                          <a:ea typeface="Tahoma" charset="0"/>
                          <a:cs typeface="Tahoma" charset="0"/>
                        </a:rPr>
                        <a:t>21.33 (6.86-466.30)</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0.75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(0.54- 0.88)</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0.87 (0.78-0.93)</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6.04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0.28</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74625">
                <a:tc>
                  <a:txBody>
                    <a:body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Rectangle 5"/>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6328750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FFFFFF"/>
                  </a:outerShdw>
                </a:effectLst>
                <a:ea typeface="ＭＳ Ｐゴシック" charset="-128"/>
                <a:cs typeface="ＭＳ Ｐゴシック" charset="-128"/>
              </a:rPr>
              <a:t>Bivariate analysis</a:t>
            </a:r>
          </a:p>
        </p:txBody>
      </p:sp>
      <p:graphicFrame>
        <p:nvGraphicFramePr>
          <p:cNvPr id="3" name="Table 2"/>
          <p:cNvGraphicFramePr>
            <a:graphicFrameLocks noGrp="1"/>
          </p:cNvGraphicFramePr>
          <p:nvPr/>
        </p:nvGraphicFramePr>
        <p:xfrm>
          <a:off x="381000" y="2362200"/>
          <a:ext cx="8382000" cy="2683191"/>
        </p:xfrm>
        <a:graphic>
          <a:graphicData uri="http://schemas.openxmlformats.org/drawingml/2006/table">
            <a:tbl>
              <a:tblPr/>
              <a:tblGrid>
                <a:gridCol w="2133600"/>
                <a:gridCol w="1600200"/>
                <a:gridCol w="1524000"/>
                <a:gridCol w="1447800"/>
                <a:gridCol w="914400"/>
                <a:gridCol w="762000"/>
              </a:tblGrid>
              <a:tr h="506413">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Tahoma" charset="0"/>
                          <a:ea typeface="Tahoma" charset="0"/>
                          <a:cs typeface="Tahoma" charset="0"/>
                        </a:rPr>
                        <a:t>DOR</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Tahoma" charset="0"/>
                          <a:ea typeface="Tahoma" charset="0"/>
                          <a:cs typeface="Tahoma" charset="0"/>
                        </a:rPr>
                        <a:t>Sensitivity</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Specificity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(95 % CI)</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LR+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FFFFFF"/>
                          </a:solidFill>
                          <a:effectLst/>
                          <a:latin typeface="Tahoma" charset="0"/>
                          <a:ea typeface="Tahoma" charset="0"/>
                          <a:cs typeface="Tahoma" charset="0"/>
                        </a:rPr>
                        <a:t>LR-</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88646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PCR, 1 sample to define positivity</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22.11 (7.77-62.92)</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0.88 (0.75-0.94)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0.75 (0.63-0.84)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Tahoma" charset="0"/>
                          <a:cs typeface="Tahoma" charset="0"/>
                        </a:rPr>
                        <a:t>3.53</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Tahoma" charset="0"/>
                          <a:cs typeface="Tahoma" charset="0"/>
                        </a:rPr>
                        <a:t>0.15</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48372">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Tahoma" charset="0"/>
                          <a:cs typeface="Tahoma" charset="0"/>
                        </a:rPr>
                        <a:t>PCR , 2 samples  to define positivity </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ahoma" charset="0"/>
                          <a:ea typeface="Tahoma" charset="0"/>
                          <a:cs typeface="Tahoma" charset="0"/>
                        </a:rPr>
                        <a:t>21.33 (6.86-466.30)</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0.75 </a:t>
                      </a:r>
                    </a:p>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(0.54- 0.88)</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0.87 (0.78-0.93)</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6.04</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ahoma" charset="0"/>
                          <a:ea typeface="Tahoma" charset="0"/>
                          <a:cs typeface="Tahoma" charset="0"/>
                        </a:rPr>
                        <a:t>0.28</a:t>
                      </a:r>
                    </a:p>
                  </a:txBody>
                  <a:tcPr marL="12700" marR="12700" marT="1270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74625">
                <a:tc>
                  <a:txBody>
                    <a:bodyPr/>
                    <a:lstStyle/>
                    <a:p>
                      <a:pPr marL="0" marR="0" lvl="0" indent="0" algn="l"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Tahoma" charset="0"/>
                        <a:ea typeface="Tahoma" charset="0"/>
                        <a:cs typeface="Tahoma" charset="0"/>
                      </a:endParaRPr>
                    </a:p>
                  </a:txBody>
                  <a:tcPr marL="12700" marR="12700" marT="1270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54862476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patient cohorts?</a:t>
            </a:r>
          </a:p>
        </p:txBody>
      </p:sp>
      <p:sp>
        <p:nvSpPr>
          <p:cNvPr id="7" name="Rectangle 6"/>
          <p:cNvSpPr/>
          <p:nvPr/>
        </p:nvSpPr>
        <p:spPr>
          <a:xfrm>
            <a:off x="3660609" y="1752600"/>
            <a:ext cx="195688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prstTxWarp prst="textNoShape">
              <a:avLst/>
            </a:prstTxWarp>
            <a:spAutoFit/>
          </a:bodyPr>
          <a:lstStyle/>
          <a:p>
            <a:pPr defTabSz="457200" eaLnBrk="1" hangingPunct="1"/>
            <a:r>
              <a:rPr lang="en-US" sz="1600" b="1">
                <a:solidFill>
                  <a:schemeClr val="bg1"/>
                </a:solidFill>
                <a:ea typeface="Tahoma" pitchFamily="-108" charset="0"/>
                <a:cs typeface="Tahoma" pitchFamily="-108" charset="0"/>
              </a:rPr>
              <a:t>Halliday et al 2005</a:t>
            </a:r>
          </a:p>
        </p:txBody>
      </p:sp>
      <p:sp>
        <p:nvSpPr>
          <p:cNvPr id="10" name="Rectangle 9"/>
          <p:cNvSpPr/>
          <p:nvPr/>
        </p:nvSpPr>
        <p:spPr>
          <a:xfrm>
            <a:off x="1098651" y="1752600"/>
            <a:ext cx="1633781"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prstTxWarp prst="textNoShape">
              <a:avLst/>
            </a:prstTxWarp>
            <a:spAutoFit/>
          </a:bodyPr>
          <a:lstStyle/>
          <a:p>
            <a:pPr defTabSz="457200" eaLnBrk="1" hangingPunct="1"/>
            <a:r>
              <a:rPr lang="en-US" sz="1600" b="1">
                <a:solidFill>
                  <a:schemeClr val="bg1"/>
                </a:solidFill>
                <a:ea typeface="Tahoma" pitchFamily="-108" charset="0"/>
                <a:cs typeface="Tahoma" pitchFamily="-108" charset="0"/>
              </a:rPr>
              <a:t>Raad et al 2002</a:t>
            </a:r>
          </a:p>
        </p:txBody>
      </p:sp>
      <p:graphicFrame>
        <p:nvGraphicFramePr>
          <p:cNvPr id="8" name="Chart 7"/>
          <p:cNvGraphicFramePr/>
          <p:nvPr/>
        </p:nvGraphicFramePr>
        <p:xfrm>
          <a:off x="381000" y="23622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6476064" y="1752600"/>
            <a:ext cx="1738777"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prstTxWarp prst="textNoShape">
              <a:avLst/>
            </a:prstTxWarp>
            <a:spAutoFit/>
          </a:bodyPr>
          <a:lstStyle/>
          <a:p>
            <a:pPr defTabSz="457200" eaLnBrk="1" hangingPunct="1"/>
            <a:r>
              <a:rPr lang="en-US" sz="1600" b="1">
                <a:solidFill>
                  <a:schemeClr val="bg1"/>
                </a:solidFill>
                <a:ea typeface="Tahoma" pitchFamily="-108" charset="0"/>
                <a:cs typeface="Tahoma" pitchFamily="-108" charset="0"/>
              </a:rPr>
              <a:t>White et al 2006</a:t>
            </a:r>
          </a:p>
        </p:txBody>
      </p:sp>
      <p:graphicFrame>
        <p:nvGraphicFramePr>
          <p:cNvPr id="13" name="Chart 12"/>
          <p:cNvGraphicFramePr/>
          <p:nvPr/>
        </p:nvGraphicFramePr>
        <p:xfrm>
          <a:off x="457200" y="2362200"/>
          <a:ext cx="30861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nvGraphicFramePr>
        <p:xfrm>
          <a:off x="3187700" y="2362200"/>
          <a:ext cx="30607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p:nvPr/>
        </p:nvGraphicFramePr>
        <p:xfrm>
          <a:off x="5880100" y="2362200"/>
          <a:ext cx="30353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10"/>
          <p:cNvSpPr/>
          <p:nvPr/>
        </p:nvSpPr>
        <p:spPr bwMode="auto">
          <a:xfrm>
            <a:off x="1339073" y="5048310"/>
            <a:ext cx="272949" cy="304800"/>
          </a:xfrm>
          <a:prstGeom prst="rect">
            <a:avLst/>
          </a:prstGeom>
          <a:solidFill>
            <a:srgbClr val="FF0000"/>
          </a:solidFill>
          <a:ln w="12700" cap="flat" cmpd="sng" algn="ctr">
            <a:noFill/>
            <a:prstDash val="solid"/>
            <a:round/>
            <a:headEnd type="none" w="med" len="med"/>
            <a:tailEnd type="none" w="med" len="med"/>
          </a:ln>
          <a:effectLst/>
          <a:scene3d>
            <a:camera prst="orthographicFront"/>
            <a:lightRig rig="threePt" dir="t"/>
          </a:scene3d>
          <a:sp3d>
            <a:bevelT w="165100" prst="coolSlant"/>
          </a:sp3d>
        </p:spPr>
        <p:txBody>
          <a:bodyPr wrap="none">
            <a:prstTxWarp prst="textNoShape">
              <a:avLst/>
            </a:prstTxWarp>
          </a:bodyPr>
          <a:lstStyle/>
          <a:p>
            <a:endParaRPr lang="en-US">
              <a:effectLst>
                <a:outerShdw blurRad="38100" dist="38100" dir="2700000" algn="tl">
                  <a:srgbClr val="FFFFFF"/>
                </a:outerShdw>
              </a:effectLst>
            </a:endParaRPr>
          </a:p>
        </p:txBody>
      </p:sp>
      <p:sp>
        <p:nvSpPr>
          <p:cNvPr id="12" name="Rectangle 11"/>
          <p:cNvSpPr/>
          <p:nvPr/>
        </p:nvSpPr>
        <p:spPr bwMode="auto">
          <a:xfrm>
            <a:off x="4317446" y="5048310"/>
            <a:ext cx="272949" cy="304800"/>
          </a:xfrm>
          <a:prstGeom prst="rect">
            <a:avLst/>
          </a:prstGeom>
          <a:solidFill>
            <a:srgbClr val="FF6600"/>
          </a:solidFill>
          <a:ln w="12700" cap="flat" cmpd="sng" algn="ctr">
            <a:noFill/>
            <a:prstDash val="solid"/>
            <a:round/>
            <a:headEnd type="none" w="med" len="med"/>
            <a:tailEnd type="none" w="med" len="med"/>
          </a:ln>
          <a:effectLst/>
          <a:scene3d>
            <a:camera prst="orthographicFront"/>
            <a:lightRig rig="threePt" dir="t"/>
          </a:scene3d>
          <a:sp3d>
            <a:bevelT w="165100" prst="coolSlant"/>
          </a:sp3d>
        </p:spPr>
        <p:txBody>
          <a:bodyPr wrap="none">
            <a:prstTxWarp prst="textNoShape">
              <a:avLst/>
            </a:prstTxWarp>
          </a:bodyPr>
          <a:lstStyle/>
          <a:p>
            <a:endParaRPr lang="en-US">
              <a:effectLst>
                <a:outerShdw blurRad="38100" dist="38100" dir="2700000" algn="tl">
                  <a:srgbClr val="FFFFFF"/>
                </a:outerShdw>
              </a:effectLst>
            </a:endParaRPr>
          </a:p>
        </p:txBody>
      </p:sp>
      <p:sp>
        <p:nvSpPr>
          <p:cNvPr id="16" name="Rectangle 15"/>
          <p:cNvSpPr/>
          <p:nvPr/>
        </p:nvSpPr>
        <p:spPr bwMode="auto">
          <a:xfrm>
            <a:off x="6583164" y="5048310"/>
            <a:ext cx="272949" cy="304800"/>
          </a:xfrm>
          <a:prstGeom prst="rect">
            <a:avLst/>
          </a:prstGeom>
          <a:solidFill>
            <a:schemeClr val="bg1">
              <a:lumMod val="20000"/>
              <a:lumOff val="80000"/>
            </a:schemeClr>
          </a:solidFill>
          <a:ln w="12700" cap="flat" cmpd="sng" algn="ctr">
            <a:noFill/>
            <a:prstDash val="solid"/>
            <a:round/>
            <a:headEnd type="none" w="med" len="med"/>
            <a:tailEnd type="none" w="med" len="med"/>
          </a:ln>
          <a:effectLst/>
          <a:scene3d>
            <a:camera prst="orthographicFront"/>
            <a:lightRig rig="threePt" dir="t"/>
          </a:scene3d>
          <a:sp3d>
            <a:bevelT w="165100" prst="coolSlant"/>
          </a:sp3d>
        </p:spPr>
        <p:txBody>
          <a:bodyPr wrap="none">
            <a:prstTxWarp prst="textNoShape">
              <a:avLst/>
            </a:prstTxWarp>
          </a:bodyPr>
          <a:lstStyle/>
          <a:p>
            <a:endParaRPr lang="en-US">
              <a:effectLst>
                <a:outerShdw blurRad="38100" dist="38100" dir="2700000" algn="tl">
                  <a:srgbClr val="FFFFFF"/>
                </a:outerShdw>
              </a:effectLst>
            </a:endParaRPr>
          </a:p>
        </p:txBody>
      </p:sp>
      <p:sp>
        <p:nvSpPr>
          <p:cNvPr id="17" name="TextBox 16"/>
          <p:cNvSpPr txBox="1"/>
          <p:nvPr/>
        </p:nvSpPr>
        <p:spPr>
          <a:xfrm>
            <a:off x="6992938" y="4953000"/>
            <a:ext cx="989012" cy="396875"/>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pPr defTabSz="457200" eaLnBrk="1" hangingPunct="1"/>
            <a:r>
              <a:rPr lang="en-US" sz="2000" b="0">
                <a:solidFill>
                  <a:schemeClr val="tx1"/>
                </a:solidFill>
                <a:latin typeface="Arial" pitchFamily="-108" charset="0"/>
              </a:rPr>
              <a:t>No IFD</a:t>
            </a:r>
          </a:p>
        </p:txBody>
      </p:sp>
      <p:sp>
        <p:nvSpPr>
          <p:cNvPr id="18" name="TextBox 17"/>
          <p:cNvSpPr txBox="1"/>
          <p:nvPr/>
        </p:nvSpPr>
        <p:spPr>
          <a:xfrm>
            <a:off x="4643438" y="4953000"/>
            <a:ext cx="1624012" cy="396875"/>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pPr defTabSz="457200" eaLnBrk="1" hangingPunct="1"/>
            <a:r>
              <a:rPr lang="en-US" sz="2000" b="0">
                <a:solidFill>
                  <a:schemeClr val="tx1"/>
                </a:solidFill>
                <a:latin typeface="Arial" pitchFamily="-108" charset="0"/>
              </a:rPr>
              <a:t>Possible IFD</a:t>
            </a:r>
          </a:p>
        </p:txBody>
      </p:sp>
      <p:sp>
        <p:nvSpPr>
          <p:cNvPr id="19" name="TextBox 18"/>
          <p:cNvSpPr txBox="1"/>
          <p:nvPr/>
        </p:nvSpPr>
        <p:spPr>
          <a:xfrm>
            <a:off x="1611313" y="4953000"/>
            <a:ext cx="2555875" cy="396875"/>
          </a:xfrm>
          <a:prstGeom prst="rect">
            <a:avLst/>
          </a:prstGeom>
          <a:noFill/>
          <a:effectLst>
            <a:outerShdw blurRad="50800" dist="38100" dir="2700000" algn="tl" rotWithShape="0">
              <a:srgbClr val="000000">
                <a:alpha val="43000"/>
              </a:srgbClr>
            </a:outerShdw>
          </a:effectLst>
        </p:spPr>
        <p:txBody>
          <a:bodyPr wrap="none">
            <a:prstTxWarp prst="textNoShape">
              <a:avLst/>
            </a:prstTxWarp>
            <a:spAutoFit/>
          </a:bodyPr>
          <a:lstStyle/>
          <a:p>
            <a:pPr defTabSz="457200" eaLnBrk="1" hangingPunct="1"/>
            <a:r>
              <a:rPr lang="en-US" sz="2000" b="0">
                <a:solidFill>
                  <a:schemeClr val="tx1"/>
                </a:solidFill>
                <a:latin typeface="Arial" pitchFamily="-108" charset="0"/>
              </a:rPr>
              <a:t>Proven/Probable IFD</a:t>
            </a:r>
          </a:p>
        </p:txBody>
      </p:sp>
      <p:sp>
        <p:nvSpPr>
          <p:cNvPr id="20" name="Rectangle 19"/>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3416538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987659" y="1651413"/>
            <a:ext cx="3128592" cy="3128592"/>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0" name="Oval 19"/>
          <p:cNvSpPr/>
          <p:nvPr/>
        </p:nvSpPr>
        <p:spPr>
          <a:xfrm>
            <a:off x="2181344" y="3061036"/>
            <a:ext cx="3128592" cy="3128592"/>
          </a:xfrm>
          <a:prstGeom prst="ellipse">
            <a:avLst/>
          </a:prstGeom>
          <a:solidFill>
            <a:srgbClr val="FF6666">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42" name="TextBox 16"/>
          <p:cNvSpPr txBox="1">
            <a:spLocks noChangeArrowheads="1"/>
          </p:cNvSpPr>
          <p:nvPr/>
        </p:nvSpPr>
        <p:spPr bwMode="auto">
          <a:xfrm>
            <a:off x="621371" y="4595339"/>
            <a:ext cx="178944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Clinical features</a:t>
            </a:r>
            <a:endParaRPr lang="en-US" dirty="0"/>
          </a:p>
        </p:txBody>
      </p:sp>
      <p:sp>
        <p:nvSpPr>
          <p:cNvPr id="7"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Tree>
    <p:extLst>
      <p:ext uri="{BB962C8B-B14F-4D97-AF65-F5344CB8AC3E}">
        <p14:creationId xmlns:p14="http://schemas.microsoft.com/office/powerpoint/2010/main" val="2117402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patient cohorts?</a:t>
            </a:r>
          </a:p>
        </p:txBody>
      </p:sp>
      <p:graphicFrame>
        <p:nvGraphicFramePr>
          <p:cNvPr id="8" name="Chart 7"/>
          <p:cNvGraphicFramePr/>
          <p:nvPr/>
        </p:nvGraphicFramePr>
        <p:xfrm>
          <a:off x="381000" y="23622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457200" y="2362200"/>
          <a:ext cx="30861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nvGraphicFramePr>
        <p:xfrm>
          <a:off x="3187700" y="2362200"/>
          <a:ext cx="30607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p:nvPr/>
        </p:nvGraphicFramePr>
        <p:xfrm>
          <a:off x="5880100" y="2362200"/>
          <a:ext cx="30353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p:cNvSpPr txBox="1"/>
          <p:nvPr/>
        </p:nvSpPr>
        <p:spPr>
          <a:xfrm>
            <a:off x="3403619" y="4836724"/>
            <a:ext cx="2628862" cy="1652002"/>
          </a:xfrm>
          <a:prstGeom prst="rect">
            <a:avLst/>
          </a:prstGeom>
          <a:effectLst>
            <a:outerShdw blurRad="50800" dist="38100" dir="270000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a:prstTxWarp prst="textNoShape">
              <a:avLst/>
            </a:prstTxWarp>
            <a:spAutoFit/>
          </a:bodyPr>
          <a:lstStyle/>
          <a:p>
            <a:pPr defTabSz="457200" eaLnBrk="1" hangingPunct="1"/>
            <a:r>
              <a:rPr lang="en-US" b="0">
                <a:solidFill>
                  <a:schemeClr val="tx1"/>
                </a:solidFill>
                <a:ea typeface="Tahoma" pitchFamily="-108" charset="0"/>
                <a:cs typeface="Tahoma" pitchFamily="-108" charset="0"/>
              </a:rPr>
              <a:t>65 adults treated for haematological malignancies or recipients of an HSCT</a:t>
            </a:r>
          </a:p>
          <a:p>
            <a:pPr defTabSz="457200" eaLnBrk="1" hangingPunct="1"/>
            <a:endParaRPr lang="en-US" b="0">
              <a:solidFill>
                <a:schemeClr val="tx1"/>
              </a:solidFill>
              <a:ea typeface="Tahoma" pitchFamily="-108" charset="0"/>
              <a:cs typeface="Tahoma" pitchFamily="-108" charset="0"/>
            </a:endParaRPr>
          </a:p>
        </p:txBody>
      </p:sp>
      <p:sp>
        <p:nvSpPr>
          <p:cNvPr id="18" name="TextBox 17"/>
          <p:cNvSpPr txBox="1"/>
          <p:nvPr/>
        </p:nvSpPr>
        <p:spPr>
          <a:xfrm>
            <a:off x="558838" y="4834609"/>
            <a:ext cx="2628862" cy="1941050"/>
          </a:xfrm>
          <a:prstGeom prst="rect">
            <a:avLst/>
          </a:prstGeom>
          <a:effectLst>
            <a:outerShdw blurRad="50800" dist="38100" dir="270000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a:prstTxWarp prst="textNoShape">
              <a:avLst/>
            </a:prstTxWarp>
            <a:spAutoFit/>
          </a:bodyPr>
          <a:lstStyle/>
          <a:p>
            <a:pPr defTabSz="457200" eaLnBrk="1" hangingPunct="1"/>
            <a:r>
              <a:rPr lang="en-US" b="0">
                <a:solidFill>
                  <a:schemeClr val="tx1"/>
                </a:solidFill>
                <a:ea typeface="Tahoma" pitchFamily="-108" charset="0"/>
                <a:cs typeface="Tahoma" pitchFamily="-108" charset="0"/>
              </a:rPr>
              <a:t>54 adults with cancer (treated for haematological malignancies who had developed pulmonary infiltrates</a:t>
            </a:r>
          </a:p>
          <a:p>
            <a:pPr defTabSz="457200" eaLnBrk="1" hangingPunct="1"/>
            <a:endParaRPr lang="en-US" b="0">
              <a:solidFill>
                <a:schemeClr val="tx1"/>
              </a:solidFill>
              <a:ea typeface="Tahoma" pitchFamily="-108" charset="0"/>
              <a:cs typeface="Tahoma" pitchFamily="-108" charset="0"/>
            </a:endParaRPr>
          </a:p>
        </p:txBody>
      </p:sp>
      <p:sp>
        <p:nvSpPr>
          <p:cNvPr id="19" name="TextBox 18"/>
          <p:cNvSpPr txBox="1"/>
          <p:nvPr/>
        </p:nvSpPr>
        <p:spPr>
          <a:xfrm>
            <a:off x="6184881" y="4836724"/>
            <a:ext cx="2628862" cy="1652002"/>
          </a:xfrm>
          <a:prstGeom prst="rect">
            <a:avLst/>
          </a:prstGeom>
          <a:effectLst>
            <a:outerShdw blurRad="50800" dist="38100" dir="2700000">
              <a:srgbClr val="000000">
                <a:alpha val="43000"/>
              </a:srgbClr>
            </a:outerShdw>
          </a:effectLst>
        </p:spPr>
        <p:style>
          <a:lnRef idx="2">
            <a:schemeClr val="accent3"/>
          </a:lnRef>
          <a:fillRef idx="1">
            <a:schemeClr val="lt1"/>
          </a:fillRef>
          <a:effectRef idx="0">
            <a:schemeClr val="accent3"/>
          </a:effectRef>
          <a:fontRef idx="minor">
            <a:schemeClr val="dk1"/>
          </a:fontRef>
        </p:style>
        <p:txBody>
          <a:bodyPr>
            <a:prstTxWarp prst="textNoShape">
              <a:avLst/>
            </a:prstTxWarp>
            <a:spAutoFit/>
          </a:bodyPr>
          <a:lstStyle/>
          <a:p>
            <a:pPr defTabSz="457200" eaLnBrk="1" hangingPunct="1"/>
            <a:r>
              <a:rPr lang="en-US" b="0">
                <a:solidFill>
                  <a:schemeClr val="tx1"/>
                </a:solidFill>
                <a:ea typeface="Tahoma" pitchFamily="-108" charset="0"/>
                <a:cs typeface="Tahoma" pitchFamily="-108" charset="0"/>
              </a:rPr>
              <a:t>203 adults treated for haematological malignancies or recipients of an HSCT</a:t>
            </a:r>
          </a:p>
          <a:p>
            <a:pPr defTabSz="457200" eaLnBrk="1" hangingPunct="1"/>
            <a:endParaRPr lang="en-US" b="0">
              <a:solidFill>
                <a:schemeClr val="tx1"/>
              </a:solidFill>
              <a:ea typeface="Tahoma" pitchFamily="-108" charset="0"/>
              <a:cs typeface="Tahoma" pitchFamily="-108" charset="0"/>
            </a:endParaRPr>
          </a:p>
        </p:txBody>
      </p:sp>
      <p:sp>
        <p:nvSpPr>
          <p:cNvPr id="16" name="Rectangle 15"/>
          <p:cNvSpPr/>
          <p:nvPr/>
        </p:nvSpPr>
        <p:spPr>
          <a:xfrm>
            <a:off x="3660609" y="1752600"/>
            <a:ext cx="1956886"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prstTxWarp prst="textNoShape">
              <a:avLst/>
            </a:prstTxWarp>
            <a:spAutoFit/>
          </a:bodyPr>
          <a:lstStyle/>
          <a:p>
            <a:pPr defTabSz="457200" eaLnBrk="1" hangingPunct="1"/>
            <a:r>
              <a:rPr lang="en-US" sz="1600" b="1">
                <a:solidFill>
                  <a:schemeClr val="bg1"/>
                </a:solidFill>
                <a:ea typeface="Tahoma" pitchFamily="-108" charset="0"/>
                <a:cs typeface="Tahoma" pitchFamily="-108" charset="0"/>
              </a:rPr>
              <a:t>Halliday et al 2005</a:t>
            </a:r>
          </a:p>
        </p:txBody>
      </p:sp>
      <p:sp>
        <p:nvSpPr>
          <p:cNvPr id="20" name="Rectangle 19"/>
          <p:cNvSpPr/>
          <p:nvPr/>
        </p:nvSpPr>
        <p:spPr>
          <a:xfrm>
            <a:off x="1098651" y="1752600"/>
            <a:ext cx="1633781"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prstTxWarp prst="textNoShape">
              <a:avLst/>
            </a:prstTxWarp>
            <a:spAutoFit/>
          </a:bodyPr>
          <a:lstStyle/>
          <a:p>
            <a:pPr defTabSz="457200" eaLnBrk="1" hangingPunct="1"/>
            <a:r>
              <a:rPr lang="en-US" sz="1600" b="1">
                <a:solidFill>
                  <a:schemeClr val="bg1"/>
                </a:solidFill>
                <a:ea typeface="Tahoma" pitchFamily="-108" charset="0"/>
                <a:cs typeface="Tahoma" pitchFamily="-108" charset="0"/>
              </a:rPr>
              <a:t>Raad et al 2002</a:t>
            </a:r>
          </a:p>
        </p:txBody>
      </p:sp>
      <p:sp>
        <p:nvSpPr>
          <p:cNvPr id="21" name="Rectangle 20"/>
          <p:cNvSpPr/>
          <p:nvPr/>
        </p:nvSpPr>
        <p:spPr>
          <a:xfrm>
            <a:off x="6476064" y="1752600"/>
            <a:ext cx="1738777"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prstTxWarp prst="textNoShape">
              <a:avLst/>
            </a:prstTxWarp>
            <a:spAutoFit/>
          </a:bodyPr>
          <a:lstStyle/>
          <a:p>
            <a:pPr defTabSz="457200" eaLnBrk="1" hangingPunct="1"/>
            <a:r>
              <a:rPr lang="en-US" sz="1600" b="1">
                <a:solidFill>
                  <a:schemeClr val="bg1"/>
                </a:solidFill>
                <a:ea typeface="Tahoma" pitchFamily="-108" charset="0"/>
                <a:cs typeface="Tahoma" pitchFamily="-108" charset="0"/>
              </a:rPr>
              <a:t>White et al 2006</a:t>
            </a:r>
          </a:p>
        </p:txBody>
      </p:sp>
      <p:sp>
        <p:nvSpPr>
          <p:cNvPr id="22" name="Rectangle 21"/>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4072111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54130" name="Group 114"/>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18S </a:t>
                      </a:r>
                      <a:r>
                        <a:rPr kumimoji="0" lang="en-US" sz="1400" b="1" i="0" u="none" strike="noStrike" cap="none" normalizeH="0" baseline="0" dirty="0" err="1">
                          <a:ln>
                            <a:noFill/>
                          </a:ln>
                          <a:solidFill>
                            <a:srgbClr val="000000"/>
                          </a:solidFill>
                          <a:effectLst/>
                          <a:latin typeface="Tahoma" pitchFamily="-108" charset="0"/>
                          <a:ea typeface="ＭＳ Ｐゴシック" pitchFamily="-108" charset="-128"/>
                          <a:cs typeface="ＭＳ Ｐゴシック" pitchFamily="-108" charset="-128"/>
                        </a:rPr>
                        <a:t>rRNA</a:t>
                      </a:r>
                      <a:endPar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endParaRP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err="1">
                          <a:ln>
                            <a:noFill/>
                          </a:ln>
                          <a:solidFill>
                            <a:srgbClr val="000000"/>
                          </a:solidFill>
                          <a:effectLst/>
                          <a:latin typeface="Tahoma" pitchFamily="-108" charset="0"/>
                          <a:ea typeface="ＭＳ Ｐゴシック" pitchFamily="-108" charset="-128"/>
                          <a:cs typeface="ＭＳ Ｐゴシック" pitchFamily="-108" charset="-128"/>
                        </a:rPr>
                        <a:t>Skladny</a:t>
                      </a: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  et al [43]</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FFFFFF"/>
                    </a:solidFill>
                  </a:tcPr>
                </a:tc>
              </a:tr>
            </a:tbl>
          </a:graphicData>
        </a:graphic>
      </p:graphicFrame>
      <p:sp>
        <p:nvSpPr>
          <p:cNvPr id="4054131" name="Line 115"/>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40825256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78654" name="Group 62"/>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B3B3B3"/>
                    </a:solidFill>
                  </a:tcPr>
                </a:tc>
              </a:tr>
            </a:tbl>
          </a:graphicData>
        </a:graphic>
      </p:graphicFrame>
      <p:sp>
        <p:nvSpPr>
          <p:cNvPr id="4078652"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3609302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80702" name="Group 62"/>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B3B3B3"/>
                    </a:solidFill>
                  </a:tcPr>
                </a:tc>
              </a:tr>
            </a:tbl>
          </a:graphicData>
        </a:graphic>
      </p:graphicFrame>
      <p:sp>
        <p:nvSpPr>
          <p:cNvPr id="4080700"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9044730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82750" name="Group 62"/>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B3B3B3"/>
                    </a:solidFill>
                  </a:tcPr>
                </a:tc>
              </a:tr>
            </a:tbl>
          </a:graphicData>
        </a:graphic>
      </p:graphicFrame>
      <p:sp>
        <p:nvSpPr>
          <p:cNvPr id="4082748"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53835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84798" name="Group 62"/>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B3B3B3"/>
                    </a:solidFill>
                  </a:tcPr>
                </a:tc>
              </a:tr>
            </a:tbl>
          </a:graphicData>
        </a:graphic>
      </p:graphicFrame>
      <p:sp>
        <p:nvSpPr>
          <p:cNvPr id="4084796"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899452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86846" name="Group 62"/>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B3B3B3"/>
                    </a:solidFill>
                  </a:tcPr>
                </a:tc>
              </a:tr>
            </a:tbl>
          </a:graphicData>
        </a:graphic>
      </p:graphicFrame>
      <p:sp>
        <p:nvSpPr>
          <p:cNvPr id="4086844"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853614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88894" name="Group 62"/>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B3B3B3"/>
                    </a:solidFill>
                  </a:tcPr>
                </a:tc>
              </a:tr>
            </a:tbl>
          </a:graphicData>
        </a:graphic>
      </p:graphicFrame>
      <p:sp>
        <p:nvSpPr>
          <p:cNvPr id="4088892"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285289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idx="4294967295"/>
          </p:nvPr>
        </p:nvSpPr>
        <p:spPr/>
        <p:txBody>
          <a:bodyPr/>
          <a:lstStyle/>
          <a:p>
            <a:pPr eaLnBrk="1" hangingPunct="1"/>
            <a:r>
              <a:rPr lang="en-US">
                <a:effectLst>
                  <a:outerShdw blurRad="38100" dist="38100" dir="2700000" algn="tl">
                    <a:srgbClr val="FFFFFF"/>
                  </a:outerShdw>
                </a:effectLst>
                <a:ea typeface="ＭＳ Ｐゴシック" pitchFamily="-108" charset="-128"/>
                <a:cs typeface="ＭＳ Ｐゴシック" pitchFamily="-108" charset="-128"/>
              </a:rPr>
              <a:t>Differences in methods?</a:t>
            </a:r>
          </a:p>
        </p:txBody>
      </p:sp>
      <p:graphicFrame>
        <p:nvGraphicFramePr>
          <p:cNvPr id="4090941" name="Group 61"/>
          <p:cNvGraphicFramePr>
            <a:graphicFrameLocks noGrp="1"/>
          </p:cNvGraphicFramePr>
          <p:nvPr>
            <p:ph idx="4294967295"/>
          </p:nvPr>
        </p:nvGraphicFramePr>
        <p:xfrm>
          <a:off x="881063" y="1676400"/>
          <a:ext cx="7450137" cy="3802066"/>
        </p:xfrm>
        <a:graphic>
          <a:graphicData uri="http://schemas.openxmlformats.org/drawingml/2006/table">
            <a:tbl>
              <a:tblPr/>
              <a:tblGrid>
                <a:gridCol w="1862137"/>
                <a:gridCol w="1862138"/>
                <a:gridCol w="1863725"/>
                <a:gridCol w="1862137"/>
              </a:tblGrid>
              <a:tr h="457200">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Raad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Halliday et al. </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White et al.</a:t>
                      </a:r>
                    </a:p>
                  </a:txBody>
                  <a:tcPr marL="12700" marR="12700" marT="12700" marB="0" horzOverflow="overflow">
                    <a:lnL>
                      <a:noFill/>
                    </a:lnL>
                    <a:lnR>
                      <a:noFill/>
                    </a:lnR>
                    <a:lnT>
                      <a:noFill/>
                    </a:lnT>
                    <a:lnB>
                      <a:noFill/>
                    </a:lnB>
                    <a:lnTlToBr>
                      <a:noFill/>
                    </a:lnTlToBr>
                    <a:lnBlToTr>
                      <a:noFill/>
                    </a:lnBlToTr>
                    <a:solidFill>
                      <a:srgbClr val="FFFFFF"/>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Cell wall disruption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SDS, proteinase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Lyticase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Mechanical, glass beads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DNA extraction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phenol-chloroform</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MagnaPure®</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TaqMan*</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Nested PCR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yes</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Target gene</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alkaline proteinase gene mDNA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18S rRNA</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28S rRNA </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No sample for result </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1 and 2</a:t>
                      </a:r>
                    </a:p>
                  </a:txBody>
                  <a:tcPr marL="12700" marR="12700" marT="12700" marB="0" horzOverflow="overflow">
                    <a:lnL>
                      <a:noFill/>
                    </a:lnL>
                    <a:lnR>
                      <a:noFill/>
                    </a:lnR>
                    <a:lnT>
                      <a:noFill/>
                    </a:lnT>
                    <a:lnB>
                      <a:noFill/>
                    </a:lnB>
                    <a:lnTlToBr>
                      <a:noFill/>
                    </a:lnTlToBr>
                    <a:lnBlToTr>
                      <a:noFill/>
                    </a:lnBlToTr>
                    <a:solidFill>
                      <a:srgbClr val="B3B3B3"/>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2</a:t>
                      </a:r>
                    </a:p>
                  </a:txBody>
                  <a:tcPr marL="12700" marR="12700" marT="12700" marB="0" horzOverflow="overflow">
                    <a:lnL>
                      <a:noFill/>
                    </a:lnL>
                    <a:lnR>
                      <a:noFill/>
                    </a:lnR>
                    <a:lnT>
                      <a:noFill/>
                    </a:lnT>
                    <a:lnB>
                      <a:noFill/>
                    </a:lnB>
                    <a:lnTlToBr>
                      <a:noFill/>
                    </a:lnTlToBr>
                    <a:lnBlToTr>
                      <a:noFill/>
                    </a:lnBlToTr>
                    <a:solidFill>
                      <a:srgbClr val="B3B3B3"/>
                    </a:solidFill>
                  </a:tcPr>
                </a:tc>
              </a:tr>
              <a:tr h="477838">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References for methodology</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Tang  et al [59];  Bretagne et al. [58]</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Skladny  et al [43]</a:t>
                      </a:r>
                    </a:p>
                  </a:txBody>
                  <a:tcPr marL="12700" marR="12700" marT="12700" marB="0"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Tahoma" pitchFamily="-108" charset="0"/>
                          <a:ea typeface="ＭＳ Ｐゴシック" pitchFamily="-108" charset="-128"/>
                          <a:cs typeface="ＭＳ Ｐゴシック" pitchFamily="-108" charset="-128"/>
                        </a:rPr>
                        <a:t>Williamson et al [28]</a:t>
                      </a:r>
                    </a:p>
                  </a:txBody>
                  <a:tcPr marL="12700" marR="12700" marT="12700" marB="0" horzOverflow="overflow">
                    <a:lnL>
                      <a:noFill/>
                    </a:lnL>
                    <a:lnR>
                      <a:noFill/>
                    </a:lnR>
                    <a:lnT>
                      <a:noFill/>
                    </a:lnT>
                    <a:lnB>
                      <a:noFill/>
                    </a:lnB>
                    <a:lnTlToBr>
                      <a:noFill/>
                    </a:lnTlToBr>
                    <a:lnBlToTr>
                      <a:noFill/>
                    </a:lnBlToTr>
                    <a:solidFill>
                      <a:srgbClr val="FFFFFF"/>
                    </a:solidFill>
                  </a:tcPr>
                </a:tc>
              </a:tr>
            </a:tbl>
          </a:graphicData>
        </a:graphic>
      </p:graphicFrame>
      <p:sp>
        <p:nvSpPr>
          <p:cNvPr id="4090940" name="Line 60"/>
          <p:cNvSpPr>
            <a:spLocks noChangeShapeType="1"/>
          </p:cNvSpPr>
          <p:nvPr/>
        </p:nvSpPr>
        <p:spPr bwMode="auto">
          <a:xfrm>
            <a:off x="838200" y="2057400"/>
            <a:ext cx="7467600" cy="0"/>
          </a:xfrm>
          <a:prstGeom prst="line">
            <a:avLst/>
          </a:prstGeom>
          <a:noFill/>
          <a:ln w="28575">
            <a:solidFill>
              <a:schemeClr val="tx1"/>
            </a:solid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Times New Roman" pitchFamily="-60" charset="0"/>
            </a:endParaRPr>
          </a:p>
        </p:txBody>
      </p:sp>
      <p:sp>
        <p:nvSpPr>
          <p:cNvPr id="5" name="Rectangle 4"/>
          <p:cNvSpPr>
            <a:spLocks noChangeArrowheads="1"/>
          </p:cNvSpPr>
          <p:nvPr/>
        </p:nvSpPr>
        <p:spPr bwMode="auto">
          <a:xfrm>
            <a:off x="5943609" y="6504516"/>
            <a:ext cx="320885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err="1" smtClean="0">
                <a:solidFill>
                  <a:srgbClr val="0000CC"/>
                </a:solidFill>
                <a:latin typeface="Tahoma" pitchFamily="-65" charset="0"/>
                <a:ea typeface="Arial" pitchFamily="-110" charset="0"/>
                <a:cs typeface="Arial" pitchFamily="-110" charset="0"/>
              </a:rPr>
              <a:t>Mengoli</a:t>
            </a:r>
            <a:r>
              <a:rPr lang="en-US" sz="1200" dirty="0" smtClean="0">
                <a:solidFill>
                  <a:srgbClr val="0000CC"/>
                </a:solidFill>
                <a:latin typeface="Tahoma" pitchFamily="-65" charset="0"/>
                <a:ea typeface="Arial" pitchFamily="-110" charset="0"/>
                <a:cs typeface="Arial" pitchFamily="-110" charset="0"/>
              </a:rPr>
              <a:t> et al 2009 Lancet Infect </a:t>
            </a:r>
            <a:r>
              <a:rPr lang="en-US" sz="1200" dirty="0" err="1" smtClean="0">
                <a:solidFill>
                  <a:srgbClr val="0000CC"/>
                </a:solidFill>
                <a:latin typeface="Tahoma" pitchFamily="-65" charset="0"/>
                <a:ea typeface="Arial" pitchFamily="-110" charset="0"/>
                <a:cs typeface="Arial" pitchFamily="-110" charset="0"/>
              </a:rPr>
              <a:t>Dis</a:t>
            </a:r>
            <a:r>
              <a:rPr lang="en-US" sz="1200" dirty="0" smtClean="0">
                <a:solidFill>
                  <a:srgbClr val="0000CC"/>
                </a:solidFill>
                <a:latin typeface="Tahoma" pitchFamily="-65" charset="0"/>
                <a:ea typeface="Arial" pitchFamily="-110" charset="0"/>
                <a:cs typeface="Arial" pitchFamily="-110" charset="0"/>
              </a:rPr>
              <a:t> 9:89-96</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2488119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tical Text Placeholder 5"/>
          <p:cNvSpPr>
            <a:spLocks noGrp="1"/>
          </p:cNvSpPr>
          <p:nvPr>
            <p:ph type="body" orient="vert" idx="1"/>
          </p:nvPr>
        </p:nvSpPr>
        <p:spPr/>
        <p:txBody>
          <a:bodyPr/>
          <a:lstStyle/>
          <a:p>
            <a:pPr marL="0" indent="0">
              <a:buNone/>
            </a:pPr>
            <a:r>
              <a:rPr lang="en-US" sz="2800" dirty="0" smtClean="0"/>
              <a:t>Several factors might explain the variation in PCR study results</a:t>
            </a:r>
          </a:p>
          <a:p>
            <a:pPr lvl="1"/>
            <a:r>
              <a:rPr lang="en-US" sz="2800" dirty="0" smtClean="0"/>
              <a:t>Population under study</a:t>
            </a:r>
          </a:p>
          <a:p>
            <a:pPr lvl="1"/>
            <a:r>
              <a:rPr lang="en-US" sz="2800" dirty="0" smtClean="0"/>
              <a:t>Sample size</a:t>
            </a:r>
          </a:p>
          <a:p>
            <a:pPr lvl="1"/>
            <a:r>
              <a:rPr lang="en-US" sz="2800" dirty="0" smtClean="0"/>
              <a:t>Sample intensity</a:t>
            </a:r>
          </a:p>
          <a:p>
            <a:pPr lvl="1"/>
            <a:r>
              <a:rPr lang="en-US" sz="2800" dirty="0" smtClean="0"/>
              <a:t>PCR methodology</a:t>
            </a:r>
          </a:p>
          <a:p>
            <a:pPr lvl="1"/>
            <a:r>
              <a:rPr lang="en-US" sz="2800" dirty="0" smtClean="0"/>
              <a:t>Numbers required for a positive result</a:t>
            </a:r>
          </a:p>
          <a:p>
            <a:pPr lvl="1"/>
            <a:endParaRPr lang="en-US" sz="2800" dirty="0"/>
          </a:p>
        </p:txBody>
      </p:sp>
      <p:sp>
        <p:nvSpPr>
          <p:cNvPr id="5" name="Title 4"/>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22118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1344" y="1651413"/>
            <a:ext cx="4818664" cy="4538215"/>
            <a:chOff x="2013936" y="1744783"/>
            <a:chExt cx="5198518" cy="4895961"/>
          </a:xfrm>
        </p:grpSpPr>
        <p:sp>
          <p:nvSpPr>
            <p:cNvPr id="23" name="Oval 22"/>
            <p:cNvSpPr/>
            <p:nvPr/>
          </p:nvSpPr>
          <p:spPr>
            <a:xfrm>
              <a:off x="2883813" y="1744783"/>
              <a:ext cx="3375218" cy="3375218"/>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0" name="Oval 19"/>
            <p:cNvSpPr/>
            <p:nvPr/>
          </p:nvSpPr>
          <p:spPr>
            <a:xfrm>
              <a:off x="2013936" y="3265526"/>
              <a:ext cx="3375218" cy="3375218"/>
            </a:xfrm>
            <a:prstGeom prst="ellipse">
              <a:avLst/>
            </a:prstGeom>
            <a:solidFill>
              <a:srgbClr val="FF6666">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2" name="Oval 21"/>
            <p:cNvSpPr/>
            <p:nvPr/>
          </p:nvSpPr>
          <p:spPr>
            <a:xfrm>
              <a:off x="3837236" y="3265526"/>
              <a:ext cx="3375218" cy="3375218"/>
            </a:xfrm>
            <a:prstGeom prst="ellipse">
              <a:avLst/>
            </a:prstGeom>
            <a:solidFill>
              <a:srgbClr val="FFFCBE">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gr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42" name="TextBox 16"/>
          <p:cNvSpPr txBox="1">
            <a:spLocks noChangeArrowheads="1"/>
          </p:cNvSpPr>
          <p:nvPr/>
        </p:nvSpPr>
        <p:spPr bwMode="auto">
          <a:xfrm>
            <a:off x="621371" y="4595339"/>
            <a:ext cx="178944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Clinical features</a:t>
            </a:r>
            <a:endParaRPr lang="en-US" dirty="0"/>
          </a:p>
        </p:txBody>
      </p:sp>
      <p:sp>
        <p:nvSpPr>
          <p:cNvPr id="43" name="TextBox 17"/>
          <p:cNvSpPr txBox="1">
            <a:spLocks noChangeArrowheads="1"/>
          </p:cNvSpPr>
          <p:nvPr/>
        </p:nvSpPr>
        <p:spPr bwMode="auto">
          <a:xfrm>
            <a:off x="6116251" y="4595339"/>
            <a:ext cx="264086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Microbiological evidence</a:t>
            </a:r>
            <a:endParaRPr lang="en-US" dirty="0"/>
          </a:p>
        </p:txBody>
      </p:sp>
      <p:sp>
        <p:nvSpPr>
          <p:cNvPr id="10"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Tree>
    <p:extLst>
      <p:ext uri="{BB962C8B-B14F-4D97-AF65-F5344CB8AC3E}">
        <p14:creationId xmlns:p14="http://schemas.microsoft.com/office/powerpoint/2010/main" val="957495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Aspergillus PCR standard</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12" y="1390744"/>
            <a:ext cx="9144000" cy="5691230"/>
          </a:xfrm>
          <a:prstGeom prst="rect">
            <a:avLst/>
          </a:prstGeom>
        </p:spPr>
      </p:pic>
      <p:sp>
        <p:nvSpPr>
          <p:cNvPr id="6" name="Oval Callout 5"/>
          <p:cNvSpPr/>
          <p:nvPr/>
        </p:nvSpPr>
        <p:spPr>
          <a:xfrm>
            <a:off x="5240981" y="1905952"/>
            <a:ext cx="1794028" cy="855387"/>
          </a:xfrm>
          <a:prstGeom prst="wedgeEllipseCallout">
            <a:avLst>
              <a:gd name="adj1" fmla="val 52227"/>
              <a:gd name="adj2" fmla="val 93842"/>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Who uses my PCR?</a:t>
            </a:r>
            <a:endParaRPr lang="en-US" dirty="0">
              <a:solidFill>
                <a:schemeClr val="tx1"/>
              </a:solidFill>
            </a:endParaRPr>
          </a:p>
        </p:txBody>
      </p:sp>
    </p:spTree>
    <p:extLst>
      <p:ext uri="{BB962C8B-B14F-4D97-AF65-F5344CB8AC3E}">
        <p14:creationId xmlns:p14="http://schemas.microsoft.com/office/powerpoint/2010/main" val="22844877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a:t>Aspergillus PCR standard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12" y="1390744"/>
            <a:ext cx="9144000" cy="5691230"/>
          </a:xfrm>
          <a:prstGeom prst="rect">
            <a:avLst/>
          </a:prstGeom>
        </p:spPr>
      </p:pic>
      <p:sp>
        <p:nvSpPr>
          <p:cNvPr id="5" name="Oval Callout 4"/>
          <p:cNvSpPr/>
          <p:nvPr/>
        </p:nvSpPr>
        <p:spPr>
          <a:xfrm>
            <a:off x="76200" y="2035733"/>
            <a:ext cx="914400" cy="612648"/>
          </a:xfrm>
          <a:prstGeom prst="wedgeEllipseCallout">
            <a:avLst>
              <a:gd name="adj1" fmla="val 58528"/>
              <a:gd name="adj2" fmla="val 10197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notme</a:t>
            </a:r>
            <a:endParaRPr lang="en-US" dirty="0">
              <a:solidFill>
                <a:schemeClr val="tx1"/>
              </a:solidFill>
            </a:endParaRPr>
          </a:p>
        </p:txBody>
      </p:sp>
      <p:sp>
        <p:nvSpPr>
          <p:cNvPr id="6" name="Oval Callout 5"/>
          <p:cNvSpPr/>
          <p:nvPr/>
        </p:nvSpPr>
        <p:spPr>
          <a:xfrm>
            <a:off x="6033995" y="2518601"/>
            <a:ext cx="914400" cy="612648"/>
          </a:xfrm>
          <a:prstGeom prst="wedgeEllipseCallout">
            <a:avLst>
              <a:gd name="adj1" fmla="val -80353"/>
              <a:gd name="adj2" fmla="val 10197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not</a:t>
            </a:r>
            <a:endParaRPr lang="en-US" dirty="0">
              <a:solidFill>
                <a:schemeClr val="tx1"/>
              </a:solidFill>
            </a:endParaRPr>
          </a:p>
        </p:txBody>
      </p:sp>
      <p:sp>
        <p:nvSpPr>
          <p:cNvPr id="7" name="Oval Callout 6"/>
          <p:cNvSpPr/>
          <p:nvPr/>
        </p:nvSpPr>
        <p:spPr>
          <a:xfrm>
            <a:off x="5018088" y="2232429"/>
            <a:ext cx="914400" cy="612648"/>
          </a:xfrm>
          <a:prstGeom prst="wedgeEllipseCallout">
            <a:avLst>
              <a:gd name="adj1" fmla="val -47287"/>
              <a:gd name="adj2" fmla="val 10197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not</a:t>
            </a:r>
            <a:endParaRPr lang="en-US" dirty="0">
              <a:solidFill>
                <a:schemeClr val="tx1"/>
              </a:solidFill>
            </a:endParaRPr>
          </a:p>
        </p:txBody>
      </p:sp>
      <p:sp>
        <p:nvSpPr>
          <p:cNvPr id="8" name="Oval Callout 7"/>
          <p:cNvSpPr/>
          <p:nvPr/>
        </p:nvSpPr>
        <p:spPr>
          <a:xfrm>
            <a:off x="3174397" y="4135050"/>
            <a:ext cx="914400" cy="612648"/>
          </a:xfrm>
          <a:prstGeom prst="wedgeEllipseCallout">
            <a:avLst>
              <a:gd name="adj1" fmla="val 10029"/>
              <a:gd name="adj2" fmla="val -8554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notme</a:t>
            </a:r>
            <a:endParaRPr lang="en-US" dirty="0">
              <a:solidFill>
                <a:schemeClr val="tx1"/>
              </a:solidFill>
            </a:endParaRPr>
          </a:p>
        </p:txBody>
      </p:sp>
      <p:sp>
        <p:nvSpPr>
          <p:cNvPr id="9" name="Oval Callout 8"/>
          <p:cNvSpPr/>
          <p:nvPr/>
        </p:nvSpPr>
        <p:spPr>
          <a:xfrm>
            <a:off x="2006137" y="3828726"/>
            <a:ext cx="914400" cy="612648"/>
          </a:xfrm>
          <a:prstGeom prst="wedgeEllipseCallout">
            <a:avLst>
              <a:gd name="adj1" fmla="val 71755"/>
              <a:gd name="adj2" fmla="val -46069"/>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notme</a:t>
            </a:r>
            <a:endParaRPr lang="en-US" dirty="0">
              <a:solidFill>
                <a:schemeClr val="tx1"/>
              </a:solidFill>
            </a:endParaRPr>
          </a:p>
        </p:txBody>
      </p:sp>
      <p:sp>
        <p:nvSpPr>
          <p:cNvPr id="11" name="Oval Callout 10"/>
          <p:cNvSpPr/>
          <p:nvPr/>
        </p:nvSpPr>
        <p:spPr>
          <a:xfrm>
            <a:off x="4545997" y="3828726"/>
            <a:ext cx="914400" cy="612648"/>
          </a:xfrm>
          <a:prstGeom prst="wedgeEllipseCallout">
            <a:avLst>
              <a:gd name="adj1" fmla="val -71536"/>
              <a:gd name="adj2" fmla="val -55938"/>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notme</a:t>
            </a:r>
            <a:endParaRPr lang="en-US" dirty="0">
              <a:solidFill>
                <a:schemeClr val="tx1"/>
              </a:solidFill>
            </a:endParaRPr>
          </a:p>
        </p:txBody>
      </p:sp>
      <p:sp>
        <p:nvSpPr>
          <p:cNvPr id="12" name="Oval Callout 11"/>
          <p:cNvSpPr/>
          <p:nvPr/>
        </p:nvSpPr>
        <p:spPr>
          <a:xfrm>
            <a:off x="2463337" y="2210885"/>
            <a:ext cx="914400" cy="612648"/>
          </a:xfrm>
          <a:prstGeom prst="wedgeEllipseCallout">
            <a:avLst>
              <a:gd name="adj1" fmla="val -20340"/>
              <a:gd name="adj2" fmla="val 125013"/>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tx1"/>
                </a:solidFill>
              </a:rPr>
              <a:t>notme</a:t>
            </a:r>
            <a:endParaRPr lang="en-US" dirty="0">
              <a:solidFill>
                <a:schemeClr val="tx1"/>
              </a:solidFill>
            </a:endParaRPr>
          </a:p>
        </p:txBody>
      </p:sp>
    </p:spTree>
    <p:extLst>
      <p:ext uri="{BB962C8B-B14F-4D97-AF65-F5344CB8AC3E}">
        <p14:creationId xmlns:p14="http://schemas.microsoft.com/office/powerpoint/2010/main" val="396475459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a:t>Aspergillus PCR standard</a:t>
            </a:r>
          </a:p>
        </p:txBody>
      </p:sp>
      <p:pic>
        <p:nvPicPr>
          <p:cNvPr id="12" name="Picture 11"/>
          <p:cNvPicPr>
            <a:picLocks noChangeAspect="1"/>
          </p:cNvPicPr>
          <p:nvPr/>
        </p:nvPicPr>
        <p:blipFill>
          <a:blip r:embed="rId2"/>
          <a:stretch>
            <a:fillRect/>
          </a:stretch>
        </p:blipFill>
        <p:spPr>
          <a:xfrm>
            <a:off x="1264" y="1390744"/>
            <a:ext cx="9131623" cy="5717190"/>
          </a:xfrm>
          <a:prstGeom prst="rect">
            <a:avLst/>
          </a:prstGeom>
        </p:spPr>
      </p:pic>
      <p:sp>
        <p:nvSpPr>
          <p:cNvPr id="13" name="Cloud Callout 12"/>
          <p:cNvSpPr/>
          <p:nvPr/>
        </p:nvSpPr>
        <p:spPr>
          <a:xfrm>
            <a:off x="2306518" y="1610912"/>
            <a:ext cx="914400" cy="898395"/>
          </a:xfrm>
          <a:prstGeom prst="cloudCallout">
            <a:avLst>
              <a:gd name="adj1" fmla="val 94324"/>
              <a:gd name="adj2" fmla="val 8023"/>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tx1"/>
                </a:solidFill>
              </a:rPr>
              <a:t>?</a:t>
            </a:r>
          </a:p>
        </p:txBody>
      </p:sp>
    </p:spTree>
    <p:extLst>
      <p:ext uri="{BB962C8B-B14F-4D97-AF65-F5344CB8AC3E}">
        <p14:creationId xmlns:p14="http://schemas.microsoft.com/office/powerpoint/2010/main" val="22507570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Home brews</a:t>
            </a:r>
            <a:endParaRPr lang="en-US" dirty="0"/>
          </a:p>
        </p:txBody>
      </p:sp>
      <p:pic>
        <p:nvPicPr>
          <p:cNvPr id="3" name="Picture 2"/>
          <p:cNvPicPr>
            <a:picLocks noChangeAspect="1"/>
          </p:cNvPicPr>
          <p:nvPr/>
        </p:nvPicPr>
        <p:blipFill>
          <a:blip r:embed="rId2"/>
          <a:stretch>
            <a:fillRect/>
          </a:stretch>
        </p:blipFill>
        <p:spPr>
          <a:xfrm>
            <a:off x="635000" y="2250213"/>
            <a:ext cx="7874000" cy="3251200"/>
          </a:xfrm>
          <a:prstGeom prst="rect">
            <a:avLst/>
          </a:prstGeom>
        </p:spPr>
      </p:pic>
    </p:spTree>
    <p:extLst>
      <p:ext uri="{BB962C8B-B14F-4D97-AF65-F5344CB8AC3E}">
        <p14:creationId xmlns:p14="http://schemas.microsoft.com/office/powerpoint/2010/main" val="38355883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18983"/>
            <a:ext cx="8069582" cy="1277273"/>
          </a:xfrm>
          <a:effectLst>
            <a:outerShdw blurRad="50800" dist="38100" dir="2700000" algn="tl" rotWithShape="0">
              <a:srgbClr val="000000">
                <a:alpha val="43000"/>
              </a:srgbClr>
            </a:outerShdw>
          </a:effectLst>
        </p:spPr>
        <p:txBody>
          <a:bodyPr/>
          <a:lstStyle/>
          <a:p>
            <a:r>
              <a:rPr lang="en-US" dirty="0" smtClean="0">
                <a:solidFill>
                  <a:srgbClr val="FFFF00"/>
                </a:solidFill>
              </a:rPr>
              <a:t>EAPCRI</a:t>
            </a:r>
            <a:br>
              <a:rPr lang="en-US" dirty="0" smtClean="0">
                <a:solidFill>
                  <a:srgbClr val="FFFF00"/>
                </a:solidFill>
              </a:rPr>
            </a:br>
            <a:r>
              <a:rPr lang="en-US" dirty="0" smtClean="0">
                <a:solidFill>
                  <a:srgbClr val="FFFF00"/>
                </a:solidFill>
              </a:rPr>
              <a:t>Steering Committee</a:t>
            </a:r>
            <a:endParaRPr lang="en-US" dirty="0">
              <a:solidFill>
                <a:schemeClr val="bg1"/>
              </a:solidFill>
            </a:endParaRPr>
          </a:p>
        </p:txBody>
      </p:sp>
    </p:spTree>
    <p:extLst>
      <p:ext uri="{BB962C8B-B14F-4D97-AF65-F5344CB8AC3E}">
        <p14:creationId xmlns:p14="http://schemas.microsoft.com/office/powerpoint/2010/main" val="352257622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2996495" y="1417320"/>
            <a:ext cx="3151010" cy="5440680"/>
          </a:xfrm>
          <a:prstGeom prst="rect">
            <a:avLst/>
          </a:prstGeom>
          <a:noFill/>
          <a:ln w="9525">
            <a:noFill/>
            <a:miter lim="800000"/>
            <a:headEnd/>
            <a:tailEnd/>
          </a:ln>
          <a:effectLst/>
        </p:spPr>
      </p:pic>
      <p:sp>
        <p:nvSpPr>
          <p:cNvPr id="7" name="Text Box 6"/>
          <p:cNvSpPr txBox="1">
            <a:spLocks noChangeArrowheads="1"/>
          </p:cNvSpPr>
          <p:nvPr/>
        </p:nvSpPr>
        <p:spPr bwMode="auto">
          <a:xfrm>
            <a:off x="7092952" y="6375400"/>
            <a:ext cx="1979613" cy="369332"/>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GB" dirty="0">
                <a:solidFill>
                  <a:prstClr val="black"/>
                </a:solidFill>
                <a:latin typeface="Arial" pitchFamily="-110" charset="0"/>
                <a:ea typeface="Arial" pitchFamily="-110" charset="0"/>
                <a:cs typeface="Arial" pitchFamily="-110" charset="0"/>
              </a:rPr>
              <a:t>White </a:t>
            </a:r>
            <a:r>
              <a:rPr lang="en-GB" i="1" dirty="0">
                <a:solidFill>
                  <a:prstClr val="black"/>
                </a:solidFill>
                <a:latin typeface="Arial" pitchFamily="-110" charset="0"/>
                <a:ea typeface="Arial" pitchFamily="-110" charset="0"/>
                <a:cs typeface="Arial" pitchFamily="-110" charset="0"/>
              </a:rPr>
              <a:t>et al </a:t>
            </a:r>
            <a:r>
              <a:rPr lang="en-GB" dirty="0" smtClean="0">
                <a:solidFill>
                  <a:prstClr val="black"/>
                </a:solidFill>
                <a:latin typeface="Arial" pitchFamily="-110" charset="0"/>
                <a:ea typeface="Arial" pitchFamily="-110" charset="0"/>
                <a:cs typeface="Arial" pitchFamily="-110" charset="0"/>
              </a:rPr>
              <a:t>2010</a:t>
            </a:r>
            <a:endParaRPr lang="en-GB" dirty="0">
              <a:solidFill>
                <a:prstClr val="black"/>
              </a:solidFill>
              <a:latin typeface="Arial" pitchFamily="-110" charset="0"/>
              <a:ea typeface="Arial" pitchFamily="-110" charset="0"/>
              <a:cs typeface="Arial" pitchFamily="-110" charset="0"/>
            </a:endParaRPr>
          </a:p>
        </p:txBody>
      </p:sp>
      <p:sp>
        <p:nvSpPr>
          <p:cNvPr id="3" name="Title 2"/>
          <p:cNvSpPr>
            <a:spLocks noGrp="1"/>
          </p:cNvSpPr>
          <p:nvPr>
            <p:ph type="title"/>
          </p:nvPr>
        </p:nvSpPr>
        <p:spPr>
          <a:xfrm>
            <a:off x="533400" y="685800"/>
            <a:ext cx="8069582" cy="1031052"/>
          </a:xfrm>
        </p:spPr>
        <p:txBody>
          <a:bodyPr/>
          <a:lstStyle/>
          <a:p>
            <a:r>
              <a:rPr lang="en-GB" dirty="0">
                <a:latin typeface="Arial" pitchFamily="-110" charset="0"/>
                <a:ea typeface="ＭＳ Ｐゴシック" pitchFamily="34" charset="-128"/>
                <a:cs typeface="Arial" pitchFamily="-110" charset="0"/>
              </a:rPr>
              <a:t>Achieving standardisation</a:t>
            </a:r>
            <a:br>
              <a:rPr lang="en-GB" dirty="0">
                <a:latin typeface="Arial" pitchFamily="-110" charset="0"/>
                <a:ea typeface="ＭＳ Ｐゴシック" pitchFamily="34" charset="-128"/>
                <a:cs typeface="Arial" pitchFamily="-110" charset="0"/>
              </a:rPr>
            </a:br>
            <a:endParaRPr lang="en-US" dirty="0"/>
          </a:p>
        </p:txBody>
      </p:sp>
    </p:spTree>
    <p:extLst>
      <p:ext uri="{BB962C8B-B14F-4D97-AF65-F5344CB8AC3E}">
        <p14:creationId xmlns:p14="http://schemas.microsoft.com/office/powerpoint/2010/main" val="2580361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092952" y="6375400"/>
            <a:ext cx="1979613" cy="369332"/>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GB" dirty="0">
                <a:solidFill>
                  <a:prstClr val="black"/>
                </a:solidFill>
                <a:latin typeface="Arial" pitchFamily="-110" charset="0"/>
                <a:ea typeface="Arial" pitchFamily="-110" charset="0"/>
                <a:cs typeface="Arial" pitchFamily="-110" charset="0"/>
              </a:rPr>
              <a:t>White </a:t>
            </a:r>
            <a:r>
              <a:rPr lang="en-GB" i="1" dirty="0">
                <a:solidFill>
                  <a:prstClr val="black"/>
                </a:solidFill>
                <a:latin typeface="Arial" pitchFamily="-110" charset="0"/>
                <a:ea typeface="Arial" pitchFamily="-110" charset="0"/>
                <a:cs typeface="Arial" pitchFamily="-110" charset="0"/>
              </a:rPr>
              <a:t>et al </a:t>
            </a:r>
            <a:r>
              <a:rPr lang="en-GB" dirty="0" smtClean="0">
                <a:solidFill>
                  <a:prstClr val="black"/>
                </a:solidFill>
                <a:latin typeface="Arial" pitchFamily="-110" charset="0"/>
                <a:ea typeface="Arial" pitchFamily="-110" charset="0"/>
                <a:cs typeface="Arial" pitchFamily="-110" charset="0"/>
              </a:rPr>
              <a:t>2010</a:t>
            </a:r>
            <a:endParaRPr lang="en-GB" dirty="0">
              <a:solidFill>
                <a:prstClr val="black"/>
              </a:solidFill>
              <a:latin typeface="Arial" pitchFamily="-110" charset="0"/>
              <a:ea typeface="Arial" pitchFamily="-110" charset="0"/>
              <a:cs typeface="Arial" pitchFamily="-110" charset="0"/>
            </a:endParaRPr>
          </a:p>
        </p:txBody>
      </p:sp>
      <p:sp>
        <p:nvSpPr>
          <p:cNvPr id="3" name="Title 2"/>
          <p:cNvSpPr>
            <a:spLocks noGrp="1"/>
          </p:cNvSpPr>
          <p:nvPr>
            <p:ph type="title"/>
          </p:nvPr>
        </p:nvSpPr>
        <p:spPr>
          <a:xfrm>
            <a:off x="533400" y="685800"/>
            <a:ext cx="8069582" cy="1031052"/>
          </a:xfrm>
        </p:spPr>
        <p:txBody>
          <a:bodyPr/>
          <a:lstStyle/>
          <a:p>
            <a:r>
              <a:rPr lang="en-GB" dirty="0">
                <a:latin typeface="Arial" pitchFamily="-110" charset="0"/>
                <a:ea typeface="ＭＳ Ｐゴシック" pitchFamily="34" charset="-128"/>
                <a:cs typeface="Arial" pitchFamily="-110" charset="0"/>
              </a:rPr>
              <a:t>Achieving standardisation</a:t>
            </a:r>
            <a:br>
              <a:rPr lang="en-GB" dirty="0">
                <a:latin typeface="Arial" pitchFamily="-110" charset="0"/>
                <a:ea typeface="ＭＳ Ｐゴシック" pitchFamily="34" charset="-128"/>
                <a:cs typeface="Arial" pitchFamily="-110" charset="0"/>
              </a:rPr>
            </a:br>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88805" y="1716852"/>
            <a:ext cx="5766389" cy="2667606"/>
          </a:xfrm>
          <a:prstGeom prst="rect">
            <a:avLst/>
          </a:prstGeom>
          <a:noFill/>
          <a:ln w="9525">
            <a:noFill/>
            <a:miter lim="800000"/>
            <a:headEnd/>
            <a:tailEnd/>
          </a:ln>
          <a:effectLst/>
        </p:spPr>
      </p:pic>
    </p:spTree>
    <p:extLst>
      <p:ext uri="{BB962C8B-B14F-4D97-AF65-F5344CB8AC3E}">
        <p14:creationId xmlns:p14="http://schemas.microsoft.com/office/powerpoint/2010/main" val="7330137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092952" y="6375400"/>
            <a:ext cx="1979613" cy="369332"/>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GB" dirty="0">
                <a:solidFill>
                  <a:prstClr val="black"/>
                </a:solidFill>
                <a:latin typeface="Arial" pitchFamily="-110" charset="0"/>
                <a:ea typeface="Arial" pitchFamily="-110" charset="0"/>
                <a:cs typeface="Arial" pitchFamily="-110" charset="0"/>
              </a:rPr>
              <a:t>White </a:t>
            </a:r>
            <a:r>
              <a:rPr lang="en-GB" i="1" dirty="0">
                <a:solidFill>
                  <a:prstClr val="black"/>
                </a:solidFill>
                <a:latin typeface="Arial" pitchFamily="-110" charset="0"/>
                <a:ea typeface="Arial" pitchFamily="-110" charset="0"/>
                <a:cs typeface="Arial" pitchFamily="-110" charset="0"/>
              </a:rPr>
              <a:t>et al </a:t>
            </a:r>
            <a:r>
              <a:rPr lang="en-GB" dirty="0" smtClean="0">
                <a:solidFill>
                  <a:prstClr val="black"/>
                </a:solidFill>
                <a:latin typeface="Arial" pitchFamily="-110" charset="0"/>
                <a:ea typeface="Arial" pitchFamily="-110" charset="0"/>
                <a:cs typeface="Arial" pitchFamily="-110" charset="0"/>
              </a:rPr>
              <a:t>2010</a:t>
            </a:r>
            <a:endParaRPr lang="en-GB" dirty="0">
              <a:solidFill>
                <a:prstClr val="black"/>
              </a:solidFill>
              <a:latin typeface="Arial" pitchFamily="-110" charset="0"/>
              <a:ea typeface="Arial" pitchFamily="-110" charset="0"/>
              <a:cs typeface="Arial" pitchFamily="-110" charset="0"/>
            </a:endParaRPr>
          </a:p>
        </p:txBody>
      </p:sp>
      <p:sp>
        <p:nvSpPr>
          <p:cNvPr id="3" name="Title 2"/>
          <p:cNvSpPr>
            <a:spLocks noGrp="1"/>
          </p:cNvSpPr>
          <p:nvPr>
            <p:ph type="title"/>
          </p:nvPr>
        </p:nvSpPr>
        <p:spPr>
          <a:xfrm>
            <a:off x="533400" y="685800"/>
            <a:ext cx="8069582" cy="1031052"/>
          </a:xfrm>
        </p:spPr>
        <p:txBody>
          <a:bodyPr/>
          <a:lstStyle/>
          <a:p>
            <a:r>
              <a:rPr lang="en-GB" dirty="0">
                <a:latin typeface="Arial" pitchFamily="-110" charset="0"/>
                <a:ea typeface="ＭＳ Ｐゴシック" pitchFamily="34" charset="-128"/>
                <a:cs typeface="Arial" pitchFamily="-110" charset="0"/>
              </a:rPr>
              <a:t>Achieving standardisation</a:t>
            </a:r>
            <a:br>
              <a:rPr lang="en-GB" dirty="0">
                <a:latin typeface="Arial" pitchFamily="-110" charset="0"/>
                <a:ea typeface="ＭＳ Ｐゴシック" pitchFamily="34" charset="-128"/>
                <a:cs typeface="Arial" pitchFamily="-110" charset="0"/>
              </a:rPr>
            </a:br>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88805" y="1716852"/>
            <a:ext cx="5766389" cy="2667606"/>
          </a:xfrm>
          <a:prstGeom prst="rect">
            <a:avLst/>
          </a:prstGeom>
          <a:noFill/>
          <a:ln w="9525">
            <a:noFill/>
            <a:miter lim="800000"/>
            <a:headEnd/>
            <a:tailEnd/>
          </a:ln>
          <a:effectLst/>
        </p:spPr>
      </p:pic>
      <p:pic>
        <p:nvPicPr>
          <p:cNvPr id="2" name="Picture 1" descr="j04413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919342" y="1716852"/>
            <a:ext cx="2487263" cy="2487263"/>
          </a:xfrm>
          <a:prstGeom prst="rect">
            <a:avLst/>
          </a:prstGeom>
        </p:spPr>
      </p:pic>
    </p:spTree>
    <p:extLst>
      <p:ext uri="{BB962C8B-B14F-4D97-AF65-F5344CB8AC3E}">
        <p14:creationId xmlns:p14="http://schemas.microsoft.com/office/powerpoint/2010/main" val="4273018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092952" y="6375400"/>
            <a:ext cx="1979613" cy="369332"/>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GB" dirty="0">
                <a:solidFill>
                  <a:prstClr val="black"/>
                </a:solidFill>
                <a:latin typeface="Arial" pitchFamily="-110" charset="0"/>
                <a:ea typeface="Arial" pitchFamily="-110" charset="0"/>
                <a:cs typeface="Arial" pitchFamily="-110" charset="0"/>
              </a:rPr>
              <a:t>White </a:t>
            </a:r>
            <a:r>
              <a:rPr lang="en-GB" i="1" dirty="0">
                <a:solidFill>
                  <a:prstClr val="black"/>
                </a:solidFill>
                <a:latin typeface="Arial" pitchFamily="-110" charset="0"/>
                <a:ea typeface="Arial" pitchFamily="-110" charset="0"/>
                <a:cs typeface="Arial" pitchFamily="-110" charset="0"/>
              </a:rPr>
              <a:t>et al </a:t>
            </a:r>
            <a:r>
              <a:rPr lang="en-GB" dirty="0" smtClean="0">
                <a:solidFill>
                  <a:prstClr val="black"/>
                </a:solidFill>
                <a:latin typeface="Arial" pitchFamily="-110" charset="0"/>
                <a:ea typeface="Arial" pitchFamily="-110" charset="0"/>
                <a:cs typeface="Arial" pitchFamily="-110" charset="0"/>
              </a:rPr>
              <a:t>2010</a:t>
            </a:r>
            <a:endParaRPr lang="en-GB" dirty="0">
              <a:solidFill>
                <a:prstClr val="black"/>
              </a:solidFill>
              <a:latin typeface="Arial" pitchFamily="-110" charset="0"/>
              <a:ea typeface="Arial" pitchFamily="-110" charset="0"/>
              <a:cs typeface="Arial" pitchFamily="-110" charset="0"/>
            </a:endParaRPr>
          </a:p>
        </p:txBody>
      </p:sp>
      <p:sp>
        <p:nvSpPr>
          <p:cNvPr id="3" name="Title 2"/>
          <p:cNvSpPr>
            <a:spLocks noGrp="1"/>
          </p:cNvSpPr>
          <p:nvPr>
            <p:ph type="title"/>
          </p:nvPr>
        </p:nvSpPr>
        <p:spPr>
          <a:xfrm>
            <a:off x="533400" y="685800"/>
            <a:ext cx="8069582" cy="1031052"/>
          </a:xfrm>
        </p:spPr>
        <p:txBody>
          <a:bodyPr/>
          <a:lstStyle/>
          <a:p>
            <a:r>
              <a:rPr lang="en-GB" dirty="0">
                <a:latin typeface="Arial" pitchFamily="-110" charset="0"/>
                <a:ea typeface="ＭＳ Ｐゴシック" pitchFamily="34" charset="-128"/>
                <a:cs typeface="Arial" pitchFamily="-110" charset="0"/>
              </a:rPr>
              <a:t>Achieving standardisation</a:t>
            </a:r>
            <a:br>
              <a:rPr lang="en-GB" dirty="0">
                <a:latin typeface="Arial" pitchFamily="-110" charset="0"/>
                <a:ea typeface="ＭＳ Ｐゴシック" pitchFamily="34" charset="-128"/>
                <a:cs typeface="Arial" pitchFamily="-110" charset="0"/>
              </a:rPr>
            </a:br>
            <a:endParaRPr lang="en-US" dirty="0"/>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27260" y="1664804"/>
            <a:ext cx="5889479" cy="4710596"/>
          </a:xfrm>
          <a:prstGeom prst="rect">
            <a:avLst/>
          </a:prstGeom>
          <a:noFill/>
          <a:ln w="9525">
            <a:noFill/>
            <a:miter lim="800000"/>
            <a:headEnd/>
            <a:tailEnd/>
          </a:ln>
          <a:effectLst/>
        </p:spPr>
      </p:pic>
    </p:spTree>
    <p:extLst>
      <p:ext uri="{BB962C8B-B14F-4D97-AF65-F5344CB8AC3E}">
        <p14:creationId xmlns:p14="http://schemas.microsoft.com/office/powerpoint/2010/main" val="3240410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092952" y="6375400"/>
            <a:ext cx="1979613" cy="369332"/>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GB" dirty="0">
                <a:solidFill>
                  <a:prstClr val="black"/>
                </a:solidFill>
                <a:latin typeface="Arial" pitchFamily="-110" charset="0"/>
                <a:ea typeface="Arial" pitchFamily="-110" charset="0"/>
                <a:cs typeface="Arial" pitchFamily="-110" charset="0"/>
              </a:rPr>
              <a:t>White </a:t>
            </a:r>
            <a:r>
              <a:rPr lang="en-GB" i="1" dirty="0">
                <a:solidFill>
                  <a:prstClr val="black"/>
                </a:solidFill>
                <a:latin typeface="Arial" pitchFamily="-110" charset="0"/>
                <a:ea typeface="Arial" pitchFamily="-110" charset="0"/>
                <a:cs typeface="Arial" pitchFamily="-110" charset="0"/>
              </a:rPr>
              <a:t>et al </a:t>
            </a:r>
            <a:r>
              <a:rPr lang="en-GB" dirty="0" smtClean="0">
                <a:solidFill>
                  <a:prstClr val="black"/>
                </a:solidFill>
                <a:latin typeface="Arial" pitchFamily="-110" charset="0"/>
                <a:ea typeface="Arial" pitchFamily="-110" charset="0"/>
                <a:cs typeface="Arial" pitchFamily="-110" charset="0"/>
              </a:rPr>
              <a:t>2010</a:t>
            </a:r>
            <a:endParaRPr lang="en-GB" dirty="0">
              <a:solidFill>
                <a:prstClr val="black"/>
              </a:solidFill>
              <a:latin typeface="Arial" pitchFamily="-110" charset="0"/>
              <a:ea typeface="Arial" pitchFamily="-110" charset="0"/>
              <a:cs typeface="Arial" pitchFamily="-110" charset="0"/>
            </a:endParaRPr>
          </a:p>
        </p:txBody>
      </p:sp>
      <p:sp>
        <p:nvSpPr>
          <p:cNvPr id="3" name="Title 2"/>
          <p:cNvSpPr>
            <a:spLocks noGrp="1"/>
          </p:cNvSpPr>
          <p:nvPr>
            <p:ph type="title"/>
          </p:nvPr>
        </p:nvSpPr>
        <p:spPr>
          <a:xfrm>
            <a:off x="533400" y="685800"/>
            <a:ext cx="8069582" cy="1031052"/>
          </a:xfrm>
        </p:spPr>
        <p:txBody>
          <a:bodyPr/>
          <a:lstStyle/>
          <a:p>
            <a:r>
              <a:rPr lang="en-GB" dirty="0">
                <a:latin typeface="Arial" pitchFamily="-110" charset="0"/>
                <a:ea typeface="ＭＳ Ｐゴシック" pitchFamily="34" charset="-128"/>
                <a:cs typeface="Arial" pitchFamily="-110" charset="0"/>
              </a:rPr>
              <a:t>Achieving standardisation</a:t>
            </a:r>
            <a:br>
              <a:rPr lang="en-GB" dirty="0">
                <a:latin typeface="Arial" pitchFamily="-110" charset="0"/>
                <a:ea typeface="ＭＳ Ｐゴシック" pitchFamily="34" charset="-128"/>
                <a:cs typeface="Arial" pitchFamily="-110" charset="0"/>
              </a:rPr>
            </a:br>
            <a:endParaRPr lang="en-US" dirty="0"/>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27260" y="1664804"/>
            <a:ext cx="5889479" cy="4710596"/>
          </a:xfrm>
          <a:prstGeom prst="rect">
            <a:avLst/>
          </a:prstGeom>
          <a:noFill/>
          <a:ln w="9525">
            <a:noFill/>
            <a:miter lim="800000"/>
            <a:headEnd/>
            <a:tailEnd/>
          </a:ln>
          <a:effectLst/>
        </p:spPr>
      </p:pic>
      <p:pic>
        <p:nvPicPr>
          <p:cNvPr id="5" name="Picture 4" descr="j04413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6919342" y="1716852"/>
            <a:ext cx="2487263" cy="2487263"/>
          </a:xfrm>
          <a:prstGeom prst="rect">
            <a:avLst/>
          </a:prstGeom>
        </p:spPr>
      </p:pic>
    </p:spTree>
    <p:extLst>
      <p:ext uri="{BB962C8B-B14F-4D97-AF65-F5344CB8AC3E}">
        <p14:creationId xmlns:p14="http://schemas.microsoft.com/office/powerpoint/2010/main" val="2421805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1344" y="1651413"/>
            <a:ext cx="4818664" cy="4538215"/>
            <a:chOff x="2013936" y="1744783"/>
            <a:chExt cx="5198518" cy="4895961"/>
          </a:xfrm>
        </p:grpSpPr>
        <p:sp>
          <p:nvSpPr>
            <p:cNvPr id="23" name="Oval 22"/>
            <p:cNvSpPr/>
            <p:nvPr/>
          </p:nvSpPr>
          <p:spPr>
            <a:xfrm>
              <a:off x="2883813" y="1744783"/>
              <a:ext cx="3375218" cy="3375218"/>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0" name="Oval 19"/>
            <p:cNvSpPr/>
            <p:nvPr/>
          </p:nvSpPr>
          <p:spPr>
            <a:xfrm>
              <a:off x="2013936" y="3265526"/>
              <a:ext cx="3375218" cy="3375218"/>
            </a:xfrm>
            <a:prstGeom prst="ellipse">
              <a:avLst/>
            </a:prstGeom>
            <a:solidFill>
              <a:srgbClr val="FF6666">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2" name="Oval 21"/>
            <p:cNvSpPr/>
            <p:nvPr/>
          </p:nvSpPr>
          <p:spPr>
            <a:xfrm>
              <a:off x="3837236" y="3265526"/>
              <a:ext cx="3375218" cy="3375218"/>
            </a:xfrm>
            <a:prstGeom prst="ellipse">
              <a:avLst/>
            </a:prstGeom>
            <a:solidFill>
              <a:srgbClr val="FFFCBE">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gr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42" name="TextBox 16"/>
          <p:cNvSpPr txBox="1">
            <a:spLocks noChangeArrowheads="1"/>
          </p:cNvSpPr>
          <p:nvPr/>
        </p:nvSpPr>
        <p:spPr bwMode="auto">
          <a:xfrm>
            <a:off x="621371" y="4595339"/>
            <a:ext cx="178944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Clinical features</a:t>
            </a:r>
            <a:endParaRPr lang="en-US" dirty="0"/>
          </a:p>
        </p:txBody>
      </p:sp>
      <p:sp>
        <p:nvSpPr>
          <p:cNvPr id="43" name="TextBox 17"/>
          <p:cNvSpPr txBox="1">
            <a:spLocks noChangeArrowheads="1"/>
          </p:cNvSpPr>
          <p:nvPr/>
        </p:nvSpPr>
        <p:spPr bwMode="auto">
          <a:xfrm>
            <a:off x="6289109" y="4595339"/>
            <a:ext cx="2313554"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Mycological </a:t>
            </a:r>
            <a:r>
              <a:rPr lang="en-US" dirty="0" err="1" smtClean="0"/>
              <a:t>evdence</a:t>
            </a:r>
            <a:endParaRPr lang="en-US" dirty="0"/>
          </a:p>
        </p:txBody>
      </p:sp>
      <p:sp>
        <p:nvSpPr>
          <p:cNvPr id="10" name="TextBox 15"/>
          <p:cNvSpPr txBox="1">
            <a:spLocks noChangeArrowheads="1"/>
          </p:cNvSpPr>
          <p:nvPr/>
        </p:nvSpPr>
        <p:spPr bwMode="auto">
          <a:xfrm>
            <a:off x="4088326" y="3985952"/>
            <a:ext cx="964176" cy="369332"/>
          </a:xfrm>
          <a:prstGeom prst="rect">
            <a:avLst/>
          </a:prstGeom>
          <a:solidFill>
            <a:srgbClr val="FF6600"/>
          </a:solidFill>
          <a:ln w="38100" cmpd="sng">
            <a:solidFill>
              <a:srgbClr val="FF6600"/>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pPr algn="ctr"/>
            <a:r>
              <a:rPr lang="en-US" sz="1800" b="0" dirty="0" smtClean="0">
                <a:solidFill>
                  <a:srgbClr val="FFFFFF"/>
                </a:solidFill>
                <a:latin typeface="Tahoma"/>
                <a:cs typeface="Tahoma"/>
              </a:rPr>
              <a:t>Disease</a:t>
            </a:r>
            <a:endParaRPr lang="en-US" sz="1800" b="0" dirty="0">
              <a:solidFill>
                <a:srgbClr val="FFFFFF"/>
              </a:solidFill>
              <a:latin typeface="Tahoma"/>
              <a:cs typeface="Tahoma"/>
            </a:endParaRPr>
          </a:p>
        </p:txBody>
      </p:sp>
      <p:sp>
        <p:nvSpPr>
          <p:cNvPr id="11"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
        <p:nvSpPr>
          <p:cNvPr id="12" name="TextBox 17"/>
          <p:cNvSpPr txBox="1">
            <a:spLocks noChangeArrowheads="1"/>
          </p:cNvSpPr>
          <p:nvPr/>
        </p:nvSpPr>
        <p:spPr bwMode="auto">
          <a:xfrm>
            <a:off x="6116251" y="4595339"/>
            <a:ext cx="264086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Microbiological evidence</a:t>
            </a:r>
            <a:endParaRPr lang="en-US" dirty="0"/>
          </a:p>
        </p:txBody>
      </p:sp>
    </p:spTree>
    <p:extLst>
      <p:ext uri="{BB962C8B-B14F-4D97-AF65-F5344CB8AC3E}">
        <p14:creationId xmlns:p14="http://schemas.microsoft.com/office/powerpoint/2010/main" val="3967506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7092952" y="6375400"/>
            <a:ext cx="1979613" cy="369332"/>
          </a:xfrm>
          <a:prstGeom prst="rect">
            <a:avLst/>
          </a:prstGeom>
          <a:noFill/>
          <a:ln w="9525">
            <a:noFill/>
            <a:miter lim="800000"/>
            <a:headEnd/>
            <a:tailEnd/>
          </a:ln>
        </p:spPr>
        <p:txBody>
          <a:bodyPr>
            <a:spAutoFit/>
          </a:bodyPr>
          <a:lstStyle/>
          <a:p>
            <a:pPr algn="r" defTabSz="914400" fontAlgn="base">
              <a:spcBef>
                <a:spcPct val="50000"/>
              </a:spcBef>
              <a:spcAft>
                <a:spcPct val="0"/>
              </a:spcAft>
            </a:pPr>
            <a:r>
              <a:rPr lang="en-GB" dirty="0">
                <a:solidFill>
                  <a:prstClr val="black"/>
                </a:solidFill>
                <a:latin typeface="Arial" pitchFamily="-110" charset="0"/>
                <a:ea typeface="Arial" pitchFamily="-110" charset="0"/>
                <a:cs typeface="Arial" pitchFamily="-110" charset="0"/>
              </a:rPr>
              <a:t>White </a:t>
            </a:r>
            <a:r>
              <a:rPr lang="en-GB" i="1" dirty="0">
                <a:solidFill>
                  <a:prstClr val="black"/>
                </a:solidFill>
                <a:latin typeface="Arial" pitchFamily="-110" charset="0"/>
                <a:ea typeface="Arial" pitchFamily="-110" charset="0"/>
                <a:cs typeface="Arial" pitchFamily="-110" charset="0"/>
              </a:rPr>
              <a:t>et al </a:t>
            </a:r>
            <a:r>
              <a:rPr lang="en-GB" dirty="0" smtClean="0">
                <a:solidFill>
                  <a:prstClr val="black"/>
                </a:solidFill>
                <a:latin typeface="Arial" pitchFamily="-110" charset="0"/>
                <a:ea typeface="Arial" pitchFamily="-110" charset="0"/>
                <a:cs typeface="Arial" pitchFamily="-110" charset="0"/>
              </a:rPr>
              <a:t>2010</a:t>
            </a:r>
            <a:endParaRPr lang="en-GB" dirty="0">
              <a:solidFill>
                <a:prstClr val="black"/>
              </a:solidFill>
              <a:latin typeface="Arial" pitchFamily="-110" charset="0"/>
              <a:ea typeface="Arial" pitchFamily="-110" charset="0"/>
              <a:cs typeface="Arial" pitchFamily="-110" charset="0"/>
            </a:endParaRPr>
          </a:p>
        </p:txBody>
      </p:sp>
      <p:sp>
        <p:nvSpPr>
          <p:cNvPr id="3" name="Title 2"/>
          <p:cNvSpPr>
            <a:spLocks noGrp="1"/>
          </p:cNvSpPr>
          <p:nvPr>
            <p:ph type="title"/>
          </p:nvPr>
        </p:nvSpPr>
        <p:spPr>
          <a:xfrm>
            <a:off x="533400" y="685800"/>
            <a:ext cx="8069582" cy="1031052"/>
          </a:xfrm>
        </p:spPr>
        <p:txBody>
          <a:bodyPr/>
          <a:lstStyle/>
          <a:p>
            <a:r>
              <a:rPr lang="en-GB" dirty="0">
                <a:latin typeface="Arial" pitchFamily="-110" charset="0"/>
                <a:ea typeface="ＭＳ Ｐゴシック" pitchFamily="34" charset="-128"/>
                <a:cs typeface="Arial" pitchFamily="-110" charset="0"/>
              </a:rPr>
              <a:t>Achieving standardisation</a:t>
            </a:r>
            <a:br>
              <a:rPr lang="en-GB" dirty="0">
                <a:latin typeface="Arial" pitchFamily="-110" charset="0"/>
                <a:ea typeface="ＭＳ Ｐゴシック" pitchFamily="34" charset="-128"/>
                <a:cs typeface="Arial" pitchFamily="-110" charset="0"/>
              </a:rPr>
            </a:br>
            <a:endParaRPr lang="en-US" dirty="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27260" y="1736812"/>
            <a:ext cx="5889479" cy="3460184"/>
          </a:xfrm>
          <a:prstGeom prst="rect">
            <a:avLst/>
          </a:prstGeom>
          <a:noFill/>
          <a:ln w="9525">
            <a:noFill/>
            <a:miter lim="800000"/>
            <a:headEnd/>
            <a:tailEnd/>
          </a:ln>
          <a:effectLst/>
        </p:spPr>
      </p:pic>
    </p:spTree>
    <p:extLst>
      <p:ext uri="{BB962C8B-B14F-4D97-AF65-F5344CB8AC3E}">
        <p14:creationId xmlns:p14="http://schemas.microsoft.com/office/powerpoint/2010/main" val="37966900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7"/>
          <p:cNvSpPr>
            <a:spLocks noGrp="1"/>
          </p:cNvSpPr>
          <p:nvPr>
            <p:ph type="title"/>
          </p:nvPr>
        </p:nvSpPr>
        <p:spPr>
          <a:xfrm>
            <a:off x="609600" y="3733800"/>
            <a:ext cx="7924800" cy="1769715"/>
          </a:xfrm>
        </p:spPr>
        <p:txBody>
          <a:bodyPr/>
          <a:lstStyle/>
          <a:p>
            <a:pPr algn="ctr" eaLnBrk="1" hangingPunct="1">
              <a:spcAft>
                <a:spcPts val="1200"/>
              </a:spcAft>
            </a:pPr>
            <a:r>
              <a:rPr lang="en-US" sz="2800" dirty="0" smtClean="0">
                <a:ea typeface="ＭＳ Ｐゴシック" charset="-128"/>
                <a:cs typeface="ＭＳ Ｐゴシック" charset="-128"/>
              </a:rPr>
              <a:t>The ISHAM Working Group</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The European </a:t>
            </a:r>
            <a:r>
              <a:rPr lang="en-US" sz="2800" i="1" dirty="0" smtClean="0">
                <a:ea typeface="ＭＳ Ｐゴシック" charset="-128"/>
                <a:cs typeface="ＭＳ Ｐゴシック" charset="-128"/>
              </a:rPr>
              <a:t>Aspergillus </a:t>
            </a:r>
            <a:r>
              <a:rPr lang="en-US" sz="2800" dirty="0" smtClean="0">
                <a:ea typeface="ＭＳ Ｐゴシック" charset="-128"/>
                <a:cs typeface="ＭＳ Ｐゴシック" charset="-128"/>
              </a:rPr>
              <a:t>PCR Initiative Foundation</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Joint project with the QCMD</a:t>
            </a:r>
          </a:p>
        </p:txBody>
      </p:sp>
      <p:pic>
        <p:nvPicPr>
          <p:cNvPr id="21507" name="Picture 1035" descr="EAPCRI LOGO f2"/>
          <p:cNvPicPr>
            <a:picLocks noChangeAspect="1" noChangeArrowheads="1"/>
          </p:cNvPicPr>
          <p:nvPr/>
        </p:nvPicPr>
        <p:blipFill>
          <a:blip r:embed="rId3"/>
          <a:srcRect/>
          <a:stretch>
            <a:fillRect/>
          </a:stretch>
        </p:blipFill>
        <p:spPr bwMode="auto">
          <a:xfrm>
            <a:off x="685800" y="1676400"/>
            <a:ext cx="7834313" cy="1752600"/>
          </a:xfrm>
          <a:prstGeom prst="rect">
            <a:avLst/>
          </a:prstGeom>
          <a:noFill/>
          <a:ln w="9525">
            <a:noFill/>
            <a:miter lim="800000"/>
            <a:headEnd/>
            <a:tailEnd/>
          </a:ln>
        </p:spPr>
      </p:pic>
      <p:pic>
        <p:nvPicPr>
          <p:cNvPr id="6" name="Picture 6" descr="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3259" y="5715000"/>
            <a:ext cx="1837482" cy="914400"/>
          </a:xfrm>
          <a:prstGeom prst="rect">
            <a:avLst/>
          </a:prstGeom>
          <a:noFill/>
          <a:ln w="9525">
            <a:noFill/>
            <a:miter lim="800000"/>
            <a:headEnd/>
            <a:tailEnd/>
          </a:ln>
        </p:spPr>
      </p:pic>
    </p:spTree>
    <p:extLst>
      <p:ext uri="{BB962C8B-B14F-4D97-AF65-F5344CB8AC3E}">
        <p14:creationId xmlns:p14="http://schemas.microsoft.com/office/powerpoint/2010/main" val="3277115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orient="vert" idx="1"/>
          </p:nvPr>
        </p:nvSpPr>
        <p:spPr/>
        <p:txBody>
          <a:bodyPr/>
          <a:lstStyle/>
          <a:p>
            <a:r>
              <a:rPr lang="en-GB" dirty="0" smtClean="0"/>
              <a:t>Development of an EQA scheme as defined by QCMD and </a:t>
            </a:r>
            <a:r>
              <a:rPr lang="en-US" dirty="0" smtClean="0"/>
              <a:t>EAPCRI</a:t>
            </a:r>
            <a:r>
              <a:rPr lang="en-GB" dirty="0" smtClean="0"/>
              <a:t>.</a:t>
            </a:r>
          </a:p>
          <a:p>
            <a:r>
              <a:rPr lang="en-US" dirty="0" smtClean="0"/>
              <a:t>On-line web based reporting system for EAPCRI</a:t>
            </a:r>
            <a:r>
              <a:rPr lang="en-GB" dirty="0" smtClean="0"/>
              <a:t> participating laboratories.</a:t>
            </a:r>
          </a:p>
          <a:p>
            <a:r>
              <a:rPr lang="en-GB" dirty="0" smtClean="0"/>
              <a:t>QCMD will take responsibility for the storage and preparation of the EQA materials to the appropriate regulatory requirements.</a:t>
            </a:r>
          </a:p>
          <a:p>
            <a:r>
              <a:rPr lang="en-US" dirty="0" smtClean="0"/>
              <a:t>Preparation of ‘on line’ reports</a:t>
            </a:r>
            <a:endParaRPr lang="en-GB" dirty="0"/>
          </a:p>
        </p:txBody>
      </p:sp>
      <p:sp>
        <p:nvSpPr>
          <p:cNvPr id="3074" name="Rectangle 2"/>
          <p:cNvSpPr>
            <a:spLocks noGrp="1" noChangeArrowheads="1"/>
          </p:cNvSpPr>
          <p:nvPr>
            <p:ph type="title"/>
          </p:nvPr>
        </p:nvSpPr>
        <p:spPr/>
        <p:txBody>
          <a:bodyPr/>
          <a:lstStyle/>
          <a:p>
            <a:r>
              <a:rPr lang="en-GB" smtClean="0"/>
              <a:t>Outline of proposal</a:t>
            </a:r>
            <a:endParaRPr lang="en-GB"/>
          </a:p>
        </p:txBody>
      </p:sp>
    </p:spTree>
    <p:extLst>
      <p:ext uri="{BB962C8B-B14F-4D97-AF65-F5344CB8AC3E}">
        <p14:creationId xmlns:p14="http://schemas.microsoft.com/office/powerpoint/2010/main" val="2011999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Design of a calibrator</a:t>
            </a:r>
            <a:endParaRPr lang="en-US" dirty="0"/>
          </a:p>
        </p:txBody>
      </p:sp>
      <p:pic>
        <p:nvPicPr>
          <p:cNvPr id="3" name="Picture 2"/>
          <p:cNvPicPr>
            <a:picLocks noChangeAspect="1"/>
          </p:cNvPicPr>
          <p:nvPr/>
        </p:nvPicPr>
        <p:blipFill>
          <a:blip r:embed="rId2"/>
          <a:stretch>
            <a:fillRect/>
          </a:stretch>
        </p:blipFill>
        <p:spPr>
          <a:xfrm>
            <a:off x="246382" y="1635624"/>
            <a:ext cx="8727532" cy="4790576"/>
          </a:xfrm>
          <a:prstGeom prst="rect">
            <a:avLst/>
          </a:prstGeom>
        </p:spPr>
      </p:pic>
    </p:spTree>
    <p:extLst>
      <p:ext uri="{BB962C8B-B14F-4D97-AF65-F5344CB8AC3E}">
        <p14:creationId xmlns:p14="http://schemas.microsoft.com/office/powerpoint/2010/main" val="94667848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RT-PCR assays results of 12 laboratories</a:t>
            </a:r>
            <a:endParaRPr lang="en-US" dirty="0"/>
          </a:p>
        </p:txBody>
      </p:sp>
      <p:pic>
        <p:nvPicPr>
          <p:cNvPr id="3" name="Picture 2"/>
          <p:cNvPicPr>
            <a:picLocks noChangeAspect="1"/>
          </p:cNvPicPr>
          <p:nvPr/>
        </p:nvPicPr>
        <p:blipFill>
          <a:blip r:embed="rId2"/>
          <a:stretch>
            <a:fillRect/>
          </a:stretch>
        </p:blipFill>
        <p:spPr>
          <a:xfrm>
            <a:off x="0" y="2463800"/>
            <a:ext cx="9144000" cy="3346874"/>
          </a:xfrm>
          <a:prstGeom prst="rect">
            <a:avLst/>
          </a:prstGeom>
        </p:spPr>
      </p:pic>
    </p:spTree>
    <p:extLst>
      <p:ext uri="{BB962C8B-B14F-4D97-AF65-F5344CB8AC3E}">
        <p14:creationId xmlns:p14="http://schemas.microsoft.com/office/powerpoint/2010/main" val="86194804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69582" cy="538609"/>
          </a:xfrm>
        </p:spPr>
        <p:txBody>
          <a:bodyPr/>
          <a:lstStyle/>
          <a:p>
            <a:r>
              <a:rPr lang="en-US" dirty="0" smtClean="0"/>
              <a:t>RT-PCR assays results of 12 laboratories</a:t>
            </a:r>
            <a:endParaRPr lang="en-US" dirty="0"/>
          </a:p>
        </p:txBody>
      </p:sp>
      <p:pic>
        <p:nvPicPr>
          <p:cNvPr id="3" name="Picture 2"/>
          <p:cNvPicPr>
            <a:picLocks noChangeAspect="1"/>
          </p:cNvPicPr>
          <p:nvPr/>
        </p:nvPicPr>
        <p:blipFill>
          <a:blip r:embed="rId2"/>
          <a:stretch>
            <a:fillRect/>
          </a:stretch>
        </p:blipFill>
        <p:spPr>
          <a:xfrm>
            <a:off x="0" y="2463800"/>
            <a:ext cx="9144000" cy="3346874"/>
          </a:xfrm>
          <a:prstGeom prst="rect">
            <a:avLst/>
          </a:prstGeom>
        </p:spPr>
      </p:pic>
      <p:sp>
        <p:nvSpPr>
          <p:cNvPr id="4" name="Rectangle 3"/>
          <p:cNvSpPr/>
          <p:nvPr/>
        </p:nvSpPr>
        <p:spPr>
          <a:xfrm>
            <a:off x="3534726" y="1677750"/>
            <a:ext cx="2074547" cy="51743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latin typeface="Tahoma"/>
                <a:cs typeface="Tahoma"/>
              </a:rPr>
              <a:t>1-7 x 10</a:t>
            </a:r>
            <a:r>
              <a:rPr lang="en-US" baseline="30000" dirty="0" smtClean="0">
                <a:solidFill>
                  <a:srgbClr val="008000"/>
                </a:solidFill>
                <a:latin typeface="Tahoma"/>
                <a:cs typeface="Tahoma"/>
              </a:rPr>
              <a:t>10</a:t>
            </a:r>
            <a:r>
              <a:rPr lang="en-US" dirty="0" smtClean="0">
                <a:solidFill>
                  <a:srgbClr val="008000"/>
                </a:solidFill>
                <a:latin typeface="Tahoma"/>
                <a:cs typeface="Tahoma"/>
              </a:rPr>
              <a:t> U/mL</a:t>
            </a:r>
            <a:endParaRPr lang="en-US" dirty="0">
              <a:solidFill>
                <a:srgbClr val="008000"/>
              </a:solidFill>
              <a:latin typeface="Tahoma"/>
              <a:cs typeface="Tahoma"/>
            </a:endParaRPr>
          </a:p>
        </p:txBody>
      </p:sp>
    </p:spTree>
    <p:extLst>
      <p:ext uri="{BB962C8B-B14F-4D97-AF65-F5344CB8AC3E}">
        <p14:creationId xmlns:p14="http://schemas.microsoft.com/office/powerpoint/2010/main" val="169524378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orient="vert" idx="1"/>
          </p:nvPr>
        </p:nvSpPr>
        <p:spPr/>
        <p:txBody>
          <a:bodyPr/>
          <a:lstStyle/>
          <a:p>
            <a:r>
              <a:rPr lang="en-GB" dirty="0" smtClean="0"/>
              <a:t>EQA programme design will follow the International standard for EQA provision (ISO17043).</a:t>
            </a:r>
          </a:p>
          <a:p>
            <a:r>
              <a:rPr lang="en-GB" dirty="0" smtClean="0"/>
              <a:t> The EQA programme design and panel composition will be determined by scientific experts selected from </a:t>
            </a:r>
            <a:r>
              <a:rPr lang="en-US" dirty="0" smtClean="0"/>
              <a:t>EAPCRI group</a:t>
            </a:r>
            <a:r>
              <a:rPr lang="en-GB" dirty="0" smtClean="0"/>
              <a:t> and the assigned QCMD project team. </a:t>
            </a:r>
          </a:p>
        </p:txBody>
      </p:sp>
      <p:sp>
        <p:nvSpPr>
          <p:cNvPr id="4098" name="Rectangle 2"/>
          <p:cNvSpPr>
            <a:spLocks noGrp="1" noChangeArrowheads="1"/>
          </p:cNvSpPr>
          <p:nvPr>
            <p:ph type="title"/>
          </p:nvPr>
        </p:nvSpPr>
        <p:spPr/>
        <p:txBody>
          <a:bodyPr/>
          <a:lstStyle/>
          <a:p>
            <a:r>
              <a:rPr lang="en-GB" smtClean="0"/>
              <a:t>EQA Programme composition.</a:t>
            </a:r>
            <a:endParaRPr lang="en-GB" dirty="0"/>
          </a:p>
        </p:txBody>
      </p:sp>
    </p:spTree>
    <p:extLst>
      <p:ext uri="{BB962C8B-B14F-4D97-AF65-F5344CB8AC3E}">
        <p14:creationId xmlns:p14="http://schemas.microsoft.com/office/powerpoint/2010/main" val="3085438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477054"/>
          </a:xfrm>
        </p:spPr>
        <p:txBody>
          <a:bodyPr/>
          <a:lstStyle/>
          <a:p>
            <a:r>
              <a:rPr lang="en-GB" dirty="0" smtClean="0"/>
              <a:t>Diagnostic tests</a:t>
            </a:r>
            <a:endParaRPr lang="en-GB" dirty="0"/>
          </a:p>
        </p:txBody>
      </p:sp>
      <p:sp>
        <p:nvSpPr>
          <p:cNvPr id="5" name="Rounded Rectangle 4"/>
          <p:cNvSpPr/>
          <p:nvPr/>
        </p:nvSpPr>
        <p:spPr>
          <a:xfrm>
            <a:off x="3120197" y="1939974"/>
            <a:ext cx="2906781"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analytical validity</a:t>
            </a:r>
            <a:endParaRPr lang="en-GB" sz="2800" dirty="0">
              <a:latin typeface="Arial"/>
              <a:cs typeface="Arial"/>
            </a:endParaRPr>
          </a:p>
        </p:txBody>
      </p:sp>
      <p:sp>
        <p:nvSpPr>
          <p:cNvPr id="6" name="Rounded Rectangle 5"/>
          <p:cNvSpPr/>
          <p:nvPr/>
        </p:nvSpPr>
        <p:spPr>
          <a:xfrm>
            <a:off x="3320025" y="3108374"/>
            <a:ext cx="2507126"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clinical validity </a:t>
            </a:r>
            <a:endParaRPr lang="en-GB" sz="2800" dirty="0">
              <a:latin typeface="Arial"/>
              <a:cs typeface="Arial"/>
            </a:endParaRPr>
          </a:p>
        </p:txBody>
      </p:sp>
      <p:sp>
        <p:nvSpPr>
          <p:cNvPr id="7" name="Rounded Rectangle 6"/>
          <p:cNvSpPr/>
          <p:nvPr/>
        </p:nvSpPr>
        <p:spPr>
          <a:xfrm>
            <a:off x="3462467" y="4276774"/>
            <a:ext cx="2222247"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clinical utility</a:t>
            </a:r>
            <a:endParaRPr lang="en-GB" sz="2800" dirty="0">
              <a:latin typeface="Arial"/>
              <a:cs typeface="Arial"/>
            </a:endParaRPr>
          </a:p>
        </p:txBody>
      </p:sp>
    </p:spTree>
    <p:extLst>
      <p:ext uri="{BB962C8B-B14F-4D97-AF65-F5344CB8AC3E}">
        <p14:creationId xmlns:p14="http://schemas.microsoft.com/office/powerpoint/2010/main" val="3229539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477054"/>
          </a:xfrm>
        </p:spPr>
        <p:txBody>
          <a:bodyPr/>
          <a:lstStyle/>
          <a:p>
            <a:r>
              <a:rPr lang="en-GB" dirty="0" smtClean="0"/>
              <a:t>Diagnostic tests</a:t>
            </a:r>
            <a:endParaRPr lang="en-GB" dirty="0"/>
          </a:p>
        </p:txBody>
      </p:sp>
      <p:sp>
        <p:nvSpPr>
          <p:cNvPr id="5" name="Rounded Rectangle 4"/>
          <p:cNvSpPr/>
          <p:nvPr/>
        </p:nvSpPr>
        <p:spPr>
          <a:xfrm>
            <a:off x="3120197" y="1939974"/>
            <a:ext cx="2906781"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analytical validity</a:t>
            </a:r>
            <a:endParaRPr lang="en-GB" sz="2800" dirty="0">
              <a:latin typeface="Arial"/>
              <a:cs typeface="Arial"/>
            </a:endParaRPr>
          </a:p>
        </p:txBody>
      </p:sp>
      <p:sp>
        <p:nvSpPr>
          <p:cNvPr id="6" name="Rounded Rectangle 5"/>
          <p:cNvSpPr/>
          <p:nvPr/>
        </p:nvSpPr>
        <p:spPr>
          <a:xfrm>
            <a:off x="3320025" y="3108374"/>
            <a:ext cx="2507126"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clinical validity </a:t>
            </a:r>
            <a:endParaRPr lang="en-GB" sz="2800" dirty="0">
              <a:latin typeface="Arial"/>
              <a:cs typeface="Arial"/>
            </a:endParaRPr>
          </a:p>
        </p:txBody>
      </p:sp>
      <p:sp>
        <p:nvSpPr>
          <p:cNvPr id="7" name="Rounded Rectangle 6"/>
          <p:cNvSpPr/>
          <p:nvPr/>
        </p:nvSpPr>
        <p:spPr>
          <a:xfrm>
            <a:off x="3462467" y="4276774"/>
            <a:ext cx="2222247"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clinical utility</a:t>
            </a:r>
            <a:endParaRPr lang="en-GB" sz="2800" dirty="0">
              <a:latin typeface="Arial"/>
              <a:cs typeface="Arial"/>
            </a:endParaRPr>
          </a:p>
        </p:txBody>
      </p:sp>
      <p:sp>
        <p:nvSpPr>
          <p:cNvPr id="8" name="Left Brace 7"/>
          <p:cNvSpPr/>
          <p:nvPr/>
        </p:nvSpPr>
        <p:spPr>
          <a:xfrm>
            <a:off x="2439985" y="1957437"/>
            <a:ext cx="304800" cy="668337"/>
          </a:xfrm>
          <a:prstGeom prst="lef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06385" y="1922463"/>
            <a:ext cx="2191425" cy="584776"/>
          </a:xfrm>
          <a:prstGeom prst="rect">
            <a:avLst/>
          </a:prstGeom>
          <a:noFill/>
        </p:spPr>
        <p:txBody>
          <a:bodyPr wrap="none" rtlCol="0">
            <a:spAutoFit/>
          </a:bodyPr>
          <a:lstStyle/>
          <a:p>
            <a:r>
              <a:rPr lang="en-US" sz="3200" b="1" dirty="0" smtClean="0">
                <a:solidFill>
                  <a:srgbClr val="008000"/>
                </a:solidFill>
              </a:rPr>
              <a:t>laboratory</a:t>
            </a:r>
            <a:endParaRPr lang="en-US" sz="3200" b="1" dirty="0">
              <a:solidFill>
                <a:srgbClr val="008000"/>
              </a:solidFill>
            </a:endParaRPr>
          </a:p>
        </p:txBody>
      </p:sp>
    </p:spTree>
    <p:extLst>
      <p:ext uri="{BB962C8B-B14F-4D97-AF65-F5344CB8AC3E}">
        <p14:creationId xmlns:p14="http://schemas.microsoft.com/office/powerpoint/2010/main" val="3476271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477054"/>
          </a:xfrm>
        </p:spPr>
        <p:txBody>
          <a:bodyPr/>
          <a:lstStyle/>
          <a:p>
            <a:r>
              <a:rPr lang="en-GB" dirty="0" smtClean="0"/>
              <a:t>Diagnostic tests</a:t>
            </a:r>
            <a:endParaRPr lang="en-GB" dirty="0"/>
          </a:p>
        </p:txBody>
      </p:sp>
      <p:sp>
        <p:nvSpPr>
          <p:cNvPr id="5" name="Rounded Rectangle 4"/>
          <p:cNvSpPr/>
          <p:nvPr/>
        </p:nvSpPr>
        <p:spPr>
          <a:xfrm>
            <a:off x="3120197" y="1939974"/>
            <a:ext cx="2906781"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analytical validity</a:t>
            </a:r>
            <a:endParaRPr lang="en-GB" sz="2800" dirty="0">
              <a:latin typeface="Arial"/>
              <a:cs typeface="Arial"/>
            </a:endParaRPr>
          </a:p>
        </p:txBody>
      </p:sp>
      <p:sp>
        <p:nvSpPr>
          <p:cNvPr id="6" name="Rounded Rectangle 5"/>
          <p:cNvSpPr/>
          <p:nvPr/>
        </p:nvSpPr>
        <p:spPr>
          <a:xfrm>
            <a:off x="3320025" y="3108374"/>
            <a:ext cx="2507126"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clinical validity </a:t>
            </a:r>
            <a:endParaRPr lang="en-GB" sz="2800" dirty="0">
              <a:latin typeface="Arial"/>
              <a:cs typeface="Arial"/>
            </a:endParaRPr>
          </a:p>
        </p:txBody>
      </p:sp>
      <p:sp>
        <p:nvSpPr>
          <p:cNvPr id="7" name="Rounded Rectangle 6"/>
          <p:cNvSpPr/>
          <p:nvPr/>
        </p:nvSpPr>
        <p:spPr>
          <a:xfrm>
            <a:off x="3462467" y="4276774"/>
            <a:ext cx="2222247" cy="578882"/>
          </a:xfrm>
          <a:prstGeom prst="roundRect">
            <a:avLst/>
          </a:prstGeom>
          <a:solidFill>
            <a:srgbClr val="0000FF"/>
          </a:solidFill>
          <a:ln>
            <a:noFill/>
          </a:ln>
          <a:scene3d>
            <a:camera prst="orthographicFront"/>
            <a:lightRig rig="threePt" dir="t"/>
          </a:scene3d>
          <a:sp3d>
            <a:bevelT/>
          </a:sp3d>
        </p:spPr>
        <p:style>
          <a:lnRef idx="2">
            <a:schemeClr val="accent5">
              <a:shade val="50000"/>
            </a:schemeClr>
          </a:lnRef>
          <a:fillRef idx="1">
            <a:schemeClr val="accent5"/>
          </a:fillRef>
          <a:effectRef idx="0">
            <a:schemeClr val="accent5"/>
          </a:effectRef>
          <a:fontRef idx="minor">
            <a:schemeClr val="lt1"/>
          </a:fontRef>
        </p:style>
        <p:txBody>
          <a:bodyPr wrap="none" rtlCol="0" anchor="ctr">
            <a:spAutoFit/>
          </a:bodyPr>
          <a:lstStyle/>
          <a:p>
            <a:pPr algn="ctr"/>
            <a:r>
              <a:rPr lang="en-GB" sz="2800" dirty="0" smtClean="0">
                <a:latin typeface="Arial"/>
                <a:cs typeface="Arial"/>
              </a:rPr>
              <a:t>clinical utility</a:t>
            </a:r>
            <a:endParaRPr lang="en-GB" sz="2800" dirty="0">
              <a:latin typeface="Arial"/>
              <a:cs typeface="Arial"/>
            </a:endParaRPr>
          </a:p>
        </p:txBody>
      </p:sp>
      <p:sp>
        <p:nvSpPr>
          <p:cNvPr id="8" name="Left Brace 7"/>
          <p:cNvSpPr/>
          <p:nvPr/>
        </p:nvSpPr>
        <p:spPr>
          <a:xfrm>
            <a:off x="2439985" y="1957437"/>
            <a:ext cx="304800" cy="668337"/>
          </a:xfrm>
          <a:prstGeom prst="lef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e 8"/>
          <p:cNvSpPr/>
          <p:nvPr/>
        </p:nvSpPr>
        <p:spPr>
          <a:xfrm>
            <a:off x="2363785" y="2854374"/>
            <a:ext cx="381000" cy="1981200"/>
          </a:xfrm>
          <a:prstGeom prst="leftBrace">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06385" y="1922463"/>
            <a:ext cx="2191425" cy="584776"/>
          </a:xfrm>
          <a:prstGeom prst="rect">
            <a:avLst/>
          </a:prstGeom>
          <a:noFill/>
        </p:spPr>
        <p:txBody>
          <a:bodyPr wrap="none" rtlCol="0">
            <a:spAutoFit/>
          </a:bodyPr>
          <a:lstStyle/>
          <a:p>
            <a:r>
              <a:rPr lang="en-US" sz="3200" b="1" dirty="0" smtClean="0">
                <a:solidFill>
                  <a:srgbClr val="008000"/>
                </a:solidFill>
              </a:rPr>
              <a:t>laboratory</a:t>
            </a:r>
            <a:endParaRPr lang="en-US" sz="3200" b="1" dirty="0">
              <a:solidFill>
                <a:srgbClr val="008000"/>
              </a:solidFill>
            </a:endParaRPr>
          </a:p>
        </p:txBody>
      </p:sp>
      <p:sp>
        <p:nvSpPr>
          <p:cNvPr id="11" name="TextBox 10"/>
          <p:cNvSpPr txBox="1"/>
          <p:nvPr/>
        </p:nvSpPr>
        <p:spPr>
          <a:xfrm>
            <a:off x="1032746" y="3488798"/>
            <a:ext cx="1233831" cy="584776"/>
          </a:xfrm>
          <a:prstGeom prst="rect">
            <a:avLst/>
          </a:prstGeom>
          <a:noFill/>
        </p:spPr>
        <p:txBody>
          <a:bodyPr wrap="none" rtlCol="0">
            <a:spAutoFit/>
          </a:bodyPr>
          <a:lstStyle/>
          <a:p>
            <a:r>
              <a:rPr lang="en-US" sz="3200" b="1" dirty="0" smtClean="0">
                <a:solidFill>
                  <a:srgbClr val="008000"/>
                </a:solidFill>
              </a:rPr>
              <a:t>clinic</a:t>
            </a:r>
            <a:endParaRPr lang="en-US" sz="3200" b="1" dirty="0">
              <a:solidFill>
                <a:srgbClr val="008000"/>
              </a:solidFill>
            </a:endParaRPr>
          </a:p>
        </p:txBody>
      </p:sp>
    </p:spTree>
    <p:extLst>
      <p:ext uri="{BB962C8B-B14F-4D97-AF65-F5344CB8AC3E}">
        <p14:creationId xmlns:p14="http://schemas.microsoft.com/office/powerpoint/2010/main" val="3525458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1344" y="1651413"/>
            <a:ext cx="4818664" cy="4538215"/>
            <a:chOff x="2013936" y="1744783"/>
            <a:chExt cx="5198518" cy="4895961"/>
          </a:xfrm>
        </p:grpSpPr>
        <p:sp>
          <p:nvSpPr>
            <p:cNvPr id="23" name="Oval 22"/>
            <p:cNvSpPr/>
            <p:nvPr/>
          </p:nvSpPr>
          <p:spPr>
            <a:xfrm>
              <a:off x="2883813" y="1744783"/>
              <a:ext cx="3375218" cy="3375218"/>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0" name="Oval 19"/>
            <p:cNvSpPr/>
            <p:nvPr/>
          </p:nvSpPr>
          <p:spPr>
            <a:xfrm>
              <a:off x="2013936" y="3265526"/>
              <a:ext cx="3375218" cy="3375218"/>
            </a:xfrm>
            <a:prstGeom prst="ellipse">
              <a:avLst/>
            </a:prstGeom>
            <a:solidFill>
              <a:srgbClr val="FF6666">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2" name="Oval 21"/>
            <p:cNvSpPr/>
            <p:nvPr/>
          </p:nvSpPr>
          <p:spPr>
            <a:xfrm>
              <a:off x="3837236" y="3265526"/>
              <a:ext cx="3375218" cy="3375218"/>
            </a:xfrm>
            <a:prstGeom prst="ellipse">
              <a:avLst/>
            </a:prstGeom>
            <a:solidFill>
              <a:srgbClr val="FFFCBE">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gr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4" name="TextBox 3"/>
          <p:cNvSpPr txBox="1"/>
          <p:nvPr/>
        </p:nvSpPr>
        <p:spPr>
          <a:xfrm>
            <a:off x="6312891" y="4964671"/>
            <a:ext cx="2289772"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Microbiology reports</a:t>
            </a:r>
            <a:endParaRPr lang="en-US" dirty="0">
              <a:latin typeface="Tahoma"/>
              <a:cs typeface="Tahoma"/>
            </a:endParaRPr>
          </a:p>
        </p:txBody>
      </p:sp>
      <p:sp>
        <p:nvSpPr>
          <p:cNvPr id="19" name="TextBox 18"/>
          <p:cNvSpPr txBox="1"/>
          <p:nvPr/>
        </p:nvSpPr>
        <p:spPr>
          <a:xfrm>
            <a:off x="533400" y="4964671"/>
            <a:ext cx="1965389" cy="369332"/>
          </a:xfrm>
          <a:prstGeom prst="rect">
            <a:avLst/>
          </a:prstGeom>
          <a:solidFill>
            <a:schemeClr val="accent6">
              <a:lumMod val="60000"/>
              <a:lumOff val="40000"/>
            </a:schemeClr>
          </a:solidFill>
        </p:spPr>
        <p:txBody>
          <a:bodyPr wrap="none" rtlCol="0">
            <a:spAutoFit/>
          </a:bodyPr>
          <a:lstStyle/>
          <a:p>
            <a:r>
              <a:rPr lang="en-US" dirty="0">
                <a:latin typeface="Tahoma"/>
                <a:cs typeface="Tahoma"/>
              </a:rPr>
              <a:t>R</a:t>
            </a:r>
            <a:r>
              <a:rPr lang="en-US" dirty="0" smtClean="0">
                <a:latin typeface="Tahoma"/>
                <a:cs typeface="Tahoma"/>
              </a:rPr>
              <a:t>adiology reports</a:t>
            </a:r>
            <a:endParaRPr lang="en-US" dirty="0">
              <a:latin typeface="Tahoma"/>
              <a:cs typeface="Tahoma"/>
            </a:endParaRPr>
          </a:p>
        </p:txBody>
      </p:sp>
      <p:sp>
        <p:nvSpPr>
          <p:cNvPr id="21" name="TextBox 20"/>
          <p:cNvSpPr txBox="1"/>
          <p:nvPr/>
        </p:nvSpPr>
        <p:spPr>
          <a:xfrm>
            <a:off x="3239457" y="1863729"/>
            <a:ext cx="2704774"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Haematology admissions</a:t>
            </a:r>
            <a:endParaRPr lang="en-US" dirty="0">
              <a:latin typeface="Tahoma"/>
              <a:cs typeface="Tahoma"/>
            </a:endParaRPr>
          </a:p>
        </p:txBody>
      </p:sp>
      <p:sp>
        <p:nvSpPr>
          <p:cNvPr id="42" name="TextBox 16"/>
          <p:cNvSpPr txBox="1">
            <a:spLocks noChangeArrowheads="1"/>
          </p:cNvSpPr>
          <p:nvPr/>
        </p:nvSpPr>
        <p:spPr bwMode="auto">
          <a:xfrm>
            <a:off x="621371" y="4595339"/>
            <a:ext cx="178944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Clinical features</a:t>
            </a:r>
            <a:endParaRPr lang="en-US" dirty="0"/>
          </a:p>
        </p:txBody>
      </p:sp>
      <p:sp>
        <p:nvSpPr>
          <p:cNvPr id="14" name="TextBox 15"/>
          <p:cNvSpPr txBox="1">
            <a:spLocks noChangeArrowheads="1"/>
          </p:cNvSpPr>
          <p:nvPr/>
        </p:nvSpPr>
        <p:spPr bwMode="auto">
          <a:xfrm>
            <a:off x="4088326" y="3985952"/>
            <a:ext cx="964176" cy="369332"/>
          </a:xfrm>
          <a:prstGeom prst="rect">
            <a:avLst/>
          </a:prstGeom>
          <a:solidFill>
            <a:srgbClr val="FF6600"/>
          </a:solidFill>
          <a:ln w="38100" cmpd="sng">
            <a:solidFill>
              <a:srgbClr val="FF6600"/>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pPr algn="ctr"/>
            <a:r>
              <a:rPr lang="en-US" sz="1800" b="0" dirty="0" smtClean="0">
                <a:solidFill>
                  <a:srgbClr val="FFFFFF"/>
                </a:solidFill>
                <a:latin typeface="Tahoma"/>
                <a:cs typeface="Tahoma"/>
              </a:rPr>
              <a:t>Disease</a:t>
            </a:r>
            <a:endParaRPr lang="en-US" sz="1800" b="0" dirty="0">
              <a:solidFill>
                <a:srgbClr val="FFFFFF"/>
              </a:solidFill>
              <a:latin typeface="Tahoma"/>
              <a:cs typeface="Tahoma"/>
            </a:endParaRPr>
          </a:p>
        </p:txBody>
      </p:sp>
      <p:sp>
        <p:nvSpPr>
          <p:cNvPr id="15"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
        <p:nvSpPr>
          <p:cNvPr id="16" name="TextBox 17"/>
          <p:cNvSpPr txBox="1">
            <a:spLocks noChangeArrowheads="1"/>
          </p:cNvSpPr>
          <p:nvPr/>
        </p:nvSpPr>
        <p:spPr bwMode="auto">
          <a:xfrm>
            <a:off x="6116251" y="4595339"/>
            <a:ext cx="264086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Microbiological evidence</a:t>
            </a:r>
            <a:endParaRPr lang="en-US" dirty="0"/>
          </a:p>
        </p:txBody>
      </p:sp>
    </p:spTree>
    <p:extLst>
      <p:ext uri="{BB962C8B-B14F-4D97-AF65-F5344CB8AC3E}">
        <p14:creationId xmlns:p14="http://schemas.microsoft.com/office/powerpoint/2010/main" val="4018476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18983"/>
            <a:ext cx="8069582" cy="1277273"/>
          </a:xfrm>
          <a:effectLst>
            <a:outerShdw blurRad="50800" dist="38100" dir="2700000" algn="tl" rotWithShape="0">
              <a:srgbClr val="000000">
                <a:alpha val="43000"/>
              </a:srgbClr>
            </a:outerShdw>
          </a:effectLst>
        </p:spPr>
        <p:txBody>
          <a:bodyPr/>
          <a:lstStyle/>
          <a:p>
            <a:r>
              <a:rPr lang="en-US" dirty="0" smtClean="0">
                <a:solidFill>
                  <a:srgbClr val="FFFF00"/>
                </a:solidFill>
              </a:rPr>
              <a:t>EAPCRI</a:t>
            </a:r>
            <a:br>
              <a:rPr lang="en-US" dirty="0" smtClean="0">
                <a:solidFill>
                  <a:srgbClr val="FFFF00"/>
                </a:solidFill>
              </a:rPr>
            </a:br>
            <a:r>
              <a:rPr lang="en-US" dirty="0" smtClean="0">
                <a:solidFill>
                  <a:srgbClr val="FFFF00"/>
                </a:solidFill>
              </a:rPr>
              <a:t>Laboratory Working Party</a:t>
            </a:r>
            <a:endParaRPr lang="en-US" dirty="0">
              <a:solidFill>
                <a:schemeClr val="bg1"/>
              </a:solidFill>
            </a:endParaRPr>
          </a:p>
        </p:txBody>
      </p:sp>
    </p:spTree>
    <p:extLst>
      <p:ext uri="{BB962C8B-B14F-4D97-AF65-F5344CB8AC3E}">
        <p14:creationId xmlns:p14="http://schemas.microsoft.com/office/powerpoint/2010/main" val="335434214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685804"/>
            <a:ext cx="8069582" cy="538609"/>
          </a:xfrm>
        </p:spPr>
        <p:txBody>
          <a:bodyPr/>
          <a:lstStyle/>
          <a:p>
            <a:r>
              <a:rPr lang="en-GB" dirty="0" smtClean="0"/>
              <a:t>Getting closer..</a:t>
            </a:r>
            <a:endParaRPr lang="en-GB" dirty="0"/>
          </a:p>
        </p:txBody>
      </p:sp>
      <p:sp>
        <p:nvSpPr>
          <p:cNvPr id="4" name="Rectangle 3"/>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pic>
        <p:nvPicPr>
          <p:cNvPr id="5"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059" y="1905000"/>
            <a:ext cx="9023941" cy="3505200"/>
          </a:xfrm>
          <a:prstGeom prst="rect">
            <a:avLst/>
          </a:prstGeom>
          <a:noFill/>
          <a:ln w="9525">
            <a:noFill/>
            <a:miter lim="800000"/>
            <a:headEnd/>
            <a:tailEnd/>
          </a:ln>
        </p:spPr>
      </p:pic>
      <p:pic>
        <p:nvPicPr>
          <p:cNvPr id="6" name="Picture 114" descr="EAPCRI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0439" y="640470"/>
            <a:ext cx="2749699" cy="615001"/>
          </a:xfrm>
          <a:prstGeom prst="rect">
            <a:avLst/>
          </a:prstGeom>
          <a:noFill/>
          <a:effectLst>
            <a:outerShdw blurRad="63500" dist="38099" dir="2700000" algn="ctr" rotWithShape="0">
              <a:srgbClr val="000000">
                <a:alpha val="74998"/>
              </a:srgbClr>
            </a:outerShdw>
          </a:effectLst>
        </p:spPr>
      </p:pic>
    </p:spTree>
    <p:extLst>
      <p:ext uri="{BB962C8B-B14F-4D97-AF65-F5344CB8AC3E}">
        <p14:creationId xmlns:p14="http://schemas.microsoft.com/office/powerpoint/2010/main" val="364856213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PCT strategies tested by the EAPCRI</a:t>
            </a:r>
            <a:endParaRPr lang="en-GB" dirty="0"/>
          </a:p>
        </p:txBody>
      </p:sp>
      <p:pic>
        <p:nvPicPr>
          <p:cNvPr id="7" name="Picture 6"/>
          <p:cNvPicPr>
            <a:picLocks noChangeAspect="1"/>
          </p:cNvPicPr>
          <p:nvPr/>
        </p:nvPicPr>
        <p:blipFill>
          <a:blip r:embed="rId2"/>
          <a:stretch>
            <a:fillRect/>
          </a:stretch>
        </p:blipFill>
        <p:spPr>
          <a:xfrm>
            <a:off x="151772" y="1524000"/>
            <a:ext cx="8840456" cy="4686300"/>
          </a:xfrm>
          <a:prstGeom prst="rect">
            <a:avLst/>
          </a:prstGeom>
        </p:spPr>
      </p:pic>
    </p:spTree>
    <p:extLst>
      <p:ext uri="{BB962C8B-B14F-4D97-AF65-F5344CB8AC3E}">
        <p14:creationId xmlns:p14="http://schemas.microsoft.com/office/powerpoint/2010/main" val="3623754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PCT strategies tested by the EAPCRI</a:t>
            </a:r>
            <a:endParaRPr lang="en-GB" dirty="0"/>
          </a:p>
        </p:txBody>
      </p:sp>
      <p:pic>
        <p:nvPicPr>
          <p:cNvPr id="7" name="Picture 6"/>
          <p:cNvPicPr>
            <a:picLocks noChangeAspect="1"/>
          </p:cNvPicPr>
          <p:nvPr/>
        </p:nvPicPr>
        <p:blipFill>
          <a:blip r:embed="rId2"/>
          <a:stretch>
            <a:fillRect/>
          </a:stretch>
        </p:blipFill>
        <p:spPr>
          <a:xfrm>
            <a:off x="151772" y="1524000"/>
            <a:ext cx="8840456" cy="4686300"/>
          </a:xfrm>
          <a:prstGeom prst="rect">
            <a:avLst/>
          </a:prstGeom>
        </p:spPr>
      </p:pic>
      <p:sp>
        <p:nvSpPr>
          <p:cNvPr id="4" name="TextBox 3"/>
          <p:cNvSpPr txBox="1"/>
          <p:nvPr/>
        </p:nvSpPr>
        <p:spPr>
          <a:xfrm>
            <a:off x="2654056" y="3429000"/>
            <a:ext cx="3835888" cy="1173913"/>
          </a:xfrm>
          <a:prstGeom prst="rect">
            <a:avLst/>
          </a:prstGeom>
          <a:gradFill flip="none" rotWithShape="1">
            <a:gsLst>
              <a:gs pos="77000">
                <a:srgbClr val="008000"/>
              </a:gs>
              <a:gs pos="95000">
                <a:srgbClr val="FFFFFF"/>
              </a:gs>
            </a:gsLst>
            <a:path path="shape">
              <a:fillToRect l="50000" t="50000" r="50000" b="50000"/>
            </a:path>
            <a:tileRect/>
          </a:gradFill>
          <a:ln>
            <a:noFill/>
          </a:ln>
        </p:spPr>
        <p:style>
          <a:lnRef idx="1">
            <a:schemeClr val="accent2"/>
          </a:lnRef>
          <a:fillRef idx="3">
            <a:schemeClr val="accent2"/>
          </a:fillRef>
          <a:effectRef idx="2">
            <a:schemeClr val="accent2"/>
          </a:effectRef>
          <a:fontRef idx="minor">
            <a:schemeClr val="lt1"/>
          </a:fontRef>
        </p:style>
        <p:txBody>
          <a:bodyPr wrap="none" lIns="324000" tIns="93600" rIns="324000" bIns="93600" rtlCol="0">
            <a:spAutoFit/>
          </a:bodyPr>
          <a:lstStyle/>
          <a:p>
            <a:pPr algn="ctr">
              <a:buNone/>
            </a:pPr>
            <a:r>
              <a:rPr lang="en-US" sz="3200" dirty="0" smtClean="0">
                <a:latin typeface="Tahoma"/>
                <a:cs typeface="Tahoma"/>
              </a:rPr>
              <a:t>23 </a:t>
            </a:r>
            <a:r>
              <a:rPr lang="en-US" sz="3200" dirty="0" err="1" smtClean="0">
                <a:latin typeface="Tahoma"/>
                <a:cs typeface="Tahoma"/>
              </a:rPr>
              <a:t>centres</a:t>
            </a:r>
            <a:endParaRPr lang="en-US" sz="3200" dirty="0" smtClean="0">
              <a:latin typeface="Tahoma"/>
              <a:cs typeface="Tahoma"/>
            </a:endParaRPr>
          </a:p>
          <a:p>
            <a:pPr algn="ctr">
              <a:buNone/>
            </a:pPr>
            <a:r>
              <a:rPr lang="en-US" sz="3200" dirty="0" smtClean="0">
                <a:latin typeface="Tahoma"/>
                <a:cs typeface="Tahoma"/>
              </a:rPr>
              <a:t>13 PCR strategies</a:t>
            </a:r>
            <a:endParaRPr lang="en-US" sz="3200" dirty="0">
              <a:latin typeface="Tahoma"/>
              <a:cs typeface="Tahoma"/>
            </a:endParaRPr>
          </a:p>
        </p:txBody>
      </p:sp>
    </p:spTree>
    <p:extLst>
      <p:ext uri="{BB962C8B-B14F-4D97-AF65-F5344CB8AC3E}">
        <p14:creationId xmlns:p14="http://schemas.microsoft.com/office/powerpoint/2010/main" val="256120737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538609"/>
          </a:xfrm>
        </p:spPr>
        <p:txBody>
          <a:bodyPr/>
          <a:lstStyle/>
          <a:p>
            <a:r>
              <a:rPr lang="en-GB" dirty="0" smtClean="0"/>
              <a:t>EAPCRI performance</a:t>
            </a:r>
            <a:endParaRPr lang="en-GB" dirty="0"/>
          </a:p>
        </p:txBody>
      </p:sp>
      <p:pic>
        <p:nvPicPr>
          <p:cNvPr id="5" name="Picture 4"/>
          <p:cNvPicPr>
            <a:picLocks noChangeAspect="1"/>
          </p:cNvPicPr>
          <p:nvPr/>
        </p:nvPicPr>
        <p:blipFill>
          <a:blip r:embed="rId2"/>
          <a:stretch>
            <a:fillRect/>
          </a:stretch>
        </p:blipFill>
        <p:spPr>
          <a:xfrm>
            <a:off x="260350" y="1612900"/>
            <a:ext cx="8623300" cy="5003800"/>
          </a:xfrm>
          <a:prstGeom prst="rect">
            <a:avLst/>
          </a:prstGeom>
        </p:spPr>
      </p:pic>
      <p:sp>
        <p:nvSpPr>
          <p:cNvPr id="7" name="Rectangle 6"/>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sp>
        <p:nvSpPr>
          <p:cNvPr id="6" name="Rectangle 5"/>
          <p:cNvSpPr/>
          <p:nvPr/>
        </p:nvSpPr>
        <p:spPr>
          <a:xfrm>
            <a:off x="292100" y="3733800"/>
            <a:ext cx="8420100" cy="965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991242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538609"/>
          </a:xfrm>
        </p:spPr>
        <p:txBody>
          <a:bodyPr/>
          <a:lstStyle/>
          <a:p>
            <a:r>
              <a:rPr lang="en-GB" dirty="0" smtClean="0"/>
              <a:t>EAPCRI performance</a:t>
            </a:r>
            <a:endParaRPr lang="en-GB" dirty="0"/>
          </a:p>
        </p:txBody>
      </p:sp>
      <p:pic>
        <p:nvPicPr>
          <p:cNvPr id="5" name="Picture 4"/>
          <p:cNvPicPr>
            <a:picLocks noChangeAspect="1"/>
          </p:cNvPicPr>
          <p:nvPr/>
        </p:nvPicPr>
        <p:blipFill>
          <a:blip r:embed="rId2"/>
          <a:stretch>
            <a:fillRect/>
          </a:stretch>
        </p:blipFill>
        <p:spPr>
          <a:xfrm>
            <a:off x="260350" y="1612900"/>
            <a:ext cx="8623300" cy="5003800"/>
          </a:xfrm>
          <a:prstGeom prst="rect">
            <a:avLst/>
          </a:prstGeom>
        </p:spPr>
      </p:pic>
      <p:sp>
        <p:nvSpPr>
          <p:cNvPr id="7" name="Rectangle 6"/>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sp>
        <p:nvSpPr>
          <p:cNvPr id="6" name="Rectangle 5"/>
          <p:cNvSpPr/>
          <p:nvPr/>
        </p:nvSpPr>
        <p:spPr>
          <a:xfrm>
            <a:off x="292100" y="4025900"/>
            <a:ext cx="8420100" cy="673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106869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538609"/>
          </a:xfrm>
        </p:spPr>
        <p:txBody>
          <a:bodyPr/>
          <a:lstStyle/>
          <a:p>
            <a:r>
              <a:rPr lang="en-GB" dirty="0" smtClean="0"/>
              <a:t>EAPCRI performance</a:t>
            </a:r>
            <a:endParaRPr lang="en-GB" dirty="0"/>
          </a:p>
        </p:txBody>
      </p:sp>
      <p:pic>
        <p:nvPicPr>
          <p:cNvPr id="5" name="Picture 4"/>
          <p:cNvPicPr>
            <a:picLocks noChangeAspect="1"/>
          </p:cNvPicPr>
          <p:nvPr/>
        </p:nvPicPr>
        <p:blipFill>
          <a:blip r:embed="rId2"/>
          <a:stretch>
            <a:fillRect/>
          </a:stretch>
        </p:blipFill>
        <p:spPr>
          <a:xfrm>
            <a:off x="260350" y="1612900"/>
            <a:ext cx="8623300" cy="5003800"/>
          </a:xfrm>
          <a:prstGeom prst="rect">
            <a:avLst/>
          </a:prstGeom>
        </p:spPr>
      </p:pic>
      <p:sp>
        <p:nvSpPr>
          <p:cNvPr id="7" name="Rectangle 6"/>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sp>
        <p:nvSpPr>
          <p:cNvPr id="6" name="Rectangle 5"/>
          <p:cNvSpPr/>
          <p:nvPr/>
        </p:nvSpPr>
        <p:spPr>
          <a:xfrm>
            <a:off x="292100" y="4318000"/>
            <a:ext cx="8420100" cy="406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180919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685800"/>
            <a:ext cx="8069582" cy="538609"/>
          </a:xfrm>
        </p:spPr>
        <p:txBody>
          <a:bodyPr/>
          <a:lstStyle/>
          <a:p>
            <a:r>
              <a:rPr lang="en-GB" dirty="0" smtClean="0"/>
              <a:t>EAPCRI performance</a:t>
            </a:r>
            <a:endParaRPr lang="en-GB" dirty="0"/>
          </a:p>
        </p:txBody>
      </p:sp>
      <p:pic>
        <p:nvPicPr>
          <p:cNvPr id="5" name="Picture 4"/>
          <p:cNvPicPr>
            <a:picLocks noChangeAspect="1"/>
          </p:cNvPicPr>
          <p:nvPr/>
        </p:nvPicPr>
        <p:blipFill>
          <a:blip r:embed="rId2"/>
          <a:stretch>
            <a:fillRect/>
          </a:stretch>
        </p:blipFill>
        <p:spPr>
          <a:xfrm>
            <a:off x="260350" y="1612900"/>
            <a:ext cx="8623300" cy="5003800"/>
          </a:xfrm>
          <a:prstGeom prst="rect">
            <a:avLst/>
          </a:prstGeom>
        </p:spPr>
      </p:pic>
      <p:sp>
        <p:nvSpPr>
          <p:cNvPr id="7" name="Rectangle 6"/>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286257848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83130" y="1524000"/>
            <a:ext cx="4777740" cy="4831080"/>
          </a:xfrm>
          <a:prstGeom prst="rect">
            <a:avLst/>
          </a:prstGeom>
        </p:spPr>
      </p:pic>
      <p:sp>
        <p:nvSpPr>
          <p:cNvPr id="4" name="Title 3"/>
          <p:cNvSpPr>
            <a:spLocks noGrp="1"/>
          </p:cNvSpPr>
          <p:nvPr>
            <p:ph type="title"/>
          </p:nvPr>
        </p:nvSpPr>
        <p:spPr>
          <a:xfrm>
            <a:off x="533400" y="685804"/>
            <a:ext cx="8069582" cy="538609"/>
          </a:xfrm>
        </p:spPr>
        <p:txBody>
          <a:bodyPr/>
          <a:lstStyle/>
          <a:p>
            <a:r>
              <a:rPr lang="en-GB" dirty="0" smtClean="0"/>
              <a:t>Performance of centres in the EAPCRI</a:t>
            </a:r>
            <a:endParaRPr lang="en-GB" dirty="0"/>
          </a:p>
        </p:txBody>
      </p:sp>
      <p:sp useBgFill="1">
        <p:nvSpPr>
          <p:cNvPr id="5" name="Rectangle 4"/>
          <p:cNvSpPr/>
          <p:nvPr/>
        </p:nvSpPr>
        <p:spPr>
          <a:xfrm>
            <a:off x="1676400" y="2023533"/>
            <a:ext cx="5350933" cy="4250268"/>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34141084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233929" y="1524000"/>
            <a:ext cx="4777740" cy="4831080"/>
          </a:xfrm>
          <a:prstGeom prst="rect">
            <a:avLst/>
          </a:prstGeom>
        </p:spPr>
      </p:pic>
      <p:sp>
        <p:nvSpPr>
          <p:cNvPr id="4" name="Title 3"/>
          <p:cNvSpPr>
            <a:spLocks noGrp="1"/>
          </p:cNvSpPr>
          <p:nvPr>
            <p:ph type="title"/>
          </p:nvPr>
        </p:nvSpPr>
        <p:spPr>
          <a:xfrm>
            <a:off x="533400" y="685804"/>
            <a:ext cx="8069582" cy="538609"/>
          </a:xfrm>
        </p:spPr>
        <p:txBody>
          <a:bodyPr/>
          <a:lstStyle/>
          <a:p>
            <a:r>
              <a:rPr lang="en-GB" dirty="0" smtClean="0"/>
              <a:t>Performance of centres in the EAPCRI</a:t>
            </a:r>
            <a:endParaRPr lang="en-GB" dirty="0"/>
          </a:p>
        </p:txBody>
      </p:sp>
      <p:sp useBgFill="1">
        <p:nvSpPr>
          <p:cNvPr id="5" name="Rectangle 4"/>
          <p:cNvSpPr/>
          <p:nvPr/>
        </p:nvSpPr>
        <p:spPr>
          <a:xfrm>
            <a:off x="1676400" y="3733801"/>
            <a:ext cx="5350933" cy="2540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516500" y="1667933"/>
            <a:ext cx="2326278" cy="492443"/>
          </a:xfrm>
          <a:prstGeom prst="rect">
            <a:avLst/>
          </a:prstGeom>
          <a:solidFill>
            <a:srgbClr val="008000"/>
          </a:solidFill>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en-US" sz="2600" dirty="0" smtClean="0">
                <a:latin typeface="Tahoma"/>
                <a:cs typeface="Tahoma"/>
              </a:rPr>
              <a:t>Non-compliant</a:t>
            </a:r>
            <a:endParaRPr lang="en-US" sz="2600" dirty="0">
              <a:latin typeface="Tahoma"/>
              <a:cs typeface="Tahoma"/>
            </a:endParaRPr>
          </a:p>
        </p:txBody>
      </p:sp>
      <p:sp>
        <p:nvSpPr>
          <p:cNvPr id="9" name="Rectangle 8"/>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233932" y="6002867"/>
            <a:ext cx="4777740" cy="360680"/>
          </a:xfrm>
          <a:prstGeom prst="rect">
            <a:avLst/>
          </a:prstGeom>
        </p:spPr>
      </p:pic>
    </p:spTree>
    <p:extLst>
      <p:ext uri="{BB962C8B-B14F-4D97-AF65-F5344CB8AC3E}">
        <p14:creationId xmlns:p14="http://schemas.microsoft.com/office/powerpoint/2010/main" val="14806909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987659" y="1651413"/>
            <a:ext cx="3128592" cy="3128592"/>
          </a:xfrm>
          <a:prstGeom prst="ellipse">
            <a:avLst/>
          </a:prstGeom>
          <a:solidFill>
            <a:schemeClr val="accent1">
              <a:lumMod val="60000"/>
              <a:lumOff val="40000"/>
              <a:alpha val="50000"/>
            </a:scheme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22" name="Oval 21"/>
          <p:cNvSpPr/>
          <p:nvPr/>
        </p:nvSpPr>
        <p:spPr>
          <a:xfrm>
            <a:off x="3871416" y="3061036"/>
            <a:ext cx="3128592" cy="3128592"/>
          </a:xfrm>
          <a:prstGeom prst="ellipse">
            <a:avLst/>
          </a:prstGeom>
          <a:solidFill>
            <a:srgbClr val="FFFCBE">
              <a:alpha val="50000"/>
            </a:srgbClr>
          </a:solidFill>
          <a:ln w="12700">
            <a:noFill/>
            <a:round/>
            <a:headEnd type="none" w="sm" len="sm"/>
            <a:tailEnd type="none" w="sm" len="sm"/>
          </a:ln>
          <a:effectLst/>
          <a:scene3d>
            <a:camera prst="orthographicFront"/>
            <a:lightRig rig="threePt" dir="t"/>
          </a:scene3d>
          <a:sp3d>
            <a:bevelT/>
          </a:sp3d>
        </p:spPr>
        <p:txBody>
          <a:bodyPr wrap="none" anchor="ctr"/>
          <a:lstStyle/>
          <a:p>
            <a:pPr algn="l" eaLnBrk="1" hangingPunct="1">
              <a:defRPr/>
            </a:pPr>
            <a:endParaRPr lang="en-US" b="0">
              <a:solidFill>
                <a:prstClr val="black"/>
              </a:solidFill>
              <a:effectLst>
                <a:outerShdw blurRad="38100" dist="38100" dir="2700000" algn="tl">
                  <a:srgbClr val="FFFFFF"/>
                </a:outerShdw>
              </a:effectLst>
              <a:ea typeface="Arial" charset="0"/>
              <a:cs typeface="Arial" charset="0"/>
            </a:endParaRPr>
          </a:p>
        </p:txBody>
      </p:sp>
      <p:sp>
        <p:nvSpPr>
          <p:cNvPr id="53258" name="Title 1"/>
          <p:cNvSpPr>
            <a:spLocks noGrp="1"/>
          </p:cNvSpPr>
          <p:nvPr>
            <p:ph type="title"/>
          </p:nvPr>
        </p:nvSpPr>
        <p:spPr>
          <a:xfrm>
            <a:off x="533400" y="685800"/>
            <a:ext cx="8069263" cy="538163"/>
          </a:xfrm>
          <a:ln/>
        </p:spPr>
        <p:txBody>
          <a:bodyPr/>
          <a:lstStyle/>
          <a:p>
            <a:r>
              <a:rPr lang="en-GB" dirty="0">
                <a:latin typeface="Tahoma" charset="0"/>
                <a:ea typeface="ＭＳ Ｐゴシック" charset="0"/>
              </a:rPr>
              <a:t>Invasive infectious diseases</a:t>
            </a:r>
          </a:p>
        </p:txBody>
      </p:sp>
      <p:sp>
        <p:nvSpPr>
          <p:cNvPr id="4" name="TextBox 3"/>
          <p:cNvSpPr txBox="1"/>
          <p:nvPr/>
        </p:nvSpPr>
        <p:spPr>
          <a:xfrm>
            <a:off x="6312891" y="4964671"/>
            <a:ext cx="2289772"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Microbiology reports</a:t>
            </a:r>
            <a:endParaRPr lang="en-US" dirty="0">
              <a:latin typeface="Tahoma"/>
              <a:cs typeface="Tahoma"/>
            </a:endParaRPr>
          </a:p>
        </p:txBody>
      </p:sp>
      <p:sp>
        <p:nvSpPr>
          <p:cNvPr id="21" name="TextBox 20"/>
          <p:cNvSpPr txBox="1"/>
          <p:nvPr/>
        </p:nvSpPr>
        <p:spPr>
          <a:xfrm>
            <a:off x="3239457" y="1863729"/>
            <a:ext cx="2704774" cy="369332"/>
          </a:xfrm>
          <a:prstGeom prst="rect">
            <a:avLst/>
          </a:prstGeom>
          <a:solidFill>
            <a:schemeClr val="accent6">
              <a:lumMod val="60000"/>
              <a:lumOff val="40000"/>
            </a:schemeClr>
          </a:solidFill>
        </p:spPr>
        <p:txBody>
          <a:bodyPr wrap="none" rtlCol="0">
            <a:spAutoFit/>
          </a:bodyPr>
          <a:lstStyle/>
          <a:p>
            <a:r>
              <a:rPr lang="en-US" dirty="0" smtClean="0">
                <a:latin typeface="Tahoma"/>
                <a:cs typeface="Tahoma"/>
              </a:rPr>
              <a:t>Haematology admissions</a:t>
            </a:r>
            <a:endParaRPr lang="en-US" dirty="0">
              <a:latin typeface="Tahoma"/>
              <a:cs typeface="Tahoma"/>
            </a:endParaRPr>
          </a:p>
        </p:txBody>
      </p:sp>
      <p:sp>
        <p:nvSpPr>
          <p:cNvPr id="11" name="TextBox 10"/>
          <p:cNvSpPr txBox="1"/>
          <p:nvPr/>
        </p:nvSpPr>
        <p:spPr>
          <a:xfrm>
            <a:off x="1108242" y="2528888"/>
            <a:ext cx="6924342" cy="461665"/>
          </a:xfrm>
          <a:prstGeom prst="rect">
            <a:avLst/>
          </a:prstGeom>
          <a:noFill/>
        </p:spPr>
        <p:txBody>
          <a:bodyPr wrap="none" rtlCol="0">
            <a:spAutoFit/>
          </a:bodyPr>
          <a:lstStyle/>
          <a:p>
            <a:r>
              <a:rPr lang="en-US" sz="2400" b="1" dirty="0" smtClean="0">
                <a:solidFill>
                  <a:srgbClr val="0000FF"/>
                </a:solidFill>
                <a:latin typeface="Comic Sans MS"/>
                <a:cs typeface="Comic Sans MS"/>
              </a:rPr>
              <a:t>Laboratory’s impression based on its findings</a:t>
            </a:r>
            <a:endParaRPr lang="en-US" sz="2400" b="1" dirty="0">
              <a:solidFill>
                <a:srgbClr val="0000FF"/>
              </a:solidFill>
              <a:latin typeface="Comic Sans MS"/>
              <a:cs typeface="Comic Sans MS"/>
            </a:endParaRPr>
          </a:p>
        </p:txBody>
      </p:sp>
      <p:sp>
        <p:nvSpPr>
          <p:cNvPr id="12" name="TextBox 15"/>
          <p:cNvSpPr txBox="1">
            <a:spLocks noChangeArrowheads="1"/>
          </p:cNvSpPr>
          <p:nvPr/>
        </p:nvSpPr>
        <p:spPr bwMode="auto">
          <a:xfrm>
            <a:off x="4250422" y="1466747"/>
            <a:ext cx="646331" cy="369332"/>
          </a:xfrm>
          <a:prstGeom prst="rect">
            <a:avLst/>
          </a:prstGeom>
          <a:solidFill>
            <a:srgbClr val="FFFFFF"/>
          </a:solidFill>
          <a:ln w="38100" cmpd="sng">
            <a:solidFill>
              <a:srgbClr val="0000FF"/>
            </a:solidFill>
          </a:ln>
        </p:spPr>
        <p:txBody>
          <a:bodyPr wrap="none">
            <a:spAutoFit/>
          </a:bodyPr>
          <a:lstStyle>
            <a:lvl1pPr>
              <a:defRPr sz="2400" b="1">
                <a:solidFill>
                  <a:schemeClr val="tx2"/>
                </a:solidFill>
                <a:latin typeface="Arial" charset="0"/>
                <a:ea typeface="ＭＳ Ｐゴシック" charset="0"/>
                <a:cs typeface="ＭＳ Ｐゴシック" charset="0"/>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sz="1800" b="0" dirty="0" smtClean="0">
                <a:solidFill>
                  <a:schemeClr val="tx1"/>
                </a:solidFill>
                <a:latin typeface="Tahoma"/>
                <a:cs typeface="Tahoma"/>
              </a:rPr>
              <a:t>Host</a:t>
            </a:r>
            <a:endParaRPr lang="en-US" sz="1800" b="0" dirty="0">
              <a:solidFill>
                <a:schemeClr val="tx1"/>
              </a:solidFill>
              <a:latin typeface="Tahoma"/>
              <a:cs typeface="Tahoma"/>
            </a:endParaRPr>
          </a:p>
        </p:txBody>
      </p:sp>
      <p:sp>
        <p:nvSpPr>
          <p:cNvPr id="13" name="TextBox 17"/>
          <p:cNvSpPr txBox="1">
            <a:spLocks noChangeArrowheads="1"/>
          </p:cNvSpPr>
          <p:nvPr/>
        </p:nvSpPr>
        <p:spPr bwMode="auto">
          <a:xfrm>
            <a:off x="6116251" y="4595339"/>
            <a:ext cx="2640867" cy="369332"/>
          </a:xfrm>
          <a:prstGeom prst="rect">
            <a:avLst/>
          </a:prstGeom>
          <a:solidFill>
            <a:srgbClr val="FFFFFF"/>
          </a:solidFill>
          <a:ln w="38100" cmpd="sng">
            <a:solidFill>
              <a:srgbClr val="0000FF"/>
            </a:solidFill>
          </a:ln>
        </p:spPr>
        <p:txBody>
          <a:bodyPr wrap="none">
            <a:spAutoFit/>
          </a:bodyPr>
          <a:lstStyle>
            <a:defPPr>
              <a:defRPr lang="en-US"/>
            </a:defPPr>
            <a:lvl1pPr>
              <a:defRPr b="0">
                <a:latin typeface="Tahoma"/>
                <a:ea typeface="ＭＳ Ｐゴシック" charset="0"/>
                <a:cs typeface="Tahoma"/>
              </a:defRPr>
            </a:lvl1pPr>
            <a:lvl2pPr marL="742950" indent="-285750">
              <a:defRPr sz="2400" b="1">
                <a:solidFill>
                  <a:schemeClr val="tx2"/>
                </a:solidFill>
                <a:latin typeface="Arial" charset="0"/>
                <a:ea typeface="ＭＳ Ｐゴシック" charset="0"/>
              </a:defRPr>
            </a:lvl2pPr>
            <a:lvl3pPr marL="1143000" indent="-228600">
              <a:defRPr sz="2400" b="1">
                <a:solidFill>
                  <a:schemeClr val="tx2"/>
                </a:solidFill>
                <a:latin typeface="Arial" charset="0"/>
                <a:ea typeface="ＭＳ Ｐゴシック" charset="0"/>
              </a:defRPr>
            </a:lvl3pPr>
            <a:lvl4pPr marL="1600200" indent="-228600">
              <a:defRPr sz="2400" b="1">
                <a:solidFill>
                  <a:schemeClr val="tx2"/>
                </a:solidFill>
                <a:latin typeface="Arial" charset="0"/>
                <a:ea typeface="ＭＳ Ｐゴシック" charset="0"/>
              </a:defRPr>
            </a:lvl4pPr>
            <a:lvl5pPr marL="2057400" indent="-228600">
              <a:defRPr sz="2400" b="1">
                <a:solidFill>
                  <a:schemeClr val="tx2"/>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2"/>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2"/>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2"/>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2"/>
                </a:solidFill>
                <a:latin typeface="Arial" charset="0"/>
                <a:ea typeface="ＭＳ Ｐゴシック" charset="0"/>
              </a:defRPr>
            </a:lvl9pPr>
          </a:lstStyle>
          <a:p>
            <a:r>
              <a:rPr lang="en-US" dirty="0" smtClean="0"/>
              <a:t>Microbiological evidence</a:t>
            </a:r>
            <a:endParaRPr lang="en-US" dirty="0"/>
          </a:p>
        </p:txBody>
      </p:sp>
    </p:spTree>
    <p:extLst>
      <p:ext uri="{BB962C8B-B14F-4D97-AF65-F5344CB8AC3E}">
        <p14:creationId xmlns:p14="http://schemas.microsoft.com/office/powerpoint/2010/main" val="1611565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233929" y="1524000"/>
            <a:ext cx="4777740" cy="4831080"/>
          </a:xfrm>
          <a:prstGeom prst="rect">
            <a:avLst/>
          </a:prstGeom>
        </p:spPr>
      </p:pic>
      <p:sp>
        <p:nvSpPr>
          <p:cNvPr id="4" name="Title 3"/>
          <p:cNvSpPr>
            <a:spLocks noGrp="1"/>
          </p:cNvSpPr>
          <p:nvPr>
            <p:ph type="title"/>
          </p:nvPr>
        </p:nvSpPr>
        <p:spPr>
          <a:xfrm>
            <a:off x="533400" y="685804"/>
            <a:ext cx="8069582" cy="538609"/>
          </a:xfrm>
        </p:spPr>
        <p:txBody>
          <a:bodyPr/>
          <a:lstStyle/>
          <a:p>
            <a:r>
              <a:rPr lang="en-GB" dirty="0" smtClean="0"/>
              <a:t>Performance of centres in the EAPCRI</a:t>
            </a:r>
            <a:endParaRPr lang="en-GB" dirty="0"/>
          </a:p>
        </p:txBody>
      </p:sp>
      <p:sp>
        <p:nvSpPr>
          <p:cNvPr id="8" name="TextBox 7"/>
          <p:cNvSpPr txBox="1"/>
          <p:nvPr/>
        </p:nvSpPr>
        <p:spPr>
          <a:xfrm>
            <a:off x="516500" y="3708395"/>
            <a:ext cx="1659429" cy="492443"/>
          </a:xfrm>
          <a:prstGeom prst="rect">
            <a:avLst/>
          </a:prstGeom>
          <a:solidFill>
            <a:srgbClr val="008000"/>
          </a:solidFill>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en-US" sz="2600" dirty="0" smtClean="0">
                <a:latin typeface="Tahoma"/>
                <a:cs typeface="Tahoma"/>
              </a:rPr>
              <a:t>Compliant</a:t>
            </a:r>
            <a:endParaRPr lang="en-US" sz="2600" dirty="0">
              <a:latin typeface="Tahoma"/>
              <a:cs typeface="Tahoma"/>
            </a:endParaRPr>
          </a:p>
        </p:txBody>
      </p:sp>
      <p:sp>
        <p:nvSpPr>
          <p:cNvPr id="9" name="Rectangle 8"/>
          <p:cNvSpPr>
            <a:spLocks noChangeArrowheads="1"/>
          </p:cNvSpPr>
          <p:nvPr/>
        </p:nvSpPr>
        <p:spPr bwMode="auto">
          <a:xfrm>
            <a:off x="5567595" y="6470670"/>
            <a:ext cx="3195406"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defRPr/>
            </a:pPr>
            <a:r>
              <a:rPr lang="en-US" sz="1200" dirty="0" smtClean="0">
                <a:solidFill>
                  <a:srgbClr val="0000CC"/>
                </a:solidFill>
                <a:latin typeface="Tahoma" pitchFamily="-65" charset="0"/>
                <a:ea typeface="Arial" pitchFamily="-110" charset="0"/>
                <a:cs typeface="Arial" pitchFamily="-110" charset="0"/>
              </a:rPr>
              <a:t>White et al 2010 J </a:t>
            </a:r>
            <a:r>
              <a:rPr lang="en-US" sz="1200" dirty="0" err="1" smtClean="0">
                <a:solidFill>
                  <a:srgbClr val="0000CC"/>
                </a:solidFill>
                <a:latin typeface="Tahoma" pitchFamily="-65" charset="0"/>
                <a:ea typeface="Arial" pitchFamily="-110" charset="0"/>
                <a:cs typeface="Arial" pitchFamily="-110" charset="0"/>
              </a:rPr>
              <a:t>Clin</a:t>
            </a:r>
            <a:r>
              <a:rPr lang="en-US" sz="1200" dirty="0" smtClean="0">
                <a:solidFill>
                  <a:srgbClr val="0000CC"/>
                </a:solidFill>
                <a:latin typeface="Tahoma" pitchFamily="-65" charset="0"/>
                <a:ea typeface="Arial" pitchFamily="-110" charset="0"/>
                <a:cs typeface="Arial" pitchFamily="-110" charset="0"/>
              </a:rPr>
              <a:t> </a:t>
            </a:r>
            <a:r>
              <a:rPr lang="en-US" sz="1200" dirty="0" err="1" smtClean="0">
                <a:solidFill>
                  <a:srgbClr val="0000CC"/>
                </a:solidFill>
                <a:latin typeface="Tahoma" pitchFamily="-65" charset="0"/>
                <a:ea typeface="Arial" pitchFamily="-110" charset="0"/>
                <a:cs typeface="Arial" pitchFamily="-110" charset="0"/>
              </a:rPr>
              <a:t>Microbiol</a:t>
            </a:r>
            <a:r>
              <a:rPr lang="en-US" sz="1200" dirty="0" smtClean="0">
                <a:solidFill>
                  <a:srgbClr val="0000CC"/>
                </a:solidFill>
                <a:latin typeface="Tahoma" pitchFamily="-65" charset="0"/>
                <a:ea typeface="Arial" pitchFamily="-110" charset="0"/>
                <a:cs typeface="Arial" pitchFamily="-110" charset="0"/>
              </a:rPr>
              <a:t> 48:1231-40</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29819803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1524000"/>
          <a:ext cx="8051800" cy="5191760"/>
        </p:xfrm>
        <a:graphic>
          <a:graphicData uri="http://schemas.openxmlformats.org/drawingml/2006/table">
            <a:tbl>
              <a:tblPr firstRow="1" bandRow="1">
                <a:tableStyleId>{5C22544A-7EE6-4342-B048-85BDC9FD1C3A}</a:tableStyleId>
              </a:tblPr>
              <a:tblGrid>
                <a:gridCol w="5257800"/>
                <a:gridCol w="1397000"/>
                <a:gridCol w="1397000"/>
              </a:tblGrid>
              <a:tr h="370840">
                <a:tc>
                  <a:txBody>
                    <a:bodyPr/>
                    <a:lstStyle/>
                    <a:p>
                      <a:pPr>
                        <a:spcAft>
                          <a:spcPts val="0"/>
                        </a:spcAft>
                      </a:pPr>
                      <a:r>
                        <a:rPr lang="en-US" sz="2400" dirty="0">
                          <a:latin typeface="Arial"/>
                          <a:ea typeface="Cambria"/>
                          <a:cs typeface="Arial"/>
                        </a:rPr>
                        <a:t>Covariate </a:t>
                      </a:r>
                      <a:endParaRPr lang="en-GB" sz="2400" dirty="0">
                        <a:latin typeface="Arial"/>
                        <a:ea typeface="Cambria"/>
                        <a:cs typeface="Arial"/>
                      </a:endParaRPr>
                    </a:p>
                  </a:txBody>
                  <a:tcPr marL="68580" marR="68580" marT="0" marB="0"/>
                </a:tc>
                <a:tc>
                  <a:txBody>
                    <a:bodyPr/>
                    <a:lstStyle/>
                    <a:p>
                      <a:pPr algn="ctr">
                        <a:spcAft>
                          <a:spcPts val="0"/>
                        </a:spcAft>
                      </a:pPr>
                      <a:r>
                        <a:rPr lang="en-US" sz="2400" i="1" dirty="0" err="1">
                          <a:latin typeface="Arial"/>
                          <a:ea typeface="Cambria"/>
                          <a:cs typeface="Arial"/>
                        </a:rPr>
                        <a:t>t</a:t>
                      </a:r>
                      <a:endParaRPr lang="en-GB" sz="2400" dirty="0">
                        <a:latin typeface="Arial"/>
                        <a:ea typeface="Cambria"/>
                        <a:cs typeface="Arial"/>
                      </a:endParaRPr>
                    </a:p>
                  </a:txBody>
                  <a:tcPr marL="68580" marR="68580" marT="0" marB="0"/>
                </a:tc>
                <a:tc>
                  <a:txBody>
                    <a:bodyPr/>
                    <a:lstStyle/>
                    <a:p>
                      <a:pPr algn="ctr">
                        <a:spcAft>
                          <a:spcPts val="0"/>
                        </a:spcAft>
                      </a:pPr>
                      <a:r>
                        <a:rPr lang="en-US" sz="2400" i="1">
                          <a:latin typeface="Arial"/>
                          <a:ea typeface="Cambria"/>
                          <a:cs typeface="Arial"/>
                        </a:rPr>
                        <a:t> P</a:t>
                      </a:r>
                      <a:endParaRPr lang="en-GB" sz="2400">
                        <a:latin typeface="Arial"/>
                        <a:ea typeface="Cambria"/>
                        <a:cs typeface="Arial"/>
                      </a:endParaRPr>
                    </a:p>
                  </a:txBody>
                  <a:tcPr marL="68580" marR="68580" marT="0" marB="0"/>
                </a:tc>
              </a:tr>
              <a:tr h="370840">
                <a:tc>
                  <a:txBody>
                    <a:bodyPr/>
                    <a:lstStyle/>
                    <a:p>
                      <a:pPr>
                        <a:spcAft>
                          <a:spcPts val="0"/>
                        </a:spcAft>
                      </a:pPr>
                      <a:r>
                        <a:rPr lang="en-US" sz="2400" b="0" dirty="0">
                          <a:latin typeface="Arial"/>
                          <a:ea typeface="Cambria"/>
                          <a:cs typeface="Arial"/>
                        </a:rPr>
                        <a:t>Compliant</a:t>
                      </a:r>
                      <a:r>
                        <a:rPr lang="en-US" sz="2400" b="0" dirty="0" smtClean="0">
                          <a:latin typeface="Arial"/>
                          <a:ea typeface="Cambria"/>
                          <a:cs typeface="Arial"/>
                        </a:rPr>
                        <a:t> with extraction </a:t>
                      </a:r>
                      <a:r>
                        <a:rPr lang="en-US" sz="2400" b="0" dirty="0">
                          <a:latin typeface="Arial"/>
                          <a:ea typeface="Cambria"/>
                          <a:cs typeface="Arial"/>
                        </a:rPr>
                        <a:t>method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2.69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0.018</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Blood </a:t>
                      </a:r>
                      <a:r>
                        <a:rPr lang="en-US" sz="2400" b="0" dirty="0" smtClean="0">
                          <a:latin typeface="Arial"/>
                          <a:ea typeface="Cambria"/>
                          <a:cs typeface="Arial"/>
                        </a:rPr>
                        <a:t>volume </a:t>
                      </a:r>
                      <a:r>
                        <a:rPr lang="en-US" sz="2400" b="0" dirty="0">
                          <a:latin typeface="Arial"/>
                          <a:ea typeface="Cambria"/>
                          <a:cs typeface="Arial"/>
                        </a:rPr>
                        <a:t>used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0.22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0.829</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RCLB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1.12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0.285</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WCLB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2.08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0.058</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err="1">
                          <a:latin typeface="Arial"/>
                          <a:ea typeface="Cambria"/>
                          <a:cs typeface="Arial"/>
                        </a:rPr>
                        <a:t>NaOH</a:t>
                      </a:r>
                      <a:r>
                        <a:rPr lang="en-US" sz="2400" b="0" dirty="0">
                          <a:latin typeface="Arial"/>
                          <a:ea typeface="Cambria"/>
                          <a:cs typeface="Arial"/>
                        </a:rPr>
                        <a:t>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1.59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0.137</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smtClean="0">
                          <a:latin typeface="Arial"/>
                          <a:ea typeface="Cambria"/>
                          <a:cs typeface="Arial"/>
                        </a:rPr>
                        <a:t>Bead</a:t>
                      </a:r>
                      <a:r>
                        <a:rPr lang="en-US" sz="2400" b="0" baseline="0" dirty="0" smtClean="0">
                          <a:latin typeface="Arial"/>
                          <a:ea typeface="Cambria"/>
                          <a:cs typeface="Arial"/>
                        </a:rPr>
                        <a:t> beating</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2.59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0.023</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Purification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1.14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0.274</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More than nine manual steps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0.46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0.650</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ITS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1.54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0.148</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18S</a:t>
                      </a:r>
                      <a:r>
                        <a:rPr lang="en-US" sz="2400" b="0" dirty="0" smtClean="0">
                          <a:latin typeface="Arial"/>
                          <a:ea typeface="Cambria"/>
                          <a:cs typeface="Arial"/>
                        </a:rPr>
                        <a:t>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1.89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0.082</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a:latin typeface="Arial"/>
                          <a:ea typeface="Cambria"/>
                          <a:cs typeface="Arial"/>
                        </a:rPr>
                        <a:t>28S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0.48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0.637</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a:latin typeface="Arial"/>
                          <a:ea typeface="Cambria"/>
                          <a:cs typeface="Arial"/>
                        </a:rPr>
                        <a:t>Internal control PCR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2.85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0.015</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Elution </a:t>
                      </a:r>
                      <a:r>
                        <a:rPr lang="en-US" sz="2400" b="0" dirty="0" smtClean="0">
                          <a:latin typeface="Arial"/>
                          <a:ea typeface="Cambria"/>
                          <a:cs typeface="Arial"/>
                        </a:rPr>
                        <a:t>volume</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0.75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0.469</a:t>
                      </a:r>
                      <a:endParaRPr lang="en-GB" sz="2400" b="0" dirty="0">
                        <a:latin typeface="Arial"/>
                        <a:ea typeface="Cambria"/>
                        <a:cs typeface="Arial"/>
                      </a:endParaRPr>
                    </a:p>
                  </a:txBody>
                  <a:tcPr marL="68580" marR="68580" marT="0" marB="0">
                    <a:solidFill>
                      <a:srgbClr val="FFFFFF"/>
                    </a:solidFill>
                  </a:tcPr>
                </a:tc>
              </a:tr>
            </a:tbl>
          </a:graphicData>
        </a:graphic>
      </p:graphicFrame>
      <p:sp>
        <p:nvSpPr>
          <p:cNvPr id="3" name="Title 2"/>
          <p:cNvSpPr>
            <a:spLocks noGrp="1"/>
          </p:cNvSpPr>
          <p:nvPr>
            <p:ph type="title"/>
          </p:nvPr>
        </p:nvSpPr>
        <p:spPr>
          <a:xfrm>
            <a:off x="533400" y="685804"/>
            <a:ext cx="8069582" cy="538609"/>
          </a:xfrm>
        </p:spPr>
        <p:txBody>
          <a:bodyPr/>
          <a:lstStyle/>
          <a:p>
            <a:r>
              <a:rPr lang="en-GB" dirty="0" smtClean="0"/>
              <a:t>Factors with most influence on PCR</a:t>
            </a:r>
            <a:endParaRPr lang="en-GB" dirty="0"/>
          </a:p>
        </p:txBody>
      </p:sp>
    </p:spTree>
    <p:extLst>
      <p:ext uri="{BB962C8B-B14F-4D97-AF65-F5344CB8AC3E}">
        <p14:creationId xmlns:p14="http://schemas.microsoft.com/office/powerpoint/2010/main" val="2010210271"/>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1524000"/>
          <a:ext cx="8051800" cy="5191760"/>
        </p:xfrm>
        <a:graphic>
          <a:graphicData uri="http://schemas.openxmlformats.org/drawingml/2006/table">
            <a:tbl>
              <a:tblPr firstRow="1" bandRow="1">
                <a:tableStyleId>{5C22544A-7EE6-4342-B048-85BDC9FD1C3A}</a:tableStyleId>
              </a:tblPr>
              <a:tblGrid>
                <a:gridCol w="5257800"/>
                <a:gridCol w="1397000"/>
                <a:gridCol w="1397000"/>
              </a:tblGrid>
              <a:tr h="370840">
                <a:tc>
                  <a:txBody>
                    <a:bodyPr/>
                    <a:lstStyle/>
                    <a:p>
                      <a:pPr>
                        <a:spcAft>
                          <a:spcPts val="0"/>
                        </a:spcAft>
                      </a:pPr>
                      <a:r>
                        <a:rPr lang="en-US" sz="2400" dirty="0">
                          <a:latin typeface="Arial"/>
                          <a:ea typeface="Cambria"/>
                          <a:cs typeface="Arial"/>
                        </a:rPr>
                        <a:t>Covariate </a:t>
                      </a:r>
                      <a:endParaRPr lang="en-GB" sz="2400" dirty="0">
                        <a:latin typeface="Arial"/>
                        <a:ea typeface="Cambria"/>
                        <a:cs typeface="Arial"/>
                      </a:endParaRPr>
                    </a:p>
                  </a:txBody>
                  <a:tcPr marL="68580" marR="68580" marT="0" marB="0"/>
                </a:tc>
                <a:tc>
                  <a:txBody>
                    <a:bodyPr/>
                    <a:lstStyle/>
                    <a:p>
                      <a:pPr algn="ctr">
                        <a:spcAft>
                          <a:spcPts val="0"/>
                        </a:spcAft>
                      </a:pPr>
                      <a:r>
                        <a:rPr lang="en-US" sz="2400" i="1" dirty="0" err="1">
                          <a:latin typeface="Arial"/>
                          <a:ea typeface="Cambria"/>
                          <a:cs typeface="Arial"/>
                        </a:rPr>
                        <a:t>t</a:t>
                      </a:r>
                      <a:endParaRPr lang="en-GB" sz="2400" dirty="0">
                        <a:latin typeface="Arial"/>
                        <a:ea typeface="Cambria"/>
                        <a:cs typeface="Arial"/>
                      </a:endParaRPr>
                    </a:p>
                  </a:txBody>
                  <a:tcPr marL="68580" marR="68580" marT="0" marB="0"/>
                </a:tc>
                <a:tc>
                  <a:txBody>
                    <a:bodyPr/>
                    <a:lstStyle/>
                    <a:p>
                      <a:pPr algn="ctr">
                        <a:spcAft>
                          <a:spcPts val="0"/>
                        </a:spcAft>
                      </a:pPr>
                      <a:r>
                        <a:rPr lang="en-US" sz="2400" i="1">
                          <a:latin typeface="Arial"/>
                          <a:ea typeface="Cambria"/>
                          <a:cs typeface="Arial"/>
                        </a:rPr>
                        <a:t> P</a:t>
                      </a:r>
                      <a:endParaRPr lang="en-GB" sz="2400">
                        <a:latin typeface="Arial"/>
                        <a:ea typeface="Cambria"/>
                        <a:cs typeface="Arial"/>
                      </a:endParaRPr>
                    </a:p>
                  </a:txBody>
                  <a:tcPr marL="68580" marR="68580" marT="0" marB="0"/>
                </a:tc>
              </a:tr>
              <a:tr h="370840">
                <a:tc>
                  <a:txBody>
                    <a:bodyPr/>
                    <a:lstStyle/>
                    <a:p>
                      <a:pPr>
                        <a:spcAft>
                          <a:spcPts val="0"/>
                        </a:spcAft>
                      </a:pPr>
                      <a:r>
                        <a:rPr lang="en-US" sz="2400" b="0" dirty="0">
                          <a:latin typeface="Arial"/>
                          <a:ea typeface="Cambria"/>
                          <a:cs typeface="Arial"/>
                        </a:rPr>
                        <a:t>Compliant</a:t>
                      </a:r>
                      <a:r>
                        <a:rPr lang="en-US" sz="2400" b="0" dirty="0" smtClean="0">
                          <a:latin typeface="Arial"/>
                          <a:ea typeface="Cambria"/>
                          <a:cs typeface="Arial"/>
                        </a:rPr>
                        <a:t> with extraction </a:t>
                      </a:r>
                      <a:r>
                        <a:rPr lang="en-US" sz="2400" b="0" dirty="0">
                          <a:latin typeface="Arial"/>
                          <a:ea typeface="Cambria"/>
                          <a:cs typeface="Arial"/>
                        </a:rPr>
                        <a:t>method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2.69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0.018</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Blood </a:t>
                      </a:r>
                      <a:r>
                        <a:rPr lang="en-US" sz="2400" b="0" dirty="0" smtClean="0">
                          <a:latin typeface="Arial"/>
                          <a:ea typeface="Cambria"/>
                          <a:cs typeface="Arial"/>
                        </a:rPr>
                        <a:t>volume </a:t>
                      </a:r>
                      <a:r>
                        <a:rPr lang="en-US" sz="2400" b="0" dirty="0">
                          <a:latin typeface="Arial"/>
                          <a:ea typeface="Cambria"/>
                          <a:cs typeface="Arial"/>
                        </a:rPr>
                        <a:t>used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0.22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0.829</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RCLB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1.12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0.285</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WCLB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2.08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0.058</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err="1">
                          <a:latin typeface="Arial"/>
                          <a:ea typeface="Cambria"/>
                          <a:cs typeface="Arial"/>
                        </a:rPr>
                        <a:t>NaOH</a:t>
                      </a:r>
                      <a:r>
                        <a:rPr lang="en-US" sz="2400" b="0" dirty="0">
                          <a:latin typeface="Arial"/>
                          <a:ea typeface="Cambria"/>
                          <a:cs typeface="Arial"/>
                        </a:rPr>
                        <a:t>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1.59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0.137</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smtClean="0">
                          <a:latin typeface="Arial"/>
                          <a:ea typeface="Cambria"/>
                          <a:cs typeface="Arial"/>
                        </a:rPr>
                        <a:t>Bead</a:t>
                      </a:r>
                      <a:r>
                        <a:rPr lang="en-US" sz="2400" b="0" baseline="0" dirty="0" smtClean="0">
                          <a:latin typeface="Arial"/>
                          <a:ea typeface="Cambria"/>
                          <a:cs typeface="Arial"/>
                        </a:rPr>
                        <a:t> beating</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2.59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0.023</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Purification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1.14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0.274</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More than nine manual steps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0.46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0.650</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ITS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1.54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0.148</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18S</a:t>
                      </a:r>
                      <a:r>
                        <a:rPr lang="en-US" sz="2400" b="0" dirty="0" smtClean="0">
                          <a:latin typeface="Arial"/>
                          <a:ea typeface="Cambria"/>
                          <a:cs typeface="Arial"/>
                        </a:rPr>
                        <a:t>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1.89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0.082</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a:latin typeface="Arial"/>
                          <a:ea typeface="Cambria"/>
                          <a:cs typeface="Arial"/>
                        </a:rPr>
                        <a:t>28S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0.48 </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0.637</a:t>
                      </a:r>
                      <a:endParaRPr lang="en-GB" sz="2400" b="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a:latin typeface="Arial"/>
                          <a:ea typeface="Cambria"/>
                          <a:cs typeface="Arial"/>
                        </a:rPr>
                        <a:t>Internal control PCR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2.85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0.015</a:t>
                      </a:r>
                      <a:endParaRPr lang="en-GB" sz="2400" b="0" dirty="0">
                        <a:latin typeface="Arial"/>
                        <a:ea typeface="Cambria"/>
                        <a:cs typeface="Arial"/>
                      </a:endParaRPr>
                    </a:p>
                  </a:txBody>
                  <a:tcPr marL="68580" marR="68580" marT="0" marB="0">
                    <a:solidFill>
                      <a:srgbClr val="FFFFFF"/>
                    </a:solidFill>
                  </a:tcPr>
                </a:tc>
              </a:tr>
              <a:tr h="370840">
                <a:tc>
                  <a:txBody>
                    <a:bodyPr/>
                    <a:lstStyle/>
                    <a:p>
                      <a:pPr>
                        <a:spcAft>
                          <a:spcPts val="0"/>
                        </a:spcAft>
                      </a:pPr>
                      <a:r>
                        <a:rPr lang="en-US" sz="2400" b="0" dirty="0">
                          <a:latin typeface="Arial"/>
                          <a:ea typeface="Cambria"/>
                          <a:cs typeface="Arial"/>
                        </a:rPr>
                        <a:t>Elution </a:t>
                      </a:r>
                      <a:r>
                        <a:rPr lang="en-US" sz="2400" b="0" dirty="0" smtClean="0">
                          <a:latin typeface="Arial"/>
                          <a:ea typeface="Cambria"/>
                          <a:cs typeface="Arial"/>
                        </a:rPr>
                        <a:t>volume</a:t>
                      </a:r>
                      <a:endParaRPr lang="en-GB" sz="2400" b="0" dirty="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a:latin typeface="Arial"/>
                          <a:ea typeface="Cambria"/>
                          <a:cs typeface="Arial"/>
                        </a:rPr>
                        <a:t>0.75 </a:t>
                      </a:r>
                      <a:endParaRPr lang="en-GB" sz="2400" b="0">
                        <a:latin typeface="Arial"/>
                        <a:ea typeface="Cambria"/>
                        <a:cs typeface="Arial"/>
                      </a:endParaRPr>
                    </a:p>
                  </a:txBody>
                  <a:tcPr marL="68580" marR="68580" marT="0" marB="0">
                    <a:solidFill>
                      <a:srgbClr val="FFFFFF"/>
                    </a:solidFill>
                  </a:tcPr>
                </a:tc>
                <a:tc>
                  <a:txBody>
                    <a:bodyPr/>
                    <a:lstStyle/>
                    <a:p>
                      <a:pPr algn="ctr">
                        <a:spcAft>
                          <a:spcPts val="0"/>
                        </a:spcAft>
                      </a:pPr>
                      <a:r>
                        <a:rPr lang="en-US" sz="2400" b="0" dirty="0">
                          <a:latin typeface="Arial"/>
                          <a:ea typeface="Cambria"/>
                          <a:cs typeface="Arial"/>
                        </a:rPr>
                        <a:t>0.469</a:t>
                      </a:r>
                      <a:endParaRPr lang="en-GB" sz="2400" b="0" dirty="0">
                        <a:latin typeface="Arial"/>
                        <a:ea typeface="Cambria"/>
                        <a:cs typeface="Arial"/>
                      </a:endParaRPr>
                    </a:p>
                  </a:txBody>
                  <a:tcPr marL="68580" marR="68580" marT="0" marB="0">
                    <a:solidFill>
                      <a:srgbClr val="FFFFFF"/>
                    </a:solidFill>
                  </a:tcPr>
                </a:tc>
              </a:tr>
            </a:tbl>
          </a:graphicData>
        </a:graphic>
      </p:graphicFrame>
      <p:sp>
        <p:nvSpPr>
          <p:cNvPr id="3" name="Title 2"/>
          <p:cNvSpPr>
            <a:spLocks noGrp="1"/>
          </p:cNvSpPr>
          <p:nvPr>
            <p:ph type="title"/>
          </p:nvPr>
        </p:nvSpPr>
        <p:spPr>
          <a:xfrm>
            <a:off x="533400" y="685804"/>
            <a:ext cx="8069582" cy="538609"/>
          </a:xfrm>
        </p:spPr>
        <p:txBody>
          <a:bodyPr/>
          <a:lstStyle/>
          <a:p>
            <a:r>
              <a:rPr lang="en-GB" dirty="0" smtClean="0"/>
              <a:t>Factors with most influence on PCR</a:t>
            </a:r>
            <a:endParaRPr lang="en-GB" dirty="0"/>
          </a:p>
        </p:txBody>
      </p:sp>
      <p:sp>
        <p:nvSpPr>
          <p:cNvPr id="4" name="Text Box 110"/>
          <p:cNvSpPr txBox="1">
            <a:spLocks noChangeArrowheads="1"/>
          </p:cNvSpPr>
          <p:nvPr/>
        </p:nvSpPr>
        <p:spPr bwMode="auto">
          <a:xfrm>
            <a:off x="983918" y="2362200"/>
            <a:ext cx="7176163" cy="3416320"/>
          </a:xfrm>
          <a:prstGeom prst="rect">
            <a:avLst/>
          </a:prstGeom>
          <a:solidFill>
            <a:schemeClr val="bg1"/>
          </a:solidFill>
          <a:ln w="12700">
            <a:solidFill>
              <a:schemeClr val="tx1"/>
            </a:solidFill>
            <a:miter lim="800000"/>
            <a:headEnd/>
            <a:tailEnd/>
          </a:ln>
          <a:scene3d>
            <a:camera prst="orthographicFront"/>
            <a:lightRig rig="threePt" dir="t"/>
          </a:scene3d>
          <a:sp3d>
            <a:bevelT w="184150" h="127000"/>
          </a:sp3d>
        </p:spPr>
        <p:txBody>
          <a:bodyPr wrap="square">
            <a:prstTxWarp prst="textNoShape">
              <a:avLst/>
            </a:prstTxWarp>
            <a:spAutoFit/>
          </a:bodyPr>
          <a:lstStyle/>
          <a:p>
            <a:pPr marL="180000">
              <a:spcBef>
                <a:spcPts val="0"/>
              </a:spcBef>
            </a:pPr>
            <a:r>
              <a:rPr lang="en-GB" sz="2400" b="1" dirty="0"/>
              <a:t>Multivariate analysis</a:t>
            </a:r>
          </a:p>
          <a:p>
            <a:pPr marL="180000">
              <a:spcBef>
                <a:spcPts val="0"/>
              </a:spcBef>
              <a:tabLst>
                <a:tab pos="541338" algn="l"/>
              </a:tabLst>
            </a:pPr>
            <a:r>
              <a:rPr lang="en-GB" sz="2400" dirty="0"/>
              <a:t>Positive correlation between </a:t>
            </a:r>
            <a:r>
              <a:rPr lang="en-GB" sz="2400" dirty="0" smtClean="0"/>
              <a:t>sensitivity and: </a:t>
            </a:r>
            <a:br>
              <a:rPr lang="en-GB" sz="2400" dirty="0" smtClean="0"/>
            </a:br>
            <a:r>
              <a:rPr lang="en-GB" sz="2400" dirty="0" smtClean="0"/>
              <a:t>	</a:t>
            </a:r>
            <a:r>
              <a:rPr lang="en-GB" sz="2400" b="1" dirty="0" smtClean="0">
                <a:solidFill>
                  <a:srgbClr val="008000"/>
                </a:solidFill>
              </a:rPr>
              <a:t>WCLB </a:t>
            </a:r>
            <a:r>
              <a:rPr lang="en-GB" sz="2400" b="1" dirty="0">
                <a:solidFill>
                  <a:srgbClr val="008000"/>
                </a:solidFill>
              </a:rPr>
              <a:t>t:</a:t>
            </a:r>
            <a:r>
              <a:rPr lang="en-GB" sz="2400" b="1" dirty="0" smtClean="0">
                <a:solidFill>
                  <a:srgbClr val="008000"/>
                </a:solidFill>
              </a:rPr>
              <a:t>2.95</a:t>
            </a:r>
            <a:r>
              <a:rPr lang="en-GB" sz="2400" dirty="0" smtClean="0">
                <a:solidFill>
                  <a:srgbClr val="008000"/>
                </a:solidFill>
              </a:rPr>
              <a:t/>
            </a:r>
            <a:br>
              <a:rPr lang="en-GB" sz="2400" dirty="0" smtClean="0">
                <a:solidFill>
                  <a:srgbClr val="008000"/>
                </a:solidFill>
              </a:rPr>
            </a:br>
            <a:r>
              <a:rPr lang="en-GB" sz="2400" dirty="0" smtClean="0">
                <a:solidFill>
                  <a:srgbClr val="008000"/>
                </a:solidFill>
              </a:rPr>
              <a:t>	</a:t>
            </a:r>
            <a:r>
              <a:rPr lang="en-GB" sz="2400" b="1" dirty="0" smtClean="0">
                <a:solidFill>
                  <a:srgbClr val="008000"/>
                </a:solidFill>
              </a:rPr>
              <a:t>Bead beating</a:t>
            </a:r>
            <a:br>
              <a:rPr lang="en-GB" sz="2400" b="1" dirty="0" smtClean="0">
                <a:solidFill>
                  <a:srgbClr val="008000"/>
                </a:solidFill>
              </a:rPr>
            </a:br>
            <a:r>
              <a:rPr lang="en-GB" sz="2400" b="1" dirty="0" smtClean="0">
                <a:solidFill>
                  <a:srgbClr val="008000"/>
                </a:solidFill>
              </a:rPr>
              <a:t>	Internal </a:t>
            </a:r>
            <a:r>
              <a:rPr lang="en-GB" sz="2400" b="1" dirty="0">
                <a:solidFill>
                  <a:srgbClr val="008000"/>
                </a:solidFill>
              </a:rPr>
              <a:t>control </a:t>
            </a:r>
            <a:r>
              <a:rPr lang="en-GB" sz="2400" b="1" dirty="0" smtClean="0">
                <a:solidFill>
                  <a:srgbClr val="008000"/>
                </a:solidFill>
              </a:rPr>
              <a:t>PCR</a:t>
            </a:r>
            <a:r>
              <a:rPr lang="en-GB" sz="2400" dirty="0" smtClean="0"/>
              <a:t/>
            </a:r>
            <a:br>
              <a:rPr lang="en-GB" sz="2400" dirty="0" smtClean="0"/>
            </a:br>
            <a:r>
              <a:rPr lang="en-GB" sz="2400" dirty="0"/>
              <a:t/>
            </a:r>
            <a:br>
              <a:rPr lang="en-GB" sz="2400" dirty="0"/>
            </a:br>
            <a:r>
              <a:rPr lang="en-GB" sz="2400" dirty="0"/>
              <a:t>Negative correlation between </a:t>
            </a:r>
            <a:r>
              <a:rPr lang="en-GB" sz="2400" dirty="0" smtClean="0"/>
              <a:t>sensitivity and: </a:t>
            </a:r>
            <a:br>
              <a:rPr lang="en-GB" sz="2400" dirty="0" smtClean="0"/>
            </a:br>
            <a:r>
              <a:rPr lang="en-GB" sz="2400" dirty="0" smtClean="0"/>
              <a:t>	</a:t>
            </a:r>
            <a:r>
              <a:rPr lang="en-GB" sz="2400" b="1" dirty="0" smtClean="0">
                <a:solidFill>
                  <a:srgbClr val="FF0000"/>
                </a:solidFill>
              </a:rPr>
              <a:t>Elution </a:t>
            </a:r>
            <a:r>
              <a:rPr lang="en-GB" sz="2400" b="1" dirty="0">
                <a:solidFill>
                  <a:srgbClr val="FF0000"/>
                </a:solidFill>
              </a:rPr>
              <a:t>volumes &gt;</a:t>
            </a:r>
            <a:r>
              <a:rPr lang="en-GB" sz="2400" b="1" dirty="0" smtClean="0">
                <a:solidFill>
                  <a:srgbClr val="FF0000"/>
                </a:solidFill>
              </a:rPr>
              <a:t>100</a:t>
            </a:r>
            <a:r>
              <a:rPr lang="el-GR" sz="2400" b="1" dirty="0" smtClean="0">
                <a:solidFill>
                  <a:srgbClr val="FF0000"/>
                </a:solidFill>
              </a:rPr>
              <a:t>μ</a:t>
            </a:r>
            <a:r>
              <a:rPr lang="en-GB" sz="2400" b="1" dirty="0" smtClean="0">
                <a:solidFill>
                  <a:srgbClr val="FF0000"/>
                </a:solidFill>
              </a:rPr>
              <a:t>L</a:t>
            </a:r>
          </a:p>
          <a:p>
            <a:pPr marL="180000">
              <a:spcBef>
                <a:spcPts val="0"/>
              </a:spcBef>
              <a:tabLst>
                <a:tab pos="541338" algn="l"/>
              </a:tabLst>
            </a:pPr>
            <a:endParaRPr lang="en-GB" sz="2400" b="1" dirty="0">
              <a:solidFill>
                <a:srgbClr val="FF0000"/>
              </a:solidFill>
            </a:endParaRPr>
          </a:p>
        </p:txBody>
      </p:sp>
    </p:spTree>
    <p:extLst>
      <p:ext uri="{BB962C8B-B14F-4D97-AF65-F5344CB8AC3E}">
        <p14:creationId xmlns:p14="http://schemas.microsoft.com/office/powerpoint/2010/main" val="83584305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Specimens </a:t>
            </a:r>
            <a:endParaRPr lang="en-US" dirty="0"/>
          </a:p>
        </p:txBody>
      </p:sp>
    </p:spTree>
    <p:extLst>
      <p:ext uri="{BB962C8B-B14F-4D97-AF65-F5344CB8AC3E}">
        <p14:creationId xmlns:p14="http://schemas.microsoft.com/office/powerpoint/2010/main" val="116299749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2" name="Text Box 7"/>
          <p:cNvSpPr txBox="1">
            <a:spLocks noChangeArrowheads="1"/>
          </p:cNvSpPr>
          <p:nvPr/>
        </p:nvSpPr>
        <p:spPr bwMode="auto">
          <a:xfrm>
            <a:off x="4052888" y="6448426"/>
            <a:ext cx="4932362" cy="276999"/>
          </a:xfrm>
          <a:prstGeom prst="rect">
            <a:avLst/>
          </a:prstGeom>
          <a:noFill/>
          <a:ln w="9525">
            <a:noFill/>
            <a:miter lim="800000"/>
            <a:headEnd/>
            <a:tailEnd/>
          </a:ln>
        </p:spPr>
        <p:txBody>
          <a:bodyPr>
            <a:spAutoFit/>
          </a:bodyPr>
          <a:lstStyle/>
          <a:p>
            <a:pPr algn="r">
              <a:spcBef>
                <a:spcPct val="50000"/>
              </a:spcBef>
            </a:pPr>
            <a:r>
              <a:rPr lang="en-GB" sz="1200"/>
              <a:t>White </a:t>
            </a:r>
            <a:r>
              <a:rPr lang="en-GB" sz="1200" i="1"/>
              <a:t>et al</a:t>
            </a:r>
            <a:r>
              <a:rPr lang="en-GB" sz="1200"/>
              <a:t>. 2011 JCM Epub </a:t>
            </a:r>
          </a:p>
        </p:txBody>
      </p:sp>
      <p:sp>
        <p:nvSpPr>
          <p:cNvPr id="22530" name="Title 1"/>
          <p:cNvSpPr>
            <a:spLocks noGrp="1"/>
          </p:cNvSpPr>
          <p:nvPr>
            <p:ph type="title"/>
          </p:nvPr>
        </p:nvSpPr>
        <p:spPr/>
        <p:txBody>
          <a:bodyPr/>
          <a:lstStyle/>
          <a:p>
            <a:r>
              <a:rPr lang="en-GB" sz="3200" dirty="0" smtClean="0"/>
              <a:t>Recommendations for whole blood PCR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14217410"/>
              </p:ext>
            </p:extLst>
          </p:nvPr>
        </p:nvGraphicFramePr>
        <p:xfrm>
          <a:off x="855982" y="1543052"/>
          <a:ext cx="7416800" cy="4820920"/>
        </p:xfrm>
        <a:graphic>
          <a:graphicData uri="http://schemas.openxmlformats.org/drawingml/2006/table">
            <a:tbl>
              <a:tblPr firstRow="1" bandRow="1">
                <a:tableStyleId>{5C22544A-7EE6-4342-B048-85BDC9FD1C3A}</a:tableStyleId>
              </a:tblPr>
              <a:tblGrid>
                <a:gridCol w="7416800"/>
              </a:tblGrid>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≥3 ml of blood</a:t>
                      </a:r>
                    </a:p>
                  </a:txBody>
                  <a:tcPr marL="68580" marR="68580" marT="0" marB="0">
                    <a:noFill/>
                  </a:tcPr>
                </a:tc>
              </a:tr>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Lyse Red and white cell</a:t>
                      </a:r>
                    </a:p>
                  </a:txBody>
                  <a:tcPr marL="68580" marR="68580" marT="0" marB="0">
                    <a:noFill/>
                  </a:tcPr>
                </a:tc>
              </a:tr>
              <a:tr h="370840">
                <a:tc>
                  <a:txBody>
                    <a:bodyPr/>
                    <a:lstStyle/>
                    <a:p>
                      <a:pPr>
                        <a:lnSpc>
                          <a:spcPct val="100000"/>
                        </a:lnSpc>
                        <a:spcBef>
                          <a:spcPts val="600"/>
                        </a:spcBef>
                        <a:spcAft>
                          <a:spcPts val="600"/>
                        </a:spcAft>
                      </a:pPr>
                      <a:r>
                        <a:rPr lang="en-GB" sz="1900" b="0">
                          <a:solidFill>
                            <a:schemeClr val="tx1"/>
                          </a:solidFill>
                          <a:effectLst/>
                          <a:latin typeface="Arial"/>
                          <a:ea typeface="ＭＳ 明朝"/>
                          <a:cs typeface="Times New Roman"/>
                        </a:rPr>
                        <a:t>Bead-beating for lysis of fungal cells</a:t>
                      </a:r>
                    </a:p>
                  </a:txBody>
                  <a:tcPr marL="68580" marR="68580" marT="0" marB="0">
                    <a:noFill/>
                  </a:tcPr>
                </a:tc>
              </a:tr>
              <a:tr h="370840">
                <a:tc>
                  <a:txBody>
                    <a:bodyPr/>
                    <a:lstStyle/>
                    <a:p>
                      <a:pPr>
                        <a:lnSpc>
                          <a:spcPct val="100000"/>
                        </a:lnSpc>
                        <a:spcBef>
                          <a:spcPts val="600"/>
                        </a:spcBef>
                        <a:spcAft>
                          <a:spcPts val="600"/>
                        </a:spcAft>
                      </a:pPr>
                      <a:r>
                        <a:rPr lang="en-GB" sz="1900" b="0">
                          <a:solidFill>
                            <a:schemeClr val="tx1"/>
                          </a:solidFill>
                          <a:effectLst/>
                          <a:latin typeface="Arial"/>
                          <a:ea typeface="ＭＳ 明朝"/>
                          <a:cs typeface="Times New Roman"/>
                        </a:rPr>
                        <a:t>Real time PCR platform:  multi-copy target with specific probes</a:t>
                      </a:r>
                    </a:p>
                  </a:txBody>
                  <a:tcPr marL="68580" marR="68580" marT="0" marB="0">
                    <a:noFill/>
                  </a:tcPr>
                </a:tc>
              </a:tr>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Duplicate testing of extracts</a:t>
                      </a:r>
                    </a:p>
                  </a:txBody>
                  <a:tcPr marL="68580" marR="68580" marT="0" marB="0">
                    <a:noFill/>
                  </a:tcPr>
                </a:tc>
              </a:tr>
              <a:tr h="370840">
                <a:tc>
                  <a:txBody>
                    <a:bodyPr/>
                    <a:lstStyle/>
                    <a:p>
                      <a:pPr>
                        <a:lnSpc>
                          <a:spcPct val="100000"/>
                        </a:lnSpc>
                        <a:spcBef>
                          <a:spcPts val="600"/>
                        </a:spcBef>
                        <a:spcAft>
                          <a:spcPts val="600"/>
                        </a:spcAft>
                      </a:pPr>
                      <a:r>
                        <a:rPr lang="en-GB" sz="1900" b="0">
                          <a:solidFill>
                            <a:schemeClr val="tx1"/>
                          </a:solidFill>
                          <a:effectLst/>
                          <a:latin typeface="Arial"/>
                          <a:ea typeface="ＭＳ 明朝"/>
                          <a:cs typeface="Times New Roman"/>
                        </a:rPr>
                        <a:t>An Internal control PCR is essential</a:t>
                      </a:r>
                    </a:p>
                  </a:txBody>
                  <a:tcPr marL="68580" marR="68580" marT="0" marB="0">
                    <a:noFill/>
                  </a:tcPr>
                </a:tc>
              </a:tr>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Preferably non-human target</a:t>
                      </a:r>
                    </a:p>
                  </a:txBody>
                  <a:tcPr marL="68580" marR="68580" marT="0" marB="0">
                    <a:noFill/>
                  </a:tcPr>
                </a:tc>
              </a:tr>
              <a:tr h="370840">
                <a:tc>
                  <a:txBody>
                    <a:bodyPr/>
                    <a:lstStyle/>
                    <a:p>
                      <a:pPr>
                        <a:lnSpc>
                          <a:spcPct val="100000"/>
                        </a:lnSpc>
                        <a:spcBef>
                          <a:spcPts val="600"/>
                        </a:spcBef>
                        <a:spcAft>
                          <a:spcPts val="600"/>
                        </a:spcAft>
                      </a:pPr>
                      <a:r>
                        <a:rPr lang="en-GB" sz="1900" b="0">
                          <a:solidFill>
                            <a:schemeClr val="tx1"/>
                          </a:solidFill>
                          <a:effectLst/>
                          <a:latin typeface="Arial"/>
                          <a:ea typeface="ＭＳ 明朝"/>
                          <a:cs typeface="Times New Roman"/>
                        </a:rPr>
                        <a:t>Concentrations equivalent to typical fungal burdens</a:t>
                      </a:r>
                    </a:p>
                  </a:txBody>
                  <a:tcPr marL="68580" marR="68580" marT="0" marB="0">
                    <a:noFill/>
                  </a:tcPr>
                </a:tc>
              </a:tr>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Controls for DNA extraction and PCR assay</a:t>
                      </a:r>
                    </a:p>
                  </a:txBody>
                  <a:tcPr marL="68580" marR="68580" marT="0" marB="0">
                    <a:noFill/>
                  </a:tcPr>
                </a:tc>
              </a:tr>
              <a:tr h="370840">
                <a:tc>
                  <a:txBody>
                    <a:bodyPr/>
                    <a:lstStyle/>
                    <a:p>
                      <a:pPr>
                        <a:lnSpc>
                          <a:spcPct val="100000"/>
                        </a:lnSpc>
                        <a:spcBef>
                          <a:spcPts val="600"/>
                        </a:spcBef>
                        <a:spcAft>
                          <a:spcPts val="600"/>
                        </a:spcAft>
                      </a:pPr>
                      <a:r>
                        <a:rPr lang="en-GB" sz="1900" b="0">
                          <a:solidFill>
                            <a:schemeClr val="tx1"/>
                          </a:solidFill>
                          <a:effectLst/>
                          <a:latin typeface="Arial"/>
                          <a:ea typeface="ＭＳ 明朝"/>
                          <a:cs typeface="Times New Roman"/>
                        </a:rPr>
                        <a:t>Elution volume &lt;100</a:t>
                      </a:r>
                      <a:r>
                        <a:rPr lang="en-GB" sz="1900" b="0">
                          <a:solidFill>
                            <a:schemeClr val="tx1"/>
                          </a:solidFill>
                          <a:effectLst/>
                          <a:latin typeface="Arial"/>
                          <a:ea typeface="ＭＳ 明朝"/>
                          <a:cs typeface="Times New Roman"/>
                          <a:sym typeface="Symbol"/>
                        </a:rPr>
                        <a:t></a:t>
                      </a:r>
                      <a:r>
                        <a:rPr lang="en-GB" sz="1900" b="0">
                          <a:solidFill>
                            <a:schemeClr val="tx1"/>
                          </a:solidFill>
                          <a:effectLst/>
                          <a:latin typeface="Arial"/>
                          <a:ea typeface="ＭＳ 明朝"/>
                          <a:cs typeface="Times New Roman"/>
                        </a:rPr>
                        <a:t>l</a:t>
                      </a:r>
                    </a:p>
                  </a:txBody>
                  <a:tcPr marL="68580" marR="68580" marT="0" marB="0">
                    <a:noFill/>
                  </a:tcPr>
                </a:tc>
              </a:tr>
              <a:tr h="370840">
                <a:tc>
                  <a:txBody>
                    <a:bodyPr/>
                    <a:lstStyle/>
                    <a:p>
                      <a:pPr>
                        <a:lnSpc>
                          <a:spcPct val="100000"/>
                        </a:lnSpc>
                        <a:spcBef>
                          <a:spcPts val="600"/>
                        </a:spcBef>
                        <a:spcAft>
                          <a:spcPts val="600"/>
                        </a:spcAft>
                      </a:pPr>
                      <a:r>
                        <a:rPr lang="en-GB" sz="1900" b="0">
                          <a:solidFill>
                            <a:schemeClr val="tx1"/>
                          </a:solidFill>
                          <a:effectLst/>
                          <a:latin typeface="Arial"/>
                          <a:ea typeface="ＭＳ 明朝"/>
                          <a:cs typeface="Times New Roman"/>
                        </a:rPr>
                        <a:t>EDTA is the only anticoagulant to be used:</a:t>
                      </a:r>
                    </a:p>
                  </a:txBody>
                  <a:tcPr marL="68580" marR="68580" marT="0" marB="0">
                    <a:noFill/>
                  </a:tcPr>
                </a:tc>
              </a:tr>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sodium citrate and heparin should not be used</a:t>
                      </a:r>
                    </a:p>
                  </a:txBody>
                  <a:tcPr marL="68580" marR="68580" marT="0" marB="0">
                    <a:noFill/>
                  </a:tcPr>
                </a:tc>
              </a:tr>
              <a:tr h="370840">
                <a:tc>
                  <a:txBody>
                    <a:bodyPr/>
                    <a:lstStyle/>
                    <a:p>
                      <a:pPr>
                        <a:lnSpc>
                          <a:spcPct val="100000"/>
                        </a:lnSpc>
                        <a:spcBef>
                          <a:spcPts val="600"/>
                        </a:spcBef>
                        <a:spcAft>
                          <a:spcPts val="600"/>
                        </a:spcAft>
                      </a:pPr>
                      <a:r>
                        <a:rPr lang="en-GB" sz="1900" b="0" dirty="0">
                          <a:solidFill>
                            <a:schemeClr val="tx1"/>
                          </a:solidFill>
                          <a:effectLst/>
                          <a:latin typeface="Arial"/>
                          <a:ea typeface="ＭＳ 明朝"/>
                          <a:cs typeface="Times New Roman"/>
                        </a:rPr>
                        <a:t>All batches of reagents should be screened for contamination</a:t>
                      </a:r>
                    </a:p>
                  </a:txBody>
                  <a:tcPr marL="68580" marR="68580" marT="0" marB="0">
                    <a:noFill/>
                  </a:tcPr>
                </a:tc>
              </a:tr>
            </a:tbl>
          </a:graphicData>
        </a:graphic>
      </p:graphicFrame>
    </p:spTree>
    <p:extLst>
      <p:ext uri="{BB962C8B-B14F-4D97-AF65-F5344CB8AC3E}">
        <p14:creationId xmlns:p14="http://schemas.microsoft.com/office/powerpoint/2010/main" val="195846358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685800"/>
            <a:ext cx="8069582" cy="538609"/>
          </a:xfrm>
        </p:spPr>
        <p:txBody>
          <a:bodyPr/>
          <a:lstStyle/>
          <a:p>
            <a:r>
              <a:rPr lang="en-US" dirty="0" err="1" smtClean="0"/>
              <a:t>Seerum</a:t>
            </a:r>
            <a:r>
              <a:rPr lang="en-US" dirty="0" smtClean="0"/>
              <a:t> versus whole blood</a:t>
            </a:r>
            <a:endParaRPr lang="en-US" dirty="0"/>
          </a:p>
        </p:txBody>
      </p:sp>
      <p:pic>
        <p:nvPicPr>
          <p:cNvPr id="4" name="Picture 3"/>
          <p:cNvPicPr>
            <a:picLocks noChangeAspect="1"/>
          </p:cNvPicPr>
          <p:nvPr/>
        </p:nvPicPr>
        <p:blipFill>
          <a:blip r:embed="rId2"/>
          <a:stretch>
            <a:fillRect/>
          </a:stretch>
        </p:blipFill>
        <p:spPr>
          <a:xfrm>
            <a:off x="990600" y="1557389"/>
            <a:ext cx="7162800" cy="4911218"/>
          </a:xfrm>
          <a:prstGeom prst="rect">
            <a:avLst/>
          </a:prstGeom>
        </p:spPr>
      </p:pic>
    </p:spTree>
    <p:extLst>
      <p:ext uri="{BB962C8B-B14F-4D97-AF65-F5344CB8AC3E}">
        <p14:creationId xmlns:p14="http://schemas.microsoft.com/office/powerpoint/2010/main" val="95782241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1166139"/>
              </p:ext>
            </p:extLst>
          </p:nvPr>
        </p:nvGraphicFramePr>
        <p:xfrm>
          <a:off x="855982" y="1551435"/>
          <a:ext cx="7630792" cy="5053513"/>
        </p:xfrm>
        <a:graphic>
          <a:graphicData uri="http://schemas.openxmlformats.org/drawingml/2006/table">
            <a:tbl>
              <a:tblPr/>
              <a:tblGrid>
                <a:gridCol w="7630792"/>
              </a:tblGrid>
              <a:tr h="318256">
                <a:tc>
                  <a:txBody>
                    <a:bodyPr/>
                    <a:lstStyle/>
                    <a:p>
                      <a:pPr>
                        <a:lnSpc>
                          <a:spcPct val="100000"/>
                        </a:lnSpc>
                        <a:spcBef>
                          <a:spcPts val="600"/>
                        </a:spcBef>
                        <a:spcAft>
                          <a:spcPts val="0"/>
                        </a:spcAft>
                      </a:pPr>
                      <a:r>
                        <a:rPr lang="en-GB" sz="1900" b="0" dirty="0" smtClean="0">
                          <a:latin typeface="Arial"/>
                          <a:ea typeface="Calibri"/>
                          <a:cs typeface="Arial"/>
                        </a:rPr>
                        <a:t>A </a:t>
                      </a:r>
                      <a:r>
                        <a:rPr lang="en-GB" sz="1900" b="0" dirty="0">
                          <a:latin typeface="Arial"/>
                          <a:ea typeface="Calibri"/>
                          <a:cs typeface="Arial"/>
                        </a:rPr>
                        <a:t>minimum of 0.5mL </a:t>
                      </a:r>
                      <a:r>
                        <a:rPr lang="en-GB" sz="1900" b="0" dirty="0" smtClean="0">
                          <a:latin typeface="Arial"/>
                          <a:ea typeface="Calibri"/>
                          <a:cs typeface="Arial"/>
                        </a:rPr>
                        <a:t>sample</a:t>
                      </a:r>
                      <a:endParaRPr lang="en-GB" sz="1900" b="0" dirty="0">
                        <a:latin typeface="Arial"/>
                        <a:ea typeface="Calibri"/>
                        <a:cs typeface="Arial"/>
                      </a:endParaRPr>
                    </a:p>
                  </a:txBody>
                  <a:tcPr marL="30480" marR="30480"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996644">
                <a:tc>
                  <a:txBody>
                    <a:bodyPr/>
                    <a:lstStyle/>
                    <a:p>
                      <a:pPr>
                        <a:lnSpc>
                          <a:spcPct val="100000"/>
                        </a:lnSpc>
                        <a:spcBef>
                          <a:spcPts val="600"/>
                        </a:spcBef>
                        <a:spcAft>
                          <a:spcPts val="0"/>
                        </a:spcAft>
                      </a:pPr>
                      <a:r>
                        <a:rPr lang="en-GB" sz="1900" b="0" dirty="0">
                          <a:latin typeface="Arial"/>
                          <a:ea typeface="Calibri"/>
                          <a:cs typeface="Arial"/>
                        </a:rPr>
                        <a:t>Most commercially available nucleic acid extraction systems </a:t>
                      </a:r>
                      <a:r>
                        <a:rPr lang="en-GB" sz="1900" b="0" dirty="0" smtClean="0">
                          <a:latin typeface="Arial"/>
                          <a:ea typeface="Calibri"/>
                          <a:cs typeface="Arial"/>
                        </a:rPr>
                        <a:t>can </a:t>
                      </a:r>
                      <a:r>
                        <a:rPr lang="en-GB" sz="1900" b="0" dirty="0">
                          <a:latin typeface="Arial"/>
                          <a:ea typeface="Calibri"/>
                          <a:cs typeface="Arial"/>
                        </a:rPr>
                        <a:t>be used </a:t>
                      </a:r>
                      <a:endParaRPr lang="en-GB" sz="1900" b="0" baseline="30000" dirty="0" smtClean="0">
                        <a:latin typeface="Arial"/>
                        <a:ea typeface="Calibri"/>
                        <a:cs typeface="Arial"/>
                      </a:endParaRPr>
                    </a:p>
                    <a:p>
                      <a:pPr>
                        <a:lnSpc>
                          <a:spcPct val="100000"/>
                        </a:lnSpc>
                        <a:spcBef>
                          <a:spcPts val="600"/>
                        </a:spcBef>
                        <a:spcAft>
                          <a:spcPts val="0"/>
                        </a:spcAft>
                      </a:pPr>
                      <a:r>
                        <a:rPr lang="en-GB" sz="1900" b="0" dirty="0" smtClean="0">
                          <a:latin typeface="Arial"/>
                          <a:ea typeface="Calibri"/>
                          <a:cs typeface="Arial"/>
                        </a:rPr>
                        <a:t>Screened </a:t>
                      </a:r>
                      <a:r>
                        <a:rPr lang="en-GB" sz="1900" b="0" dirty="0">
                          <a:latin typeface="Arial"/>
                          <a:ea typeface="Calibri"/>
                          <a:cs typeface="Arial"/>
                        </a:rPr>
                        <a:t>for contamination and a limit of detection determined prior to clinical use.</a:t>
                      </a:r>
                    </a:p>
                  </a:txBody>
                  <a:tcPr marL="30480" marR="30480" marT="0" marB="0">
                    <a:lnL>
                      <a:noFill/>
                    </a:lnL>
                    <a:lnR>
                      <a:noFill/>
                    </a:lnR>
                    <a:lnT>
                      <a:noFill/>
                    </a:lnT>
                    <a:lnB>
                      <a:noFill/>
                    </a:lnB>
                    <a:lnTlToBr w="12700" cmpd="sng">
                      <a:noFill/>
                      <a:prstDash val="solid"/>
                    </a:lnTlToBr>
                    <a:lnBlToTr w="12700" cmpd="sng">
                      <a:noFill/>
                      <a:prstDash val="solid"/>
                    </a:lnBlToTr>
                  </a:tcPr>
                </a:tc>
              </a:tr>
              <a:tr h="636512">
                <a:tc>
                  <a:txBody>
                    <a:bodyPr/>
                    <a:lstStyle/>
                    <a:p>
                      <a:pPr>
                        <a:lnSpc>
                          <a:spcPct val="100000"/>
                        </a:lnSpc>
                        <a:spcBef>
                          <a:spcPts val="600"/>
                        </a:spcBef>
                        <a:spcAft>
                          <a:spcPts val="0"/>
                        </a:spcAft>
                      </a:pPr>
                      <a:r>
                        <a:rPr lang="en-GB" sz="1900" b="0" dirty="0" smtClean="0">
                          <a:latin typeface="Arial"/>
                          <a:ea typeface="Calibri"/>
                          <a:cs typeface="Arial"/>
                        </a:rPr>
                        <a:t>Avoid Protocols </a:t>
                      </a:r>
                      <a:r>
                        <a:rPr lang="en-GB" sz="1900" b="0" dirty="0">
                          <a:latin typeface="Arial"/>
                          <a:ea typeface="Calibri"/>
                          <a:cs typeface="Arial"/>
                        </a:rPr>
                        <a:t>specifically designed for testing alternative specimens types (e.g. Whole blood</a:t>
                      </a:r>
                      <a:r>
                        <a:rPr lang="en-GB" sz="1900" b="0" dirty="0" smtClean="0">
                          <a:latin typeface="Arial"/>
                          <a:ea typeface="Calibri"/>
                          <a:cs typeface="Arial"/>
                        </a:rPr>
                        <a:t>).</a:t>
                      </a:r>
                      <a:endParaRPr lang="en-GB" sz="1900" b="0" dirty="0">
                        <a:latin typeface="Arial"/>
                        <a:ea typeface="Calibri"/>
                        <a:cs typeface="Arial"/>
                      </a:endParaRPr>
                    </a:p>
                  </a:txBody>
                  <a:tcPr marL="30480" marR="30480" marT="0" marB="0">
                    <a:lnL>
                      <a:noFill/>
                    </a:lnL>
                    <a:lnR>
                      <a:noFill/>
                    </a:lnR>
                    <a:lnT>
                      <a:noFill/>
                    </a:lnT>
                    <a:lnB>
                      <a:noFill/>
                    </a:lnB>
                    <a:lnTlToBr w="12700" cmpd="sng">
                      <a:noFill/>
                      <a:prstDash val="solid"/>
                    </a:lnTlToBr>
                    <a:lnBlToTr w="12700" cmpd="sng">
                      <a:noFill/>
                      <a:prstDash val="solid"/>
                    </a:lnBlToTr>
                  </a:tcPr>
                </a:tc>
              </a:tr>
              <a:tr h="318256">
                <a:tc>
                  <a:txBody>
                    <a:bodyPr/>
                    <a:lstStyle/>
                    <a:p>
                      <a:pPr>
                        <a:lnSpc>
                          <a:spcPct val="100000"/>
                        </a:lnSpc>
                        <a:spcBef>
                          <a:spcPts val="600"/>
                        </a:spcBef>
                        <a:spcAft>
                          <a:spcPts val="0"/>
                        </a:spcAft>
                      </a:pPr>
                      <a:r>
                        <a:rPr lang="en-GB" sz="1900" b="0" dirty="0" smtClean="0">
                          <a:latin typeface="Arial"/>
                          <a:ea typeface="Calibri"/>
                          <a:cs typeface="Arial"/>
                        </a:rPr>
                        <a:t>Elute </a:t>
                      </a:r>
                      <a:r>
                        <a:rPr lang="en-GB" sz="1900" b="0" dirty="0">
                          <a:latin typeface="Arial"/>
                          <a:ea typeface="Calibri"/>
                          <a:cs typeface="Arial"/>
                        </a:rPr>
                        <a:t>in volumes &lt;100µL. </a:t>
                      </a:r>
                    </a:p>
                  </a:txBody>
                  <a:tcPr marL="30480" marR="30480" marT="0" marB="0">
                    <a:lnL>
                      <a:noFill/>
                    </a:lnL>
                    <a:lnR>
                      <a:noFill/>
                    </a:lnR>
                    <a:lnT>
                      <a:noFill/>
                    </a:lnT>
                    <a:lnB>
                      <a:noFill/>
                    </a:lnB>
                    <a:lnTlToBr w="12700" cmpd="sng">
                      <a:noFill/>
                      <a:prstDash val="solid"/>
                    </a:lnTlToBr>
                    <a:lnBlToTr w="12700" cmpd="sng">
                      <a:noFill/>
                      <a:prstDash val="solid"/>
                    </a:lnBlToTr>
                  </a:tcPr>
                </a:tc>
              </a:tr>
              <a:tr h="1909537">
                <a:tc>
                  <a:txBody>
                    <a:bodyPr/>
                    <a:lstStyle/>
                    <a:p>
                      <a:pPr>
                        <a:lnSpc>
                          <a:spcPct val="100000"/>
                        </a:lnSpc>
                        <a:spcBef>
                          <a:spcPts val="600"/>
                        </a:spcBef>
                        <a:spcAft>
                          <a:spcPts val="0"/>
                        </a:spcAft>
                      </a:pPr>
                      <a:r>
                        <a:rPr lang="en-GB" sz="1900" b="0" dirty="0">
                          <a:latin typeface="Arial"/>
                          <a:ea typeface="Calibri"/>
                          <a:cs typeface="Arial"/>
                        </a:rPr>
                        <a:t>An internal control PCR should be </a:t>
                      </a:r>
                      <a:r>
                        <a:rPr lang="en-GB" sz="1900" b="0" dirty="0" smtClean="0">
                          <a:latin typeface="Arial"/>
                          <a:ea typeface="Calibri"/>
                          <a:cs typeface="Arial"/>
                        </a:rPr>
                        <a:t> </a:t>
                      </a:r>
                      <a:r>
                        <a:rPr lang="en-GB" sz="1900" b="0" dirty="0">
                          <a:latin typeface="Arial"/>
                          <a:ea typeface="Calibri"/>
                          <a:cs typeface="Arial"/>
                        </a:rPr>
                        <a:t>incorporated at the start of the extraction </a:t>
                      </a:r>
                      <a:r>
                        <a:rPr lang="en-GB" sz="1900" b="0" dirty="0" smtClean="0">
                          <a:latin typeface="Arial"/>
                          <a:ea typeface="Calibri"/>
                          <a:cs typeface="Arial"/>
                        </a:rPr>
                        <a:t>procedure</a:t>
                      </a:r>
                      <a:br>
                        <a:rPr lang="en-GB" sz="1900" b="0" dirty="0" smtClean="0">
                          <a:latin typeface="Arial"/>
                          <a:ea typeface="Calibri"/>
                          <a:cs typeface="Arial"/>
                        </a:rPr>
                      </a:br>
                      <a:r>
                        <a:rPr lang="en-GB" sz="1900" b="0" dirty="0" smtClean="0">
                          <a:latin typeface="Arial"/>
                          <a:ea typeface="Calibri"/>
                          <a:cs typeface="Arial"/>
                        </a:rPr>
                        <a:t>Internal </a:t>
                      </a:r>
                      <a:r>
                        <a:rPr lang="en-GB" sz="1900" b="0" dirty="0">
                          <a:latin typeface="Arial"/>
                          <a:ea typeface="Calibri"/>
                          <a:cs typeface="Arial"/>
                        </a:rPr>
                        <a:t>control </a:t>
                      </a:r>
                      <a:r>
                        <a:rPr lang="en-GB" sz="1900" b="0" dirty="0" err="1">
                          <a:latin typeface="Arial"/>
                          <a:ea typeface="Calibri"/>
                          <a:cs typeface="Arial"/>
                        </a:rPr>
                        <a:t>Cq</a:t>
                      </a:r>
                      <a:r>
                        <a:rPr lang="en-GB" sz="1900" b="0" dirty="0">
                          <a:latin typeface="Arial"/>
                          <a:ea typeface="Calibri"/>
                          <a:cs typeface="Arial"/>
                        </a:rPr>
                        <a:t> values should be representative of typical </a:t>
                      </a:r>
                      <a:r>
                        <a:rPr lang="en-GB" sz="1900" b="0" i="1" dirty="0" err="1">
                          <a:latin typeface="Arial"/>
                          <a:ea typeface="Calibri"/>
                          <a:cs typeface="Arial"/>
                        </a:rPr>
                        <a:t>Aspergillus</a:t>
                      </a:r>
                      <a:r>
                        <a:rPr lang="en-GB" sz="1900" b="0" dirty="0">
                          <a:latin typeface="Arial"/>
                          <a:ea typeface="Calibri"/>
                          <a:cs typeface="Arial"/>
                        </a:rPr>
                        <a:t> PCR positive results (≥35 cycles</a:t>
                      </a:r>
                      <a:r>
                        <a:rPr lang="en-GB" sz="1900" b="0" dirty="0" smtClean="0">
                          <a:latin typeface="Arial"/>
                          <a:ea typeface="Calibri"/>
                          <a:cs typeface="Arial"/>
                        </a:rPr>
                        <a:t>) </a:t>
                      </a:r>
                      <a:br>
                        <a:rPr lang="en-GB" sz="1900" b="0" dirty="0" smtClean="0">
                          <a:latin typeface="Arial"/>
                          <a:ea typeface="Calibri"/>
                          <a:cs typeface="Arial"/>
                        </a:rPr>
                      </a:br>
                      <a:r>
                        <a:rPr lang="en-GB" sz="1900" b="0" dirty="0" smtClean="0">
                          <a:latin typeface="Arial"/>
                          <a:ea typeface="Calibri"/>
                          <a:cs typeface="Arial"/>
                        </a:rPr>
                        <a:t>Human </a:t>
                      </a:r>
                      <a:r>
                        <a:rPr lang="en-GB" sz="1900" b="0" dirty="0">
                          <a:latin typeface="Arial"/>
                          <a:ea typeface="Calibri"/>
                          <a:cs typeface="Arial"/>
                        </a:rPr>
                        <a:t>DNA targets avoided due to the possibility of variable target amounts within individual </a:t>
                      </a:r>
                      <a:r>
                        <a:rPr lang="en-GB" sz="1900" b="0" dirty="0" smtClean="0">
                          <a:latin typeface="Arial"/>
                          <a:ea typeface="Calibri"/>
                          <a:cs typeface="Arial"/>
                        </a:rPr>
                        <a:t>specimens</a:t>
                      </a:r>
                      <a:endParaRPr lang="en-GB" sz="1900" b="0" dirty="0">
                        <a:latin typeface="Arial"/>
                        <a:ea typeface="Calibri"/>
                        <a:cs typeface="Arial"/>
                      </a:endParaRPr>
                    </a:p>
                  </a:txBody>
                  <a:tcPr marL="30480" marR="30480" marT="0" marB="0">
                    <a:lnL>
                      <a:noFill/>
                    </a:lnL>
                    <a:lnR>
                      <a:noFill/>
                    </a:lnR>
                    <a:lnT>
                      <a:noFill/>
                    </a:lnT>
                    <a:lnB>
                      <a:noFill/>
                    </a:lnB>
                    <a:lnTlToBr w="12700" cmpd="sng">
                      <a:noFill/>
                      <a:prstDash val="solid"/>
                    </a:lnTlToBr>
                    <a:lnBlToTr w="12700" cmpd="sng">
                      <a:noFill/>
                      <a:prstDash val="solid"/>
                    </a:lnBlToTr>
                  </a:tcPr>
                </a:tc>
              </a:tr>
              <a:tr h="636512">
                <a:tc>
                  <a:txBody>
                    <a:bodyPr/>
                    <a:lstStyle/>
                    <a:p>
                      <a:pPr>
                        <a:lnSpc>
                          <a:spcPct val="100000"/>
                        </a:lnSpc>
                        <a:spcBef>
                          <a:spcPts val="600"/>
                        </a:spcBef>
                        <a:spcAft>
                          <a:spcPts val="0"/>
                        </a:spcAft>
                      </a:pPr>
                      <a:r>
                        <a:rPr lang="en-GB" sz="1900" b="0" dirty="0">
                          <a:latin typeface="Arial"/>
                          <a:ea typeface="Calibri"/>
                          <a:cs typeface="Arial"/>
                        </a:rPr>
                        <a:t>A PCR positivity threshold of 43 cycles provides the greatest degree of diagnostic </a:t>
                      </a:r>
                      <a:r>
                        <a:rPr lang="en-GB" sz="1900" b="0" dirty="0" smtClean="0">
                          <a:latin typeface="Arial"/>
                          <a:ea typeface="Calibri"/>
                          <a:cs typeface="Arial"/>
                        </a:rPr>
                        <a:t>accuracy</a:t>
                      </a:r>
                      <a:endParaRPr lang="en-GB" sz="1900" b="0" dirty="0">
                        <a:latin typeface="Arial"/>
                        <a:ea typeface="Calibri"/>
                        <a:cs typeface="Arial"/>
                      </a:endParaRPr>
                    </a:p>
                  </a:txBody>
                  <a:tcPr marL="30480" marR="30480" marT="0" marB="0">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2542" name="Text Box 7"/>
          <p:cNvSpPr txBox="1">
            <a:spLocks noChangeArrowheads="1"/>
          </p:cNvSpPr>
          <p:nvPr/>
        </p:nvSpPr>
        <p:spPr bwMode="auto">
          <a:xfrm>
            <a:off x="4052888" y="6448426"/>
            <a:ext cx="4932362" cy="276999"/>
          </a:xfrm>
          <a:prstGeom prst="rect">
            <a:avLst/>
          </a:prstGeom>
          <a:noFill/>
          <a:ln w="9525">
            <a:noFill/>
            <a:miter lim="800000"/>
            <a:headEnd/>
            <a:tailEnd/>
          </a:ln>
        </p:spPr>
        <p:txBody>
          <a:bodyPr>
            <a:spAutoFit/>
          </a:bodyPr>
          <a:lstStyle/>
          <a:p>
            <a:pPr algn="r">
              <a:spcBef>
                <a:spcPct val="50000"/>
              </a:spcBef>
            </a:pPr>
            <a:r>
              <a:rPr lang="en-GB" sz="1200"/>
              <a:t>White </a:t>
            </a:r>
            <a:r>
              <a:rPr lang="en-GB" sz="1200" i="1"/>
              <a:t>et al</a:t>
            </a:r>
            <a:r>
              <a:rPr lang="en-GB" sz="1200"/>
              <a:t>. 2011 JCM Epub </a:t>
            </a:r>
          </a:p>
        </p:txBody>
      </p:sp>
      <p:sp>
        <p:nvSpPr>
          <p:cNvPr id="22530" name="Title 1"/>
          <p:cNvSpPr>
            <a:spLocks noGrp="1"/>
          </p:cNvSpPr>
          <p:nvPr>
            <p:ph type="title"/>
          </p:nvPr>
        </p:nvSpPr>
        <p:spPr/>
        <p:txBody>
          <a:bodyPr/>
          <a:lstStyle/>
          <a:p>
            <a:r>
              <a:rPr lang="en-GB" sz="3200" dirty="0" smtClean="0"/>
              <a:t>Recommendations for serum PCR</a:t>
            </a:r>
          </a:p>
        </p:txBody>
      </p:sp>
    </p:spTree>
    <p:extLst>
      <p:ext uri="{BB962C8B-B14F-4D97-AF65-F5344CB8AC3E}">
        <p14:creationId xmlns:p14="http://schemas.microsoft.com/office/powerpoint/2010/main" val="148919182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7812" y="1711325"/>
            <a:ext cx="6048375"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feld 2"/>
          <p:cNvSpPr txBox="1">
            <a:spLocks noChangeArrowheads="1"/>
          </p:cNvSpPr>
          <p:nvPr/>
        </p:nvSpPr>
        <p:spPr bwMode="auto">
          <a:xfrm>
            <a:off x="2122946" y="5886450"/>
            <a:ext cx="48981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just">
              <a:defRPr sz="1400" b="1">
                <a:solidFill>
                  <a:srgbClr val="000066"/>
                </a:solidFill>
                <a:latin typeface="Calibri" charset="0"/>
                <a:ea typeface="ＭＳ Ｐゴシック" charset="0"/>
                <a:cs typeface="ＭＳ Ｐゴシック" charset="0"/>
              </a:defRPr>
            </a:lvl1pPr>
            <a:lvl2pPr marL="742950" indent="-285750" eaLnBrk="0" hangingPunct="0">
              <a:defRPr sz="2400">
                <a:latin typeface="Calibri" charset="0"/>
                <a:ea typeface="ＭＳ Ｐゴシック" charset="0"/>
              </a:defRPr>
            </a:lvl2pPr>
            <a:lvl3pPr marL="1143000" indent="-228600" eaLnBrk="0" hangingPunct="0">
              <a:defRPr sz="2400">
                <a:latin typeface="Calibri" charset="0"/>
                <a:ea typeface="ＭＳ Ｐゴシック" charset="0"/>
              </a:defRPr>
            </a:lvl3pPr>
            <a:lvl4pPr marL="1600200" indent="-228600" eaLnBrk="0" hangingPunct="0">
              <a:defRPr sz="2400">
                <a:latin typeface="Calibri" charset="0"/>
                <a:ea typeface="ＭＳ Ｐゴシック" charset="0"/>
              </a:defRPr>
            </a:lvl4pPr>
            <a:lvl5pPr marL="2057400" indent="-228600" eaLnBrk="0" hangingPunct="0">
              <a:defRPr sz="2400">
                <a:latin typeface="Calibri" charset="0"/>
                <a:ea typeface="ＭＳ Ｐゴシック" charset="0"/>
              </a:defRPr>
            </a:lvl5pPr>
            <a:lvl6pPr marL="2514600" indent="-228600" eaLnBrk="0" fontAlgn="base" hangingPunct="0">
              <a:spcBef>
                <a:spcPct val="0"/>
              </a:spcBef>
              <a:spcAft>
                <a:spcPct val="0"/>
              </a:spcAft>
              <a:defRPr sz="2400">
                <a:latin typeface="Calibri" charset="0"/>
                <a:ea typeface="ＭＳ Ｐゴシック" charset="0"/>
              </a:defRPr>
            </a:lvl6pPr>
            <a:lvl7pPr marL="2971800" indent="-228600" eaLnBrk="0" fontAlgn="base" hangingPunct="0">
              <a:spcBef>
                <a:spcPct val="0"/>
              </a:spcBef>
              <a:spcAft>
                <a:spcPct val="0"/>
              </a:spcAft>
              <a:defRPr sz="2400">
                <a:latin typeface="Calibri" charset="0"/>
                <a:ea typeface="ＭＳ Ｐゴシック" charset="0"/>
              </a:defRPr>
            </a:lvl7pPr>
            <a:lvl8pPr marL="3429000" indent="-228600" eaLnBrk="0" fontAlgn="base" hangingPunct="0">
              <a:spcBef>
                <a:spcPct val="0"/>
              </a:spcBef>
              <a:spcAft>
                <a:spcPct val="0"/>
              </a:spcAft>
              <a:defRPr sz="2400">
                <a:latin typeface="Calibri" charset="0"/>
                <a:ea typeface="ＭＳ Ｐゴシック" charset="0"/>
              </a:defRPr>
            </a:lvl8pPr>
            <a:lvl9pPr marL="3886200" indent="-228600" eaLnBrk="0" fontAlgn="base" hangingPunct="0">
              <a:spcBef>
                <a:spcPct val="0"/>
              </a:spcBef>
              <a:spcAft>
                <a:spcPct val="0"/>
              </a:spcAft>
              <a:defRPr sz="2400">
                <a:latin typeface="Calibri" charset="0"/>
                <a:ea typeface="ＭＳ Ｐゴシック" charset="0"/>
              </a:defRPr>
            </a:lvl9pPr>
          </a:lstStyle>
          <a:p>
            <a:r>
              <a:rPr lang="en-US" dirty="0"/>
              <a:t>Direct correlation between serum and plasma assay results (Ct)</a:t>
            </a:r>
            <a:endParaRPr lang="de-DE" dirty="0"/>
          </a:p>
        </p:txBody>
      </p:sp>
      <p:sp>
        <p:nvSpPr>
          <p:cNvPr id="2" name="Title 1"/>
          <p:cNvSpPr>
            <a:spLocks noGrp="1"/>
          </p:cNvSpPr>
          <p:nvPr>
            <p:ph type="title"/>
          </p:nvPr>
        </p:nvSpPr>
        <p:spPr>
          <a:xfrm>
            <a:off x="533400" y="685800"/>
            <a:ext cx="8069582" cy="538609"/>
          </a:xfrm>
        </p:spPr>
        <p:txBody>
          <a:bodyPr/>
          <a:lstStyle/>
          <a:p>
            <a:r>
              <a:rPr lang="en-US" dirty="0" smtClean="0">
                <a:solidFill>
                  <a:srgbClr val="000066"/>
                </a:solidFill>
              </a:rPr>
              <a:t>Correlation </a:t>
            </a:r>
            <a:r>
              <a:rPr lang="en-US" dirty="0">
                <a:solidFill>
                  <a:srgbClr val="000066"/>
                </a:solidFill>
              </a:rPr>
              <a:t>between serum and </a:t>
            </a:r>
            <a:r>
              <a:rPr lang="en-US" dirty="0" smtClean="0">
                <a:solidFill>
                  <a:srgbClr val="000066"/>
                </a:solidFill>
              </a:rPr>
              <a:t>plasma</a:t>
            </a:r>
            <a:endParaRPr lang="en-US" dirty="0"/>
          </a:p>
        </p:txBody>
      </p:sp>
      <p:sp>
        <p:nvSpPr>
          <p:cNvPr id="6" name="Rectangle 5"/>
          <p:cNvSpPr>
            <a:spLocks noChangeArrowheads="1"/>
          </p:cNvSpPr>
          <p:nvPr/>
        </p:nvSpPr>
        <p:spPr bwMode="auto">
          <a:xfrm>
            <a:off x="7416576" y="6470670"/>
            <a:ext cx="1423061"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r>
              <a:rPr lang="en-US" sz="1200" dirty="0" err="1" smtClean="0">
                <a:solidFill>
                  <a:srgbClr val="0000CC"/>
                </a:solidFill>
                <a:latin typeface="Tahoma" pitchFamily="-65" charset="0"/>
                <a:ea typeface="Arial" pitchFamily="-110" charset="0"/>
                <a:cs typeface="Arial" pitchFamily="-110" charset="0"/>
              </a:rPr>
              <a:t>Loeffler</a:t>
            </a:r>
            <a:r>
              <a:rPr lang="en-US" sz="1200" dirty="0" smtClean="0">
                <a:solidFill>
                  <a:srgbClr val="0000CC"/>
                </a:solidFill>
                <a:latin typeface="Tahoma" pitchFamily="-65" charset="0"/>
                <a:ea typeface="Arial" pitchFamily="-110" charset="0"/>
                <a:cs typeface="Arial" pitchFamily="-110" charset="0"/>
              </a:rPr>
              <a:t> et </a:t>
            </a:r>
            <a:r>
              <a:rPr lang="en-US" sz="1200" dirty="0">
                <a:solidFill>
                  <a:srgbClr val="0000CC"/>
                </a:solidFill>
                <a:latin typeface="Tahoma" pitchFamily="-65" charset="0"/>
                <a:ea typeface="Arial" pitchFamily="-110" charset="0"/>
                <a:cs typeface="Arial" pitchFamily="-110" charset="0"/>
              </a:rPr>
              <a:t>al </a:t>
            </a:r>
            <a:r>
              <a:rPr lang="en-GB" sz="1200" dirty="0" smtClean="0">
                <a:solidFill>
                  <a:srgbClr val="0000CC"/>
                </a:solidFill>
                <a:latin typeface="Tahoma" pitchFamily="-65" charset="0"/>
                <a:ea typeface="Arial" pitchFamily="-110" charset="0"/>
                <a:cs typeface="Arial" pitchFamily="-110" charset="0"/>
              </a:rPr>
              <a:t>2013</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407887434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magin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300" y="1600200"/>
            <a:ext cx="6121400" cy="42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feld 2"/>
          <p:cNvSpPr txBox="1">
            <a:spLocks noChangeArrowheads="1"/>
          </p:cNvSpPr>
          <p:nvPr/>
        </p:nvSpPr>
        <p:spPr bwMode="auto">
          <a:xfrm>
            <a:off x="2918593" y="5805488"/>
            <a:ext cx="43879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r>
              <a:rPr lang="en-US" sz="1400" b="1" dirty="0">
                <a:solidFill>
                  <a:srgbClr val="000066"/>
                </a:solidFill>
              </a:rPr>
              <a:t>Correlation between Ct and log10(DNA) load, copies/ml. </a:t>
            </a:r>
            <a:endParaRPr lang="de-DE" sz="1400" dirty="0">
              <a:solidFill>
                <a:srgbClr val="000066"/>
              </a:solidFill>
            </a:endParaRPr>
          </a:p>
        </p:txBody>
      </p:sp>
      <p:pic>
        <p:nvPicPr>
          <p:cNvPr id="25603" name="Picture 67" descr="EAPCRI LOGO f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0" y="63500"/>
            <a:ext cx="345598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685800"/>
            <a:ext cx="8069582" cy="538609"/>
          </a:xfrm>
        </p:spPr>
        <p:txBody>
          <a:bodyPr/>
          <a:lstStyle/>
          <a:p>
            <a:r>
              <a:rPr lang="en-US" dirty="0">
                <a:solidFill>
                  <a:srgbClr val="000066"/>
                </a:solidFill>
              </a:rPr>
              <a:t>Correlation between serum and plasma</a:t>
            </a:r>
            <a:endParaRPr lang="en-US" dirty="0"/>
          </a:p>
        </p:txBody>
      </p:sp>
      <p:sp>
        <p:nvSpPr>
          <p:cNvPr id="7" name="Rectangle 6"/>
          <p:cNvSpPr>
            <a:spLocks noChangeArrowheads="1"/>
          </p:cNvSpPr>
          <p:nvPr/>
        </p:nvSpPr>
        <p:spPr bwMode="auto">
          <a:xfrm>
            <a:off x="7416576" y="6470670"/>
            <a:ext cx="1423061" cy="276999"/>
          </a:xfrm>
          <a:prstGeom prst="rect">
            <a:avLst/>
          </a:prstGeom>
          <a:ln>
            <a:headEnd/>
            <a:tailEnd/>
          </a:ln>
          <a:effectLst>
            <a:outerShdw blurRad="50800" dist="38100" dir="2700000">
              <a:srgbClr val="000000">
                <a:alpha val="43000"/>
              </a:srgbClr>
            </a:outerShdw>
          </a:effectLst>
        </p:spPr>
        <p:style>
          <a:lnRef idx="2">
            <a:schemeClr val="accent1"/>
          </a:lnRef>
          <a:fillRef idx="1">
            <a:schemeClr val="lt1"/>
          </a:fillRef>
          <a:effectRef idx="0">
            <a:schemeClr val="accent1"/>
          </a:effectRef>
          <a:fontRef idx="minor">
            <a:schemeClr val="dk1"/>
          </a:fontRef>
        </p:style>
        <p:txBody>
          <a:bodyPr wrap="none">
            <a:prstTxWarp prst="textNoShape">
              <a:avLst/>
            </a:prstTxWarp>
            <a:spAutoFit/>
          </a:bodyPr>
          <a:lstStyle/>
          <a:p>
            <a:pPr algn="r"/>
            <a:r>
              <a:rPr lang="en-US" sz="1200" dirty="0" err="1" smtClean="0">
                <a:solidFill>
                  <a:srgbClr val="0000CC"/>
                </a:solidFill>
                <a:latin typeface="Tahoma" pitchFamily="-65" charset="0"/>
                <a:ea typeface="Arial" pitchFamily="-110" charset="0"/>
                <a:cs typeface="Arial" pitchFamily="-110" charset="0"/>
              </a:rPr>
              <a:t>Loeffler</a:t>
            </a:r>
            <a:r>
              <a:rPr lang="en-US" sz="1200" dirty="0" smtClean="0">
                <a:solidFill>
                  <a:srgbClr val="0000CC"/>
                </a:solidFill>
                <a:latin typeface="Tahoma" pitchFamily="-65" charset="0"/>
                <a:ea typeface="Arial" pitchFamily="-110" charset="0"/>
                <a:cs typeface="Arial" pitchFamily="-110" charset="0"/>
              </a:rPr>
              <a:t> et </a:t>
            </a:r>
            <a:r>
              <a:rPr lang="en-US" sz="1200" dirty="0">
                <a:solidFill>
                  <a:srgbClr val="0000CC"/>
                </a:solidFill>
                <a:latin typeface="Tahoma" pitchFamily="-65" charset="0"/>
                <a:ea typeface="Arial" pitchFamily="-110" charset="0"/>
                <a:cs typeface="Arial" pitchFamily="-110" charset="0"/>
              </a:rPr>
              <a:t>al </a:t>
            </a:r>
            <a:r>
              <a:rPr lang="en-GB" sz="1200" dirty="0" smtClean="0">
                <a:solidFill>
                  <a:srgbClr val="0000CC"/>
                </a:solidFill>
                <a:latin typeface="Tahoma" pitchFamily="-65" charset="0"/>
                <a:ea typeface="Arial" pitchFamily="-110" charset="0"/>
                <a:cs typeface="Arial" pitchFamily="-110" charset="0"/>
              </a:rPr>
              <a:t>2013</a:t>
            </a:r>
            <a:endParaRPr lang="en-US" sz="1200" dirty="0">
              <a:solidFill>
                <a:srgbClr val="0000CC"/>
              </a:solidFill>
              <a:latin typeface="Tahoma" pitchFamily="-65" charset="0"/>
              <a:ea typeface="Arial" pitchFamily="-110" charset="0"/>
              <a:cs typeface="Arial" pitchFamily="-110" charset="0"/>
            </a:endParaRPr>
          </a:p>
        </p:txBody>
      </p:sp>
    </p:spTree>
    <p:extLst>
      <p:ext uri="{BB962C8B-B14F-4D97-AF65-F5344CB8AC3E}">
        <p14:creationId xmlns:p14="http://schemas.microsoft.com/office/powerpoint/2010/main" val="148992191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191" y="0"/>
            <a:ext cx="9818981" cy="6924827"/>
          </a:xfrm>
          <a:prstGeom prst="rect">
            <a:avLst/>
          </a:prstGeom>
        </p:spPr>
      </p:pic>
      <p:sp>
        <p:nvSpPr>
          <p:cNvPr id="3" name="Title 2"/>
          <p:cNvSpPr>
            <a:spLocks noGrp="1"/>
          </p:cNvSpPr>
          <p:nvPr>
            <p:ph type="title"/>
          </p:nvPr>
        </p:nvSpPr>
        <p:spPr>
          <a:xfrm>
            <a:off x="533400" y="-18983"/>
            <a:ext cx="8069582" cy="1277273"/>
          </a:xfrm>
          <a:effectLst>
            <a:outerShdw blurRad="50800" dist="38100" dir="2700000" algn="tl" rotWithShape="0">
              <a:srgbClr val="000000">
                <a:alpha val="43000"/>
              </a:srgbClr>
            </a:outerShdw>
          </a:effectLst>
        </p:spPr>
        <p:txBody>
          <a:bodyPr/>
          <a:lstStyle/>
          <a:p>
            <a:r>
              <a:rPr lang="en-US" dirty="0" smtClean="0">
                <a:solidFill>
                  <a:srgbClr val="FFFF00"/>
                </a:solidFill>
              </a:rPr>
              <a:t>EAPCRI</a:t>
            </a:r>
            <a:br>
              <a:rPr lang="en-US" dirty="0" smtClean="0">
                <a:solidFill>
                  <a:srgbClr val="FFFF00"/>
                </a:solidFill>
              </a:rPr>
            </a:br>
            <a:r>
              <a:rPr lang="en-US" dirty="0" smtClean="0">
                <a:solidFill>
                  <a:srgbClr val="FFFF00"/>
                </a:solidFill>
              </a:rPr>
              <a:t>Clinical Working Party</a:t>
            </a:r>
            <a:endParaRPr lang="en-US" dirty="0">
              <a:solidFill>
                <a:schemeClr val="bg1"/>
              </a:solidFill>
            </a:endParaRPr>
          </a:p>
        </p:txBody>
      </p:sp>
    </p:spTree>
    <p:extLst>
      <p:ext uri="{BB962C8B-B14F-4D97-AF65-F5344CB8AC3E}">
        <p14:creationId xmlns:p14="http://schemas.microsoft.com/office/powerpoint/2010/main" val="352257622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mc">
  <a:themeElements>
    <a:clrScheme name="">
      <a:dk1>
        <a:srgbClr val="000000"/>
      </a:dk1>
      <a:lt1>
        <a:srgbClr val="FFFFFF"/>
      </a:lt1>
      <a:dk2>
        <a:srgbClr val="114FFB"/>
      </a:dk2>
      <a:lt2>
        <a:srgbClr val="FAFD00"/>
      </a:lt2>
      <a:accent1>
        <a:srgbClr val="AB0C0C"/>
      </a:accent1>
      <a:accent2>
        <a:srgbClr val="D073CE"/>
      </a:accent2>
      <a:accent3>
        <a:srgbClr val="AAB2FD"/>
      </a:accent3>
      <a:accent4>
        <a:srgbClr val="DADADA"/>
      </a:accent4>
      <a:accent5>
        <a:srgbClr val="D2AAAA"/>
      </a:accent5>
      <a:accent6>
        <a:srgbClr val="BC68BA"/>
      </a:accent6>
      <a:hlink>
        <a:srgbClr val="D4A45A"/>
      </a:hlink>
      <a:folHlink>
        <a:srgbClr val="00B7A5"/>
      </a:folHlink>
    </a:clrScheme>
    <a:fontScheme name="umc">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um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m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m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m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m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m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m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5878</TotalTime>
  <Words>3373</Words>
  <Application>Microsoft Macintosh PowerPoint</Application>
  <PresentationFormat>On-screen Show (4:3)</PresentationFormat>
  <Paragraphs>909</Paragraphs>
  <Slides>111</Slides>
  <Notes>25</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111</vt:i4>
      </vt:variant>
    </vt:vector>
  </HeadingPairs>
  <TitlesOfParts>
    <vt:vector size="116" baseType="lpstr">
      <vt:lpstr>Flow</vt:lpstr>
      <vt:lpstr>1_Flow</vt:lpstr>
      <vt:lpstr>umc</vt:lpstr>
      <vt:lpstr>Picture</vt:lpstr>
      <vt:lpstr>Document</vt:lpstr>
      <vt:lpstr>Aspergillus PCR achieving standardisation</vt:lpstr>
      <vt:lpstr>Contents </vt:lpstr>
      <vt:lpstr>Invasive fungal disease</vt:lpstr>
      <vt:lpstr>Invasive infectious diseases</vt:lpstr>
      <vt:lpstr>Invasive infectious diseases</vt:lpstr>
      <vt:lpstr>Invasive infectious diseases</vt:lpstr>
      <vt:lpstr>Invasive infectious diseases</vt:lpstr>
      <vt:lpstr>Invasive infectious diseases</vt:lpstr>
      <vt:lpstr>Invasive infectious diseases</vt:lpstr>
      <vt:lpstr>Invasive infectious diseases</vt:lpstr>
      <vt:lpstr>Invasive infectious diseases</vt:lpstr>
      <vt:lpstr>EORTC-IFICG &amp; NIAID-MSG</vt:lpstr>
      <vt:lpstr>Revised definitions</vt:lpstr>
      <vt:lpstr>Revised EORTC/MSG definitions</vt:lpstr>
      <vt:lpstr>Revised EORTC/MSG definitions</vt:lpstr>
      <vt:lpstr>The main players in invasive fungal disease</vt:lpstr>
      <vt:lpstr>The main player………</vt:lpstr>
      <vt:lpstr>The European  Aspergillus PCR Initiative</vt:lpstr>
      <vt:lpstr>PowerPoint Presentation</vt:lpstr>
      <vt:lpstr>My qualifications</vt:lpstr>
      <vt:lpstr>My qualifications for PCR</vt:lpstr>
      <vt:lpstr>No matter we have experts…</vt:lpstr>
      <vt:lpstr>We needed……………</vt:lpstr>
      <vt:lpstr>Complete cooperation</vt:lpstr>
      <vt:lpstr>PowerPoint Presentation</vt:lpstr>
      <vt:lpstr>Interested parties </vt:lpstr>
      <vt:lpstr>Interested parties </vt:lpstr>
      <vt:lpstr>Testing centres</vt:lpstr>
      <vt:lpstr>EAPCRI Objectives/Aims </vt:lpstr>
      <vt:lpstr>To each his own……</vt:lpstr>
      <vt:lpstr>Structure of the EAPCRI</vt:lpstr>
      <vt:lpstr>Structure of the EAPCRI</vt:lpstr>
      <vt:lpstr>Structure of the EAPCRI</vt:lpstr>
      <vt:lpstr>Structure of the EAPCRI</vt:lpstr>
      <vt:lpstr>Structure of the EAPCRI</vt:lpstr>
      <vt:lpstr>Structure of the EAPCRI</vt:lpstr>
      <vt:lpstr>Structure of the EAPCRI</vt:lpstr>
      <vt:lpstr>EAPCRI Statistical Working party</vt:lpstr>
      <vt:lpstr>PowerPoint Presentation</vt:lpstr>
      <vt:lpstr>PowerPoint Presentation</vt:lpstr>
      <vt:lpstr>PowerPoint Presentation</vt:lpstr>
      <vt:lpstr>PowerPoint Presentation</vt:lpstr>
      <vt:lpstr>Aspergillus PCR – Forrest plots</vt:lpstr>
      <vt:lpstr>Aspergillus PCR – Forrest plots</vt:lpstr>
      <vt:lpstr>Aspergillus PCR – Forrest plots</vt:lpstr>
      <vt:lpstr>Bivariate analysis</vt:lpstr>
      <vt:lpstr>Bivariate analysis</vt:lpstr>
      <vt:lpstr>Bivariate analysis</vt:lpstr>
      <vt:lpstr>Differences in patient cohorts?</vt:lpstr>
      <vt:lpstr>Differences in patient cohorts?</vt:lpstr>
      <vt:lpstr>Differences in methods?</vt:lpstr>
      <vt:lpstr>Differences in methods?</vt:lpstr>
      <vt:lpstr>Differences in methods?</vt:lpstr>
      <vt:lpstr>Differences in methods?</vt:lpstr>
      <vt:lpstr>Differences in methods?</vt:lpstr>
      <vt:lpstr>Differences in methods?</vt:lpstr>
      <vt:lpstr>Differences in methods?</vt:lpstr>
      <vt:lpstr>Differences in methods?</vt:lpstr>
      <vt:lpstr>Conclusions</vt:lpstr>
      <vt:lpstr>Aspergillus PCR standard</vt:lpstr>
      <vt:lpstr>Aspergillus PCR standard</vt:lpstr>
      <vt:lpstr>Aspergillus PCR standard</vt:lpstr>
      <vt:lpstr>Home brews</vt:lpstr>
      <vt:lpstr>EAPCRI Steering Committee</vt:lpstr>
      <vt:lpstr>Achieving standardisation </vt:lpstr>
      <vt:lpstr>Achieving standardisation </vt:lpstr>
      <vt:lpstr>Achieving standardisation </vt:lpstr>
      <vt:lpstr>Achieving standardisation </vt:lpstr>
      <vt:lpstr>Achieving standardisation </vt:lpstr>
      <vt:lpstr>Achieving standardisation </vt:lpstr>
      <vt:lpstr>The ISHAM Working Group The European Aspergillus PCR Initiative Foundation  Joint project with the QCMD</vt:lpstr>
      <vt:lpstr>Outline of proposal</vt:lpstr>
      <vt:lpstr>Design of a calibrator</vt:lpstr>
      <vt:lpstr>RT-PCR assays results of 12 laboratories</vt:lpstr>
      <vt:lpstr>RT-PCR assays results of 12 laboratories</vt:lpstr>
      <vt:lpstr>EQA Programme composition.</vt:lpstr>
      <vt:lpstr>Diagnostic tests</vt:lpstr>
      <vt:lpstr>Diagnostic tests</vt:lpstr>
      <vt:lpstr>Diagnostic tests</vt:lpstr>
      <vt:lpstr>EAPCRI Laboratory Working Party</vt:lpstr>
      <vt:lpstr>Getting closer..</vt:lpstr>
      <vt:lpstr>PCT strategies tested by the EAPCRI</vt:lpstr>
      <vt:lpstr>PCT strategies tested by the EAPCRI</vt:lpstr>
      <vt:lpstr>EAPCRI performance</vt:lpstr>
      <vt:lpstr>EAPCRI performance</vt:lpstr>
      <vt:lpstr>EAPCRI performance</vt:lpstr>
      <vt:lpstr>EAPCRI performance</vt:lpstr>
      <vt:lpstr>Performance of centres in the EAPCRI</vt:lpstr>
      <vt:lpstr>Performance of centres in the EAPCRI</vt:lpstr>
      <vt:lpstr>Performance of centres in the EAPCRI</vt:lpstr>
      <vt:lpstr>Factors with most influence on PCR</vt:lpstr>
      <vt:lpstr>Factors with most influence on PCR</vt:lpstr>
      <vt:lpstr>Specimens </vt:lpstr>
      <vt:lpstr>Recommendations for whole blood PCR</vt:lpstr>
      <vt:lpstr>Seerum versus whole blood</vt:lpstr>
      <vt:lpstr>Recommendations for serum PCR</vt:lpstr>
      <vt:lpstr>Correlation between serum and plasma</vt:lpstr>
      <vt:lpstr>Correlation between serum and plasma</vt:lpstr>
      <vt:lpstr>EAPCRI Clinical Working Party</vt:lpstr>
      <vt:lpstr>PowerPoint Presentation</vt:lpstr>
      <vt:lpstr>Ambiguard - objectives</vt:lpstr>
      <vt:lpstr>Ambiguard - objectives</vt:lpstr>
      <vt:lpstr>Ambiguard - design</vt:lpstr>
      <vt:lpstr>Ambiguard study - PCR test</vt:lpstr>
      <vt:lpstr>Hofstadter’s Law</vt:lpstr>
      <vt:lpstr>EORTC 65091</vt:lpstr>
      <vt:lpstr>Translational research question</vt:lpstr>
      <vt:lpstr>EORTC 65091</vt:lpstr>
      <vt:lpstr>EAPCRI Future Initiatives</vt:lpstr>
      <vt:lpstr>Future activities</vt:lpstr>
      <vt:lpstr>www.eapcri.eu </vt:lpstr>
    </vt:vector>
  </TitlesOfParts>
  <Company>EORTC IDG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management of fungal disease in the immunocompromised </dc:title>
  <dc:creator>J Peter Donnelly</dc:creator>
  <cp:lastModifiedBy>J Peter Donnelly</cp:lastModifiedBy>
  <cp:revision>160</cp:revision>
  <cp:lastPrinted>2013-07-05T20:06:10Z</cp:lastPrinted>
  <dcterms:created xsi:type="dcterms:W3CDTF">2010-10-06T05:24:22Z</dcterms:created>
  <dcterms:modified xsi:type="dcterms:W3CDTF">2015-06-02T20:15:00Z</dcterms:modified>
</cp:coreProperties>
</file>