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ppt/embeddings/oleObject1.bin" ContentType="application/vnd.openxmlformats-officedocument.oleObject"/>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94" r:id="rId2"/>
    <p:sldId id="316" r:id="rId3"/>
    <p:sldId id="335" r:id="rId4"/>
    <p:sldId id="275" r:id="rId5"/>
    <p:sldId id="331" r:id="rId6"/>
    <p:sldId id="389" r:id="rId7"/>
    <p:sldId id="357" r:id="rId8"/>
    <p:sldId id="381" r:id="rId9"/>
    <p:sldId id="327" r:id="rId10"/>
    <p:sldId id="382" r:id="rId11"/>
    <p:sldId id="325" r:id="rId12"/>
    <p:sldId id="326" r:id="rId13"/>
    <p:sldId id="398" r:id="rId14"/>
    <p:sldId id="363" r:id="rId15"/>
    <p:sldId id="332" r:id="rId16"/>
    <p:sldId id="334" r:id="rId17"/>
    <p:sldId id="372" r:id="rId18"/>
    <p:sldId id="373" r:id="rId19"/>
    <p:sldId id="346" r:id="rId20"/>
    <p:sldId id="338" r:id="rId21"/>
    <p:sldId id="347" r:id="rId22"/>
    <p:sldId id="374" r:id="rId23"/>
    <p:sldId id="375" r:id="rId24"/>
    <p:sldId id="387" r:id="rId25"/>
    <p:sldId id="390" r:id="rId26"/>
    <p:sldId id="328" r:id="rId27"/>
    <p:sldId id="388" r:id="rId28"/>
    <p:sldId id="339" r:id="rId29"/>
    <p:sldId id="324" r:id="rId30"/>
    <p:sldId id="318" r:id="rId31"/>
    <p:sldId id="319" r:id="rId32"/>
    <p:sldId id="320" r:id="rId33"/>
    <p:sldId id="322" r:id="rId34"/>
    <p:sldId id="368" r:id="rId35"/>
    <p:sldId id="317" r:id="rId36"/>
    <p:sldId id="36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03" autoAdjust="0"/>
  </p:normalViewPr>
  <p:slideViewPr>
    <p:cSldViewPr snapToGrid="0" snapToObjects="1">
      <p:cViewPr>
        <p:scale>
          <a:sx n="100" d="100"/>
          <a:sy n="100" d="100"/>
        </p:scale>
        <p:origin x="-106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Rick:Desktop:Attachments:MPam%202004-2011%20Lung%20Function%20Trend.xls"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3200" b="0" i="0" u="none" strike="noStrike" baseline="0" dirty="0" smtClean="0">
                <a:latin typeface="Arial"/>
                <a:cs typeface="Arial"/>
              </a:rPr>
              <a:t>Response to </a:t>
            </a:r>
            <a:r>
              <a:rPr lang="en-US" sz="3200" b="0" i="0" u="none" strike="noStrike" baseline="0" dirty="0" err="1" smtClean="0">
                <a:latin typeface="Arial"/>
                <a:cs typeface="Arial"/>
              </a:rPr>
              <a:t>Omalizumab</a:t>
            </a:r>
            <a:r>
              <a:rPr lang="en-US" sz="3200" b="0" i="0" u="none" strike="noStrike" baseline="0" dirty="0" smtClean="0">
                <a:latin typeface="Arial"/>
                <a:cs typeface="Arial"/>
              </a:rPr>
              <a:t> in CF-ABPA </a:t>
            </a:r>
            <a:endParaRPr lang="en-US" sz="3200" b="0" dirty="0">
              <a:latin typeface="Arial"/>
              <a:cs typeface="Arial"/>
            </a:endParaRPr>
          </a:p>
        </c:rich>
      </c:tx>
      <c:layout>
        <c:manualLayout>
          <c:xMode val="edge"/>
          <c:yMode val="edge"/>
          <c:x val="0.0996746500437445"/>
          <c:y val="0.0"/>
        </c:manualLayout>
      </c:layout>
      <c:overlay val="0"/>
      <c:spPr>
        <a:noFill/>
        <a:ln w="25400">
          <a:noFill/>
        </a:ln>
      </c:spPr>
    </c:title>
    <c:autoTitleDeleted val="0"/>
    <c:plotArea>
      <c:layout>
        <c:manualLayout>
          <c:layoutTarget val="inner"/>
          <c:xMode val="edge"/>
          <c:yMode val="edge"/>
          <c:x val="0.0893939228600847"/>
          <c:y val="0.0860759493670886"/>
          <c:w val="0.88333316995643"/>
          <c:h val="0.734177215189873"/>
        </c:manualLayout>
      </c:layout>
      <c:scatterChart>
        <c:scatterStyle val="lineMarker"/>
        <c:varyColors val="0"/>
        <c:ser>
          <c:idx val="0"/>
          <c:order val="0"/>
          <c:tx>
            <c:strRef>
              <c:f>'M Pam History (2)'!$B$1</c:f>
              <c:strCache>
                <c:ptCount val="1"/>
                <c:pt idx="0">
                  <c:v>FEV1</c:v>
                </c:pt>
              </c:strCache>
            </c:strRef>
          </c:tx>
          <c:spPr>
            <a:ln w="28575">
              <a:noFill/>
            </a:ln>
          </c:spPr>
          <c:marker>
            <c:spPr>
              <a:solidFill>
                <a:srgbClr val="4F81BD"/>
              </a:solidFill>
              <a:ln>
                <a:solidFill>
                  <a:srgbClr val="666699"/>
                </a:solidFill>
                <a:prstDash val="solid"/>
              </a:ln>
            </c:spPr>
          </c:marker>
          <c:trendline>
            <c:spPr>
              <a:ln w="12700">
                <a:solidFill>
                  <a:srgbClr val="000000"/>
                </a:solidFill>
                <a:prstDash val="solid"/>
              </a:ln>
            </c:spPr>
            <c:trendlineType val="movingAvg"/>
            <c:period val="6"/>
            <c:dispRSqr val="0"/>
            <c:dispEq val="0"/>
          </c:trendline>
          <c:xVal>
            <c:numRef>
              <c:f>'M Pam History (2)'!$A$2:$A$64</c:f>
              <c:numCache>
                <c:formatCode>m/d/yyyy</c:formatCode>
                <c:ptCount val="63"/>
                <c:pt idx="0">
                  <c:v>38146.0</c:v>
                </c:pt>
                <c:pt idx="1">
                  <c:v>38210.0</c:v>
                </c:pt>
                <c:pt idx="2">
                  <c:v>38251.0</c:v>
                </c:pt>
                <c:pt idx="3">
                  <c:v>38260.0</c:v>
                </c:pt>
                <c:pt idx="4">
                  <c:v>38300.0</c:v>
                </c:pt>
                <c:pt idx="5">
                  <c:v>38336.0</c:v>
                </c:pt>
                <c:pt idx="6">
                  <c:v>38363.0</c:v>
                </c:pt>
                <c:pt idx="7">
                  <c:v>38404.0</c:v>
                </c:pt>
                <c:pt idx="8">
                  <c:v>38425.0</c:v>
                </c:pt>
                <c:pt idx="9">
                  <c:v>38441.0</c:v>
                </c:pt>
                <c:pt idx="10">
                  <c:v>38453.0</c:v>
                </c:pt>
                <c:pt idx="11">
                  <c:v>38463.0</c:v>
                </c:pt>
                <c:pt idx="12">
                  <c:v>38473.0</c:v>
                </c:pt>
                <c:pt idx="13">
                  <c:v>38511.0</c:v>
                </c:pt>
                <c:pt idx="14">
                  <c:v>38566.0</c:v>
                </c:pt>
                <c:pt idx="15">
                  <c:v>38566.0</c:v>
                </c:pt>
                <c:pt idx="16">
                  <c:v>38599.0</c:v>
                </c:pt>
                <c:pt idx="17">
                  <c:v>38601.0</c:v>
                </c:pt>
                <c:pt idx="18">
                  <c:v>38629.0</c:v>
                </c:pt>
                <c:pt idx="19">
                  <c:v>38643.0</c:v>
                </c:pt>
                <c:pt idx="20">
                  <c:v>38678.0</c:v>
                </c:pt>
                <c:pt idx="21">
                  <c:v>38685.0</c:v>
                </c:pt>
                <c:pt idx="22">
                  <c:v>38691.0</c:v>
                </c:pt>
                <c:pt idx="23">
                  <c:v>38722.0</c:v>
                </c:pt>
                <c:pt idx="24">
                  <c:v>38741.0</c:v>
                </c:pt>
                <c:pt idx="25">
                  <c:v>38762.0</c:v>
                </c:pt>
                <c:pt idx="26">
                  <c:v>38810.0</c:v>
                </c:pt>
                <c:pt idx="27">
                  <c:v>38839.0</c:v>
                </c:pt>
                <c:pt idx="28">
                  <c:v>38889.0</c:v>
                </c:pt>
                <c:pt idx="29">
                  <c:v>38957.0</c:v>
                </c:pt>
                <c:pt idx="30">
                  <c:v>39021.0</c:v>
                </c:pt>
                <c:pt idx="31">
                  <c:v>39036.0</c:v>
                </c:pt>
                <c:pt idx="32">
                  <c:v>39062.0</c:v>
                </c:pt>
                <c:pt idx="33">
                  <c:v>39132.0</c:v>
                </c:pt>
                <c:pt idx="34">
                  <c:v>39174.0</c:v>
                </c:pt>
                <c:pt idx="35">
                  <c:v>39266.0</c:v>
                </c:pt>
                <c:pt idx="36">
                  <c:v>39385.0</c:v>
                </c:pt>
                <c:pt idx="37">
                  <c:v>39434.0</c:v>
                </c:pt>
                <c:pt idx="38">
                  <c:v>39511.0</c:v>
                </c:pt>
                <c:pt idx="39">
                  <c:v>39603.0</c:v>
                </c:pt>
                <c:pt idx="40">
                  <c:v>39710.0</c:v>
                </c:pt>
                <c:pt idx="41">
                  <c:v>39771.0</c:v>
                </c:pt>
                <c:pt idx="42">
                  <c:v>39842.0</c:v>
                </c:pt>
                <c:pt idx="43">
                  <c:v>39875.0</c:v>
                </c:pt>
                <c:pt idx="44">
                  <c:v>40053.0</c:v>
                </c:pt>
                <c:pt idx="45">
                  <c:v>40088.0</c:v>
                </c:pt>
                <c:pt idx="46">
                  <c:v>40210.0</c:v>
                </c:pt>
                <c:pt idx="47">
                  <c:v>40303.0</c:v>
                </c:pt>
                <c:pt idx="48">
                  <c:v>40310.0</c:v>
                </c:pt>
                <c:pt idx="49">
                  <c:v>40354.0</c:v>
                </c:pt>
                <c:pt idx="50">
                  <c:v>40375.0</c:v>
                </c:pt>
                <c:pt idx="51">
                  <c:v>40455.0</c:v>
                </c:pt>
                <c:pt idx="52">
                  <c:v>40494.0</c:v>
                </c:pt>
                <c:pt idx="53">
                  <c:v>40581.0</c:v>
                </c:pt>
                <c:pt idx="54">
                  <c:v>40630.0</c:v>
                </c:pt>
                <c:pt idx="55">
                  <c:v>40686.0</c:v>
                </c:pt>
                <c:pt idx="56">
                  <c:v>40730.0</c:v>
                </c:pt>
                <c:pt idx="57">
                  <c:v>40709.0</c:v>
                </c:pt>
                <c:pt idx="58">
                  <c:v>40703.0</c:v>
                </c:pt>
                <c:pt idx="59">
                  <c:v>40700.0</c:v>
                </c:pt>
                <c:pt idx="60">
                  <c:v>40772.0</c:v>
                </c:pt>
                <c:pt idx="61">
                  <c:v>40819.0</c:v>
                </c:pt>
                <c:pt idx="62">
                  <c:v>40926.0</c:v>
                </c:pt>
              </c:numCache>
            </c:numRef>
          </c:xVal>
          <c:yVal>
            <c:numRef>
              <c:f>'M Pam History (2)'!$B$2:$B$64</c:f>
              <c:numCache>
                <c:formatCode>_-* #,##0.00_-;\-* #,##0.00_-;_-* "-"??_-;_-@_-</c:formatCode>
                <c:ptCount val="63"/>
                <c:pt idx="0">
                  <c:v>1.98</c:v>
                </c:pt>
                <c:pt idx="1">
                  <c:v>1.91</c:v>
                </c:pt>
                <c:pt idx="2">
                  <c:v>1.74</c:v>
                </c:pt>
                <c:pt idx="4">
                  <c:v>1.82</c:v>
                </c:pt>
                <c:pt idx="5">
                  <c:v>1.78</c:v>
                </c:pt>
                <c:pt idx="6">
                  <c:v>1.73</c:v>
                </c:pt>
                <c:pt idx="7">
                  <c:v>1.55</c:v>
                </c:pt>
                <c:pt idx="8">
                  <c:v>1.75</c:v>
                </c:pt>
                <c:pt idx="9">
                  <c:v>1.94</c:v>
                </c:pt>
                <c:pt idx="11">
                  <c:v>1.78</c:v>
                </c:pt>
                <c:pt idx="13">
                  <c:v>1.76</c:v>
                </c:pt>
                <c:pt idx="14">
                  <c:v>1.6</c:v>
                </c:pt>
                <c:pt idx="17">
                  <c:v>1.42</c:v>
                </c:pt>
                <c:pt idx="18">
                  <c:v>1.48</c:v>
                </c:pt>
                <c:pt idx="19">
                  <c:v>1.46</c:v>
                </c:pt>
                <c:pt idx="20">
                  <c:v>1.31</c:v>
                </c:pt>
                <c:pt idx="21">
                  <c:v>1.52</c:v>
                </c:pt>
                <c:pt idx="22">
                  <c:v>1.55</c:v>
                </c:pt>
                <c:pt idx="23">
                  <c:v>1.38</c:v>
                </c:pt>
                <c:pt idx="24">
                  <c:v>1.38</c:v>
                </c:pt>
                <c:pt idx="25">
                  <c:v>1.29</c:v>
                </c:pt>
                <c:pt idx="26">
                  <c:v>1.39</c:v>
                </c:pt>
                <c:pt idx="27">
                  <c:v>1.45</c:v>
                </c:pt>
                <c:pt idx="28">
                  <c:v>1.47</c:v>
                </c:pt>
                <c:pt idx="30">
                  <c:v>1.47</c:v>
                </c:pt>
                <c:pt idx="31">
                  <c:v>1.41</c:v>
                </c:pt>
                <c:pt idx="32">
                  <c:v>1.46</c:v>
                </c:pt>
                <c:pt idx="33">
                  <c:v>1.38</c:v>
                </c:pt>
                <c:pt idx="34">
                  <c:v>1.42</c:v>
                </c:pt>
                <c:pt idx="35">
                  <c:v>1.53</c:v>
                </c:pt>
                <c:pt idx="36">
                  <c:v>1.57</c:v>
                </c:pt>
                <c:pt idx="37">
                  <c:v>1.74</c:v>
                </c:pt>
                <c:pt idx="38">
                  <c:v>1.58</c:v>
                </c:pt>
                <c:pt idx="39">
                  <c:v>1.4</c:v>
                </c:pt>
                <c:pt idx="40">
                  <c:v>1.66</c:v>
                </c:pt>
                <c:pt idx="41">
                  <c:v>1.45</c:v>
                </c:pt>
                <c:pt idx="42">
                  <c:v>1.53</c:v>
                </c:pt>
                <c:pt idx="43">
                  <c:v>1.63</c:v>
                </c:pt>
                <c:pt idx="46">
                  <c:v>1.61</c:v>
                </c:pt>
                <c:pt idx="47">
                  <c:v>1.53</c:v>
                </c:pt>
                <c:pt idx="48">
                  <c:v>1.66</c:v>
                </c:pt>
                <c:pt idx="49">
                  <c:v>1.58</c:v>
                </c:pt>
                <c:pt idx="50">
                  <c:v>1.51</c:v>
                </c:pt>
                <c:pt idx="51">
                  <c:v>1.51</c:v>
                </c:pt>
                <c:pt idx="52">
                  <c:v>1.43</c:v>
                </c:pt>
                <c:pt idx="53">
                  <c:v>1.49</c:v>
                </c:pt>
                <c:pt idx="54">
                  <c:v>1.63</c:v>
                </c:pt>
                <c:pt idx="55">
                  <c:v>1.39</c:v>
                </c:pt>
                <c:pt idx="57">
                  <c:v>1.47</c:v>
                </c:pt>
                <c:pt idx="58">
                  <c:v>1.51</c:v>
                </c:pt>
                <c:pt idx="59">
                  <c:v>1.46</c:v>
                </c:pt>
                <c:pt idx="60">
                  <c:v>1.51</c:v>
                </c:pt>
                <c:pt idx="61">
                  <c:v>1.39</c:v>
                </c:pt>
                <c:pt idx="62">
                  <c:v>1.48</c:v>
                </c:pt>
              </c:numCache>
            </c:numRef>
          </c:yVal>
          <c:smooth val="0"/>
        </c:ser>
        <c:ser>
          <c:idx val="1"/>
          <c:order val="1"/>
          <c:spPr>
            <a:ln w="25400">
              <a:solidFill>
                <a:srgbClr val="993366"/>
              </a:solidFill>
              <a:prstDash val="solid"/>
            </a:ln>
          </c:spPr>
          <c:marker>
            <c:spPr>
              <a:solidFill>
                <a:srgbClr val="C0504D"/>
              </a:solidFill>
              <a:ln>
                <a:solidFill>
                  <a:srgbClr val="993366"/>
                </a:solidFill>
                <a:prstDash val="solid"/>
              </a:ln>
            </c:spPr>
          </c:marker>
          <c:xVal>
            <c:strRef>
              <c:f>'M Pam History'!$A$1:$A$61</c:f>
              <c:strCache>
                <c:ptCount val="61"/>
                <c:pt idx="0">
                  <c:v>Date</c:v>
                </c:pt>
                <c:pt idx="1">
                  <c:v>6/8/2004</c:v>
                </c:pt>
                <c:pt idx="2">
                  <c:v>8/11/2004</c:v>
                </c:pt>
                <c:pt idx="3">
                  <c:v>9/21/2004</c:v>
                </c:pt>
                <c:pt idx="4">
                  <c:v>9/30/2004</c:v>
                </c:pt>
                <c:pt idx="5">
                  <c:v>11/9/2004</c:v>
                </c:pt>
                <c:pt idx="6">
                  <c:v>12/15/2004</c:v>
                </c:pt>
                <c:pt idx="7">
                  <c:v>1/11/2005</c:v>
                </c:pt>
                <c:pt idx="8">
                  <c:v>2/21/2005</c:v>
                </c:pt>
                <c:pt idx="9">
                  <c:v>3/14/2005</c:v>
                </c:pt>
                <c:pt idx="10">
                  <c:v>3/30/2005</c:v>
                </c:pt>
                <c:pt idx="11">
                  <c:v>4/11/2005</c:v>
                </c:pt>
                <c:pt idx="12">
                  <c:v>4/21/2005</c:v>
                </c:pt>
                <c:pt idx="13">
                  <c:v>5/1/2005</c:v>
                </c:pt>
                <c:pt idx="14">
                  <c:v>6/8/2005</c:v>
                </c:pt>
                <c:pt idx="15">
                  <c:v>8/2/2005</c:v>
                </c:pt>
                <c:pt idx="16">
                  <c:v>8/2/2005</c:v>
                </c:pt>
                <c:pt idx="17">
                  <c:v>9/4/2005</c:v>
                </c:pt>
                <c:pt idx="18">
                  <c:v>9/6/2005</c:v>
                </c:pt>
                <c:pt idx="19">
                  <c:v>10/4/2005</c:v>
                </c:pt>
                <c:pt idx="20">
                  <c:v>10/18/2005</c:v>
                </c:pt>
                <c:pt idx="21">
                  <c:v>11/22/2005</c:v>
                </c:pt>
                <c:pt idx="22">
                  <c:v>11/29/2005</c:v>
                </c:pt>
                <c:pt idx="23">
                  <c:v>12/5/2005</c:v>
                </c:pt>
                <c:pt idx="24">
                  <c:v>1/5/2006</c:v>
                </c:pt>
                <c:pt idx="25">
                  <c:v>1/24/2006</c:v>
                </c:pt>
                <c:pt idx="26">
                  <c:v>2/14/2006</c:v>
                </c:pt>
                <c:pt idx="27">
                  <c:v>4/3/2006</c:v>
                </c:pt>
                <c:pt idx="28">
                  <c:v>5/2/2006</c:v>
                </c:pt>
                <c:pt idx="29">
                  <c:v>6/21/2006</c:v>
                </c:pt>
                <c:pt idx="30">
                  <c:v>8/28/2006</c:v>
                </c:pt>
                <c:pt idx="31">
                  <c:v>10/31/2006</c:v>
                </c:pt>
                <c:pt idx="32">
                  <c:v>11/15/2006</c:v>
                </c:pt>
                <c:pt idx="33">
                  <c:v>12/11/2006</c:v>
                </c:pt>
                <c:pt idx="34">
                  <c:v>2/19/2007</c:v>
                </c:pt>
                <c:pt idx="35">
                  <c:v>4/2/2007</c:v>
                </c:pt>
                <c:pt idx="36">
                  <c:v>7/3/2007</c:v>
                </c:pt>
                <c:pt idx="37">
                  <c:v>10/30/2007</c:v>
                </c:pt>
                <c:pt idx="38">
                  <c:v>12/18/2007</c:v>
                </c:pt>
                <c:pt idx="39">
                  <c:v>3/4/2008</c:v>
                </c:pt>
                <c:pt idx="40">
                  <c:v>6/4/2008</c:v>
                </c:pt>
                <c:pt idx="41">
                  <c:v>9/19/2008</c:v>
                </c:pt>
                <c:pt idx="42">
                  <c:v>11/19/2008</c:v>
                </c:pt>
                <c:pt idx="43">
                  <c:v>1/29/2009</c:v>
                </c:pt>
                <c:pt idx="44">
                  <c:v>3/3/2009</c:v>
                </c:pt>
                <c:pt idx="45">
                  <c:v>8/28/2009</c:v>
                </c:pt>
                <c:pt idx="46">
                  <c:v>10/2/2009</c:v>
                </c:pt>
                <c:pt idx="47">
                  <c:v>2/1/2010</c:v>
                </c:pt>
                <c:pt idx="48">
                  <c:v>5/5/2010</c:v>
                </c:pt>
                <c:pt idx="49">
                  <c:v>5/12/2010</c:v>
                </c:pt>
                <c:pt idx="50">
                  <c:v>6/25/2010</c:v>
                </c:pt>
                <c:pt idx="51">
                  <c:v>7/16/2010</c:v>
                </c:pt>
                <c:pt idx="52">
                  <c:v>10/4/2010</c:v>
                </c:pt>
                <c:pt idx="53">
                  <c:v>11/12/2010</c:v>
                </c:pt>
                <c:pt idx="54">
                  <c:v>2/7/2011</c:v>
                </c:pt>
                <c:pt idx="55">
                  <c:v>3/28/2011</c:v>
                </c:pt>
                <c:pt idx="56">
                  <c:v>5/23/2011</c:v>
                </c:pt>
                <c:pt idx="57">
                  <c:v>7/6/2011</c:v>
                </c:pt>
                <c:pt idx="58">
                  <c:v>6/15/2011</c:v>
                </c:pt>
                <c:pt idx="59">
                  <c:v>6/9/2011</c:v>
                </c:pt>
                <c:pt idx="60">
                  <c:v>6/6/2011</c:v>
                </c:pt>
              </c:strCache>
            </c:strRef>
          </c:xVal>
          <c:yVal>
            <c:numRef>
              <c:f>'M Pam History'!$C$1:$C$61</c:f>
            </c:numRef>
          </c:yVal>
          <c:smooth val="0"/>
        </c:ser>
        <c:dLbls>
          <c:showLegendKey val="0"/>
          <c:showVal val="0"/>
          <c:showCatName val="0"/>
          <c:showSerName val="0"/>
          <c:showPercent val="0"/>
          <c:showBubbleSize val="0"/>
        </c:dLbls>
        <c:axId val="-2134459688"/>
        <c:axId val="-2142340536"/>
      </c:scatterChart>
      <c:scatterChart>
        <c:scatterStyle val="smoothMarker"/>
        <c:varyColors val="0"/>
        <c:ser>
          <c:idx val="2"/>
          <c:order val="2"/>
          <c:tx>
            <c:strRef>
              <c:f>'M Pam History (2)'!$F$1</c:f>
              <c:strCache>
                <c:ptCount val="1"/>
                <c:pt idx="0">
                  <c:v>Prednisone Tx</c:v>
                </c:pt>
              </c:strCache>
            </c:strRef>
          </c:tx>
          <c:spPr>
            <a:ln w="25400">
              <a:solidFill>
                <a:srgbClr val="339966"/>
              </a:solidFill>
              <a:prstDash val="solid"/>
            </a:ln>
          </c:spPr>
          <c:marker>
            <c:spPr>
              <a:solidFill>
                <a:srgbClr val="00B050"/>
              </a:solidFill>
              <a:ln>
                <a:solidFill>
                  <a:srgbClr val="339966"/>
                </a:solidFill>
                <a:prstDash val="solid"/>
              </a:ln>
            </c:spPr>
          </c:marker>
          <c:xVal>
            <c:numRef>
              <c:f>'M Pam History (2)'!$A$2:$A$61</c:f>
              <c:numCache>
                <c:formatCode>m/d/yyyy</c:formatCode>
                <c:ptCount val="60"/>
                <c:pt idx="0">
                  <c:v>38146.0</c:v>
                </c:pt>
                <c:pt idx="1">
                  <c:v>38210.0</c:v>
                </c:pt>
                <c:pt idx="2">
                  <c:v>38251.0</c:v>
                </c:pt>
                <c:pt idx="3">
                  <c:v>38260.0</c:v>
                </c:pt>
                <c:pt idx="4">
                  <c:v>38300.0</c:v>
                </c:pt>
                <c:pt idx="5">
                  <c:v>38336.0</c:v>
                </c:pt>
                <c:pt idx="6">
                  <c:v>38363.0</c:v>
                </c:pt>
                <c:pt idx="7">
                  <c:v>38404.0</c:v>
                </c:pt>
                <c:pt idx="8">
                  <c:v>38425.0</c:v>
                </c:pt>
                <c:pt idx="9">
                  <c:v>38441.0</c:v>
                </c:pt>
                <c:pt idx="10">
                  <c:v>38453.0</c:v>
                </c:pt>
                <c:pt idx="11">
                  <c:v>38463.0</c:v>
                </c:pt>
                <c:pt idx="12">
                  <c:v>38473.0</c:v>
                </c:pt>
                <c:pt idx="13">
                  <c:v>38511.0</c:v>
                </c:pt>
                <c:pt idx="14">
                  <c:v>38566.0</c:v>
                </c:pt>
                <c:pt idx="15">
                  <c:v>38566.0</c:v>
                </c:pt>
                <c:pt idx="16">
                  <c:v>38599.0</c:v>
                </c:pt>
                <c:pt idx="17">
                  <c:v>38601.0</c:v>
                </c:pt>
                <c:pt idx="18">
                  <c:v>38629.0</c:v>
                </c:pt>
                <c:pt idx="19">
                  <c:v>38643.0</c:v>
                </c:pt>
                <c:pt idx="20">
                  <c:v>38678.0</c:v>
                </c:pt>
                <c:pt idx="21">
                  <c:v>38685.0</c:v>
                </c:pt>
                <c:pt idx="22">
                  <c:v>38691.0</c:v>
                </c:pt>
                <c:pt idx="23">
                  <c:v>38722.0</c:v>
                </c:pt>
                <c:pt idx="24">
                  <c:v>38741.0</c:v>
                </c:pt>
                <c:pt idx="25">
                  <c:v>38762.0</c:v>
                </c:pt>
                <c:pt idx="26">
                  <c:v>38810.0</c:v>
                </c:pt>
                <c:pt idx="27">
                  <c:v>38839.0</c:v>
                </c:pt>
                <c:pt idx="28">
                  <c:v>38889.0</c:v>
                </c:pt>
                <c:pt idx="29">
                  <c:v>38957.0</c:v>
                </c:pt>
                <c:pt idx="30">
                  <c:v>39021.0</c:v>
                </c:pt>
                <c:pt idx="31">
                  <c:v>39036.0</c:v>
                </c:pt>
                <c:pt idx="32">
                  <c:v>39062.0</c:v>
                </c:pt>
                <c:pt idx="33">
                  <c:v>39132.0</c:v>
                </c:pt>
                <c:pt idx="34">
                  <c:v>39174.0</c:v>
                </c:pt>
                <c:pt idx="35">
                  <c:v>39266.0</c:v>
                </c:pt>
                <c:pt idx="36">
                  <c:v>39385.0</c:v>
                </c:pt>
                <c:pt idx="37">
                  <c:v>39434.0</c:v>
                </c:pt>
                <c:pt idx="38">
                  <c:v>39511.0</c:v>
                </c:pt>
                <c:pt idx="39">
                  <c:v>39603.0</c:v>
                </c:pt>
                <c:pt idx="40">
                  <c:v>39710.0</c:v>
                </c:pt>
                <c:pt idx="41">
                  <c:v>39771.0</c:v>
                </c:pt>
                <c:pt idx="42">
                  <c:v>39842.0</c:v>
                </c:pt>
                <c:pt idx="43">
                  <c:v>39875.0</c:v>
                </c:pt>
                <c:pt idx="44">
                  <c:v>40053.0</c:v>
                </c:pt>
                <c:pt idx="45">
                  <c:v>40088.0</c:v>
                </c:pt>
                <c:pt idx="46">
                  <c:v>40210.0</c:v>
                </c:pt>
                <c:pt idx="47">
                  <c:v>40303.0</c:v>
                </c:pt>
                <c:pt idx="48">
                  <c:v>40310.0</c:v>
                </c:pt>
                <c:pt idx="49">
                  <c:v>40354.0</c:v>
                </c:pt>
                <c:pt idx="50">
                  <c:v>40375.0</c:v>
                </c:pt>
                <c:pt idx="51">
                  <c:v>40455.0</c:v>
                </c:pt>
                <c:pt idx="52">
                  <c:v>40494.0</c:v>
                </c:pt>
                <c:pt idx="53">
                  <c:v>40581.0</c:v>
                </c:pt>
                <c:pt idx="54">
                  <c:v>40630.0</c:v>
                </c:pt>
                <c:pt idx="55">
                  <c:v>40686.0</c:v>
                </c:pt>
                <c:pt idx="56">
                  <c:v>40730.0</c:v>
                </c:pt>
                <c:pt idx="57">
                  <c:v>40709.0</c:v>
                </c:pt>
                <c:pt idx="58">
                  <c:v>40703.0</c:v>
                </c:pt>
                <c:pt idx="59">
                  <c:v>40700.0</c:v>
                </c:pt>
              </c:numCache>
            </c:numRef>
          </c:xVal>
          <c:yVal>
            <c:numRef>
              <c:f>'M Pam History (2)'!$F$2:$F$64</c:f>
              <c:numCache>
                <c:formatCode>General</c:formatCode>
                <c:ptCount val="63"/>
                <c:pt idx="6">
                  <c:v>2.01</c:v>
                </c:pt>
                <c:pt idx="9">
                  <c:v>2.01</c:v>
                </c:pt>
                <c:pt idx="14">
                  <c:v>2.01</c:v>
                </c:pt>
                <c:pt idx="16">
                  <c:v>2.01</c:v>
                </c:pt>
                <c:pt idx="23">
                  <c:v>2.01</c:v>
                </c:pt>
              </c:numCache>
            </c:numRef>
          </c:yVal>
          <c:smooth val="1"/>
        </c:ser>
        <c:dLbls>
          <c:showLegendKey val="0"/>
          <c:showVal val="0"/>
          <c:showCatName val="0"/>
          <c:showSerName val="0"/>
          <c:showPercent val="0"/>
          <c:showBubbleSize val="0"/>
        </c:dLbls>
        <c:axId val="-2048321080"/>
        <c:axId val="-2048008776"/>
      </c:scatterChart>
      <c:valAx>
        <c:axId val="-2134459688"/>
        <c:scaling>
          <c:orientation val="minMax"/>
        </c:scaling>
        <c:delete val="0"/>
        <c:axPos val="b"/>
        <c:numFmt formatCode="[$-409]mmm\-yy;@" sourceLinked="0"/>
        <c:majorTickMark val="none"/>
        <c:minorTickMark val="none"/>
        <c:tickLblPos val="nextTo"/>
        <c:spPr>
          <a:ln w="3175">
            <a:solidFill>
              <a:srgbClr val="808080"/>
            </a:solidFill>
            <a:prstDash val="solid"/>
          </a:ln>
        </c:spPr>
        <c:txPr>
          <a:bodyPr rot="5400000" vert="horz"/>
          <a:lstStyle/>
          <a:p>
            <a:pPr>
              <a:defRPr sz="1000" b="1" i="0" u="none" strike="noStrike" baseline="0">
                <a:solidFill>
                  <a:srgbClr val="000000"/>
                </a:solidFill>
                <a:latin typeface="Calibri"/>
                <a:ea typeface="Calibri"/>
                <a:cs typeface="Calibri"/>
              </a:defRPr>
            </a:pPr>
            <a:endParaRPr lang="en-US"/>
          </a:p>
        </c:txPr>
        <c:crossAx val="-2142340536"/>
        <c:crosses val="autoZero"/>
        <c:crossBetween val="midCat"/>
        <c:majorUnit val="180.0"/>
      </c:valAx>
      <c:valAx>
        <c:axId val="-2142340536"/>
        <c:scaling>
          <c:orientation val="minMax"/>
          <c:max val="2.1"/>
          <c:min val="1.0"/>
        </c:scaling>
        <c:delete val="0"/>
        <c:axPos val="l"/>
        <c:majorGridlines>
          <c:spPr>
            <a:ln w="3175">
              <a:solidFill>
                <a:srgbClr val="808080"/>
              </a:solidFill>
              <a:prstDash val="solid"/>
            </a:ln>
          </c:spPr>
        </c:majorGridlines>
        <c:title>
          <c:tx>
            <c:rich>
              <a:bodyPr/>
              <a:lstStyle/>
              <a:p>
                <a:pPr>
                  <a:defRPr sz="1400"/>
                </a:pPr>
                <a:r>
                  <a:rPr lang="en-US" sz="1400"/>
                  <a:t>FEV1</a:t>
                </a:r>
              </a:p>
            </c:rich>
          </c:tx>
          <c:layout/>
          <c:overlay val="0"/>
          <c:spPr>
            <a:noFill/>
            <a:ln w="25400">
              <a:noFill/>
            </a:ln>
          </c:spPr>
        </c:title>
        <c:numFmt formatCode="_-* #,##0.00_-;\-* #,##0.00_-;_-* &quot;-&quot;??_-;_-@_-" sourceLinked="1"/>
        <c:majorTickMark val="none"/>
        <c:minorTickMark val="none"/>
        <c:tickLblPos val="nextTo"/>
        <c:spPr>
          <a:ln w="3175">
            <a:solidFill>
              <a:srgbClr val="808080"/>
            </a:solidFill>
            <a:prstDash val="solid"/>
          </a:ln>
        </c:spPr>
        <c:txPr>
          <a:bodyPr/>
          <a:lstStyle/>
          <a:p>
            <a:pPr>
              <a:defRPr sz="1100" b="1"/>
            </a:pPr>
            <a:endParaRPr lang="en-US"/>
          </a:p>
        </c:txPr>
        <c:crossAx val="-2134459688"/>
        <c:crosses val="autoZero"/>
        <c:crossBetween val="midCat"/>
      </c:valAx>
      <c:valAx>
        <c:axId val="-2048321080"/>
        <c:scaling>
          <c:orientation val="minMax"/>
        </c:scaling>
        <c:delete val="1"/>
        <c:axPos val="t"/>
        <c:numFmt formatCode="m/d/yyyy" sourceLinked="1"/>
        <c:majorTickMark val="out"/>
        <c:minorTickMark val="none"/>
        <c:tickLblPos val="nextTo"/>
        <c:crossAx val="-2048008776"/>
        <c:crosses val="max"/>
        <c:crossBetween val="midCat"/>
      </c:valAx>
      <c:valAx>
        <c:axId val="-2048008776"/>
        <c:scaling>
          <c:orientation val="minMax"/>
          <c:max val="700.0"/>
          <c:min val="200.0"/>
        </c:scaling>
        <c:delete val="1"/>
        <c:axPos val="r"/>
        <c:numFmt formatCode="General" sourceLinked="1"/>
        <c:majorTickMark val="out"/>
        <c:minorTickMark val="none"/>
        <c:tickLblPos val="nextTo"/>
        <c:crossAx val="-2048321080"/>
        <c:crosses val="max"/>
        <c:crossBetween val="midCat"/>
      </c:valAx>
      <c:spPr>
        <a:solidFill>
          <a:srgbClr val="FFFFFF"/>
        </a:solidFill>
        <a:ln w="25400">
          <a:noFill/>
        </a:ln>
      </c:spPr>
    </c:plotArea>
    <c:legend>
      <c:legendPos val="r"/>
      <c:layout>
        <c:manualLayout>
          <c:xMode val="edge"/>
          <c:yMode val="edge"/>
          <c:x val="0.0999999815045015"/>
          <c:y val="0.921518987341772"/>
          <c:w val="0.766666524867845"/>
          <c:h val="0.0658227848101266"/>
        </c:manualLayout>
      </c:layout>
      <c:overlay val="0"/>
      <c:spPr>
        <a:noFill/>
        <a:ln w="25400">
          <a:noFill/>
        </a:ln>
      </c:spPr>
      <c:txPr>
        <a:bodyPr/>
        <a:lstStyle/>
        <a:p>
          <a:pPr>
            <a:defRPr sz="1400" b="1"/>
          </a:pPr>
          <a:endParaRPr lang="en-US"/>
        </a:p>
      </c:txPr>
    </c:legend>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drawing1.xml><?xml version="1.0" encoding="utf-8"?>
<c:userShapes xmlns:c="http://schemas.openxmlformats.org/drawingml/2006/chart">
  <cdr:relSizeAnchor xmlns:cdr="http://schemas.openxmlformats.org/drawingml/2006/chartDrawing">
    <cdr:from>
      <cdr:x>0.27896</cdr:x>
      <cdr:y>0.28261</cdr:y>
    </cdr:from>
    <cdr:to>
      <cdr:x>0.30756</cdr:x>
      <cdr:y>0.35004</cdr:y>
    </cdr:to>
    <cdr:sp macro="" textlink="">
      <cdr:nvSpPr>
        <cdr:cNvPr id="5" name="Down Arrow 4"/>
        <cdr:cNvSpPr>
          <a:spLocks xmlns:a="http://schemas.openxmlformats.org/drawingml/2006/main" noChangeAspect="1"/>
        </cdr:cNvSpPr>
      </cdr:nvSpPr>
      <cdr:spPr bwMode="auto">
        <a:xfrm xmlns:a="http://schemas.openxmlformats.org/drawingml/2006/main">
          <a:off x="1951858" y="1630682"/>
          <a:ext cx="186799" cy="373378"/>
        </a:xfrm>
        <a:prstGeom xmlns:a="http://schemas.openxmlformats.org/drawingml/2006/main" prst="downArrow">
          <a:avLst/>
        </a:prstGeom>
        <a:solidFill xmlns:a="http://schemas.openxmlformats.org/drawingml/2006/main">
          <a:srgbClr val="C00000"/>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0.21667</cdr:x>
      <cdr:y>0.23333</cdr:y>
    </cdr:from>
    <cdr:to>
      <cdr:x>0.35758</cdr:x>
      <cdr:y>0.27837</cdr:y>
    </cdr:to>
    <cdr:sp macro="" textlink="">
      <cdr:nvSpPr>
        <cdr:cNvPr id="6" name="TextBox 5"/>
        <cdr:cNvSpPr txBox="1"/>
      </cdr:nvSpPr>
      <cdr:spPr>
        <a:xfrm xmlns:a="http://schemas.openxmlformats.org/drawingml/2006/main">
          <a:off x="1981200" y="1600200"/>
          <a:ext cx="1288481" cy="3088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err="1" smtClean="0"/>
            <a:t>Omalizumab</a:t>
          </a:r>
          <a:r>
            <a:rPr lang="en-US" sz="1400" b="1" dirty="0" smtClean="0"/>
            <a:t> </a:t>
          </a:r>
          <a:r>
            <a:rPr lang="en-US" sz="1400" b="1" dirty="0"/>
            <a:t>s</a:t>
          </a:r>
          <a:r>
            <a:rPr lang="en-US" sz="1400" b="1" dirty="0" smtClean="0"/>
            <a:t>tarted</a:t>
          </a:r>
          <a:endParaRPr lang="en-US" sz="1400" b="1" dirty="0"/>
        </a:p>
      </cdr:txBody>
    </cdr:sp>
  </cdr:relSizeAnchor>
  <cdr:relSizeAnchor xmlns:cdr="http://schemas.openxmlformats.org/drawingml/2006/chartDrawing">
    <cdr:from>
      <cdr:x>0.74393</cdr:x>
      <cdr:y>0.2909</cdr:y>
    </cdr:from>
    <cdr:to>
      <cdr:x>0.78038</cdr:x>
      <cdr:y>0.31852</cdr:y>
    </cdr:to>
    <cdr:sp macro="" textlink="">
      <cdr:nvSpPr>
        <cdr:cNvPr id="2" name="Left-Right Arrow 1"/>
        <cdr:cNvSpPr/>
      </cdr:nvSpPr>
      <cdr:spPr bwMode="auto">
        <a:xfrm xmlns:a="http://schemas.openxmlformats.org/drawingml/2006/main">
          <a:off x="5082540" y="1676400"/>
          <a:ext cx="243840" cy="152400"/>
        </a:xfrm>
        <a:prstGeom xmlns:a="http://schemas.openxmlformats.org/drawingml/2006/main" prst="leftRightArrow">
          <a:avLst/>
        </a:prstGeom>
        <a:solidFill xmlns:a="http://schemas.openxmlformats.org/drawingml/2006/main">
          <a:srgbClr val="FF0000"/>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a:ex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0.7</cdr:x>
      <cdr:y>0.23333</cdr:y>
    </cdr:from>
    <cdr:to>
      <cdr:x>0.84167</cdr:x>
      <cdr:y>0.28889</cdr:y>
    </cdr:to>
    <cdr:sp macro="" textlink="">
      <cdr:nvSpPr>
        <cdr:cNvPr id="3" name="TextBox 2"/>
        <cdr:cNvSpPr txBox="1"/>
      </cdr:nvSpPr>
      <cdr:spPr>
        <a:xfrm xmlns:a="http://schemas.openxmlformats.org/drawingml/2006/main">
          <a:off x="6400800" y="1600200"/>
          <a:ext cx="1295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err="1" smtClean="0"/>
            <a:t>Omalizumab</a:t>
          </a:r>
          <a:r>
            <a:rPr lang="en-US" sz="1400" b="1" dirty="0" smtClean="0"/>
            <a:t> </a:t>
          </a:r>
          <a:r>
            <a:rPr lang="en-US" sz="1400" b="1" dirty="0"/>
            <a:t>Gap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49E630-A778-A547-8C16-5D88996A42B5}" type="datetimeFigureOut">
              <a:rPr lang="en-US" smtClean="0"/>
              <a:t>5/7/2015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0EC707-E1D8-3144-9255-48053497A4AB}" type="slidenum">
              <a:rPr lang="en-US" smtClean="0"/>
              <a:t>‹#›</a:t>
            </a:fld>
            <a:endParaRPr lang="en-US"/>
          </a:p>
        </p:txBody>
      </p:sp>
    </p:spTree>
    <p:extLst>
      <p:ext uri="{BB962C8B-B14F-4D97-AF65-F5344CB8AC3E}">
        <p14:creationId xmlns:p14="http://schemas.microsoft.com/office/powerpoint/2010/main" val="29351568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AE6DA25-4F71-1947-B4AC-14F2CEAFDE5B}" type="slidenum">
              <a:rPr lang="en-US" sz="1200"/>
              <a:pPr/>
              <a:t>1</a:t>
            </a:fld>
            <a:endParaRPr 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F331B04-D659-D142-8AB2-2C7741737D5C}" type="slidenum">
              <a:rPr lang="en-US" sz="1200"/>
              <a:pPr/>
              <a:t>16</a:t>
            </a:fld>
            <a:endParaRPr lang="en-US" sz="1200"/>
          </a:p>
        </p:txBody>
      </p:sp>
      <p:sp>
        <p:nvSpPr>
          <p:cNvPr id="51203" name="Rectangle 2"/>
          <p:cNvSpPr>
            <a:spLocks noGrp="1" noRot="1" noChangeAspect="1" noChangeArrowheads="1"/>
          </p:cNvSpPr>
          <p:nvPr>
            <p:ph type="sldImg"/>
          </p:nvPr>
        </p:nvSpPr>
        <p:spPr>
          <a:xfrm>
            <a:off x="2005013" y="1331913"/>
            <a:ext cx="2847975" cy="2135187"/>
          </a:xfrm>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61539" tIns="30770" rIns="61539" bIns="30770"/>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ABPA 12/474 = 2.5%</a:t>
            </a:r>
          </a:p>
          <a:p>
            <a:r>
              <a:rPr lang="en-US">
                <a:ea typeface="ＭＳ Ｐゴシック" charset="0"/>
                <a:cs typeface="ＭＳ Ｐゴシック" charset="0"/>
              </a:rPr>
              <a:t>Af bronchitis 19/474 = 4%</a:t>
            </a: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0E6AA12-3F97-C748-923D-74488EAF38EE}" type="slidenum">
              <a:rPr lang="en-US" sz="1200"/>
              <a:pPr/>
              <a:t>18</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Insittute Pasteur; patients from Toulouse (CF), Grenoble,(CF); Strasbourg, Hosp St Louis Paris </a:t>
            </a:r>
          </a:p>
          <a:p>
            <a:pPr eaLnBrk="1" hangingPunct="1">
              <a:spcBef>
                <a:spcPct val="0"/>
              </a:spcBef>
            </a:pPr>
            <a:endParaRPr lang="en-US">
              <a:latin typeface="Calibri" charset="0"/>
              <a:ea typeface="ＭＳ Ｐゴシック" charset="0"/>
              <a:cs typeface="ＭＳ Ｐゴシック" charset="0"/>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BF89402-422F-3A41-9A61-FCBAE3F26040}" type="slidenum">
              <a:rPr lang="en-US">
                <a:latin typeface="Calibri" charset="0"/>
              </a:rPr>
              <a:pPr eaLnBrk="1" hangingPunct="1"/>
              <a:t>21</a:t>
            </a:fld>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6B184F9A-D1C5-F241-B0D5-BDDD3CD57C1A}" type="slidenum">
              <a:rPr lang="en-US" sz="1200">
                <a:latin typeface="Calibri" charset="0"/>
              </a:rPr>
              <a:pPr eaLnBrk="1" hangingPunct="1"/>
              <a:t>22</a:t>
            </a:fld>
            <a:endParaRPr lang="en-US" sz="1200">
              <a:latin typeface="Calibri" charset="0"/>
            </a:endParaRPr>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atin typeface="Calibri" charset="0"/>
                <a:ea typeface="ＭＳ Ｐゴシック" charset="0"/>
                <a:cs typeface="ＭＳ Ｐゴシック" charset="0"/>
              </a:rPr>
              <a:t>Hartl, Children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Hosp Munich		Thymus and Activation-Regulated Chemokine</a:t>
            </a:r>
          </a:p>
          <a:p>
            <a:pPr eaLnBrk="1" hangingPunct="1">
              <a:spcBef>
                <a:spcPct val="0"/>
              </a:spcBef>
            </a:pPr>
            <a:r>
              <a:rPr lang="en-US">
                <a:latin typeface="Calibri" charset="0"/>
                <a:ea typeface="ＭＳ Ｐゴシック" charset="0"/>
                <a:cs typeface="ＭＳ Ｐゴシック" charset="0"/>
              </a:rPr>
              <a:t>Latzin, Children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Hosp Berne</a:t>
            </a:r>
            <a:endParaRPr lang="en-US">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F4E015E5-963A-324D-9682-90803046769F}" type="slidenum">
              <a:rPr lang="en-US" sz="1200">
                <a:latin typeface="Calibri" charset="0"/>
              </a:rPr>
              <a:pPr algn="r" eaLnBrk="1" hangingPunct="1"/>
              <a:t>23</a:t>
            </a:fld>
            <a:endParaRPr lang="en-US" sz="1200">
              <a:latin typeface="Calibri"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sz="3200">
                <a:solidFill>
                  <a:srgbClr val="000000"/>
                </a:solidFill>
                <a:ea typeface="ヒラギノ明朝 ProN W3" charset="0"/>
                <a:cs typeface="ヒラギノ明朝 ProN W3" charset="0"/>
                <a:sym typeface="Times" charset="0"/>
              </a:rPr>
              <a:t>Wiliams et al – Glasgow. n=?, 2-14 yrs (avg 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E9FF0C69-A065-D745-A8A8-1FEAA59239E6}" type="slidenum">
              <a:rPr lang="en-US" sz="1200">
                <a:solidFill>
                  <a:srgbClr val="000000"/>
                </a:solidFill>
                <a:ea typeface="ヒラギノ明朝 ProN W3" charset="0"/>
                <a:cs typeface="ヒラギノ明朝 ProN W3" charset="0"/>
                <a:sym typeface="Times" charset="0"/>
              </a:rPr>
              <a:pPr algn="r" eaLnBrk="1" hangingPunct="1"/>
              <a:t>24</a:t>
            </a:fld>
            <a:endParaRPr lang="en-US" sz="1200">
              <a:solidFill>
                <a:srgbClr val="000000"/>
              </a:solidFill>
              <a:ea typeface="ヒラギノ明朝 ProN W3" charset="0"/>
              <a:cs typeface="ヒラギノ明朝 ProN W3" charset="0"/>
              <a:sym typeface="Times" charset="0"/>
            </a:endParaRPr>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Arial" charset="0"/>
                <a:ea typeface="ＭＳ Ｐゴシック" charset="0"/>
                <a:cs typeface="ＭＳ Ｐゴシック" charset="0"/>
              </a:rPr>
              <a:t>(centered around the sample mean, with endpoints spanning the 95% confidence interval) for CF-ABPA, CF-AC CF-NEG and HC groups (N=8, 11, 12, and 11, respectively) measured for blood basophil CD203c expression in median fluorescence intensity units (MFI), upon </a:t>
            </a:r>
            <a:r>
              <a:rPr lang="en-US" i="1">
                <a:latin typeface="Arial" charset="0"/>
                <a:ea typeface="ＭＳ Ｐゴシック" charset="0"/>
                <a:cs typeface="ＭＳ Ｐゴシック" charset="0"/>
              </a:rPr>
              <a:t>Af</a:t>
            </a:r>
            <a:r>
              <a:rPr lang="en-US">
                <a:latin typeface="Arial" charset="0"/>
                <a:ea typeface="ＭＳ Ｐゴシック" charset="0"/>
                <a:cs typeface="ＭＳ Ｐゴシック" charset="0"/>
              </a:rPr>
              <a:t> antigen (mixed extract) stimulation.  Note the clear distinction between CF-ABPA and CF-AC groups (area under the ROC curve is .93, P=.0002), which is promising in view of developing a clinical diagnostic assay, contrasting with the gray areas in current differential diagnostic criteria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CE7322-7D01-DC4D-9782-3AB2ABE2DB58}" type="slidenum">
              <a:rPr lang="en-US"/>
              <a:pPr/>
              <a:t>28</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6F408BA-D628-A74F-8044-62E2A69B9552}" type="slidenum">
              <a:rPr lang="en-US" sz="1200"/>
              <a:pPr/>
              <a:t>29</a:t>
            </a:fld>
            <a:endParaRPr lang="en-US" sz="120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JM Thomson – Auckland NZ</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FDA8B27-8B37-2340-9282-0774C5DDFECB}" type="slidenum">
              <a:rPr lang="en-US" sz="1200"/>
              <a:pPr/>
              <a:t>30</a:t>
            </a:fld>
            <a:endParaRPr lang="en-US" sz="1200"/>
          </a:p>
        </p:txBody>
      </p:sp>
      <p:sp>
        <p:nvSpPr>
          <p:cNvPr id="45059" name="Rectangle 2"/>
          <p:cNvSpPr>
            <a:spLocks noGrp="1" noRot="1" noChangeAspect="1" noChangeArrowheads="1" noTextEdit="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 Henning, Brisbane Australia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381FDEC-10CE-424B-8564-FECEEFD9E1B2}" type="slidenum">
              <a:rPr lang="en-US" sz="1200"/>
              <a:pPr/>
              <a:t>31</a:t>
            </a:fld>
            <a:endParaRPr lang="en-US" sz="120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 Hilliard, Royal Brompton London (A Bush, I Balfour-Lynn)</a:t>
            </a:r>
          </a:p>
          <a:p>
            <a:pPr eaLnBrk="1" hangingPunct="1"/>
            <a:r>
              <a:rPr lang="en-US">
                <a:ea typeface="ＭＳ Ｐゴシック" charset="0"/>
                <a:cs typeface="ＭＳ Ｐゴシック" charset="0"/>
              </a:rPr>
              <a:t>Other studies – 25-50% CF patients do noht achieve good levels even with high doses.  Target trough variously given as ≥1.3-2</a:t>
            </a:r>
          </a:p>
          <a:p>
            <a:pPr eaLnBrk="1" hangingPunct="1"/>
            <a:r>
              <a:rPr lang="en-US">
                <a:ea typeface="ＭＳ Ｐゴシック" charset="0"/>
                <a:cs typeface="ＭＳ Ｐゴシック" charset="0"/>
              </a:rPr>
              <a:t>MP Cheng – Montreal Children</a:t>
            </a:r>
            <a:r>
              <a:rPr lang="ja-JP" altLang="en-US">
                <a:ea typeface="ＭＳ Ｐゴシック" charset="0"/>
                <a:cs typeface="ＭＳ Ｐゴシック" charset="0"/>
              </a:rPr>
              <a:t>’</a:t>
            </a:r>
            <a:r>
              <a:rPr lang="en-US">
                <a:ea typeface="ＭＳ Ｐゴシック" charset="0"/>
                <a:cs typeface="ＭＳ Ｐゴシック" charset="0"/>
              </a:rPr>
              <a:t>s McGill (L Lands)</a:t>
            </a:r>
          </a:p>
          <a:p>
            <a:pPr eaLnBrk="1" hangingPunct="1"/>
            <a:r>
              <a:rPr lang="en-US">
                <a:ea typeface="ＭＳ Ｐゴシック" charset="0"/>
                <a:cs typeface="ＭＳ Ｐゴシック" charset="0"/>
              </a:rPr>
              <a:t>Clancy ECCMID: 25% CF lung tx recipients d/c vori d/t Aes; 33% fail to achieve target troughs</a:t>
            </a:r>
          </a:p>
          <a:p>
            <a:pPr eaLnBrk="1" hangingPunct="1"/>
            <a:r>
              <a:rPr lang="en-US">
                <a:ea typeface="ＭＳ Ｐゴシック" charset="0"/>
                <a:cs typeface="ＭＳ Ｐゴシック" charset="0"/>
              </a:rPr>
              <a:t>Dalboge ECCMID: 8-fold variation in CYP3A4 activity in 22 CF adults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058E3-9ACA-D848-82DE-7C78A1A297DA}" type="slidenum">
              <a:rPr lang="en-US"/>
              <a:pPr/>
              <a:t>3</a:t>
            </a:fld>
            <a:endParaRPr lang="en-US"/>
          </a:p>
        </p:txBody>
      </p:sp>
      <p:sp>
        <p:nvSpPr>
          <p:cNvPr id="484354"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84355" name="Rectangle 3"/>
          <p:cNvSpPr>
            <a:spLocks noGrp="1" noChangeArrowheads="1"/>
          </p:cNvSpPr>
          <p:nvPr>
            <p:ph type="body" idx="1"/>
          </p:nvPr>
        </p:nvSpPr>
        <p:spPr bwMode="auto">
          <a:xfrm>
            <a:off x="686112" y="4342892"/>
            <a:ext cx="5485778" cy="4114565"/>
          </a:xfrm>
          <a:prstGeom prst="rect">
            <a:avLst/>
          </a:prstGeom>
          <a:solidFill>
            <a:srgbClr val="FFFFFF"/>
          </a:solidFill>
          <a:ln>
            <a:solidFill>
              <a:srgbClr val="000000"/>
            </a:solidFill>
            <a:miter lim="800000"/>
            <a:headEnd/>
            <a:tailEnd/>
          </a:ln>
        </p:spPr>
        <p:txBody>
          <a:bodyPr lIns="91431" tIns="45716" rIns="91431" bIns="45716"/>
          <a:lstStyle/>
          <a:p>
            <a:pPr>
              <a:buFontTx/>
              <a:buChar char="•"/>
            </a:pPr>
            <a:r>
              <a:rPr lang="en-US"/>
              <a:t>One typical phenotypic feature of CF is chronic sino-pulmonary disease such as persistent colonization or infection with pathogens typical of CF lung disease (</a:t>
            </a:r>
            <a:r>
              <a:rPr lang="en-US" i="1"/>
              <a:t>Staphylococcus aureus</a:t>
            </a:r>
            <a:r>
              <a:rPr lang="en-US"/>
              <a:t>, </a:t>
            </a:r>
            <a:r>
              <a:rPr lang="en-US" i="1"/>
              <a:t>Haemophilus influenzae</a:t>
            </a:r>
            <a:r>
              <a:rPr lang="en-US"/>
              <a:t>, </a:t>
            </a:r>
            <a:r>
              <a:rPr lang="en-US" i="1"/>
              <a:t>Pseudomonas aeruginosa</a:t>
            </a:r>
            <a:r>
              <a:rPr lang="en-US"/>
              <a:t> and </a:t>
            </a:r>
            <a:r>
              <a:rPr lang="en-US" i="1"/>
              <a:t>Burkholderia cepacia</a:t>
            </a:r>
            <a:r>
              <a:rPr lang="en-US"/>
              <a:t>). </a:t>
            </a:r>
          </a:p>
          <a:p>
            <a:pPr lvl="1">
              <a:buFontTx/>
              <a:buChar char="•"/>
            </a:pPr>
            <a:r>
              <a:rPr lang="en-US"/>
              <a:t>This may manifest as endobronchial disease characterized by chronic cough and thick sputum production, or as airway obstruction characterized by wheezing, air trapping or by pulmonary function tests.</a:t>
            </a:r>
          </a:p>
          <a:p>
            <a:pPr lvl="1">
              <a:buFontTx/>
              <a:buChar char="•"/>
            </a:pPr>
            <a:r>
              <a:rPr lang="en-US"/>
              <a:t>There may also be evidence of nasal polyps or digital clubbing.</a:t>
            </a:r>
          </a:p>
          <a:p>
            <a:pPr>
              <a:buFontTx/>
              <a:buChar char="•"/>
            </a:pPr>
            <a:r>
              <a:rPr lang="en-US"/>
              <a:t>Gastrointestinal abnormalities such as meconium ileus, pancreatic insufficiency, distal intestinal obstruction syndrome, rectal prolapse, recurrent pancreatitis or chronic hepatobiliary disease manifest by biliary or multilobular cirrhosis are also common among CF patients.</a:t>
            </a:r>
          </a:p>
          <a:p>
            <a:pPr>
              <a:buFontTx/>
              <a:buChar char="•"/>
            </a:pPr>
            <a:r>
              <a:rPr lang="en-US"/>
              <a:t>The majority of CF men have obstructive azoospermia, a lack of spermatozoa in the semen, due to congenital bilateral absence of the vas deferens.</a:t>
            </a:r>
          </a:p>
          <a:p>
            <a:pPr>
              <a:buFontTx/>
              <a:buChar char="•"/>
            </a:pPr>
            <a:r>
              <a:rPr lang="en-US"/>
              <a:t>Many CF patients have nutritional problems such as malnutrition demonstrated by a failure to thrive and hypoproteinemia-edema as well as fat-soluble vitamin deficiencies (vitamins A, D, E, and K). </a:t>
            </a:r>
          </a:p>
          <a:p>
            <a:pPr>
              <a:buFontTx/>
              <a:buChar char="•"/>
            </a:pPr>
            <a:r>
              <a:rPr lang="en-US"/>
              <a:t>Salt-loss syndromes such as acute salt depletion and chronic metabolic alkalosis are also characteristic features of CF.</a:t>
            </a:r>
          </a:p>
          <a:p>
            <a:pPr>
              <a:spcBef>
                <a:spcPct val="0"/>
              </a:spcBef>
            </a:pPr>
            <a:endParaRPr lang="en-US">
              <a:solidFill>
                <a:schemeClr val="bg1"/>
              </a:solidFill>
            </a:endParaRPr>
          </a:p>
          <a:p>
            <a:pPr>
              <a:spcBef>
                <a:spcPct val="0"/>
              </a:spcBef>
            </a:pPr>
            <a:r>
              <a:rPr lang="en-US" sz="1000"/>
              <a:t>Cystic Fibrosis Foundation. Clinical Practice Guidelines for Cystic Fibrosis. 1997.</a:t>
            </a:r>
          </a:p>
          <a:p>
            <a:pPr>
              <a:spcBef>
                <a:spcPct val="0"/>
              </a:spcBef>
            </a:pPr>
            <a:r>
              <a:rPr lang="en-US" sz="1000"/>
              <a:t>Rosenstein BJ, Cutting GR. </a:t>
            </a:r>
            <a:r>
              <a:rPr lang="en-US" altLang="zh-CN" sz="1000">
                <a:ea typeface="SimSun" charset="0"/>
                <a:cs typeface="SimSun" charset="0"/>
              </a:rPr>
              <a:t>The diagnosis of cystic fibrosis: a consensus statement. </a:t>
            </a:r>
            <a:r>
              <a:rPr lang="en-US" sz="1000" i="1"/>
              <a:t>J Pediatr</a:t>
            </a:r>
            <a:r>
              <a:rPr lang="en-US" sz="1000"/>
              <a:t>. 1998;132:589-595.</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4148221-C466-9547-A137-88B554C8132A}" type="slidenum">
              <a:rPr lang="en-US" sz="1200"/>
              <a:pPr/>
              <a:t>32</a:t>
            </a:fld>
            <a:endParaRPr lang="en-US"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ea typeface="ＭＳ Ｐゴシック" charset="0"/>
                <a:cs typeface="ＭＳ Ｐゴシック" charset="0"/>
              </a:rPr>
              <a:t>SL </a:t>
            </a:r>
            <a:r>
              <a:rPr lang="en-US" dirty="0" err="1">
                <a:ea typeface="ＭＳ Ｐゴシック" charset="0"/>
                <a:cs typeface="ＭＳ Ｐゴシック" charset="0"/>
              </a:rPr>
              <a:t>Markantonis</a:t>
            </a:r>
            <a:r>
              <a:rPr lang="en-US" dirty="0">
                <a:ea typeface="ＭＳ Ｐゴシック" charset="0"/>
                <a:cs typeface="ＭＳ Ｐゴシック" charset="0"/>
              </a:rPr>
              <a:t>, Athens pharmacy </a:t>
            </a:r>
            <a:r>
              <a:rPr lang="en-US" dirty="0" smtClean="0">
                <a:ea typeface="ＭＳ Ｐゴシック" charset="0"/>
                <a:cs typeface="ＭＳ Ｐゴシック" charset="0"/>
              </a:rPr>
              <a:t>faculty </a:t>
            </a:r>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Kris De Boeck</a:t>
            </a:r>
            <a:r>
              <a:rPr lang="ja-JP" altLang="en-US">
                <a:ea typeface="ＭＳ Ｐゴシック" charset="0"/>
                <a:cs typeface="ＭＳ Ｐゴシック" charset="0"/>
              </a:rPr>
              <a:t>’</a:t>
            </a:r>
            <a:r>
              <a:rPr lang="en-US">
                <a:ea typeface="ＭＳ Ｐゴシック" charset="0"/>
                <a:cs typeface="ＭＳ Ｐゴシック" charset="0"/>
              </a:rPr>
              <a:t>s Lueven Belgium group 7 CF-ABPA patients</a:t>
            </a:r>
          </a:p>
          <a:p>
            <a:r>
              <a:rPr lang="en-US">
                <a:ea typeface="ＭＳ Ｐゴシック" charset="0"/>
                <a:cs typeface="ＭＳ Ｐゴシック" charset="0"/>
              </a:rPr>
              <a:t>Ampho B 20 mg tiw or ABLC/Abelcet 50 mg biw</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EF4F7A7-1735-644A-B8E0-85AB33CA8966}" type="slidenum">
              <a:rPr lang="en-US" sz="1200"/>
              <a:pPr/>
              <a:t>33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1</a:t>
            </a:r>
            <a:r>
              <a:rPr lang="en-US" baseline="30000">
                <a:ea typeface="ＭＳ Ｐゴシック" charset="0"/>
                <a:cs typeface="ＭＳ Ｐゴシック" charset="0"/>
              </a:rPr>
              <a:t>st</a:t>
            </a:r>
            <a:r>
              <a:rPr lang="en-US">
                <a:ea typeface="ＭＳ Ｐゴシック" charset="0"/>
                <a:cs typeface="ＭＳ Ｐゴシック" charset="0"/>
              </a:rPr>
              <a:t> publ CK van der Ent, Utrecht case report 2007</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04C4D03-F295-9E42-B074-716F0D243151}" type="slidenum">
              <a:rPr lang="en-US" sz="1200"/>
              <a:pPr/>
              <a:t>34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C92FB69C-168E-8848-A0DB-7FEDEBE2F6F4}" type="slidenum">
              <a:rPr lang="en-US" sz="1200"/>
              <a:pPr algn="r"/>
              <a:t>35</a:t>
            </a:fld>
            <a:endParaRPr lang="en-US" sz="120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atin typeface="Arial" charset="0"/>
                <a:ea typeface="ＭＳ Ｐゴシック" charset="0"/>
                <a:cs typeface="ＭＳ Ｐゴシック" charset="0"/>
              </a:rPr>
              <a:t>Preliminary from CF-ABPA patients undergoing (N=3) or not (N=8) Omalizumab treatment show similar difference in basophil CD203c levels upon </a:t>
            </a:r>
            <a:r>
              <a:rPr lang="en-US" i="1">
                <a:latin typeface="Arial" charset="0"/>
                <a:ea typeface="ＭＳ Ｐゴシック" charset="0"/>
                <a:cs typeface="ＭＳ Ｐゴシック" charset="0"/>
              </a:rPr>
              <a:t>Af</a:t>
            </a:r>
            <a:r>
              <a:rPr lang="en-US">
                <a:latin typeface="Arial" charset="0"/>
                <a:ea typeface="ＭＳ Ｐゴシック" charset="0"/>
                <a:cs typeface="ＭＳ Ｐゴシック" charset="0"/>
              </a:rPr>
              <a:t> antigen stimulation.</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98B1FBC-EDE1-444D-967B-84623887095A}" type="slidenum">
              <a:rPr lang="en-US" sz="1200"/>
              <a:pPr/>
              <a:t>36</a:t>
            </a:fld>
            <a:endParaRPr lang="en-US" sz="1200"/>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ln/>
        </p:spPr>
        <p:txBody>
          <a:bodyPr lIns="91453" tIns="45726" rIns="91453" bIns="45726">
            <a:normAutofit/>
          </a:bodyPr>
          <a:lstStyle/>
          <a:p>
            <a:pPr marL="223131" indent="-223131">
              <a:lnSpc>
                <a:spcPct val="80000"/>
              </a:lnSpc>
            </a:pPr>
            <a:r>
              <a:rPr lang="en-US" sz="1000" dirty="0">
                <a:ea typeface="ＭＳ Ｐゴシック" charset="0"/>
                <a:cs typeface="ＭＳ Ｐゴシック" charset="0"/>
              </a:rPr>
              <a:t>1) Intro</a:t>
            </a:r>
          </a:p>
          <a:p>
            <a:pPr marL="223131" indent="-223131">
              <a:lnSpc>
                <a:spcPct val="80000"/>
              </a:lnSpc>
            </a:pPr>
            <a:r>
              <a:rPr lang="en-US" sz="1000" dirty="0">
                <a:ea typeface="ＭＳ Ｐゴシック" charset="0"/>
                <a:cs typeface="ＭＳ Ｐゴシック" charset="0"/>
              </a:rPr>
              <a:t>Cystic fibrosis is the most common lethal autosomal recessive genetic disease among Caucasians,</a:t>
            </a:r>
            <a:r>
              <a:rPr lang="en-US" sz="1000" baseline="30000" dirty="0">
                <a:ea typeface="ＭＳ Ｐゴシック" charset="0"/>
                <a:cs typeface="ＭＳ Ｐゴシック" charset="0"/>
              </a:rPr>
              <a:t>1</a:t>
            </a:r>
            <a:r>
              <a:rPr lang="en-US" sz="1000" dirty="0">
                <a:ea typeface="ＭＳ Ｐゴシック" charset="0"/>
                <a:cs typeface="ＭＳ Ｐゴシック" charset="0"/>
              </a:rPr>
              <a:t> affecting an estimated 30,000 Americans and in excess of 100,000 patients worldwide. The current predicted median survival age for the patients captured in the CFF registry is 37 years. The median age at death in 2008 was 26 years. So while we have made good progress over last 5 decades, much work remains. </a:t>
            </a:r>
          </a:p>
          <a:p>
            <a:pPr marL="223131" indent="-223131">
              <a:lnSpc>
                <a:spcPct val="80000"/>
              </a:lnSpc>
            </a:pPr>
            <a:r>
              <a:rPr lang="en-US" sz="1000" dirty="0">
                <a:ea typeface="ＭＳ Ｐゴシック" charset="0"/>
                <a:cs typeface="ＭＳ Ｐゴシック" charset="0"/>
              </a:rPr>
              <a:t>2) Paradigm shift</a:t>
            </a:r>
          </a:p>
          <a:p>
            <a:pPr marL="223131" indent="-223131">
              <a:lnSpc>
                <a:spcPct val="80000"/>
              </a:lnSpc>
            </a:pPr>
            <a:r>
              <a:rPr lang="en-US" sz="1000" dirty="0">
                <a:ea typeface="ＭＳ Ｐゴシック" charset="0"/>
                <a:cs typeface="ＭＳ Ｐゴシック" charset="0"/>
              </a:rPr>
              <a:t>Over the past decade, the drug discovery and development underwent a paradigm shift from focusing on therapies targeting downstream </a:t>
            </a:r>
            <a:r>
              <a:rPr lang="en-US" sz="1000" dirty="0" err="1">
                <a:ea typeface="ＭＳ Ｐゴシック" charset="0"/>
                <a:cs typeface="ＭＳ Ｐゴシック" charset="0"/>
              </a:rPr>
              <a:t>pathophysiologies</a:t>
            </a:r>
            <a:r>
              <a:rPr lang="en-US" sz="1000" dirty="0">
                <a:ea typeface="ＭＳ Ｐゴシック" charset="0"/>
                <a:cs typeface="ＭＳ Ｐゴシック" charset="0"/>
              </a:rPr>
              <a:t> of CF to therapies targeting the basic defect of CF. In the current view of the etiology of CF, there are four basic defects of CF starting with the mutation in the CFTR gene, which leads to a defective CFTR protein, subsequently resulting in defective ion and fluid transport, leading to impaired </a:t>
            </a:r>
            <a:r>
              <a:rPr lang="en-US" sz="1000" dirty="0" err="1">
                <a:ea typeface="ＭＳ Ｐゴシック" charset="0"/>
                <a:cs typeface="ＭＳ Ｐゴシック" charset="0"/>
              </a:rPr>
              <a:t>mucociliary</a:t>
            </a:r>
            <a:r>
              <a:rPr lang="en-US" sz="1000" dirty="0">
                <a:ea typeface="ＭＳ Ｐゴシック" charset="0"/>
                <a:cs typeface="ＭＳ Ｐゴシック" charset="0"/>
              </a:rPr>
              <a:t> clearance. These four basic defects give rise to repeating bouts of obstruction and mucus plugging, infection, inflammation, scarring and irreversible loss of lung function. Majority of the currently used therapies focus on the treatment of downstream </a:t>
            </a:r>
            <a:r>
              <a:rPr lang="en-US" sz="1000" dirty="0" err="1">
                <a:ea typeface="ＭＳ Ｐゴシック" charset="0"/>
                <a:cs typeface="ＭＳ Ｐゴシック" charset="0"/>
              </a:rPr>
              <a:t>pathophysiologies</a:t>
            </a:r>
            <a:r>
              <a:rPr lang="en-US" sz="1000" dirty="0">
                <a:ea typeface="ＭＳ Ｐゴシック" charset="0"/>
                <a:cs typeface="ＭＳ Ｐゴシック" charset="0"/>
              </a:rPr>
              <a:t>. One of the exceptions hypertonic saline that addresses with impaired MCC with remaining treatments targeting.</a:t>
            </a:r>
          </a:p>
          <a:p>
            <a:pPr marL="223131" indent="-223131">
              <a:lnSpc>
                <a:spcPct val="80000"/>
              </a:lnSpc>
            </a:pPr>
            <a:r>
              <a:rPr lang="en-US" sz="1000" dirty="0">
                <a:ea typeface="ＭＳ Ｐゴシック" charset="0"/>
                <a:cs typeface="ＭＳ Ｐゴシック" charset="0"/>
              </a:rPr>
              <a:t> </a:t>
            </a:r>
          </a:p>
          <a:p>
            <a:pPr marL="223131" indent="-223131">
              <a:lnSpc>
                <a:spcPct val="80000"/>
              </a:lnSpc>
            </a:pPr>
            <a:r>
              <a:rPr lang="en-US" sz="1000" dirty="0">
                <a:ea typeface="ＭＳ Ｐゴシック" charset="0"/>
                <a:cs typeface="ＭＳ Ｐゴシック" charset="0"/>
              </a:rPr>
              <a:t>In contrast, the therapies currently in clinical development target the basic defects, thus having an arguably better chance to alter the course of the disease.</a:t>
            </a:r>
          </a:p>
          <a:p>
            <a:pPr marL="223131" indent="-223131">
              <a:lnSpc>
                <a:spcPct val="80000"/>
              </a:lnSpc>
            </a:pPr>
            <a:r>
              <a:rPr lang="en-US" sz="1000" dirty="0">
                <a:ea typeface="ＭＳ Ｐゴシック" charset="0"/>
                <a:cs typeface="ＭＳ Ｐゴシック" charset="0"/>
              </a:rPr>
              <a:t> </a:t>
            </a:r>
          </a:p>
          <a:p>
            <a:pPr marL="223131" indent="-223131">
              <a:lnSpc>
                <a:spcPct val="80000"/>
              </a:lnSpc>
            </a:pPr>
            <a:r>
              <a:rPr lang="en-US" sz="1000" dirty="0">
                <a:ea typeface="ＭＳ Ｐゴシック" charset="0"/>
                <a:cs typeface="ＭＳ Ｐゴシック" charset="0"/>
              </a:rPr>
              <a:t>The scenario we hope for is that the therapies with disease modifying mechanism of action will ultimately obviate the need for the supportive care at the later stages of the disease. </a:t>
            </a:r>
            <a:r>
              <a:rPr lang="en-US" sz="1000" dirty="0" err="1">
                <a:ea typeface="ＭＳ Ｐゴシック" charset="0"/>
                <a:cs typeface="ＭＳ Ｐゴシック" charset="0"/>
              </a:rPr>
              <a:t>Denufosol</a:t>
            </a:r>
            <a:r>
              <a:rPr lang="en-US" sz="1000" dirty="0">
                <a:ea typeface="ＭＳ Ｐゴシック" charset="0"/>
                <a:cs typeface="ＭＳ Ｐゴシック" charset="0"/>
              </a:rPr>
              <a:t> has a potentially disease modifying mechanism of action as it aims to correct the ion transport defect in CF.</a:t>
            </a:r>
          </a:p>
          <a:p>
            <a:pPr marL="223131" indent="-223131">
              <a:lnSpc>
                <a:spcPct val="80000"/>
              </a:lnSpc>
            </a:pPr>
            <a:endParaRPr lang="en-US" sz="1000" dirty="0">
              <a:ea typeface="ＭＳ Ｐゴシック" charset="0"/>
              <a:cs typeface="ＭＳ Ｐゴシック" charset="0"/>
            </a:endParaRPr>
          </a:p>
          <a:p>
            <a:pPr marL="223131" indent="-223131">
              <a:lnSpc>
                <a:spcPct val="80000"/>
              </a:lnSpc>
            </a:pPr>
            <a:r>
              <a:rPr lang="en-US" sz="1000" dirty="0">
                <a:ea typeface="ＭＳ Ｐゴシック" charset="0"/>
                <a:cs typeface="ＭＳ Ｐゴシック" charset="0"/>
              </a:rPr>
              <a:t>Transition</a:t>
            </a:r>
          </a:p>
          <a:p>
            <a:pPr marL="223131" indent="-223131">
              <a:lnSpc>
                <a:spcPct val="80000"/>
              </a:lnSpc>
            </a:pPr>
            <a:r>
              <a:rPr lang="en-US" sz="1000" dirty="0">
                <a:ea typeface="ＭＳ Ｐゴシック" charset="0"/>
                <a:cs typeface="ＭＳ Ｐゴシック" charset="0"/>
              </a:rPr>
              <a:t>The following slides outline what we believe to be the most essential features of future therapies for CF lung disease. </a:t>
            </a:r>
          </a:p>
          <a:p>
            <a:pPr marL="223131" indent="-223131">
              <a:lnSpc>
                <a:spcPct val="80000"/>
              </a:lnSpc>
            </a:pPr>
            <a:endParaRPr lang="en-US" sz="1000" dirty="0">
              <a:ea typeface="ＭＳ Ｐゴシック" charset="0"/>
              <a:cs typeface="ＭＳ Ｐゴシック" charset="0"/>
            </a:endParaRPr>
          </a:p>
        </p:txBody>
      </p:sp>
      <p:sp>
        <p:nvSpPr>
          <p:cNvPr id="95236" name="Slide Number Placeholder 3"/>
          <p:cNvSpPr txBox="1">
            <a:spLocks noGrp="1"/>
          </p:cNvSpPr>
          <p:nvPr/>
        </p:nvSpPr>
        <p:spPr bwMode="auto">
          <a:xfrm>
            <a:off x="3887964" y="8685783"/>
            <a:ext cx="2970036" cy="45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53" tIns="45726" rIns="91453" bIns="45726" anchor="b"/>
          <a:lstStyle>
            <a:lvl1pPr defTabSz="928688">
              <a:defRPr sz="2400">
                <a:solidFill>
                  <a:schemeClr val="tx1"/>
                </a:solidFill>
                <a:latin typeface="Times New Roman" charset="0"/>
                <a:ea typeface="MS Pゴシック" charset="0"/>
                <a:cs typeface="MS Pゴシック" charset="0"/>
              </a:defRPr>
            </a:lvl1pPr>
            <a:lvl2pPr marL="37931725" indent="-37474525" defTabSz="928688">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gn="r">
              <a:spcBef>
                <a:spcPct val="50000"/>
              </a:spcBef>
            </a:pPr>
            <a:fld id="{FDB0FC71-58D3-B645-A234-06F1F3C428E9}" type="slidenum">
              <a:rPr lang="en-US" sz="1000">
                <a:solidFill>
                  <a:schemeClr val="tx2"/>
                </a:solidFill>
                <a:latin typeface="Arial Narrow"/>
              </a:rPr>
              <a:pPr algn="r">
                <a:spcBef>
                  <a:spcPct val="50000"/>
                </a:spcBef>
              </a:pPr>
              <a:t>4</a:t>
            </a:fld>
            <a:endParaRPr lang="en-US" sz="1000" dirty="0">
              <a:solidFill>
                <a:schemeClr val="tx2"/>
              </a:solidFill>
              <a:latin typeface="Arial Narrow"/>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3D18CDC-6FDF-9F40-B82C-D7525DC0AF6E}" type="slidenum">
              <a:rPr lang="en-US" sz="1200"/>
              <a:pPr/>
              <a:t>5</a:t>
            </a:fld>
            <a:endParaRPr lang="en-US" sz="1200"/>
          </a:p>
        </p:txBody>
      </p:sp>
      <p:sp>
        <p:nvSpPr>
          <p:cNvPr id="28675" name="Rectangle 2"/>
          <p:cNvSpPr>
            <a:spLocks noGrp="1" noRot="1" noChangeAspect="1" noChangeArrowheads="1"/>
          </p:cNvSpPr>
          <p:nvPr>
            <p:ph type="sldImg"/>
          </p:nvPr>
        </p:nvSpPr>
        <p:spPr>
          <a:xfrm>
            <a:off x="2005013" y="1331913"/>
            <a:ext cx="2847975" cy="2135187"/>
          </a:xfrm>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61539" tIns="30770" rIns="61539" bIns="30770"/>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Reproduced from Pihet et al Medical Mycology 2009;47:387-97</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36FAA068-1AB9-F544-BD0A-3F941993362C}" type="slidenum">
              <a:rPr lang="en-US" sz="1200">
                <a:latin typeface="Arial" charset="0"/>
              </a:rPr>
              <a:pPr eaLnBrk="1" hangingPunct="1"/>
              <a:t>7</a:t>
            </a:fld>
            <a:endParaRPr lang="en-US"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solidFill>
            <a:srgbClr val="FFFFFF"/>
          </a:solidFill>
          <a:ln/>
        </p:spPr>
      </p:sp>
      <p:sp>
        <p:nvSpPr>
          <p:cNvPr id="95234"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ea typeface="ＭＳ Ｐゴシック" charset="0"/>
                <a:cs typeface="ＭＳ Ｐゴシック" charset="0"/>
              </a:rPr>
              <a:t>Paugam</a:t>
            </a:r>
            <a:r>
              <a:rPr lang="en-US" dirty="0" smtClean="0">
                <a:ea typeface="ＭＳ Ｐゴシック" charset="0"/>
                <a:cs typeface="ＭＳ Ｐゴシック" charset="0"/>
              </a:rPr>
              <a:t> – </a:t>
            </a:r>
            <a:r>
              <a:rPr lang="en-US" sz="1200" kern="1200" dirty="0" err="1" smtClean="0">
                <a:solidFill>
                  <a:schemeClr val="tx1"/>
                </a:solidFill>
                <a:effectLst/>
                <a:latin typeface="+mn-lt"/>
                <a:ea typeface="+mn-ea"/>
                <a:cs typeface="+mn-cs"/>
              </a:rPr>
              <a:t>Hôpital</a:t>
            </a:r>
            <a:r>
              <a:rPr lang="en-US" sz="1200" kern="1200" dirty="0" smtClean="0">
                <a:solidFill>
                  <a:schemeClr val="tx1"/>
                </a:solidFill>
                <a:effectLst/>
                <a:latin typeface="+mn-lt"/>
                <a:ea typeface="+mn-ea"/>
                <a:cs typeface="+mn-cs"/>
              </a:rPr>
              <a:t> Cochin </a:t>
            </a:r>
            <a:r>
              <a:rPr lang="en-US" sz="1200" kern="1200" baseline="0" dirty="0" smtClean="0">
                <a:solidFill>
                  <a:schemeClr val="tx1"/>
                </a:solidFill>
                <a:effectLst/>
                <a:latin typeface="+mn-lt"/>
                <a:ea typeface="+mn-ea"/>
                <a:cs typeface="+mn-cs"/>
              </a:rPr>
              <a:t> </a:t>
            </a:r>
            <a:r>
              <a:rPr lang="en-US" dirty="0" smtClean="0">
                <a:ea typeface="ＭＳ Ｐゴシック" charset="0"/>
                <a:cs typeface="ＭＳ Ｐゴシック" charset="0"/>
              </a:rPr>
              <a:t>adult Paris CF center</a:t>
            </a:r>
          </a:p>
          <a:p>
            <a:r>
              <a:rPr lang="en-US" dirty="0" err="1" smtClean="0">
                <a:ea typeface="ＭＳ Ｐゴシック" charset="0"/>
                <a:cs typeface="ＭＳ Ｐゴシック" charset="0"/>
              </a:rPr>
              <a:t>Pihet</a:t>
            </a:r>
            <a:r>
              <a:rPr lang="en-US" dirty="0" smtClean="0">
                <a:ea typeface="ＭＳ Ｐゴシック" charset="0"/>
                <a:cs typeface="ＭＳ Ｐゴシック" charset="0"/>
              </a:rPr>
              <a:t> -  2 </a:t>
            </a:r>
            <a:r>
              <a:rPr lang="en-US" dirty="0">
                <a:ea typeface="ＭＳ Ｐゴシック" charset="0"/>
                <a:cs typeface="ＭＳ Ｐゴシック" charset="0"/>
              </a:rPr>
              <a:t>French CF Centers </a:t>
            </a:r>
            <a:r>
              <a:rPr lang="en-US" dirty="0" smtClean="0">
                <a:ea typeface="ＭＳ Ｐゴシック" charset="0"/>
                <a:cs typeface="ＭＳ Ｐゴシック" charset="0"/>
              </a:rPr>
              <a:t>– Angers </a:t>
            </a:r>
            <a:r>
              <a:rPr lang="en-US" dirty="0">
                <a:ea typeface="ＭＳ Ｐゴシック" charset="0"/>
                <a:cs typeface="ＭＳ Ｐゴシック" charset="0"/>
              </a:rPr>
              <a:t>&amp; </a:t>
            </a:r>
            <a:r>
              <a:rPr lang="en-US" dirty="0" err="1">
                <a:ea typeface="ＭＳ Ｐゴシック" charset="0"/>
                <a:cs typeface="ＭＳ Ｐゴシック" charset="0"/>
              </a:rPr>
              <a:t>Giens</a:t>
            </a:r>
            <a:endParaRPr lang="en-US" dirty="0">
              <a:ea typeface="ＭＳ Ｐゴシック" charset="0"/>
              <a:cs typeface="ＭＳ Ｐゴシック" charset="0"/>
            </a:endParaRPr>
          </a:p>
          <a:p>
            <a:r>
              <a:rPr lang="en-US" dirty="0" smtClean="0">
                <a:ea typeface="ＭＳ Ｐゴシック" charset="0"/>
                <a:cs typeface="ＭＳ Ｐゴシック" charset="0"/>
              </a:rPr>
              <a:t>     Longitudinal </a:t>
            </a:r>
            <a:r>
              <a:rPr lang="en-US" dirty="0">
                <a:ea typeface="ＭＳ Ｐゴシック" charset="0"/>
                <a:cs typeface="ＭＳ Ｐゴシック" charset="0"/>
              </a:rPr>
              <a:t>study 5 </a:t>
            </a:r>
            <a:r>
              <a:rPr lang="en-US" dirty="0" err="1">
                <a:ea typeface="ＭＳ Ｐゴシック" charset="0"/>
                <a:cs typeface="ＭＳ Ｐゴシック" charset="0"/>
              </a:rPr>
              <a:t>yrs</a:t>
            </a:r>
            <a:endParaRPr lang="en-US" dirty="0">
              <a:ea typeface="ＭＳ Ｐゴシック" charset="0"/>
              <a:cs typeface="ＭＳ Ｐゴシック" charset="0"/>
            </a:endParaRPr>
          </a:p>
        </p:txBody>
      </p:sp>
      <p:sp>
        <p:nvSpPr>
          <p:cNvPr id="9523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BB791F5A-9866-A644-B5B2-DDDEE0CC0AED}" type="slidenum">
              <a:rPr lang="en-US" sz="1200"/>
              <a:pPr algn="r"/>
              <a:t>8</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endParaRPr lang="en-US" dirty="0"/>
          </a:p>
        </p:txBody>
      </p:sp>
      <p:sp>
        <p:nvSpPr>
          <p:cNvPr id="4" name="Slide Number Placeholder 3"/>
          <p:cNvSpPr>
            <a:spLocks noGrp="1"/>
          </p:cNvSpPr>
          <p:nvPr>
            <p:ph type="sldNum" sz="quarter" idx="10"/>
          </p:nvPr>
        </p:nvSpPr>
        <p:spPr/>
        <p:txBody>
          <a:bodyPr/>
          <a:lstStyle/>
          <a:p>
            <a:fld id="{1A25FE45-9B7A-1C4E-AE12-6D2FFD4EF45C}" type="slidenum">
              <a:rPr lang="en-US" smtClean="0"/>
              <a:t>10</a:t>
            </a:fld>
            <a:endParaRPr lang="en-US"/>
          </a:p>
        </p:txBody>
      </p:sp>
    </p:spTree>
    <p:extLst>
      <p:ext uri="{BB962C8B-B14F-4D97-AF65-F5344CB8AC3E}">
        <p14:creationId xmlns:p14="http://schemas.microsoft.com/office/powerpoint/2010/main" val="105196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solidFill>
            <a:srgbClr val="FFFFFF"/>
          </a:solidFill>
          <a:ln/>
        </p:spPr>
      </p:sp>
      <p:sp>
        <p:nvSpPr>
          <p:cNvPr id="35842" name="Notes Placeholder 2"/>
          <p:cNvSpPr>
            <a:spLocks noGrp="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defTabSz="457200"/>
            <a:endParaRPr lang="en-US">
              <a:ea typeface="ＭＳ Ｐゴシック" charset="0"/>
              <a:cs typeface="ＭＳ Ｐゴシック" charset="0"/>
            </a:endParaRPr>
          </a:p>
        </p:txBody>
      </p:sp>
      <p:sp>
        <p:nvSpPr>
          <p:cNvPr id="3584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77FF4CDC-EFD9-9646-BC26-E14610B045AA}" type="slidenum">
              <a:rPr lang="en-US" sz="1200">
                <a:latin typeface="Calibri" charset="0"/>
              </a:rPr>
              <a:pPr algn="r" eaLnBrk="1" hangingPunct="1"/>
              <a:t>14</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5E408848-C5FB-6D43-901B-C68FAA3BA5A7}" type="slidenum">
              <a:rPr lang="en-US" sz="1200"/>
              <a:pPr/>
              <a:t>15</a:t>
            </a:fld>
            <a:endParaRPr lang="en-US" sz="1200"/>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C08E9B-DBC4-034C-B8CB-782D8760AA32}" type="datetimeFigureOut">
              <a:rPr lang="en-US" smtClean="0"/>
              <a:t>5/7/2015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326160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08E9B-DBC4-034C-B8CB-782D8760AA32}" type="datetimeFigureOut">
              <a:rPr lang="en-US" smtClean="0"/>
              <a:t>5/7/2015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3205362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08E9B-DBC4-034C-B8CB-782D8760AA32}" type="datetimeFigureOut">
              <a:rPr lang="en-US" smtClean="0"/>
              <a:t>5/7/2015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347222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85759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C08E9B-DBC4-034C-B8CB-782D8760AA32}" type="datetimeFigureOut">
              <a:rPr lang="en-US" smtClean="0"/>
              <a:t>5/7/2015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426999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C08E9B-DBC4-034C-B8CB-782D8760AA32}" type="datetimeFigureOut">
              <a:rPr lang="en-US" smtClean="0"/>
              <a:t>5/7/2015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73304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C08E9B-DBC4-034C-B8CB-782D8760AA32}" type="datetimeFigureOut">
              <a:rPr lang="en-US" smtClean="0"/>
              <a:t>5/7/2015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49674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C08E9B-DBC4-034C-B8CB-782D8760AA32}" type="datetimeFigureOut">
              <a:rPr lang="en-US" smtClean="0"/>
              <a:t>5/7/2015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4011062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C08E9B-DBC4-034C-B8CB-782D8760AA32}" type="datetimeFigureOut">
              <a:rPr lang="en-US" smtClean="0"/>
              <a:t>5/7/2015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1046782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08E9B-DBC4-034C-B8CB-782D8760AA32}" type="datetimeFigureOut">
              <a:rPr lang="en-US" smtClean="0"/>
              <a:t>5/7/2015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2604265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C08E9B-DBC4-034C-B8CB-782D8760AA32}" type="datetimeFigureOut">
              <a:rPr lang="en-US" smtClean="0"/>
              <a:t>5/7/2015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270351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C08E9B-DBC4-034C-B8CB-782D8760AA32}" type="datetimeFigureOut">
              <a:rPr lang="en-US" smtClean="0"/>
              <a:t>5/7/2015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0DB7D-E8D5-194F-9BF7-74ACB9EBF87E}" type="slidenum">
              <a:rPr lang="en-US" smtClean="0"/>
              <a:t>‹#›</a:t>
            </a:fld>
            <a:endParaRPr lang="en-US"/>
          </a:p>
        </p:txBody>
      </p:sp>
    </p:spTree>
    <p:extLst>
      <p:ext uri="{BB962C8B-B14F-4D97-AF65-F5344CB8AC3E}">
        <p14:creationId xmlns:p14="http://schemas.microsoft.com/office/powerpoint/2010/main" val="392088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08E9B-DBC4-034C-B8CB-782D8760AA32}" type="datetimeFigureOut">
              <a:rPr lang="en-US" smtClean="0"/>
              <a:t>5/7/2015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0DB7D-E8D5-194F-9BF7-74ACB9EBF87E}" type="slidenum">
              <a:rPr lang="en-US" smtClean="0"/>
              <a:t>‹#›</a:t>
            </a:fld>
            <a:endParaRPr lang="en-US"/>
          </a:p>
        </p:txBody>
      </p:sp>
    </p:spTree>
    <p:extLst>
      <p:ext uri="{BB962C8B-B14F-4D97-AF65-F5344CB8AC3E}">
        <p14:creationId xmlns:p14="http://schemas.microsoft.com/office/powerpoint/2010/main" val="124342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39.emf"/><Relationship Id="rId7" Type="http://schemas.openxmlformats.org/officeDocument/2006/relationships/image" Target="../media/image40.jpeg"/><Relationship Id="rId8" Type="http://schemas.openxmlformats.org/officeDocument/2006/relationships/image" Target="../media/image41.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08000" y="2349500"/>
            <a:ext cx="7962900" cy="1143000"/>
          </a:xfrm>
        </p:spPr>
        <p:txBody>
          <a:bodyPr>
            <a:normAutofit fontScale="90000"/>
          </a:bodyPr>
          <a:lstStyle/>
          <a:p>
            <a:r>
              <a:rPr lang="en-US" b="1" dirty="0" smtClean="0">
                <a:solidFill>
                  <a:srgbClr val="0000D2"/>
                </a:solidFill>
                <a:latin typeface="Arial" charset="0"/>
                <a:ea typeface="ＭＳ Ｐゴシック" charset="0"/>
                <a:cs typeface="Arial" charset="0"/>
              </a:rPr>
              <a:t>ABPA in Cystic Fibrosis:</a:t>
            </a:r>
            <a:r>
              <a:rPr lang="en-US" sz="2800" b="1" dirty="0">
                <a:solidFill>
                  <a:srgbClr val="0000D2"/>
                </a:solidFill>
                <a:latin typeface="Times" charset="0"/>
                <a:ea typeface="ＭＳ Ｐゴシック" charset="0"/>
                <a:cs typeface="ＭＳ Ｐゴシック" charset="0"/>
              </a:rPr>
              <a:t/>
            </a:r>
            <a:br>
              <a:rPr lang="en-US" sz="2800" b="1" dirty="0">
                <a:solidFill>
                  <a:srgbClr val="0000D2"/>
                </a:solidFill>
                <a:latin typeface="Times" charset="0"/>
                <a:ea typeface="ＭＳ Ｐゴシック" charset="0"/>
                <a:cs typeface="ＭＳ Ｐゴシック" charset="0"/>
              </a:rPr>
            </a:br>
            <a:r>
              <a:rPr lang="en-US" sz="3200" b="1" dirty="0" smtClean="0">
                <a:solidFill>
                  <a:srgbClr val="0000D2"/>
                </a:solidFill>
                <a:latin typeface="Arial" charset="0"/>
                <a:ea typeface="ＭＳ Ｐゴシック" charset="0"/>
                <a:cs typeface="Arial" charset="0"/>
              </a:rPr>
              <a:t>How is it Different from ABPA in Asthma?</a:t>
            </a:r>
            <a:br>
              <a:rPr lang="en-US" sz="3200" b="1" dirty="0" smtClean="0">
                <a:solidFill>
                  <a:srgbClr val="0000D2"/>
                </a:solidFill>
                <a:latin typeface="Arial" charset="0"/>
                <a:ea typeface="ＭＳ Ｐゴシック" charset="0"/>
                <a:cs typeface="Arial" charset="0"/>
              </a:rPr>
            </a:br>
            <a:r>
              <a:rPr lang="en-US" sz="3200" dirty="0">
                <a:solidFill>
                  <a:srgbClr val="0000D2"/>
                </a:solidFill>
                <a:latin typeface="Arial" charset="0"/>
                <a:ea typeface="ＭＳ Ｐゴシック" charset="0"/>
                <a:cs typeface="Arial" charset="0"/>
              </a:rPr>
              <a:t/>
            </a:r>
            <a:br>
              <a:rPr lang="en-US" sz="3200" dirty="0">
                <a:solidFill>
                  <a:srgbClr val="0000D2"/>
                </a:solidFill>
                <a:latin typeface="Arial" charset="0"/>
                <a:ea typeface="ＭＳ Ｐゴシック" charset="0"/>
                <a:cs typeface="Arial" charset="0"/>
              </a:rPr>
            </a:br>
            <a:r>
              <a:rPr lang="en-US" sz="2800" b="1" dirty="0" smtClean="0"/>
              <a:t>ABPA </a:t>
            </a:r>
            <a:r>
              <a:rPr lang="en-US" sz="2800" b="1" dirty="0"/>
              <a:t>complicating asthmatics working group </a:t>
            </a:r>
            <a:r>
              <a:rPr lang="en-US" sz="2800" b="1" dirty="0" smtClean="0"/>
              <a:t>symposium</a:t>
            </a:r>
            <a:r>
              <a:rPr lang="en-US" sz="2800" b="1" dirty="0"/>
              <a:t/>
            </a:r>
            <a:br>
              <a:rPr lang="en-US" sz="2800" b="1" dirty="0"/>
            </a:br>
            <a:r>
              <a:rPr lang="en-US" sz="2800" b="1" dirty="0" smtClean="0"/>
              <a:t>19</a:t>
            </a:r>
            <a:r>
              <a:rPr lang="en-US" sz="2800" b="1" baseline="30000" dirty="0" smtClean="0"/>
              <a:t>th</a:t>
            </a:r>
            <a:r>
              <a:rPr lang="en-US" sz="2800" b="1" dirty="0" smtClean="0"/>
              <a:t> ISHAM Congress, Melbourne, 6 </a:t>
            </a:r>
            <a:r>
              <a:rPr lang="en-US" sz="2800" b="1" dirty="0"/>
              <a:t>May 2015</a:t>
            </a:r>
            <a:endParaRPr lang="en-US" sz="2400" dirty="0">
              <a:latin typeface="Arial" charset="0"/>
              <a:ea typeface="ＭＳ Ｐゴシック" charset="0"/>
              <a:cs typeface="Arial" charset="0"/>
            </a:endParaRPr>
          </a:p>
        </p:txBody>
      </p:sp>
      <p:sp>
        <p:nvSpPr>
          <p:cNvPr id="2051" name="Rectangle 3"/>
          <p:cNvSpPr>
            <a:spLocks noGrp="1" noChangeArrowheads="1"/>
          </p:cNvSpPr>
          <p:nvPr>
            <p:ph type="subTitle" idx="1"/>
          </p:nvPr>
        </p:nvSpPr>
        <p:spPr>
          <a:xfrm>
            <a:off x="1460500" y="3987800"/>
            <a:ext cx="6400800" cy="1752600"/>
          </a:xfrm>
        </p:spPr>
        <p:txBody>
          <a:bodyPr>
            <a:normAutofit lnSpcReduction="10000"/>
          </a:bodyPr>
          <a:lstStyle/>
          <a:p>
            <a:pPr eaLnBrk="1" hangingPunct="1"/>
            <a:endParaRPr lang="en-US" sz="2400" dirty="0" smtClean="0">
              <a:latin typeface="Arial" charset="0"/>
              <a:ea typeface="ＭＳ Ｐゴシック" charset="0"/>
              <a:cs typeface="Arial" charset="0"/>
            </a:endParaRPr>
          </a:p>
          <a:p>
            <a:pPr eaLnBrk="1" hangingPunct="1"/>
            <a:r>
              <a:rPr lang="en-US" sz="2400" dirty="0" smtClean="0">
                <a:latin typeface="Arial" charset="0"/>
                <a:ea typeface="ＭＳ Ｐゴシック" charset="0"/>
                <a:cs typeface="Arial" charset="0"/>
              </a:rPr>
              <a:t>Richard </a:t>
            </a:r>
            <a:r>
              <a:rPr lang="en-US" sz="2400" dirty="0">
                <a:latin typeface="Arial" charset="0"/>
                <a:ea typeface="ＭＳ Ｐゴシック" charset="0"/>
                <a:cs typeface="Arial" charset="0"/>
              </a:rPr>
              <a:t>B. Moss </a:t>
            </a:r>
            <a:r>
              <a:rPr lang="en-US" sz="2400" dirty="0" smtClean="0">
                <a:latin typeface="Arial" charset="0"/>
                <a:ea typeface="ＭＳ Ｐゴシック" charset="0"/>
                <a:cs typeface="Arial" charset="0"/>
              </a:rPr>
              <a:t>MD</a:t>
            </a:r>
          </a:p>
          <a:p>
            <a:pPr eaLnBrk="1" hangingPunct="1"/>
            <a:r>
              <a:rPr lang="en-US" sz="2400" dirty="0" smtClean="0">
                <a:latin typeface="Arial" charset="0"/>
                <a:ea typeface="ＭＳ Ｐゴシック" charset="0"/>
                <a:cs typeface="Arial" charset="0"/>
              </a:rPr>
              <a:t>Center for Excellence in Pulmonary Biology</a:t>
            </a:r>
          </a:p>
          <a:p>
            <a:pPr eaLnBrk="1" hangingPunct="1"/>
            <a:r>
              <a:rPr lang="en-US" sz="2400" dirty="0" smtClean="0">
                <a:latin typeface="Arial" charset="0"/>
                <a:ea typeface="ＭＳ Ｐゴシック" charset="0"/>
                <a:cs typeface="Arial" charset="0"/>
              </a:rPr>
              <a:t>Department of Pediatrics</a:t>
            </a:r>
            <a:endParaRPr lang="en-US" sz="2400" dirty="0">
              <a:latin typeface="Arial" charset="0"/>
              <a:ea typeface="ＭＳ Ｐゴシック"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201" y="6070599"/>
            <a:ext cx="4015888" cy="7365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93700"/>
            <a:ext cx="4856884" cy="901700"/>
          </a:xfrm>
          <a:prstGeom prst="rect">
            <a:avLst/>
          </a:prstGeom>
        </p:spPr>
      </p:pic>
    </p:spTree>
    <p:extLst>
      <p:ext uri="{BB962C8B-B14F-4D97-AF65-F5344CB8AC3E}">
        <p14:creationId xmlns:p14="http://schemas.microsoft.com/office/powerpoint/2010/main" val="35440035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955" b="-955"/>
          <a:stretch>
            <a:fillRect/>
          </a:stretch>
        </p:blipFill>
        <p:spPr>
          <a:xfrm>
            <a:off x="0" y="495299"/>
            <a:ext cx="9144000" cy="5769771"/>
          </a:xfrm>
        </p:spPr>
      </p:pic>
      <p:sp>
        <p:nvSpPr>
          <p:cNvPr id="5" name="TextBox 4"/>
          <p:cNvSpPr txBox="1"/>
          <p:nvPr/>
        </p:nvSpPr>
        <p:spPr>
          <a:xfrm>
            <a:off x="5172925" y="6289894"/>
            <a:ext cx="3142206" cy="584776"/>
          </a:xfrm>
          <a:prstGeom prst="rect">
            <a:avLst/>
          </a:prstGeom>
          <a:noFill/>
        </p:spPr>
        <p:txBody>
          <a:bodyPr wrap="none" rtlCol="0">
            <a:spAutoFit/>
          </a:bodyPr>
          <a:lstStyle/>
          <a:p>
            <a:r>
              <a:rPr lang="en-US" sz="1600" dirty="0" smtClean="0"/>
              <a:t>Harrison, </a:t>
            </a:r>
            <a:r>
              <a:rPr lang="en-US" sz="1600" dirty="0"/>
              <a:t>J Cyst </a:t>
            </a:r>
            <a:r>
              <a:rPr lang="en-US" sz="1600" dirty="0" err="1"/>
              <a:t>Fibros</a:t>
            </a:r>
            <a:r>
              <a:rPr lang="en-US" sz="1600" dirty="0"/>
              <a:t> 2013;12:S16</a:t>
            </a:r>
          </a:p>
          <a:p>
            <a:endParaRPr lang="en-US" sz="1600" dirty="0"/>
          </a:p>
        </p:txBody>
      </p:sp>
      <p:sp>
        <p:nvSpPr>
          <p:cNvPr id="2" name="Rectangle 1"/>
          <p:cNvSpPr/>
          <p:nvPr/>
        </p:nvSpPr>
        <p:spPr>
          <a:xfrm>
            <a:off x="338667" y="5227935"/>
            <a:ext cx="4572000" cy="276999"/>
          </a:xfrm>
          <a:prstGeom prst="rect">
            <a:avLst/>
          </a:prstGeom>
        </p:spPr>
        <p:txBody>
          <a:bodyPr>
            <a:spAutoFit/>
          </a:bodyPr>
          <a:lstStyle/>
          <a:p>
            <a:r>
              <a:rPr lang="en-US" sz="1200" dirty="0"/>
              <a:t>Roche </a:t>
            </a:r>
            <a:r>
              <a:rPr lang="en-US" sz="1200" dirty="0" smtClean="0"/>
              <a:t>454 ITS </a:t>
            </a:r>
            <a:r>
              <a:rPr lang="en-US" sz="1200" dirty="0" err="1" smtClean="0"/>
              <a:t>amplicon</a:t>
            </a:r>
            <a:r>
              <a:rPr lang="en-US" sz="1200" dirty="0" smtClean="0"/>
              <a:t> sequencing</a:t>
            </a:r>
            <a:endParaRPr lang="en-US" sz="1200" dirty="0"/>
          </a:p>
        </p:txBody>
      </p:sp>
    </p:spTree>
    <p:extLst>
      <p:ext uri="{BB962C8B-B14F-4D97-AF65-F5344CB8AC3E}">
        <p14:creationId xmlns:p14="http://schemas.microsoft.com/office/powerpoint/2010/main" val="25348732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74638"/>
            <a:ext cx="8712200" cy="728662"/>
          </a:xfrm>
        </p:spPr>
        <p:txBody>
          <a:bodyPr>
            <a:noAutofit/>
          </a:bodyPr>
          <a:lstStyle/>
          <a:p>
            <a:r>
              <a:rPr lang="en-US" sz="3600" dirty="0" smtClean="0"/>
              <a:t>Fungal Class/Phylum Relative Abundance in Healthy, CF and Asthma Sputum</a:t>
            </a:r>
            <a:endParaRPr lang="en-US" sz="3600" dirty="0"/>
          </a:p>
        </p:txBody>
      </p:sp>
      <p:pic>
        <p:nvPicPr>
          <p:cNvPr id="3" name="Picture 2"/>
          <p:cNvPicPr>
            <a:picLocks noChangeAspect="1"/>
          </p:cNvPicPr>
          <p:nvPr/>
        </p:nvPicPr>
        <p:blipFill>
          <a:blip r:embed="rId2"/>
          <a:stretch>
            <a:fillRect/>
          </a:stretch>
        </p:blipFill>
        <p:spPr>
          <a:xfrm>
            <a:off x="-259543" y="1604435"/>
            <a:ext cx="9403544" cy="5041900"/>
          </a:xfrm>
          <a:prstGeom prst="rect">
            <a:avLst/>
          </a:prstGeom>
        </p:spPr>
      </p:pic>
      <p:sp>
        <p:nvSpPr>
          <p:cNvPr id="4" name="TextBox 3"/>
          <p:cNvSpPr txBox="1"/>
          <p:nvPr/>
        </p:nvSpPr>
        <p:spPr>
          <a:xfrm>
            <a:off x="1320800" y="3238500"/>
            <a:ext cx="415498" cy="369332"/>
          </a:xfrm>
          <a:prstGeom prst="rect">
            <a:avLst/>
          </a:prstGeom>
          <a:noFill/>
        </p:spPr>
        <p:txBody>
          <a:bodyPr wrap="none" rtlCol="0">
            <a:spAutoFit/>
          </a:bodyPr>
          <a:lstStyle/>
          <a:p>
            <a:r>
              <a:rPr lang="en-US" b="1" dirty="0" smtClean="0"/>
              <a:t>CF</a:t>
            </a:r>
            <a:endParaRPr lang="en-US" b="1" dirty="0"/>
          </a:p>
        </p:txBody>
      </p:sp>
      <p:sp>
        <p:nvSpPr>
          <p:cNvPr id="5" name="TextBox 4"/>
          <p:cNvSpPr txBox="1"/>
          <p:nvPr/>
        </p:nvSpPr>
        <p:spPr>
          <a:xfrm>
            <a:off x="703310" y="2349500"/>
            <a:ext cx="941283" cy="369332"/>
          </a:xfrm>
          <a:prstGeom prst="rect">
            <a:avLst/>
          </a:prstGeom>
          <a:noFill/>
        </p:spPr>
        <p:txBody>
          <a:bodyPr wrap="none" rtlCol="0">
            <a:spAutoFit/>
          </a:bodyPr>
          <a:lstStyle/>
          <a:p>
            <a:r>
              <a:rPr lang="en-US" b="1" dirty="0" smtClean="0"/>
              <a:t>Healthy</a:t>
            </a:r>
            <a:endParaRPr lang="en-US" b="1" dirty="0"/>
          </a:p>
        </p:txBody>
      </p:sp>
      <p:sp>
        <p:nvSpPr>
          <p:cNvPr id="6" name="TextBox 5"/>
          <p:cNvSpPr txBox="1"/>
          <p:nvPr/>
        </p:nvSpPr>
        <p:spPr>
          <a:xfrm>
            <a:off x="1981200" y="4521200"/>
            <a:ext cx="922248" cy="369332"/>
          </a:xfrm>
          <a:prstGeom prst="rect">
            <a:avLst/>
          </a:prstGeom>
          <a:noFill/>
        </p:spPr>
        <p:txBody>
          <a:bodyPr wrap="none" rtlCol="0">
            <a:spAutoFit/>
          </a:bodyPr>
          <a:lstStyle/>
          <a:p>
            <a:r>
              <a:rPr lang="en-US" b="1" dirty="0" smtClean="0"/>
              <a:t>Asthma</a:t>
            </a:r>
            <a:endParaRPr lang="en-US" b="1" dirty="0"/>
          </a:p>
        </p:txBody>
      </p:sp>
      <p:sp>
        <p:nvSpPr>
          <p:cNvPr id="8" name="TextBox 7"/>
          <p:cNvSpPr txBox="1"/>
          <p:nvPr/>
        </p:nvSpPr>
        <p:spPr>
          <a:xfrm>
            <a:off x="5308600" y="6419334"/>
            <a:ext cx="2897448" cy="338554"/>
          </a:xfrm>
          <a:prstGeom prst="rect">
            <a:avLst/>
          </a:prstGeom>
          <a:noFill/>
        </p:spPr>
        <p:txBody>
          <a:bodyPr wrap="none" rtlCol="0">
            <a:spAutoFit/>
          </a:bodyPr>
          <a:lstStyle/>
          <a:p>
            <a:r>
              <a:rPr lang="en-US" sz="1600" dirty="0" smtClean="0"/>
              <a:t>Nguyen, Front Micro 6:1-9, 2015 </a:t>
            </a:r>
            <a:endParaRPr lang="en-US" sz="1600" dirty="0"/>
          </a:p>
        </p:txBody>
      </p:sp>
      <p:sp>
        <p:nvSpPr>
          <p:cNvPr id="7" name="Donut 6"/>
          <p:cNvSpPr/>
          <p:nvPr/>
        </p:nvSpPr>
        <p:spPr>
          <a:xfrm>
            <a:off x="6731000" y="1930400"/>
            <a:ext cx="850900" cy="254000"/>
          </a:xfrm>
          <a:prstGeom prst="donut">
            <a:avLst>
              <a:gd name="adj" fmla="val 555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7537181" y="4275667"/>
            <a:ext cx="668867" cy="262466"/>
          </a:xfrm>
          <a:prstGeom prst="donut">
            <a:avLst>
              <a:gd name="adj" fmla="val 9140"/>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7537181" y="4826000"/>
            <a:ext cx="668867" cy="262466"/>
          </a:xfrm>
          <a:prstGeom prst="donut">
            <a:avLst>
              <a:gd name="adj" fmla="val 9140"/>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052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8229600" cy="1143000"/>
          </a:xfrm>
        </p:spPr>
        <p:txBody>
          <a:bodyPr>
            <a:normAutofit fontScale="90000"/>
          </a:bodyPr>
          <a:lstStyle/>
          <a:p>
            <a:r>
              <a:rPr lang="en-US" dirty="0" smtClean="0"/>
              <a:t>Lung Genera/Species of Healthy, Asthma and CF </a:t>
            </a:r>
            <a:r>
              <a:rPr lang="en-US" dirty="0" err="1" smtClean="0"/>
              <a:t>Mycobiomes</a:t>
            </a:r>
            <a:endParaRPr lang="en-US" dirty="0"/>
          </a:p>
        </p:txBody>
      </p:sp>
      <p:pic>
        <p:nvPicPr>
          <p:cNvPr id="3" name="Picture 2"/>
          <p:cNvPicPr>
            <a:picLocks noChangeAspect="1"/>
          </p:cNvPicPr>
          <p:nvPr/>
        </p:nvPicPr>
        <p:blipFill>
          <a:blip r:embed="rId2"/>
          <a:stretch>
            <a:fillRect/>
          </a:stretch>
        </p:blipFill>
        <p:spPr>
          <a:xfrm>
            <a:off x="1580264" y="1252538"/>
            <a:ext cx="6039736" cy="5378670"/>
          </a:xfrm>
          <a:prstGeom prst="rect">
            <a:avLst/>
          </a:prstGeom>
        </p:spPr>
      </p:pic>
      <p:sp>
        <p:nvSpPr>
          <p:cNvPr id="4" name="TextBox 3"/>
          <p:cNvSpPr txBox="1"/>
          <p:nvPr/>
        </p:nvSpPr>
        <p:spPr>
          <a:xfrm>
            <a:off x="6972300" y="3581400"/>
            <a:ext cx="1908583" cy="646331"/>
          </a:xfrm>
          <a:prstGeom prst="rect">
            <a:avLst/>
          </a:prstGeom>
          <a:noFill/>
        </p:spPr>
        <p:txBody>
          <a:bodyPr wrap="none" rtlCol="0">
            <a:spAutoFit/>
          </a:bodyPr>
          <a:lstStyle/>
          <a:p>
            <a:r>
              <a:rPr lang="en-US" b="1" dirty="0" smtClean="0">
                <a:solidFill>
                  <a:srgbClr val="FF0000"/>
                </a:solidFill>
              </a:rPr>
              <a:t>Red = opportunist</a:t>
            </a:r>
          </a:p>
          <a:p>
            <a:r>
              <a:rPr lang="en-US" b="1" dirty="0" smtClean="0">
                <a:solidFill>
                  <a:srgbClr val="FF0000"/>
                </a:solidFill>
              </a:rPr>
              <a:t>pathogen</a:t>
            </a:r>
            <a:endParaRPr lang="en-US" b="1" dirty="0">
              <a:solidFill>
                <a:srgbClr val="FF0000"/>
              </a:solidFill>
            </a:endParaRPr>
          </a:p>
        </p:txBody>
      </p:sp>
      <p:sp>
        <p:nvSpPr>
          <p:cNvPr id="5" name="TextBox 4"/>
          <p:cNvSpPr txBox="1"/>
          <p:nvPr/>
        </p:nvSpPr>
        <p:spPr>
          <a:xfrm>
            <a:off x="5640755" y="6452968"/>
            <a:ext cx="2897448" cy="615553"/>
          </a:xfrm>
          <a:prstGeom prst="rect">
            <a:avLst/>
          </a:prstGeom>
          <a:noFill/>
        </p:spPr>
        <p:txBody>
          <a:bodyPr wrap="none" rtlCol="0">
            <a:spAutoFit/>
          </a:bodyPr>
          <a:lstStyle/>
          <a:p>
            <a:r>
              <a:rPr lang="en-US" sz="1600" dirty="0" smtClean="0"/>
              <a:t>Nguyen, </a:t>
            </a:r>
            <a:r>
              <a:rPr lang="en-US" sz="1600" dirty="0"/>
              <a:t>Front Micro 6:1-9, 2015 </a:t>
            </a:r>
          </a:p>
          <a:p>
            <a:endParaRPr lang="en-US" dirty="0"/>
          </a:p>
        </p:txBody>
      </p:sp>
    </p:spTree>
    <p:extLst>
      <p:ext uri="{BB962C8B-B14F-4D97-AF65-F5344CB8AC3E}">
        <p14:creationId xmlns:p14="http://schemas.microsoft.com/office/powerpoint/2010/main" val="23576755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85800" y="177800"/>
            <a:ext cx="7772400" cy="1016000"/>
          </a:xfrm>
        </p:spPr>
        <p:txBody>
          <a:bodyPr>
            <a:normAutofit fontScale="90000"/>
          </a:bodyPr>
          <a:lstStyle/>
          <a:p>
            <a:pPr eaLnBrk="1" hangingPunct="1"/>
            <a:r>
              <a:rPr lang="en-US" dirty="0">
                <a:latin typeface="Calibri" charset="0"/>
                <a:ea typeface="ＭＳ Ｐゴシック" charset="0"/>
                <a:cs typeface="ＭＳ Ｐゴシック" charset="0"/>
              </a:rPr>
              <a:t>Fungal </a:t>
            </a:r>
            <a:r>
              <a:rPr lang="en-US" dirty="0" smtClean="0">
                <a:latin typeface="Calibri" charset="0"/>
                <a:ea typeface="ＭＳ Ｐゴシック" charset="0"/>
                <a:cs typeface="ＭＳ Ｐゴシック" charset="0"/>
              </a:rPr>
              <a:t>Allergy in Respiratory Allergist Referrals</a:t>
            </a:r>
            <a:endParaRPr lang="en-US" dirty="0">
              <a:latin typeface="Calibri" charset="0"/>
              <a:ea typeface="ＭＳ Ｐゴシック" charset="0"/>
              <a:cs typeface="ＭＳ Ｐゴシック" charset="0"/>
            </a:endParaRPr>
          </a:p>
        </p:txBody>
      </p:sp>
      <p:pic>
        <p:nvPicPr>
          <p:cNvPr id="2765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20800"/>
            <a:ext cx="79121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1438275" y="5664200"/>
            <a:ext cx="6777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19.1% overall prevalence of fungal sensitization in patients undergoing</a:t>
            </a:r>
          </a:p>
          <a:p>
            <a:pPr eaLnBrk="1" hangingPunct="1"/>
            <a:r>
              <a:rPr lang="en-US" sz="1800">
                <a:latin typeface="Calibri" charset="0"/>
              </a:rPr>
              <a:t>evaluation for respiratory symptoms</a:t>
            </a:r>
          </a:p>
        </p:txBody>
      </p:sp>
      <p:sp>
        <p:nvSpPr>
          <p:cNvPr id="27653" name="TextBox 5"/>
          <p:cNvSpPr txBox="1">
            <a:spLocks noChangeArrowheads="1"/>
          </p:cNvSpPr>
          <p:nvPr/>
        </p:nvSpPr>
        <p:spPr bwMode="auto">
          <a:xfrm flipH="1">
            <a:off x="4406900" y="6310313"/>
            <a:ext cx="473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Mari A et al, </a:t>
            </a:r>
            <a:r>
              <a:rPr lang="en-US" sz="1800" i="1">
                <a:latin typeface="Calibri" charset="0"/>
              </a:rPr>
              <a:t>Clin Exp Allergy </a:t>
            </a:r>
            <a:r>
              <a:rPr lang="en-US" sz="1800">
                <a:latin typeface="Calibri" charset="0"/>
              </a:rPr>
              <a:t>2003;33:1429-38</a:t>
            </a:r>
          </a:p>
        </p:txBody>
      </p:sp>
    </p:spTree>
    <p:extLst>
      <p:ext uri="{BB962C8B-B14F-4D97-AF65-F5344CB8AC3E}">
        <p14:creationId xmlns:p14="http://schemas.microsoft.com/office/powerpoint/2010/main" val="3294242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idx="4294967295"/>
          </p:nvPr>
        </p:nvSpPr>
        <p:spPr>
          <a:xfrm>
            <a:off x="177800" y="0"/>
            <a:ext cx="8966200" cy="1143000"/>
          </a:xfrm>
        </p:spPr>
        <p:txBody>
          <a:bodyPr/>
          <a:lstStyle/>
          <a:p>
            <a:pPr eaLnBrk="1" hangingPunct="1"/>
            <a:r>
              <a:rPr lang="en-US" i="1">
                <a:latin typeface="Times" charset="0"/>
                <a:ea typeface="ＭＳ Ｐゴシック" charset="0"/>
                <a:cs typeface="ＭＳ Ｐゴシック" charset="0"/>
              </a:rPr>
              <a:t>Aspergillus</a:t>
            </a:r>
            <a:r>
              <a:rPr lang="en-US">
                <a:latin typeface="Times" charset="0"/>
                <a:ea typeface="ＭＳ Ｐゴシック" charset="0"/>
                <a:cs typeface="ＭＳ Ｐゴシック" charset="0"/>
              </a:rPr>
              <a:t> Sensitization in CF</a:t>
            </a:r>
          </a:p>
        </p:txBody>
      </p:sp>
      <p:sp>
        <p:nvSpPr>
          <p:cNvPr id="34818" name="Content Placeholder 2"/>
          <p:cNvSpPr>
            <a:spLocks noGrp="1"/>
          </p:cNvSpPr>
          <p:nvPr>
            <p:ph idx="4294967295"/>
          </p:nvPr>
        </p:nvSpPr>
        <p:spPr/>
        <p:txBody>
          <a:bodyPr/>
          <a:lstStyle/>
          <a:p>
            <a:pPr defTabSz="457200" eaLnBrk="1" hangingPunct="1"/>
            <a:endParaRPr lang="en-US">
              <a:latin typeface="Times" charset="0"/>
              <a:ea typeface="ＭＳ Ｐゴシック" charset="0"/>
              <a:cs typeface="ＭＳ Ｐゴシック" charset="0"/>
            </a:endParaRPr>
          </a:p>
        </p:txBody>
      </p:sp>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66800"/>
            <a:ext cx="8890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4"/>
          <p:cNvSpPr txBox="1">
            <a:spLocks noChangeArrowheads="1"/>
          </p:cNvSpPr>
          <p:nvPr/>
        </p:nvSpPr>
        <p:spPr bwMode="auto">
          <a:xfrm>
            <a:off x="685800" y="5867400"/>
            <a:ext cx="3521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latin typeface="Calibri" charset="0"/>
              </a:rPr>
              <a:t>Manchester UK adult CF clinic n=54</a:t>
            </a:r>
          </a:p>
        </p:txBody>
      </p:sp>
      <p:sp>
        <p:nvSpPr>
          <p:cNvPr id="34821" name="TextBox 5"/>
          <p:cNvSpPr txBox="1">
            <a:spLocks noChangeArrowheads="1"/>
          </p:cNvSpPr>
          <p:nvPr/>
        </p:nvSpPr>
        <p:spPr bwMode="auto">
          <a:xfrm>
            <a:off x="6629400" y="6400800"/>
            <a:ext cx="18112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charset="0"/>
                <a:ea typeface="ＭＳ Ｐゴシック" charset="0"/>
                <a:cs typeface="ＭＳ Ｐゴシック" charset="0"/>
              </a:defRPr>
            </a:lvl1pPr>
            <a:lvl2pPr marL="742950" indent="-285750" defTabSz="457200">
              <a:defRPr sz="2400">
                <a:solidFill>
                  <a:schemeClr val="tx1"/>
                </a:solidFill>
                <a:latin typeface="Times" charset="0"/>
                <a:ea typeface="ＭＳ Ｐゴシック" charset="0"/>
              </a:defRPr>
            </a:lvl2pPr>
            <a:lvl3pPr marL="1143000" indent="-228600" defTabSz="457200">
              <a:defRPr sz="2400">
                <a:solidFill>
                  <a:schemeClr val="tx1"/>
                </a:solidFill>
                <a:latin typeface="Times" charset="0"/>
                <a:ea typeface="ＭＳ Ｐゴシック" charset="0"/>
              </a:defRPr>
            </a:lvl3pPr>
            <a:lvl4pPr marL="1600200" indent="-228600" defTabSz="457200">
              <a:defRPr sz="2400">
                <a:solidFill>
                  <a:schemeClr val="tx1"/>
                </a:solidFill>
                <a:latin typeface="Times" charset="0"/>
                <a:ea typeface="ＭＳ Ｐゴシック" charset="0"/>
              </a:defRPr>
            </a:lvl4pPr>
            <a:lvl5pPr marL="2057400" indent="-228600" defTabSz="4572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400" dirty="0" smtClean="0">
                <a:latin typeface="Arial" charset="0"/>
                <a:cs typeface="Arial" charset="0"/>
              </a:rPr>
              <a:t>Baxter</a:t>
            </a:r>
            <a:r>
              <a:rPr lang="en-US" sz="1400" dirty="0">
                <a:latin typeface="Arial" charset="0"/>
                <a:cs typeface="Arial" charset="0"/>
              </a:rPr>
              <a:t>, ISHAM 2009</a:t>
            </a:r>
          </a:p>
        </p:txBody>
      </p:sp>
    </p:spTree>
    <p:extLst>
      <p:ext uri="{BB962C8B-B14F-4D97-AF65-F5344CB8AC3E}">
        <p14:creationId xmlns:p14="http://schemas.microsoft.com/office/powerpoint/2010/main" val="26426595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271463" y="304800"/>
            <a:ext cx="8229600" cy="1143000"/>
          </a:xfrm>
        </p:spPr>
        <p:txBody>
          <a:bodyPr/>
          <a:lstStyle/>
          <a:p>
            <a:pPr eaLnBrk="1" hangingPunct="1"/>
            <a:r>
              <a:rPr lang="en-US" sz="3600">
                <a:solidFill>
                  <a:schemeClr val="tx1"/>
                </a:solidFill>
                <a:latin typeface="Arial" charset="0"/>
                <a:ea typeface="ＭＳ Ｐゴシック" charset="0"/>
                <a:cs typeface="ＭＳ Ｐゴシック" charset="0"/>
              </a:rPr>
              <a:t>Diagnostic Criteria for ABPA in CF</a:t>
            </a:r>
            <a:endParaRPr lang="en-US" sz="2400" b="1">
              <a:latin typeface="Times" charset="0"/>
              <a:ea typeface="ＭＳ Ｐゴシック" charset="0"/>
              <a:cs typeface="ＭＳ Ｐゴシック" charset="0"/>
            </a:endParaRPr>
          </a:p>
        </p:txBody>
      </p:sp>
      <p:sp>
        <p:nvSpPr>
          <p:cNvPr id="31747" name="Rectangle 3"/>
          <p:cNvSpPr>
            <a:spLocks noGrp="1" noChangeArrowheads="1"/>
          </p:cNvSpPr>
          <p:nvPr>
            <p:ph type="subTitle" idx="1"/>
          </p:nvPr>
        </p:nvSpPr>
        <p:spPr>
          <a:xfrm>
            <a:off x="947738" y="1676400"/>
            <a:ext cx="7510462" cy="4419600"/>
          </a:xfrm>
        </p:spPr>
        <p:txBody>
          <a:bodyPr>
            <a:normAutofit lnSpcReduction="10000"/>
          </a:bodyPr>
          <a:lstStyle/>
          <a:p>
            <a:pPr marL="533400" indent="-533400" algn="l" eaLnBrk="1" hangingPunct="1"/>
            <a:r>
              <a:rPr lang="en-US" sz="2000" dirty="0">
                <a:solidFill>
                  <a:schemeClr val="tx1"/>
                </a:solidFill>
                <a:latin typeface="Arial" charset="0"/>
                <a:ea typeface="ＭＳ Ｐゴシック" charset="0"/>
                <a:cs typeface="ＭＳ Ｐゴシック" charset="0"/>
              </a:rPr>
              <a:t>1.    Acute or </a:t>
            </a:r>
            <a:r>
              <a:rPr lang="en-US" sz="2000" dirty="0" err="1">
                <a:solidFill>
                  <a:schemeClr val="tx1"/>
                </a:solidFill>
                <a:latin typeface="Arial" charset="0"/>
                <a:ea typeface="ＭＳ Ｐゴシック" charset="0"/>
                <a:cs typeface="ＭＳ Ｐゴシック" charset="0"/>
              </a:rPr>
              <a:t>subacute</a:t>
            </a:r>
            <a:r>
              <a:rPr lang="en-US" sz="2000" dirty="0">
                <a:solidFill>
                  <a:schemeClr val="tx1"/>
                </a:solidFill>
                <a:latin typeface="Arial" charset="0"/>
                <a:ea typeface="ＭＳ Ｐゴシック" charset="0"/>
                <a:cs typeface="ＭＳ Ｐゴシック" charset="0"/>
              </a:rPr>
              <a:t> clinical deterioration (cough, wheeze, exercise intolerance, exercise induced asthma, change in pulmonary function, increased sputum) not attributable to another </a:t>
            </a:r>
            <a:r>
              <a:rPr lang="en-US" sz="2000" dirty="0" smtClean="0">
                <a:solidFill>
                  <a:schemeClr val="tx1"/>
                </a:solidFill>
                <a:latin typeface="Arial" charset="0"/>
                <a:ea typeface="ＭＳ Ｐゴシック" charset="0"/>
                <a:cs typeface="ＭＳ Ｐゴシック" charset="0"/>
              </a:rPr>
              <a:t>etiology</a:t>
            </a:r>
            <a:endParaRPr lang="en-US" sz="2000" dirty="0">
              <a:solidFill>
                <a:schemeClr val="tx1"/>
              </a:solidFill>
              <a:latin typeface="Arial" charset="0"/>
              <a:ea typeface="ＭＳ Ｐゴシック" charset="0"/>
              <a:cs typeface="ＭＳ Ｐゴシック" charset="0"/>
            </a:endParaRPr>
          </a:p>
          <a:p>
            <a:pPr marL="533400" indent="-533400" algn="l" eaLnBrk="1" hangingPunct="1"/>
            <a:r>
              <a:rPr lang="en-US" sz="2000" dirty="0">
                <a:solidFill>
                  <a:schemeClr val="tx1"/>
                </a:solidFill>
                <a:latin typeface="Arial" charset="0"/>
                <a:ea typeface="ＭＳ Ｐゴシック" charset="0"/>
                <a:cs typeface="ＭＳ Ｐゴシック" charset="0"/>
              </a:rPr>
              <a:t>2.    Total serum </a:t>
            </a:r>
            <a:r>
              <a:rPr lang="en-US" sz="2000" dirty="0" err="1">
                <a:solidFill>
                  <a:schemeClr val="tx1"/>
                </a:solidFill>
                <a:latin typeface="Arial" charset="0"/>
                <a:ea typeface="ＭＳ Ｐゴシック" charset="0"/>
                <a:cs typeface="ＭＳ Ｐゴシック" charset="0"/>
              </a:rPr>
              <a:t>IgE</a:t>
            </a:r>
            <a:r>
              <a:rPr lang="en-US" sz="2000" dirty="0">
                <a:solidFill>
                  <a:schemeClr val="tx1"/>
                </a:solidFill>
                <a:latin typeface="Arial" charset="0"/>
                <a:ea typeface="ＭＳ Ｐゴシック" charset="0"/>
                <a:cs typeface="ＭＳ Ｐゴシック" charset="0"/>
              </a:rPr>
              <a:t> &gt;500 IU/</a:t>
            </a:r>
            <a:r>
              <a:rPr lang="en-US" sz="2000" dirty="0" smtClean="0">
                <a:solidFill>
                  <a:schemeClr val="tx1"/>
                </a:solidFill>
                <a:latin typeface="Arial" charset="0"/>
                <a:ea typeface="ＭＳ Ｐゴシック" charset="0"/>
                <a:cs typeface="ＭＳ Ｐゴシック" charset="0"/>
              </a:rPr>
              <a:t>mL</a:t>
            </a:r>
            <a:endParaRPr lang="en-US" sz="2000" dirty="0">
              <a:solidFill>
                <a:schemeClr val="tx1"/>
              </a:solidFill>
              <a:latin typeface="Arial" charset="0"/>
              <a:ea typeface="ＭＳ Ｐゴシック" charset="0"/>
              <a:cs typeface="ＭＳ Ｐゴシック" charset="0"/>
            </a:endParaRPr>
          </a:p>
          <a:p>
            <a:pPr marL="533400" indent="-533400" algn="l" eaLnBrk="1" hangingPunct="1">
              <a:buFont typeface="Times" charset="0"/>
              <a:buAutoNum type="arabicPeriod" startAt="3"/>
            </a:pPr>
            <a:r>
              <a:rPr lang="en-US" sz="2000" dirty="0">
                <a:solidFill>
                  <a:schemeClr val="tx1"/>
                </a:solidFill>
                <a:latin typeface="Arial" charset="0"/>
                <a:ea typeface="ＭＳ Ｐゴシック" charset="0"/>
                <a:cs typeface="ＭＳ Ｐゴシック" charset="0"/>
              </a:rPr>
              <a:t>Immediate skin test reactivity, or </a:t>
            </a:r>
            <a:r>
              <a:rPr lang="en-US" sz="2000" i="1" dirty="0">
                <a:solidFill>
                  <a:schemeClr val="tx1"/>
                </a:solidFill>
                <a:latin typeface="Arial" charset="0"/>
                <a:ea typeface="ＭＳ Ｐゴシック" charset="0"/>
                <a:cs typeface="ＭＳ Ｐゴシック" charset="0"/>
              </a:rPr>
              <a:t>in vitro</a:t>
            </a:r>
            <a:r>
              <a:rPr lang="en-US" sz="2000" dirty="0">
                <a:solidFill>
                  <a:schemeClr val="tx1"/>
                </a:solidFill>
                <a:latin typeface="Arial" charset="0"/>
                <a:ea typeface="ＭＳ Ｐゴシック" charset="0"/>
                <a:cs typeface="ＭＳ Ｐゴシック" charset="0"/>
              </a:rPr>
              <a:t> demonstration of</a:t>
            </a:r>
          </a:p>
          <a:p>
            <a:pPr marL="533400" indent="-533400" algn="l" eaLnBrk="1" hangingPunct="1"/>
            <a:r>
              <a:rPr lang="en-US" sz="2000" dirty="0">
                <a:solidFill>
                  <a:schemeClr val="tx1"/>
                </a:solidFill>
                <a:latin typeface="Arial" charset="0"/>
                <a:ea typeface="ＭＳ Ｐゴシック" charset="0"/>
                <a:cs typeface="ＭＳ Ｐゴシック" charset="0"/>
              </a:rPr>
              <a:t>	</a:t>
            </a:r>
            <a:r>
              <a:rPr lang="en-US" sz="2000" dirty="0" err="1">
                <a:solidFill>
                  <a:schemeClr val="tx1"/>
                </a:solidFill>
                <a:latin typeface="Arial" charset="0"/>
                <a:ea typeface="ＭＳ Ｐゴシック" charset="0"/>
                <a:cs typeface="ＭＳ Ｐゴシック" charset="0"/>
              </a:rPr>
              <a:t>IgE</a:t>
            </a:r>
            <a:r>
              <a:rPr lang="en-US" sz="2000" dirty="0">
                <a:solidFill>
                  <a:schemeClr val="tx1"/>
                </a:solidFill>
                <a:latin typeface="Arial" charset="0"/>
                <a:ea typeface="ＭＳ Ｐゴシック" charset="0"/>
                <a:cs typeface="ＭＳ Ｐゴシック" charset="0"/>
              </a:rPr>
              <a:t> antibody, to </a:t>
            </a:r>
            <a:r>
              <a:rPr lang="en-US" sz="2000" i="1" dirty="0">
                <a:solidFill>
                  <a:schemeClr val="tx1"/>
                </a:solidFill>
                <a:latin typeface="Arial" charset="0"/>
                <a:ea typeface="ＭＳ Ｐゴシック" charset="0"/>
                <a:cs typeface="ＭＳ Ｐゴシック" charset="0"/>
              </a:rPr>
              <a:t>A. </a:t>
            </a:r>
            <a:r>
              <a:rPr lang="en-US" sz="2000" i="1" dirty="0" err="1" smtClean="0">
                <a:solidFill>
                  <a:schemeClr val="tx1"/>
                </a:solidFill>
                <a:latin typeface="Arial" charset="0"/>
                <a:ea typeface="ＭＳ Ｐゴシック" charset="0"/>
                <a:cs typeface="ＭＳ Ｐゴシック" charset="0"/>
              </a:rPr>
              <a:t>fumigatus</a:t>
            </a:r>
            <a:r>
              <a:rPr lang="en-US" sz="2000" dirty="0" smtClean="0">
                <a:solidFill>
                  <a:schemeClr val="tx1"/>
                </a:solidFill>
                <a:latin typeface="Arial" charset="0"/>
                <a:ea typeface="ＭＳ Ｐゴシック" charset="0"/>
                <a:cs typeface="ＭＳ Ｐゴシック" charset="0"/>
              </a:rPr>
              <a:t> </a:t>
            </a:r>
            <a:endParaRPr lang="en-US" sz="2000" dirty="0">
              <a:solidFill>
                <a:schemeClr val="tx1"/>
              </a:solidFill>
              <a:latin typeface="Arial" charset="0"/>
              <a:ea typeface="ＭＳ Ｐゴシック" charset="0"/>
              <a:cs typeface="ＭＳ Ｐゴシック" charset="0"/>
            </a:endParaRPr>
          </a:p>
          <a:p>
            <a:pPr marL="533400" indent="-533400" algn="l" eaLnBrk="1" hangingPunct="1"/>
            <a:r>
              <a:rPr lang="en-US" sz="2000" dirty="0">
                <a:solidFill>
                  <a:schemeClr val="tx1"/>
                </a:solidFill>
                <a:latin typeface="Arial" charset="0"/>
                <a:ea typeface="ＭＳ Ｐゴシック" charset="0"/>
                <a:cs typeface="ＭＳ Ｐゴシック" charset="0"/>
              </a:rPr>
              <a:t>4.    One or both of the following: </a:t>
            </a:r>
          </a:p>
          <a:p>
            <a:pPr marL="533400" indent="-533400" algn="l" eaLnBrk="1" hangingPunct="1"/>
            <a:r>
              <a:rPr lang="en-US" sz="2000" dirty="0">
                <a:solidFill>
                  <a:schemeClr val="tx1"/>
                </a:solidFill>
                <a:latin typeface="Arial" charset="0"/>
                <a:ea typeface="ＭＳ Ｐゴシック" charset="0"/>
                <a:cs typeface="ＭＳ Ｐゴシック" charset="0"/>
              </a:rPr>
              <a:t>	a. Serum precipitins, or </a:t>
            </a:r>
            <a:r>
              <a:rPr lang="en-US" sz="2000" dirty="0" err="1">
                <a:solidFill>
                  <a:schemeClr val="tx1"/>
                </a:solidFill>
                <a:latin typeface="Arial" charset="0"/>
                <a:ea typeface="ＭＳ Ｐゴシック" charset="0"/>
                <a:cs typeface="ＭＳ Ｐゴシック" charset="0"/>
              </a:rPr>
              <a:t>IgG</a:t>
            </a:r>
            <a:r>
              <a:rPr lang="en-US" sz="2000" dirty="0">
                <a:solidFill>
                  <a:schemeClr val="tx1"/>
                </a:solidFill>
                <a:latin typeface="Arial" charset="0"/>
                <a:ea typeface="ＭＳ Ｐゴシック" charset="0"/>
                <a:cs typeface="ＭＳ Ｐゴシック" charset="0"/>
              </a:rPr>
              <a:t> antibody, to </a:t>
            </a:r>
            <a:r>
              <a:rPr lang="en-US" sz="2000" i="1" dirty="0">
                <a:solidFill>
                  <a:schemeClr val="tx1"/>
                </a:solidFill>
                <a:latin typeface="Arial" charset="0"/>
                <a:ea typeface="ＭＳ Ｐゴシック" charset="0"/>
                <a:cs typeface="ＭＳ Ｐゴシック" charset="0"/>
              </a:rPr>
              <a:t>A. </a:t>
            </a:r>
            <a:r>
              <a:rPr lang="en-US" sz="2000" i="1" dirty="0" err="1">
                <a:solidFill>
                  <a:schemeClr val="tx1"/>
                </a:solidFill>
                <a:latin typeface="Arial" charset="0"/>
                <a:ea typeface="ＭＳ Ｐゴシック" charset="0"/>
                <a:cs typeface="ＭＳ Ｐゴシック" charset="0"/>
              </a:rPr>
              <a:t>fumigatus</a:t>
            </a:r>
            <a:r>
              <a:rPr lang="en-US" sz="2000" i="1" dirty="0">
                <a:solidFill>
                  <a:schemeClr val="tx1"/>
                </a:solidFill>
                <a:latin typeface="Arial" charset="0"/>
                <a:ea typeface="ＭＳ Ｐゴシック" charset="0"/>
                <a:cs typeface="ＭＳ Ｐゴシック" charset="0"/>
              </a:rPr>
              <a:t>.</a:t>
            </a:r>
            <a:r>
              <a:rPr lang="en-US" sz="2000" dirty="0">
                <a:solidFill>
                  <a:schemeClr val="tx1"/>
                </a:solidFill>
                <a:latin typeface="Arial" charset="0"/>
                <a:ea typeface="ＭＳ Ｐゴシック" charset="0"/>
                <a:cs typeface="ＭＳ Ｐゴシック" charset="0"/>
              </a:rPr>
              <a:t> </a:t>
            </a:r>
          </a:p>
          <a:p>
            <a:pPr marL="533400" indent="-533400" algn="l" eaLnBrk="1" hangingPunct="1"/>
            <a:r>
              <a:rPr lang="en-US" sz="2000" dirty="0">
                <a:solidFill>
                  <a:schemeClr val="tx1"/>
                </a:solidFill>
                <a:latin typeface="Arial" charset="0"/>
                <a:ea typeface="ＭＳ Ｐゴシック" charset="0"/>
                <a:cs typeface="ＭＳ Ｐゴシック" charset="0"/>
              </a:rPr>
              <a:t>	b. New or recent abnormalities on the chest</a:t>
            </a:r>
          </a:p>
          <a:p>
            <a:pPr marL="533400" indent="-533400" algn="l" eaLnBrk="1" hangingPunct="1"/>
            <a:r>
              <a:rPr lang="en-US" sz="2000" dirty="0">
                <a:solidFill>
                  <a:schemeClr val="tx1"/>
                </a:solidFill>
                <a:latin typeface="Arial" charset="0"/>
                <a:ea typeface="ＭＳ Ｐゴシック" charset="0"/>
                <a:cs typeface="ＭＳ Ｐゴシック" charset="0"/>
              </a:rPr>
              <a:t>	radiograph (infiltrates, mucus plugging) or chest CT</a:t>
            </a:r>
          </a:p>
          <a:p>
            <a:pPr marL="533400" indent="-533400" algn="l" eaLnBrk="1" hangingPunct="1"/>
            <a:r>
              <a:rPr lang="en-US" sz="2000" dirty="0">
                <a:solidFill>
                  <a:schemeClr val="tx1"/>
                </a:solidFill>
                <a:latin typeface="Arial" charset="0"/>
                <a:ea typeface="ＭＳ Ｐゴシック" charset="0"/>
                <a:cs typeface="ＭＳ Ｐゴシック" charset="0"/>
              </a:rPr>
              <a:t>	(bronchiectasis) that have not cleared with antibiotics</a:t>
            </a:r>
          </a:p>
          <a:p>
            <a:pPr marL="533400" indent="-533400" algn="l" eaLnBrk="1" hangingPunct="1"/>
            <a:r>
              <a:rPr lang="en-US" sz="2000" dirty="0">
                <a:solidFill>
                  <a:schemeClr val="tx1"/>
                </a:solidFill>
                <a:latin typeface="Arial" charset="0"/>
                <a:ea typeface="ＭＳ Ｐゴシック" charset="0"/>
                <a:cs typeface="ＭＳ Ｐゴシック" charset="0"/>
              </a:rPr>
              <a:t>	and standard </a:t>
            </a:r>
            <a:r>
              <a:rPr lang="en-US" sz="2000" dirty="0" smtClean="0">
                <a:solidFill>
                  <a:schemeClr val="tx1"/>
                </a:solidFill>
                <a:latin typeface="Arial" charset="0"/>
                <a:ea typeface="ＭＳ Ｐゴシック" charset="0"/>
                <a:cs typeface="ＭＳ Ｐゴシック" charset="0"/>
              </a:rPr>
              <a:t>physiotherapy</a:t>
            </a:r>
            <a:endParaRPr lang="en-US" sz="2000" dirty="0">
              <a:solidFill>
                <a:schemeClr val="tx1"/>
              </a:solidFill>
              <a:latin typeface="Arial" charset="0"/>
              <a:ea typeface="ＭＳ Ｐゴシック" charset="0"/>
              <a:cs typeface="ＭＳ Ｐゴシック" charset="0"/>
            </a:endParaRPr>
          </a:p>
          <a:p>
            <a:pPr marL="533400" indent="-533400" eaLnBrk="1" hangingPunct="1"/>
            <a:endParaRPr lang="en-US" sz="1400" dirty="0">
              <a:latin typeface="Times" charset="0"/>
              <a:ea typeface="ＭＳ Ｐゴシック" charset="0"/>
              <a:cs typeface="ＭＳ Ｐゴシック" charset="0"/>
            </a:endParaRPr>
          </a:p>
        </p:txBody>
      </p:sp>
      <p:sp>
        <p:nvSpPr>
          <p:cNvPr id="31748" name="Rectangle 4"/>
          <p:cNvSpPr>
            <a:spLocks noChangeArrowheads="1"/>
          </p:cNvSpPr>
          <p:nvPr/>
        </p:nvSpPr>
        <p:spPr bwMode="auto">
          <a:xfrm>
            <a:off x="4953000" y="6343650"/>
            <a:ext cx="3522901"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spcBef>
                <a:spcPct val="20000"/>
              </a:spcBef>
              <a:spcAft>
                <a:spcPct val="100000"/>
              </a:spcAft>
            </a:pPr>
            <a:r>
              <a:rPr lang="en-US" sz="1600" dirty="0" smtClean="0">
                <a:latin typeface="+mj-lt"/>
              </a:rPr>
              <a:t>Stevens, </a:t>
            </a:r>
            <a:r>
              <a:rPr lang="en-US" sz="1600" dirty="0" err="1">
                <a:latin typeface="+mj-lt"/>
              </a:rPr>
              <a:t>Clin</a:t>
            </a:r>
            <a:r>
              <a:rPr lang="en-US" sz="1600" dirty="0">
                <a:latin typeface="+mj-lt"/>
              </a:rPr>
              <a:t> Infect Dis 2003;37:S225-64</a:t>
            </a:r>
            <a:endParaRPr lang="en-US" sz="1600" b="1" dirty="0">
              <a:latin typeface="+mj-lt"/>
            </a:endParaRPr>
          </a:p>
        </p:txBody>
      </p:sp>
    </p:spTree>
    <p:extLst>
      <p:ext uri="{BB962C8B-B14F-4D97-AF65-F5344CB8AC3E}">
        <p14:creationId xmlns:p14="http://schemas.microsoft.com/office/powerpoint/2010/main" val="42080737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228600"/>
            <a:ext cx="7789863" cy="1447800"/>
          </a:xfrm>
        </p:spPr>
        <p:txBody>
          <a:bodyPr/>
          <a:lstStyle/>
          <a:p>
            <a:pPr eaLnBrk="1" hangingPunct="1"/>
            <a:r>
              <a:rPr lang="en-US" sz="3600">
                <a:latin typeface="Arial" charset="0"/>
                <a:ea typeface="ＭＳ Ｐゴシック" charset="0"/>
                <a:cs typeface="Times" charset="0"/>
              </a:rPr>
              <a:t>Screening for ABPA in CF</a:t>
            </a:r>
            <a:endParaRPr lang="en-US">
              <a:solidFill>
                <a:schemeClr val="tx1"/>
              </a:solidFill>
              <a:latin typeface="Times" charset="0"/>
              <a:ea typeface="ＭＳ Ｐゴシック" charset="0"/>
              <a:cs typeface="Times" charset="0"/>
            </a:endParaRPr>
          </a:p>
        </p:txBody>
      </p:sp>
      <p:sp>
        <p:nvSpPr>
          <p:cNvPr id="50179" name="Rectangle 3"/>
          <p:cNvSpPr>
            <a:spLocks noGrp="1" noChangeArrowheads="1"/>
          </p:cNvSpPr>
          <p:nvPr>
            <p:ph type="body" idx="1"/>
          </p:nvPr>
        </p:nvSpPr>
        <p:spPr>
          <a:xfrm>
            <a:off x="677863" y="1371600"/>
            <a:ext cx="7991475" cy="4114800"/>
          </a:xfrm>
        </p:spPr>
        <p:txBody>
          <a:bodyPr/>
          <a:lstStyle/>
          <a:p>
            <a:pPr lvl="2" algn="just" eaLnBrk="1" hangingPunct="1">
              <a:lnSpc>
                <a:spcPct val="90000"/>
              </a:lnSpc>
            </a:pPr>
            <a:endParaRPr lang="en-US" sz="2000" b="1" dirty="0">
              <a:latin typeface="Times" charset="0"/>
              <a:ea typeface="ＭＳ Ｐゴシック" charset="0"/>
              <a:cs typeface="Times" charset="0"/>
            </a:endParaRPr>
          </a:p>
          <a:p>
            <a:pPr eaLnBrk="1" hangingPunct="1">
              <a:lnSpc>
                <a:spcPct val="90000"/>
              </a:lnSpc>
            </a:pPr>
            <a:r>
              <a:rPr lang="en-US" sz="2800" dirty="0">
                <a:latin typeface="Arial" charset="0"/>
                <a:ea typeface="ＭＳ Ｐゴシック" charset="0"/>
                <a:cs typeface="Times" charset="0"/>
              </a:rPr>
              <a:t>Annual total serum </a:t>
            </a:r>
            <a:r>
              <a:rPr lang="en-US" sz="2800" dirty="0" err="1">
                <a:latin typeface="Arial" charset="0"/>
                <a:ea typeface="ＭＳ Ｐゴシック" charset="0"/>
                <a:cs typeface="Times" charset="0"/>
              </a:rPr>
              <a:t>IgE</a:t>
            </a:r>
            <a:r>
              <a:rPr lang="en-US" sz="2800" dirty="0">
                <a:latin typeface="Arial" charset="0"/>
                <a:ea typeface="ＭＳ Ｐゴシック" charset="0"/>
                <a:cs typeface="Times" charset="0"/>
              </a:rPr>
              <a:t> after age 6</a:t>
            </a:r>
          </a:p>
          <a:p>
            <a:pPr eaLnBrk="1" hangingPunct="1">
              <a:lnSpc>
                <a:spcPct val="90000"/>
              </a:lnSpc>
            </a:pPr>
            <a:r>
              <a:rPr lang="en-US" sz="2800" dirty="0">
                <a:latin typeface="Arial" charset="0"/>
                <a:ea typeface="ＭＳ Ｐゴシック" charset="0"/>
                <a:cs typeface="Times" charset="0"/>
              </a:rPr>
              <a:t>If total </a:t>
            </a:r>
            <a:r>
              <a:rPr lang="en-US" sz="2800" dirty="0" err="1">
                <a:latin typeface="Arial" charset="0"/>
                <a:ea typeface="ＭＳ Ｐゴシック" charset="0"/>
                <a:cs typeface="Times" charset="0"/>
              </a:rPr>
              <a:t>IgE</a:t>
            </a:r>
            <a:r>
              <a:rPr lang="en-US" sz="2800" dirty="0">
                <a:latin typeface="Arial" charset="0"/>
                <a:ea typeface="ＭＳ Ｐゴシック" charset="0"/>
                <a:cs typeface="Times" charset="0"/>
              </a:rPr>
              <a:t>  &gt;500 IU/mL: </a:t>
            </a:r>
            <a:r>
              <a:rPr lang="en-US" sz="2800" i="1" dirty="0" err="1">
                <a:latin typeface="Arial" charset="0"/>
                <a:ea typeface="ＭＳ Ｐゴシック" charset="0"/>
                <a:cs typeface="Times" charset="0"/>
              </a:rPr>
              <a:t>Aspergillus</a:t>
            </a:r>
            <a:r>
              <a:rPr lang="en-US" sz="2800" dirty="0">
                <a:latin typeface="Arial" charset="0"/>
                <a:ea typeface="ＭＳ Ｐゴシック" charset="0"/>
                <a:cs typeface="Times" charset="0"/>
              </a:rPr>
              <a:t> skin test or </a:t>
            </a:r>
            <a:r>
              <a:rPr lang="en-US" sz="2800" i="1" dirty="0">
                <a:latin typeface="Arial" charset="0"/>
                <a:ea typeface="ＭＳ Ｐゴシック" charset="0"/>
                <a:cs typeface="Times" charset="0"/>
              </a:rPr>
              <a:t>A. </a:t>
            </a:r>
            <a:r>
              <a:rPr lang="en-US" sz="2800" i="1" dirty="0" err="1">
                <a:latin typeface="Arial" charset="0"/>
                <a:ea typeface="ＭＳ Ｐゴシック" charset="0"/>
                <a:cs typeface="Times" charset="0"/>
              </a:rPr>
              <a:t>fumigatus</a:t>
            </a:r>
            <a:r>
              <a:rPr lang="en-US" sz="2800" dirty="0">
                <a:latin typeface="Arial" charset="0"/>
                <a:ea typeface="ＭＳ Ｐゴシック" charset="0"/>
                <a:cs typeface="Times" charset="0"/>
              </a:rPr>
              <a:t> serum antibody test</a:t>
            </a:r>
            <a:endParaRPr lang="en-US" sz="2800" u="sng" dirty="0">
              <a:latin typeface="Arial" charset="0"/>
              <a:ea typeface="ＭＳ Ｐゴシック" charset="0"/>
              <a:cs typeface="Times" charset="0"/>
            </a:endParaRPr>
          </a:p>
          <a:p>
            <a:pPr eaLnBrk="1" hangingPunct="1">
              <a:lnSpc>
                <a:spcPct val="90000"/>
              </a:lnSpc>
            </a:pPr>
            <a:r>
              <a:rPr lang="en-US" sz="2800" dirty="0">
                <a:latin typeface="Arial" charset="0"/>
                <a:ea typeface="ＭＳ Ｐゴシック" charset="0"/>
                <a:cs typeface="Times" charset="0"/>
              </a:rPr>
              <a:t>If total </a:t>
            </a:r>
            <a:r>
              <a:rPr lang="en-US" sz="2800" dirty="0" err="1">
                <a:latin typeface="Arial" charset="0"/>
                <a:ea typeface="ＭＳ Ｐゴシック" charset="0"/>
                <a:cs typeface="Times" charset="0"/>
              </a:rPr>
              <a:t>IgE</a:t>
            </a:r>
            <a:r>
              <a:rPr lang="en-US" sz="2800" dirty="0">
                <a:latin typeface="Arial" charset="0"/>
                <a:ea typeface="ＭＳ Ｐゴシック" charset="0"/>
                <a:cs typeface="Times" charset="0"/>
              </a:rPr>
              <a:t>  &lt;500 IU/mL: repeat if increased suspicion for ABPA (such as pulmonary exacerbation) and do skin test or serum antibody test</a:t>
            </a:r>
            <a:r>
              <a:rPr lang="en-US" sz="2800" dirty="0">
                <a:latin typeface="Times" charset="0"/>
                <a:ea typeface="ＭＳ Ｐゴシック" charset="0"/>
                <a:cs typeface="Times" charset="0"/>
              </a:rPr>
              <a:t> </a:t>
            </a:r>
          </a:p>
          <a:p>
            <a:pPr eaLnBrk="1" hangingPunct="1">
              <a:lnSpc>
                <a:spcPct val="90000"/>
              </a:lnSpc>
            </a:pPr>
            <a:endParaRPr lang="en-US" sz="2800" b="1" dirty="0">
              <a:latin typeface="Times" charset="0"/>
              <a:ea typeface="ＭＳ Ｐゴシック" charset="0"/>
              <a:cs typeface="Times" charset="0"/>
            </a:endParaRPr>
          </a:p>
        </p:txBody>
      </p:sp>
      <p:sp>
        <p:nvSpPr>
          <p:cNvPr id="50180" name="Rectangle 4"/>
          <p:cNvSpPr>
            <a:spLocks noChangeArrowheads="1"/>
          </p:cNvSpPr>
          <p:nvPr/>
        </p:nvSpPr>
        <p:spPr bwMode="auto">
          <a:xfrm>
            <a:off x="4648200" y="5943600"/>
            <a:ext cx="4495800"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endParaRPr lang="en-US" sz="1800" b="1" dirty="0">
              <a:solidFill>
                <a:schemeClr val="tx2"/>
              </a:solidFill>
            </a:endParaRPr>
          </a:p>
          <a:p>
            <a:pPr>
              <a:spcBef>
                <a:spcPct val="20000"/>
              </a:spcBef>
              <a:spcAft>
                <a:spcPct val="100000"/>
              </a:spcAft>
            </a:pPr>
            <a:r>
              <a:rPr lang="en-US" sz="1600" dirty="0"/>
              <a:t>Stevens, </a:t>
            </a:r>
            <a:r>
              <a:rPr lang="en-US" sz="1600" dirty="0" err="1"/>
              <a:t>Clin</a:t>
            </a:r>
            <a:r>
              <a:rPr lang="en-US" sz="1600" dirty="0"/>
              <a:t> Infect Dis 2003;37:S225-64</a:t>
            </a:r>
            <a:endParaRPr lang="en-US" sz="1600" b="1" dirty="0"/>
          </a:p>
        </p:txBody>
      </p:sp>
    </p:spTree>
    <p:extLst>
      <p:ext uri="{BB962C8B-B14F-4D97-AF65-F5344CB8AC3E}">
        <p14:creationId xmlns:p14="http://schemas.microsoft.com/office/powerpoint/2010/main" val="34550372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normAutofit fontScale="90000"/>
          </a:bodyPr>
          <a:lstStyle/>
          <a:p>
            <a:r>
              <a:rPr lang="en-US" sz="3600">
                <a:latin typeface="Calibri" charset="0"/>
                <a:ea typeface="ＭＳ Ｐゴシック" charset="0"/>
                <a:cs typeface="Calibri" charset="0"/>
              </a:rPr>
              <a:t>Survey of ABPA Diagnostic Criteria </a:t>
            </a:r>
            <a:br>
              <a:rPr lang="en-US" sz="3600">
                <a:latin typeface="Calibri" charset="0"/>
                <a:ea typeface="ＭＳ Ｐゴシック" charset="0"/>
                <a:cs typeface="Calibri" charset="0"/>
              </a:rPr>
            </a:br>
            <a:r>
              <a:rPr lang="en-US" sz="3600">
                <a:latin typeface="Calibri" charset="0"/>
                <a:ea typeface="ＭＳ Ｐゴシック" charset="0"/>
                <a:cs typeface="Calibri" charset="0"/>
              </a:rPr>
              <a:t>in UK CF Centers </a:t>
            </a:r>
          </a:p>
        </p:txBody>
      </p:sp>
      <p:pic>
        <p:nvPicPr>
          <p:cNvPr id="34818"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t="-6749" b="-6749"/>
          <a:stretch>
            <a:fillRect/>
          </a:stretch>
        </p:blipFill>
        <p:spPr>
          <a:xfrm>
            <a:off x="152400" y="1981200"/>
            <a:ext cx="8872538" cy="4697413"/>
          </a:xfrm>
        </p:spPr>
      </p:pic>
      <p:sp>
        <p:nvSpPr>
          <p:cNvPr id="34819" name="TextBox 6"/>
          <p:cNvSpPr txBox="1">
            <a:spLocks noChangeArrowheads="1"/>
          </p:cNvSpPr>
          <p:nvPr/>
        </p:nvSpPr>
        <p:spPr bwMode="auto">
          <a:xfrm>
            <a:off x="4927600" y="6248400"/>
            <a:ext cx="35214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Calibri" charset="0"/>
                <a:cs typeface="Calibri" charset="0"/>
              </a:rPr>
              <a:t>Cunningham, </a:t>
            </a:r>
            <a:r>
              <a:rPr lang="en-US" sz="1600" dirty="0">
                <a:latin typeface="Calibri" charset="0"/>
                <a:cs typeface="Calibri" charset="0"/>
              </a:rPr>
              <a:t>Arch Dis Child 2001;84:89</a:t>
            </a:r>
          </a:p>
        </p:txBody>
      </p:sp>
      <p:sp>
        <p:nvSpPr>
          <p:cNvPr id="34820" name="TextBox 7"/>
          <p:cNvSpPr txBox="1">
            <a:spLocks noChangeArrowheads="1"/>
          </p:cNvSpPr>
          <p:nvPr/>
        </p:nvSpPr>
        <p:spPr bwMode="auto">
          <a:xfrm>
            <a:off x="304800" y="5562600"/>
            <a:ext cx="4427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Calibri" charset="0"/>
                <a:cs typeface="Calibri" charset="0"/>
              </a:rPr>
              <a:t>Data obtained from 45/58 Centers (78%)</a:t>
            </a:r>
          </a:p>
        </p:txBody>
      </p:sp>
    </p:spTree>
    <p:extLst>
      <p:ext uri="{BB962C8B-B14F-4D97-AF65-F5344CB8AC3E}">
        <p14:creationId xmlns:p14="http://schemas.microsoft.com/office/powerpoint/2010/main" val="40275990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1219200" y="0"/>
            <a:ext cx="6948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600">
                <a:latin typeface="Calibri" charset="0"/>
                <a:cs typeface="Calibri" charset="0"/>
              </a:rPr>
              <a:t>Center-Based Diagnostic Criteria -</a:t>
            </a:r>
          </a:p>
          <a:p>
            <a:pPr algn="ctr"/>
            <a:r>
              <a:rPr lang="en-US" sz="3600">
                <a:latin typeface="Calibri" charset="0"/>
                <a:cs typeface="Calibri" charset="0"/>
              </a:rPr>
              <a:t>The Leeds Regional CF Unit Example</a:t>
            </a:r>
          </a:p>
        </p:txBody>
      </p:sp>
      <p:sp>
        <p:nvSpPr>
          <p:cNvPr id="35842" name="TextBox 3"/>
          <p:cNvSpPr txBox="1">
            <a:spLocks noChangeArrowheads="1"/>
          </p:cNvSpPr>
          <p:nvPr/>
        </p:nvSpPr>
        <p:spPr bwMode="auto">
          <a:xfrm>
            <a:off x="1143000" y="1143000"/>
            <a:ext cx="723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Calibri" charset="0"/>
                <a:cs typeface="Calibri" charset="0"/>
              </a:rPr>
              <a:t>•ABPA:   IgE ≥400 IU/mL, Af-sIgE &gt;3.7 U/L, Af-sIgG&gt;90 mg/L, </a:t>
            </a:r>
          </a:p>
          <a:p>
            <a:r>
              <a:rPr lang="en-US" sz="2000">
                <a:latin typeface="Calibri" charset="0"/>
                <a:cs typeface="Calibri" charset="0"/>
              </a:rPr>
              <a:t>                ≥10% drop in FEV1, wheeze</a:t>
            </a:r>
          </a:p>
          <a:p>
            <a:r>
              <a:rPr lang="en-US" sz="2000">
                <a:latin typeface="Calibri" charset="0"/>
                <a:cs typeface="Calibri" charset="0"/>
              </a:rPr>
              <a:t>•</a:t>
            </a:r>
            <a:r>
              <a:rPr lang="en-US" sz="2000" i="1">
                <a:latin typeface="Calibri" charset="0"/>
                <a:cs typeface="Calibri" charset="0"/>
              </a:rPr>
              <a:t>Aspergillus</a:t>
            </a:r>
            <a:r>
              <a:rPr lang="en-US" sz="2000">
                <a:latin typeface="Calibri" charset="0"/>
                <a:cs typeface="Calibri" charset="0"/>
              </a:rPr>
              <a:t> bronchitis: ≥4 cultures in 12 mos, IgE≤400, Af-sIgE&lt;3.7,       	≥10% drop in FEV1, wheeze, cough</a:t>
            </a:r>
          </a:p>
        </p:txBody>
      </p:sp>
      <p:pic>
        <p:nvPicPr>
          <p:cNvPr id="358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74676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419600"/>
            <a:ext cx="6070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p:cNvSpPr txBox="1">
            <a:spLocks noChangeArrowheads="1"/>
          </p:cNvSpPr>
          <p:nvPr/>
        </p:nvSpPr>
        <p:spPr bwMode="auto">
          <a:xfrm>
            <a:off x="5540463" y="6477000"/>
            <a:ext cx="30059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Calibri" charset="0"/>
                <a:cs typeface="Calibri" charset="0"/>
              </a:rPr>
              <a:t>Lauren, J Cyst </a:t>
            </a:r>
            <a:r>
              <a:rPr lang="en-US" sz="1600" dirty="0" err="1" smtClean="0">
                <a:latin typeface="Calibri" charset="0"/>
                <a:cs typeface="Calibri" charset="0"/>
              </a:rPr>
              <a:t>Fibros</a:t>
            </a:r>
            <a:r>
              <a:rPr lang="en-US" sz="1600" dirty="0" smtClean="0">
                <a:latin typeface="Calibri" charset="0"/>
                <a:cs typeface="Calibri" charset="0"/>
              </a:rPr>
              <a:t> 2013;12:S88</a:t>
            </a:r>
            <a:endParaRPr lang="en-US" sz="1600" dirty="0">
              <a:latin typeface="Calibri" charset="0"/>
              <a:cs typeface="Calibri" charset="0"/>
            </a:endParaRPr>
          </a:p>
        </p:txBody>
      </p:sp>
    </p:spTree>
    <p:extLst>
      <p:ext uri="{BB962C8B-B14F-4D97-AF65-F5344CB8AC3E}">
        <p14:creationId xmlns:p14="http://schemas.microsoft.com/office/powerpoint/2010/main" val="1517453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2400" y="0"/>
            <a:ext cx="8534400" cy="1143000"/>
          </a:xfrm>
        </p:spPr>
        <p:txBody>
          <a:bodyPr/>
          <a:lstStyle/>
          <a:p>
            <a:pPr eaLnBrk="1" hangingPunct="1"/>
            <a:r>
              <a:rPr lang="en-US" sz="3000">
                <a:latin typeface="Calibri" charset="0"/>
                <a:ea typeface="ＭＳ Ｐゴシック" charset="0"/>
                <a:cs typeface="Calibri" charset="0"/>
              </a:rPr>
              <a:t>Recombinant Af Allergens in Serodiagnosis of ABPA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3129577"/>
              </p:ext>
            </p:extLst>
          </p:nvPr>
        </p:nvGraphicFramePr>
        <p:xfrm>
          <a:off x="457200" y="1280585"/>
          <a:ext cx="8229600" cy="5566835"/>
        </p:xfrm>
        <a:graphic>
          <a:graphicData uri="http://schemas.openxmlformats.org/drawingml/2006/table">
            <a:tbl>
              <a:tblPr/>
              <a:tblGrid>
                <a:gridCol w="1646238"/>
                <a:gridCol w="1646237"/>
                <a:gridCol w="1644650"/>
                <a:gridCol w="1646238"/>
                <a:gridCol w="1646237"/>
              </a:tblGrid>
              <a:tr h="370417">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Times New Roman" charset="0"/>
                          <a:ea typeface="ＭＳ Ｐゴシック" charset="0"/>
                          <a:cs typeface="Calibri" charset="0"/>
                        </a:rPr>
                        <a:t>Antigen</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2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Times New Roman" charset="0"/>
                          <a:ea typeface="ＭＳ Ｐゴシック" charset="0"/>
                          <a:cs typeface="Calibri" charset="0"/>
                        </a:rPr>
                        <a:t>Sensitivity, n/N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2">
                  <a:txBody>
                    <a:bodyPr/>
                    <a:lstStyle/>
                    <a:p>
                      <a:pPr marL="0" marR="0" lvl="0" indent="0" algn="ctr" defTabSz="457200" rtl="0" eaLnBrk="1" fontAlgn="base" latinLnBrk="0" hangingPunct="1">
                        <a:lnSpc>
                          <a:spcPct val="2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Times New Roman" charset="0"/>
                          <a:ea typeface="ＭＳ Ｐゴシック" charset="0"/>
                          <a:cs typeface="Calibri" charset="0"/>
                        </a:rPr>
                        <a:t>Specificity, n/N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732367">
                <a:tc>
                  <a:txBody>
                    <a:bodyPr/>
                    <a:lstStyle/>
                    <a:p>
                      <a:pPr marL="0" marR="0" lvl="0" indent="0" algn="l" defTabSz="457200" rtl="0" eaLnBrk="1" fontAlgn="base" latinLnBrk="0" hangingPunct="1">
                        <a:lnSpc>
                          <a:spcPct val="2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New Roman" charset="0"/>
                        <a:ea typeface="ＭＳ Ｐゴシック" charset="0"/>
                        <a:cs typeface="Calibri"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ABPA</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Aspergillus sensitized asthma</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Asthma/controls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References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09600">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rAsp f1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84/105 (80)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30/60 (50)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0/13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charset="0"/>
                          <a:ea typeface="ＭＳ Ｐゴシック" charset="0"/>
                          <a:cs typeface="Calibri" charset="0"/>
                        </a:rPr>
                        <a:t>Moser 1994; Crameri 1996, 1998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0417">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rAsp f2</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24/25 (96)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Not done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0/20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charset="0"/>
                          <a:ea typeface="ＭＳ Ｐゴシック" charset="0"/>
                          <a:cs typeface="Calibri" charset="0"/>
                        </a:rPr>
                        <a:t>Banarjee 1997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09600">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rAsp f3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66/71 (93)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26/48 (54)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0/24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charset="0"/>
                          <a:ea typeface="ＭＳ Ｐゴシック" charset="0"/>
                          <a:cs typeface="Calibri" charset="0"/>
                        </a:rPr>
                        <a:t>Hemmann 1998,  Crameri 1998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09600">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rAsp f4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58/72 (81)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0/52 (0)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0/25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charset="0"/>
                          <a:ea typeface="ＭＳ Ｐゴシック" charset="0"/>
                          <a:cs typeface="Calibri" charset="0"/>
                        </a:rPr>
                        <a:t>Hemmann 1999,  Crameri 1998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09600">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rAsp f6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38/72 (53)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0/52 (0)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0/25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charset="0"/>
                          <a:ea typeface="ＭＳ Ｐゴシック" charset="0"/>
                          <a:cs typeface="Calibri" charset="0"/>
                        </a:rPr>
                        <a:t>Crameri 1998, Hemmann 1999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0417">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rAsp f34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60/64 (94)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11/24 (46)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0/7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charset="0"/>
                          <a:ea typeface="ＭＳ Ｐゴシック" charset="0"/>
                          <a:cs typeface="Calibri" charset="0"/>
                        </a:rPr>
                        <a:t>Glaser 2009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0417">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rAsp f1 or f3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58/60 (97)</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30/40 (75)</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0/20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Times New Roman" charset="0"/>
                          <a:ea typeface="ＭＳ Ｐゴシック" charset="0"/>
                          <a:cs typeface="Calibri" charset="0"/>
                        </a:rPr>
                        <a:t>Crameri 1998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09600">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dirty="0" err="1">
                          <a:ln>
                            <a:noFill/>
                          </a:ln>
                          <a:solidFill>
                            <a:srgbClr val="000000"/>
                          </a:solidFill>
                          <a:effectLst/>
                          <a:latin typeface="Times New Roman" charset="0"/>
                          <a:ea typeface="ＭＳ Ｐゴシック" charset="0"/>
                          <a:cs typeface="Calibri" charset="0"/>
                        </a:rPr>
                        <a:t>rAsp</a:t>
                      </a:r>
                      <a:r>
                        <a:rPr kumimoji="0" lang="en-US" sz="1200" b="0" i="0" u="none" strike="noStrike" cap="none" normalizeH="0" baseline="0" dirty="0">
                          <a:ln>
                            <a:noFill/>
                          </a:ln>
                          <a:solidFill>
                            <a:srgbClr val="000000"/>
                          </a:solidFill>
                          <a:effectLst/>
                          <a:latin typeface="Times New Roman" charset="0"/>
                          <a:ea typeface="ＭＳ Ｐゴシック" charset="0"/>
                          <a:cs typeface="Calibri" charset="0"/>
                        </a:rPr>
                        <a:t> f4 or f6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65/72 (90)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0/52 (0)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Times New Roman" charset="0"/>
                          <a:ea typeface="ＭＳ Ｐゴシック" charset="0"/>
                          <a:cs typeface="Calibri" charset="0"/>
                        </a:rPr>
                        <a:t>0/25 (100)</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2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Times New Roman" charset="0"/>
                          <a:ea typeface="ＭＳ Ｐゴシック" charset="0"/>
                          <a:cs typeface="Calibri" charset="0"/>
                        </a:rPr>
                        <a:t> </a:t>
                      </a:r>
                      <a:r>
                        <a:rPr kumimoji="0" lang="en-US" sz="1100" b="0" i="0" u="none" strike="noStrike" cap="none" normalizeH="0" baseline="0" dirty="0" err="1">
                          <a:ln>
                            <a:noFill/>
                          </a:ln>
                          <a:solidFill>
                            <a:srgbClr val="000000"/>
                          </a:solidFill>
                          <a:effectLst/>
                          <a:latin typeface="Times New Roman" charset="0"/>
                          <a:ea typeface="ＭＳ Ｐゴシック" charset="0"/>
                          <a:cs typeface="Calibri" charset="0"/>
                        </a:rPr>
                        <a:t>Crameri</a:t>
                      </a:r>
                      <a:r>
                        <a:rPr kumimoji="0" lang="en-US" sz="1100" b="0" i="0" u="none" strike="noStrike" cap="none" normalizeH="0" baseline="0" dirty="0">
                          <a:ln>
                            <a:noFill/>
                          </a:ln>
                          <a:solidFill>
                            <a:srgbClr val="000000"/>
                          </a:solidFill>
                          <a:effectLst/>
                          <a:latin typeface="Times New Roman" charset="0"/>
                          <a:ea typeface="ＭＳ Ｐゴシック" charset="0"/>
                          <a:cs typeface="Calibri" charset="0"/>
                        </a:rPr>
                        <a:t> 1998, </a:t>
                      </a:r>
                      <a:r>
                        <a:rPr kumimoji="0" lang="en-US" sz="1100" b="0" i="0" u="none" strike="noStrike" cap="none" normalizeH="0" baseline="0" dirty="0" err="1">
                          <a:ln>
                            <a:noFill/>
                          </a:ln>
                          <a:solidFill>
                            <a:srgbClr val="000000"/>
                          </a:solidFill>
                          <a:effectLst/>
                          <a:latin typeface="Times New Roman" charset="0"/>
                          <a:ea typeface="ＭＳ Ｐゴシック" charset="0"/>
                          <a:cs typeface="Calibri" charset="0"/>
                        </a:rPr>
                        <a:t>Hemmann</a:t>
                      </a:r>
                      <a:r>
                        <a:rPr kumimoji="0" lang="en-US" sz="1100" b="0" i="0" u="none" strike="noStrike" cap="none" normalizeH="0" baseline="0" dirty="0">
                          <a:ln>
                            <a:noFill/>
                          </a:ln>
                          <a:solidFill>
                            <a:srgbClr val="000000"/>
                          </a:solidFill>
                          <a:effectLst/>
                          <a:latin typeface="Times New Roman" charset="0"/>
                          <a:ea typeface="ＭＳ Ｐゴシック" charset="0"/>
                          <a:cs typeface="Calibri" charset="0"/>
                        </a:rPr>
                        <a:t> 1999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 name="Frame 4"/>
          <p:cNvSpPr/>
          <p:nvPr/>
        </p:nvSpPr>
        <p:spPr>
          <a:xfrm>
            <a:off x="457200" y="4061885"/>
            <a:ext cx="6578600" cy="1198033"/>
          </a:xfrm>
          <a:prstGeom prst="frame">
            <a:avLst>
              <a:gd name="adj1" fmla="val 4717"/>
            </a:avLst>
          </a:prstGeom>
          <a:solidFill>
            <a:srgbClr val="FF0000"/>
          </a:solidFill>
          <a:ln w="19050" cmpd="sng">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Frame 5"/>
          <p:cNvSpPr/>
          <p:nvPr/>
        </p:nvSpPr>
        <p:spPr>
          <a:xfrm>
            <a:off x="457200" y="6172200"/>
            <a:ext cx="6578600" cy="675220"/>
          </a:xfrm>
          <a:prstGeom prst="frame">
            <a:avLst>
              <a:gd name="adj1" fmla="val 471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3675409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82800" y="1092200"/>
            <a:ext cx="4961790" cy="4867380"/>
          </a:xfrm>
          <a:prstGeom prst="rect">
            <a:avLst/>
          </a:prstGeom>
        </p:spPr>
      </p:pic>
      <p:sp>
        <p:nvSpPr>
          <p:cNvPr id="2" name="TextBox 1"/>
          <p:cNvSpPr txBox="1"/>
          <p:nvPr/>
        </p:nvSpPr>
        <p:spPr>
          <a:xfrm>
            <a:off x="368300" y="368300"/>
            <a:ext cx="8622673" cy="584776"/>
          </a:xfrm>
          <a:prstGeom prst="rect">
            <a:avLst/>
          </a:prstGeom>
          <a:noFill/>
        </p:spPr>
        <p:txBody>
          <a:bodyPr wrap="none" rtlCol="0">
            <a:spAutoFit/>
          </a:bodyPr>
          <a:lstStyle/>
          <a:p>
            <a:r>
              <a:rPr lang="en-US" sz="3200" dirty="0" smtClean="0"/>
              <a:t>ABPA Working Group Unified Diagnostic Algorithm</a:t>
            </a:r>
            <a:endParaRPr lang="en-US" sz="3200" dirty="0"/>
          </a:p>
        </p:txBody>
      </p:sp>
      <p:sp>
        <p:nvSpPr>
          <p:cNvPr id="5" name="TextBox 4"/>
          <p:cNvSpPr txBox="1"/>
          <p:nvPr/>
        </p:nvSpPr>
        <p:spPr>
          <a:xfrm>
            <a:off x="4191000" y="6311900"/>
            <a:ext cx="3328556" cy="338554"/>
          </a:xfrm>
          <a:prstGeom prst="rect">
            <a:avLst/>
          </a:prstGeom>
          <a:noFill/>
        </p:spPr>
        <p:txBody>
          <a:bodyPr wrap="none" rtlCol="0">
            <a:spAutoFit/>
          </a:bodyPr>
          <a:lstStyle/>
          <a:p>
            <a:r>
              <a:rPr lang="en-US" sz="1600" dirty="0" err="1" smtClean="0"/>
              <a:t>Agarwal</a:t>
            </a:r>
            <a:r>
              <a:rPr lang="en-US" sz="1600" dirty="0" smtClean="0"/>
              <a:t>, </a:t>
            </a:r>
            <a:r>
              <a:rPr lang="en-US" sz="1600" dirty="0" err="1" smtClean="0"/>
              <a:t>Clin</a:t>
            </a:r>
            <a:r>
              <a:rPr lang="en-US" sz="1600" dirty="0" smtClean="0"/>
              <a:t> </a:t>
            </a:r>
            <a:r>
              <a:rPr lang="en-US" sz="1600" dirty="0" err="1" smtClean="0"/>
              <a:t>Exp</a:t>
            </a:r>
            <a:r>
              <a:rPr lang="en-US" sz="1600" dirty="0" smtClean="0"/>
              <a:t> Allergy 2013;43:850</a:t>
            </a:r>
            <a:endParaRPr lang="en-US" sz="1600" dirty="0"/>
          </a:p>
        </p:txBody>
      </p:sp>
    </p:spTree>
    <p:extLst>
      <p:ext uri="{BB962C8B-B14F-4D97-AF65-F5344CB8AC3E}">
        <p14:creationId xmlns:p14="http://schemas.microsoft.com/office/powerpoint/2010/main" val="40685443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141368"/>
            <a:ext cx="8159750" cy="522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5310974" y="6419850"/>
            <a:ext cx="2912276" cy="338554"/>
          </a:xfrm>
          <a:prstGeom prst="rect">
            <a:avLst/>
          </a:prstGeom>
          <a:noFill/>
        </p:spPr>
        <p:txBody>
          <a:bodyPr wrap="none" rtlCol="0">
            <a:spAutoFit/>
          </a:bodyPr>
          <a:lstStyle/>
          <a:p>
            <a:r>
              <a:rPr lang="en-US" sz="1600" dirty="0" err="1" smtClean="0"/>
              <a:t>Kurup</a:t>
            </a:r>
            <a:r>
              <a:rPr lang="en-US" sz="1600" dirty="0" smtClean="0"/>
              <a:t>, </a:t>
            </a:r>
            <a:r>
              <a:rPr lang="fr-FR" sz="1600" dirty="0"/>
              <a:t>Med </a:t>
            </a:r>
            <a:r>
              <a:rPr lang="fr-FR" sz="1600" dirty="0" err="1"/>
              <a:t>Mycol</a:t>
            </a:r>
            <a:r>
              <a:rPr lang="fr-FR" sz="1600" dirty="0"/>
              <a:t> </a:t>
            </a:r>
            <a:r>
              <a:rPr lang="fr-FR" sz="1600" dirty="0" smtClean="0"/>
              <a:t>2005;43:S189</a:t>
            </a:r>
            <a:endParaRPr lang="en-US" sz="1600" dirty="0"/>
          </a:p>
        </p:txBody>
      </p:sp>
      <p:sp>
        <p:nvSpPr>
          <p:cNvPr id="3" name="TextBox 2"/>
          <p:cNvSpPr txBox="1"/>
          <p:nvPr/>
        </p:nvSpPr>
        <p:spPr>
          <a:xfrm>
            <a:off x="463550" y="226080"/>
            <a:ext cx="7759700" cy="954107"/>
          </a:xfrm>
          <a:prstGeom prst="rect">
            <a:avLst/>
          </a:prstGeom>
          <a:noFill/>
        </p:spPr>
        <p:txBody>
          <a:bodyPr wrap="square" rtlCol="0">
            <a:spAutoFit/>
          </a:bodyPr>
          <a:lstStyle/>
          <a:p>
            <a:pPr algn="ctr"/>
            <a:r>
              <a:rPr lang="en-US" sz="2800" dirty="0" err="1" smtClean="0"/>
              <a:t>IgE</a:t>
            </a:r>
            <a:r>
              <a:rPr lang="en-US" sz="2800" dirty="0" smtClean="0"/>
              <a:t> Antibodies to Recombinant </a:t>
            </a:r>
            <a:r>
              <a:rPr lang="en-US" sz="2800" i="1" dirty="0" smtClean="0"/>
              <a:t>A. </a:t>
            </a:r>
            <a:r>
              <a:rPr lang="en-US" sz="2800" i="1" dirty="0" err="1" smtClean="0"/>
              <a:t>fumigatus</a:t>
            </a:r>
            <a:r>
              <a:rPr lang="en-US" sz="2800" i="1" dirty="0" smtClean="0"/>
              <a:t> </a:t>
            </a:r>
            <a:r>
              <a:rPr lang="en-US" sz="2800" dirty="0"/>
              <a:t>A</a:t>
            </a:r>
            <a:r>
              <a:rPr lang="en-US" sz="2800" dirty="0" smtClean="0"/>
              <a:t>llergens in Asthmatics </a:t>
            </a:r>
            <a:r>
              <a:rPr lang="en-US" sz="2800" dirty="0" err="1" smtClean="0"/>
              <a:t>vs</a:t>
            </a:r>
            <a:r>
              <a:rPr lang="en-US" sz="2800" dirty="0" smtClean="0"/>
              <a:t> CF Patients</a:t>
            </a:r>
            <a:endParaRPr lang="en-US" sz="2800" dirty="0"/>
          </a:p>
        </p:txBody>
      </p:sp>
    </p:spTree>
    <p:extLst>
      <p:ext uri="{BB962C8B-B14F-4D97-AF65-F5344CB8AC3E}">
        <p14:creationId xmlns:p14="http://schemas.microsoft.com/office/powerpoint/2010/main" val="3197080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pPr eaLnBrk="1" hangingPunct="1"/>
            <a:r>
              <a:rPr lang="en-US" sz="3600" dirty="0" err="1">
                <a:latin typeface="Calibri" charset="0"/>
                <a:ea typeface="ＭＳ Ｐゴシック" charset="0"/>
                <a:cs typeface="ＭＳ Ｐゴシック" charset="0"/>
              </a:rPr>
              <a:t>IgG</a:t>
            </a:r>
            <a:r>
              <a:rPr lang="en-US" sz="3600" dirty="0">
                <a:latin typeface="Calibri" charset="0"/>
                <a:ea typeface="ＭＳ Ｐゴシック" charset="0"/>
                <a:cs typeface="ＭＳ Ｐゴシック" charset="0"/>
              </a:rPr>
              <a:t> Antibodies to </a:t>
            </a:r>
            <a:r>
              <a:rPr lang="en-US" sz="3600" i="1" dirty="0" smtClean="0">
                <a:latin typeface="Calibri" charset="0"/>
                <a:ea typeface="ＭＳ Ｐゴシック" charset="0"/>
                <a:cs typeface="ＭＳ Ｐゴシック" charset="0"/>
              </a:rPr>
              <a:t>A. </a:t>
            </a:r>
            <a:r>
              <a:rPr lang="en-US" sz="3600" i="1" dirty="0" err="1" smtClean="0">
                <a:latin typeface="Calibri" charset="0"/>
                <a:ea typeface="ＭＳ Ｐゴシック" charset="0"/>
                <a:cs typeface="ＭＳ Ｐゴシック" charset="0"/>
              </a:rPr>
              <a:t>fumigatus</a:t>
            </a:r>
            <a:r>
              <a:rPr lang="en-US" sz="3600" i="1" dirty="0" smtClean="0">
                <a:latin typeface="Calibri" charset="0"/>
                <a:ea typeface="ＭＳ Ｐゴシック" charset="0"/>
                <a:cs typeface="ＭＳ Ｐゴシック" charset="0"/>
              </a:rPr>
              <a:t> </a:t>
            </a:r>
            <a:r>
              <a:rPr lang="en-US" sz="3600" dirty="0">
                <a:latin typeface="Calibri" charset="0"/>
                <a:ea typeface="ＭＳ Ｐゴシック" charset="0"/>
                <a:cs typeface="ＭＳ Ｐゴシック" charset="0"/>
              </a:rPr>
              <a:t>Antigens in </a:t>
            </a:r>
            <a:r>
              <a:rPr lang="en-US" sz="3600" dirty="0" err="1">
                <a:latin typeface="Calibri" charset="0"/>
                <a:ea typeface="ＭＳ Ｐゴシック" charset="0"/>
                <a:cs typeface="ＭＳ Ｐゴシック" charset="0"/>
              </a:rPr>
              <a:t>Serodiagnosis</a:t>
            </a:r>
            <a:r>
              <a:rPr lang="en-US" sz="3600" dirty="0">
                <a:latin typeface="Calibri" charset="0"/>
                <a:ea typeface="ＭＳ Ｐゴシック" charset="0"/>
                <a:cs typeface="ＭＳ Ｐゴシック" charset="0"/>
              </a:rPr>
              <a:t> of ABPA</a:t>
            </a:r>
          </a:p>
        </p:txBody>
      </p:sp>
      <p:pic>
        <p:nvPicPr>
          <p:cNvPr id="286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771651"/>
            <a:ext cx="60198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4"/>
          <p:cNvSpPr txBox="1">
            <a:spLocks noChangeArrowheads="1"/>
          </p:cNvSpPr>
          <p:nvPr/>
        </p:nvSpPr>
        <p:spPr bwMode="auto">
          <a:xfrm>
            <a:off x="4665664" y="6112934"/>
            <a:ext cx="4061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err="1" smtClean="0">
                <a:latin typeface="+mj-lt"/>
                <a:cs typeface="Arial"/>
              </a:rPr>
              <a:t>Sarfati</a:t>
            </a:r>
            <a:r>
              <a:rPr lang="en-US" sz="1600" dirty="0" smtClean="0">
                <a:latin typeface="+mj-lt"/>
                <a:cs typeface="Arial"/>
              </a:rPr>
              <a:t>, </a:t>
            </a:r>
            <a:r>
              <a:rPr lang="en-US" sz="1600" dirty="0" err="1">
                <a:latin typeface="+mj-lt"/>
                <a:cs typeface="Arial"/>
              </a:rPr>
              <a:t>Diagn</a:t>
            </a:r>
            <a:r>
              <a:rPr lang="en-US" sz="1600" dirty="0">
                <a:latin typeface="+mj-lt"/>
                <a:cs typeface="Arial"/>
              </a:rPr>
              <a:t> </a:t>
            </a:r>
            <a:r>
              <a:rPr lang="en-US" sz="1600" dirty="0" err="1">
                <a:latin typeface="+mj-lt"/>
                <a:cs typeface="Arial"/>
              </a:rPr>
              <a:t>Microbiol</a:t>
            </a:r>
            <a:r>
              <a:rPr lang="en-US" sz="1600" dirty="0">
                <a:latin typeface="+mj-lt"/>
                <a:cs typeface="Arial"/>
              </a:rPr>
              <a:t> Infect Dis 2006;55:279</a:t>
            </a:r>
          </a:p>
        </p:txBody>
      </p:sp>
      <p:sp>
        <p:nvSpPr>
          <p:cNvPr id="28678" name="TextBox 5"/>
          <p:cNvSpPr txBox="1">
            <a:spLocks noChangeArrowheads="1"/>
          </p:cNvSpPr>
          <p:nvPr/>
        </p:nvSpPr>
        <p:spPr bwMode="auto">
          <a:xfrm>
            <a:off x="7162801" y="3349018"/>
            <a:ext cx="187166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latin typeface="Calibri" charset="0"/>
              </a:rPr>
              <a:t>CF-ABPA (16), black</a:t>
            </a:r>
          </a:p>
          <a:p>
            <a:pPr eaLnBrk="1" hangingPunct="1"/>
            <a:r>
              <a:rPr lang="en-US" sz="1600" dirty="0">
                <a:latin typeface="Calibri" charset="0"/>
              </a:rPr>
              <a:t>ABPA (12), dark gray</a:t>
            </a:r>
          </a:p>
          <a:p>
            <a:pPr eaLnBrk="1" hangingPunct="1"/>
            <a:r>
              <a:rPr lang="en-US" sz="1600" dirty="0">
                <a:latin typeface="Calibri" charset="0"/>
              </a:rPr>
              <a:t>CF (51), light gray</a:t>
            </a:r>
          </a:p>
          <a:p>
            <a:pPr eaLnBrk="1" hangingPunct="1"/>
            <a:r>
              <a:rPr lang="en-US" sz="1600" dirty="0">
                <a:latin typeface="Calibri" charset="0"/>
              </a:rPr>
              <a:t>Control (37), white</a:t>
            </a:r>
          </a:p>
          <a:p>
            <a:pPr eaLnBrk="1" hangingPunct="1"/>
            <a:endParaRPr lang="en-US" dirty="0">
              <a:latin typeface="Calibri" charset="0"/>
            </a:endParaRPr>
          </a:p>
        </p:txBody>
      </p:sp>
      <p:sp>
        <p:nvSpPr>
          <p:cNvPr id="28679" name="TextBox 6"/>
          <p:cNvSpPr txBox="1">
            <a:spLocks noChangeArrowheads="1"/>
          </p:cNvSpPr>
          <p:nvPr/>
        </p:nvSpPr>
        <p:spPr bwMode="auto">
          <a:xfrm>
            <a:off x="228600" y="4675717"/>
            <a:ext cx="219803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latin typeface="Calibri" charset="0"/>
              </a:rPr>
              <a:t>RNU, ribonuclease</a:t>
            </a:r>
          </a:p>
          <a:p>
            <a:pPr eaLnBrk="1" hangingPunct="1"/>
            <a:r>
              <a:rPr lang="en-US" sz="1400">
                <a:latin typeface="Calibri" charset="0"/>
              </a:rPr>
              <a:t>CAT, catalase</a:t>
            </a:r>
          </a:p>
          <a:p>
            <a:pPr eaLnBrk="1" hangingPunct="1"/>
            <a:r>
              <a:rPr lang="en-US" sz="1400">
                <a:latin typeface="Calibri" charset="0"/>
              </a:rPr>
              <a:t>DPPV, dipeptidylpeptidase</a:t>
            </a:r>
          </a:p>
          <a:p>
            <a:pPr eaLnBrk="1" hangingPunct="1"/>
            <a:r>
              <a:rPr lang="en-US" sz="1400">
                <a:latin typeface="Calibri" charset="0"/>
              </a:rPr>
              <a:t>DPPIV, dipeptidylpeptide IV</a:t>
            </a:r>
          </a:p>
          <a:p>
            <a:pPr eaLnBrk="1" hangingPunct="1"/>
            <a:r>
              <a:rPr lang="en-US" sz="1400">
                <a:latin typeface="Calibri" charset="0"/>
              </a:rPr>
              <a:t>MEP, metalloprotease</a:t>
            </a:r>
          </a:p>
          <a:p>
            <a:pPr eaLnBrk="1" hangingPunct="1"/>
            <a:r>
              <a:rPr lang="en-US" sz="1400">
                <a:latin typeface="Calibri" charset="0"/>
              </a:rPr>
              <a:t>PEP, aspartic protease</a:t>
            </a:r>
          </a:p>
          <a:p>
            <a:pPr eaLnBrk="1" hangingPunct="1"/>
            <a:r>
              <a:rPr lang="en-US" sz="1400">
                <a:latin typeface="Calibri" charset="0"/>
              </a:rPr>
              <a:t>SOD, superoxide dismutase</a:t>
            </a:r>
          </a:p>
        </p:txBody>
      </p:sp>
    </p:spTree>
    <p:extLst>
      <p:ext uri="{BB962C8B-B14F-4D97-AF65-F5344CB8AC3E}">
        <p14:creationId xmlns:p14="http://schemas.microsoft.com/office/powerpoint/2010/main" val="1789898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8512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3"/>
          <p:cNvSpPr>
            <a:spLocks noChangeArrowheads="1"/>
          </p:cNvSpPr>
          <p:nvPr/>
        </p:nvSpPr>
        <p:spPr bwMode="auto">
          <a:xfrm>
            <a:off x="5167313" y="60436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a:latin typeface="Calibri" charset="0"/>
            </a:endParaRPr>
          </a:p>
        </p:txBody>
      </p:sp>
      <p:sp>
        <p:nvSpPr>
          <p:cNvPr id="53251" name="Rectangle 4"/>
          <p:cNvSpPr>
            <a:spLocks noChangeArrowheads="1"/>
          </p:cNvSpPr>
          <p:nvPr/>
        </p:nvSpPr>
        <p:spPr bwMode="auto">
          <a:xfrm>
            <a:off x="612775" y="6043613"/>
            <a:ext cx="3932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err="1" smtClean="0">
                <a:latin typeface="Calibri" charset="0"/>
                <a:cs typeface="Calibri" charset="0"/>
              </a:rPr>
              <a:t>Hartl</a:t>
            </a:r>
            <a:r>
              <a:rPr lang="en-US" sz="1600" dirty="0" smtClean="0">
                <a:latin typeface="Calibri" charset="0"/>
                <a:cs typeface="Calibri" charset="0"/>
              </a:rPr>
              <a:t>, Am J Res </a:t>
            </a:r>
            <a:r>
              <a:rPr lang="en-US" sz="1600" dirty="0" err="1" smtClean="0">
                <a:latin typeface="Calibri" charset="0"/>
                <a:cs typeface="Calibri" charset="0"/>
              </a:rPr>
              <a:t>Crit</a:t>
            </a:r>
            <a:r>
              <a:rPr lang="en-US" sz="1600" dirty="0" smtClean="0">
                <a:latin typeface="Calibri" charset="0"/>
                <a:cs typeface="Calibri" charset="0"/>
              </a:rPr>
              <a:t> Care Med </a:t>
            </a:r>
            <a:r>
              <a:rPr lang="en-US" sz="1600" dirty="0">
                <a:latin typeface="Calibri" charset="0"/>
                <a:cs typeface="Calibri" charset="0"/>
              </a:rPr>
              <a:t>2006;173:1370</a:t>
            </a:r>
          </a:p>
        </p:txBody>
      </p:sp>
      <p:sp>
        <p:nvSpPr>
          <p:cNvPr id="53252" name="Rectangle 5"/>
          <p:cNvSpPr>
            <a:spLocks noChangeArrowheads="1"/>
          </p:cNvSpPr>
          <p:nvPr/>
        </p:nvSpPr>
        <p:spPr bwMode="auto">
          <a:xfrm>
            <a:off x="381000" y="0"/>
            <a:ext cx="8077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dirty="0">
                <a:latin typeface="Calibri" charset="0"/>
                <a:cs typeface="Calibri" charset="0"/>
              </a:rPr>
              <a:t>Thymus Activated and Regulated Chemokine (</a:t>
            </a:r>
            <a:r>
              <a:rPr lang="en-US" sz="3200" dirty="0" smtClean="0">
                <a:latin typeface="Calibri" charset="0"/>
                <a:cs typeface="Calibri" charset="0"/>
              </a:rPr>
              <a:t>TARC</a:t>
            </a:r>
            <a:r>
              <a:rPr lang="en-US" sz="3200" dirty="0">
                <a:latin typeface="Calibri" charset="0"/>
                <a:cs typeface="Calibri" charset="0"/>
              </a:rPr>
              <a:t>/</a:t>
            </a:r>
            <a:r>
              <a:rPr lang="en-US" sz="3200" dirty="0" smtClean="0">
                <a:latin typeface="Calibri" charset="0"/>
                <a:cs typeface="Calibri" charset="0"/>
              </a:rPr>
              <a:t>CCL17</a:t>
            </a:r>
            <a:r>
              <a:rPr lang="en-US" sz="3200" dirty="0">
                <a:latin typeface="Calibri" charset="0"/>
                <a:cs typeface="Calibri" charset="0"/>
              </a:rPr>
              <a:t>) and </a:t>
            </a:r>
            <a:r>
              <a:rPr lang="en-US" sz="3200" dirty="0" err="1">
                <a:latin typeface="Calibri" charset="0"/>
                <a:cs typeface="Calibri" charset="0"/>
              </a:rPr>
              <a:t>IgE</a:t>
            </a:r>
            <a:r>
              <a:rPr lang="en-US" sz="3200" dirty="0">
                <a:latin typeface="Calibri" charset="0"/>
                <a:cs typeface="Calibri" charset="0"/>
              </a:rPr>
              <a:t> in CF-ABPA</a:t>
            </a:r>
            <a:r>
              <a:rPr lang="en-US" sz="3600" dirty="0">
                <a:latin typeface="Calibri" charset="0"/>
                <a:cs typeface="Calibri" charset="0"/>
              </a:rPr>
              <a:t> </a:t>
            </a:r>
          </a:p>
        </p:txBody>
      </p:sp>
      <p:graphicFrame>
        <p:nvGraphicFramePr>
          <p:cNvPr id="6" name="Group 2"/>
          <p:cNvGraphicFramePr>
            <a:graphicFrameLocks noGrp="1"/>
          </p:cNvGraphicFramePr>
          <p:nvPr/>
        </p:nvGraphicFramePr>
        <p:xfrm>
          <a:off x="3860800" y="1846263"/>
          <a:ext cx="5105400" cy="2805114"/>
        </p:xfrm>
        <a:graphic>
          <a:graphicData uri="http://schemas.openxmlformats.org/drawingml/2006/table">
            <a:tbl>
              <a:tblPr/>
              <a:tblGrid>
                <a:gridCol w="1473200"/>
                <a:gridCol w="685800"/>
                <a:gridCol w="477838"/>
                <a:gridCol w="496887"/>
                <a:gridCol w="496888"/>
                <a:gridCol w="496887"/>
                <a:gridCol w="496888"/>
                <a:gridCol w="481012"/>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2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200" b="0" i="0" u="none" strike="noStrike" cap="none" normalizeH="0" baseline="0" dirty="0">
                        <a:ln>
                          <a:noFill/>
                        </a:ln>
                        <a:solidFill>
                          <a:schemeClr val="tx1"/>
                        </a:solidFill>
                        <a:effectLst/>
                        <a:latin typeface="Times New Roman"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100" b="1" i="0" u="none" strike="noStrike" cap="none" normalizeH="0" baseline="0" dirty="0">
                          <a:ln>
                            <a:noFill/>
                          </a:ln>
                          <a:solidFill>
                            <a:schemeClr val="tx1"/>
                          </a:solidFill>
                          <a:effectLst/>
                          <a:latin typeface="Times New Roman" charset="0"/>
                          <a:ea typeface="ＭＳ Ｐゴシック" charset="0"/>
                          <a:cs typeface="Times New Roman" charset="0"/>
                        </a:rPr>
                        <a:t>TARC</a:t>
                      </a:r>
                      <a:endParaRPr kumimoji="0" lang="it-IT"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IgE</a:t>
                      </a:r>
                      <a:endParaRPr kumimoji="0" lang="it-IT"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rAsp f1</a:t>
                      </a:r>
                      <a:endParaRPr kumimoji="0" lang="it-IT"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rAsp f3</a:t>
                      </a:r>
                      <a:endParaRPr kumimoji="0" lang="it-IT"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rAsp f4</a:t>
                      </a:r>
                      <a:endParaRPr kumimoji="0" lang="it-IT"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Times New Roman" charset="0"/>
                          <a:ea typeface="ＭＳ Ｐゴシック" charset="0"/>
                          <a:cs typeface="Times New Roman" charset="0"/>
                        </a:rPr>
                        <a:t>rAsp f6</a:t>
                      </a:r>
                      <a:endParaRPr kumimoji="0" lang="it-IT"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IgG</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Sensitivity [%]</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89</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64.7</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68.3</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65.9</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81.7</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64.6</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53.7</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Specificity [%]</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91.2</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81.0</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83.3</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85.9</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71.2</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86.5</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83.7</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Diagnostic accuracy [%]</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93.4</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74.3</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78.1</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79.0</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74.8</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79.0</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73.2</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Positive Likelihood ratio</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17.3</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3.4</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4.1</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4.7</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2.8</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4.8</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3.3</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Negative Likelihood ratio</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0.09</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0.44</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0.38</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0.40</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0.26</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0.41</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0.55</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Area under the ROC</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0.98</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0.84</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0.83</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0.82</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0.79</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Times New Roman" charset="0"/>
                          <a:ea typeface="ＭＳ Ｐゴシック" charset="0"/>
                          <a:cs typeface="Times New Roman" charset="0"/>
                        </a:rPr>
                        <a:t>0.80</a:t>
                      </a:r>
                      <a:endParaRPr kumimoji="0" lang="en-GB" sz="19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chemeClr val="tx1"/>
                          </a:solidFill>
                          <a:effectLst/>
                          <a:latin typeface="Times New Roman" charset="0"/>
                          <a:ea typeface="ＭＳ Ｐゴシック" charset="0"/>
                          <a:cs typeface="Times New Roman" charset="0"/>
                        </a:rPr>
                        <a:t>0.73</a:t>
                      </a:r>
                      <a:endParaRPr kumimoji="0" lang="en-GB" sz="19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327" name="TextBox 6"/>
          <p:cNvSpPr txBox="1">
            <a:spLocks noChangeArrowheads="1"/>
          </p:cNvSpPr>
          <p:nvPr/>
        </p:nvSpPr>
        <p:spPr bwMode="auto">
          <a:xfrm>
            <a:off x="5829300" y="6043613"/>
            <a:ext cx="3136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de-DE" sz="1600" dirty="0" err="1" smtClean="0">
                <a:latin typeface="Calibri" charset="0"/>
                <a:cs typeface="Calibri" charset="0"/>
              </a:rPr>
              <a:t>Latzin</a:t>
            </a:r>
            <a:r>
              <a:rPr lang="de-DE" sz="1600" dirty="0" smtClean="0">
                <a:latin typeface="Calibri" charset="0"/>
                <a:cs typeface="Calibri" charset="0"/>
              </a:rPr>
              <a:t>, </a:t>
            </a:r>
            <a:r>
              <a:rPr lang="de-DE" sz="1600" dirty="0" err="1" smtClean="0">
                <a:latin typeface="Calibri" charset="0"/>
                <a:cs typeface="Calibri" charset="0"/>
              </a:rPr>
              <a:t>Eur</a:t>
            </a:r>
            <a:r>
              <a:rPr lang="de-DE" sz="1600" dirty="0" smtClean="0">
                <a:latin typeface="Calibri" charset="0"/>
                <a:cs typeface="Calibri" charset="0"/>
              </a:rPr>
              <a:t> </a:t>
            </a:r>
            <a:r>
              <a:rPr lang="de-DE" sz="1600" dirty="0" err="1" smtClean="0">
                <a:latin typeface="Calibri" charset="0"/>
                <a:cs typeface="Calibri" charset="0"/>
              </a:rPr>
              <a:t>Resp</a:t>
            </a:r>
            <a:r>
              <a:rPr lang="de-DE" sz="1600" dirty="0" smtClean="0">
                <a:latin typeface="Calibri" charset="0"/>
                <a:cs typeface="Calibri" charset="0"/>
              </a:rPr>
              <a:t> J </a:t>
            </a:r>
            <a:r>
              <a:rPr lang="de-DE" sz="1600" dirty="0">
                <a:latin typeface="Calibri" charset="0"/>
                <a:cs typeface="Calibri" charset="0"/>
              </a:rPr>
              <a:t>2008;31:36</a:t>
            </a:r>
          </a:p>
          <a:p>
            <a:pPr eaLnBrk="1" hangingPunct="1"/>
            <a:endParaRPr lang="en-US" sz="1800" dirty="0">
              <a:latin typeface="Calibri" charset="0"/>
            </a:endParaRPr>
          </a:p>
        </p:txBody>
      </p:sp>
    </p:spTree>
    <p:extLst>
      <p:ext uri="{BB962C8B-B14F-4D97-AF65-F5344CB8AC3E}">
        <p14:creationId xmlns:p14="http://schemas.microsoft.com/office/powerpoint/2010/main" val="21091766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0" y="0"/>
            <a:ext cx="9144000" cy="1331913"/>
          </a:xfrm>
        </p:spPr>
        <p:txBody>
          <a:bodyPr/>
          <a:lstStyle/>
          <a:p>
            <a:pPr eaLnBrk="1" hangingPunct="1"/>
            <a:r>
              <a:rPr lang="en-US" sz="2900">
                <a:latin typeface="Calibri" charset="0"/>
                <a:ea typeface="ＭＳ Ｐゴシック" charset="0"/>
                <a:cs typeface="ＭＳ Ｐゴシック" charset="0"/>
                <a:sym typeface="Helvetica Neue Light" charset="0"/>
              </a:rPr>
              <a:t>Plasma TARC Levels in CF-ABPA, CF with </a:t>
            </a:r>
            <a:r>
              <a:rPr lang="en-US" sz="2900" i="1">
                <a:latin typeface="Calibri" charset="0"/>
                <a:ea typeface="ＭＳ Ｐゴシック" charset="0"/>
                <a:cs typeface="ＭＳ Ｐゴシック" charset="0"/>
                <a:sym typeface="Helvetica Neue Light" charset="0"/>
              </a:rPr>
              <a:t>A. fumigatus  </a:t>
            </a:r>
            <a:r>
              <a:rPr lang="en-US" sz="2900">
                <a:latin typeface="Calibri" charset="0"/>
                <a:ea typeface="ＭＳ Ｐゴシック" charset="0"/>
                <a:cs typeface="ＭＳ Ｐゴシック" charset="0"/>
                <a:sym typeface="Helvetica Neue Light" charset="0"/>
              </a:rPr>
              <a:t>colonization, and </a:t>
            </a:r>
            <a:r>
              <a:rPr lang="en-US" sz="2900" i="1">
                <a:latin typeface="Calibri" charset="0"/>
                <a:ea typeface="ＭＳ Ｐゴシック" charset="0"/>
                <a:cs typeface="ＭＳ Ｐゴシック" charset="0"/>
                <a:sym typeface="Helvetica Neue Light" charset="0"/>
              </a:rPr>
              <a:t>A. fumigatus</a:t>
            </a:r>
            <a:r>
              <a:rPr lang="en-US" sz="2900">
                <a:latin typeface="Calibri" charset="0"/>
                <a:ea typeface="ＭＳ Ｐゴシック" charset="0"/>
                <a:cs typeface="ＭＳ Ｐゴシック" charset="0"/>
                <a:sym typeface="Helvetica Neue Light" charset="0"/>
              </a:rPr>
              <a:t>-</a:t>
            </a:r>
            <a:r>
              <a:rPr lang="en-US" sz="3000">
                <a:latin typeface="Calibri" charset="0"/>
                <a:ea typeface="ＭＳ Ｐゴシック" charset="0"/>
                <a:cs typeface="ＭＳ Ｐゴシック" charset="0"/>
                <a:sym typeface="Helvetica Neue Light" charset="0"/>
              </a:rPr>
              <a:t>negative</a:t>
            </a:r>
            <a:r>
              <a:rPr lang="en-US" sz="2900">
                <a:latin typeface="Calibri" charset="0"/>
                <a:ea typeface="ＭＳ Ｐゴシック" charset="0"/>
                <a:cs typeface="ＭＳ Ｐゴシック" charset="0"/>
                <a:sym typeface="Helvetica Neue Light" charset="0"/>
              </a:rPr>
              <a:t> CF</a:t>
            </a:r>
            <a:endParaRPr lang="en-US" sz="4000">
              <a:latin typeface="Calibri" charset="0"/>
              <a:ea typeface="ＭＳ Ｐゴシック" charset="0"/>
              <a:cs typeface="ＭＳ Ｐゴシック" charset="0"/>
              <a:sym typeface="Helvetica Neue Light" charset="0"/>
            </a:endParaRPr>
          </a:p>
        </p:txBody>
      </p:sp>
      <p:pic>
        <p:nvPicPr>
          <p:cNvPr id="55298" name="Picture 5" descr="Supplementary 1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532288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4"/>
          <p:cNvSpPr txBox="1">
            <a:spLocks noChangeArrowheads="1"/>
          </p:cNvSpPr>
          <p:nvPr/>
        </p:nvSpPr>
        <p:spPr bwMode="auto">
          <a:xfrm>
            <a:off x="5029200" y="5181600"/>
            <a:ext cx="31765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smtClean="0">
                <a:latin typeface="Calibri" charset="0"/>
                <a:cs typeface="Calibri" charset="0"/>
              </a:rPr>
              <a:t>Gernez</a:t>
            </a:r>
            <a:r>
              <a:rPr lang="en-US" sz="1600" dirty="0" smtClean="0">
                <a:latin typeface="Calibri" charset="0"/>
                <a:cs typeface="Calibri" charset="0"/>
              </a:rPr>
              <a:t>, </a:t>
            </a:r>
            <a:r>
              <a:rPr lang="en-US" sz="1600" dirty="0">
                <a:latin typeface="Calibri" charset="0"/>
                <a:cs typeface="Calibri" charset="0"/>
              </a:rPr>
              <a:t>J Cystic Fib 2012;11:</a:t>
            </a:r>
            <a:r>
              <a:rPr lang="en-US" sz="1600" dirty="0" smtClean="0">
                <a:latin typeface="Calibri" charset="0"/>
                <a:cs typeface="Calibri" charset="0"/>
              </a:rPr>
              <a:t>502-10</a:t>
            </a:r>
            <a:endParaRPr lang="en-US" sz="1600" dirty="0">
              <a:latin typeface="Calibri" charset="0"/>
              <a:cs typeface="Calibri" charset="0"/>
            </a:endParaRPr>
          </a:p>
        </p:txBody>
      </p:sp>
      <p:sp>
        <p:nvSpPr>
          <p:cNvPr id="55300" name="TextBox 1"/>
          <p:cNvSpPr txBox="1">
            <a:spLocks noChangeArrowheads="1"/>
          </p:cNvSpPr>
          <p:nvPr/>
        </p:nvSpPr>
        <p:spPr bwMode="auto">
          <a:xfrm>
            <a:off x="1066800" y="5638800"/>
            <a:ext cx="757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Calibri" charset="0"/>
                <a:cs typeface="Calibri" charset="0"/>
              </a:rPr>
              <a:t>TARC did not correlate with standard diagnostic ABPA tests</a:t>
            </a:r>
          </a:p>
        </p:txBody>
      </p:sp>
      <p:sp>
        <p:nvSpPr>
          <p:cNvPr id="55301" name="TextBox 2"/>
          <p:cNvSpPr txBox="1">
            <a:spLocks noChangeArrowheads="1"/>
          </p:cNvSpPr>
          <p:nvPr/>
        </p:nvSpPr>
        <p:spPr bwMode="auto">
          <a:xfrm>
            <a:off x="4953000" y="6096000"/>
            <a:ext cx="32367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Calibri" charset="0"/>
                <a:cs typeface="Calibri" charset="0"/>
              </a:rPr>
              <a:t>   </a:t>
            </a:r>
            <a:r>
              <a:rPr lang="en-US" sz="1600" dirty="0" err="1" smtClean="0">
                <a:latin typeface="Calibri" charset="0"/>
                <a:cs typeface="Calibri" charset="0"/>
              </a:rPr>
              <a:t>Wiliams</a:t>
            </a:r>
            <a:r>
              <a:rPr lang="en-US" sz="1600" dirty="0" smtClean="0">
                <a:latin typeface="Calibri" charset="0"/>
                <a:cs typeface="Calibri" charset="0"/>
              </a:rPr>
              <a:t>, J Cyst </a:t>
            </a:r>
            <a:r>
              <a:rPr lang="en-US" sz="1600" dirty="0" err="1" smtClean="0">
                <a:latin typeface="Calibri" charset="0"/>
                <a:cs typeface="Calibri" charset="0"/>
              </a:rPr>
              <a:t>Fibros</a:t>
            </a:r>
            <a:r>
              <a:rPr lang="en-US" sz="1600" dirty="0" smtClean="0">
                <a:latin typeface="Calibri" charset="0"/>
                <a:cs typeface="Calibri" charset="0"/>
              </a:rPr>
              <a:t> 2011;10:S37</a:t>
            </a:r>
            <a:endParaRPr lang="en-US" sz="1600" dirty="0">
              <a:latin typeface="Calibri" charset="0"/>
              <a:cs typeface="Calibri" charset="0"/>
            </a:endParaRPr>
          </a:p>
        </p:txBody>
      </p:sp>
    </p:spTree>
    <p:extLst>
      <p:ext uri="{BB962C8B-B14F-4D97-AF65-F5344CB8AC3E}">
        <p14:creationId xmlns:p14="http://schemas.microsoft.com/office/powerpoint/2010/main" val="2062135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bIns="50800" anchor="ctr"/>
          <a:lstStyle/>
          <a:p>
            <a:pPr marL="39688" indent="-39688" algn="ctr"/>
            <a:r>
              <a:rPr lang="en-US" sz="2800" dirty="0">
                <a:latin typeface="Arial" charset="0"/>
                <a:ea typeface="ヒラギノ角ゴ ProN W3" charset="0"/>
                <a:cs typeface="ヒラギノ角ゴ ProN W3" charset="0"/>
                <a:sym typeface="Helvetica Neue Light" charset="0"/>
              </a:rPr>
              <a:t>Blood Basophils are Activated &amp; Hyper-responsive to </a:t>
            </a:r>
            <a:r>
              <a:rPr lang="en-US" sz="2800" i="1" dirty="0" err="1">
                <a:latin typeface="Arial" charset="0"/>
                <a:ea typeface="ヒラギノ角ゴ ProN W3" charset="0"/>
                <a:cs typeface="ヒラギノ角ゴ ProN W3" charset="0"/>
                <a:sym typeface="Helvetica Neue Light" charset="0"/>
              </a:rPr>
              <a:t>Aspergillus</a:t>
            </a:r>
            <a:r>
              <a:rPr lang="en-US" sz="2800" dirty="0">
                <a:latin typeface="Arial" charset="0"/>
                <a:ea typeface="ヒラギノ角ゴ ProN W3" charset="0"/>
                <a:cs typeface="ヒラギノ角ゴ ProN W3" charset="0"/>
                <a:sym typeface="Helvetica Neue Light" charset="0"/>
              </a:rPr>
              <a:t> in ABPA </a:t>
            </a:r>
            <a:r>
              <a:rPr lang="en-US" sz="2800" dirty="0" err="1">
                <a:latin typeface="Arial" charset="0"/>
                <a:ea typeface="ヒラギノ角ゴ ProN W3" charset="0"/>
                <a:cs typeface="ヒラギノ角ゴ ProN W3" charset="0"/>
                <a:sym typeface="Helvetica Neue Light" charset="0"/>
              </a:rPr>
              <a:t>vs</a:t>
            </a:r>
            <a:r>
              <a:rPr lang="en-US" sz="2800" dirty="0">
                <a:latin typeface="Arial" charset="0"/>
                <a:ea typeface="ヒラギノ角ゴ ProN W3" charset="0"/>
                <a:cs typeface="ヒラギノ角ゴ ProN W3" charset="0"/>
                <a:sym typeface="Helvetica Neue Light" charset="0"/>
              </a:rPr>
              <a:t> Infected or Control </a:t>
            </a:r>
            <a:r>
              <a:rPr lang="en-US" sz="2800" dirty="0" smtClean="0">
                <a:latin typeface="Arial" charset="0"/>
                <a:ea typeface="ヒラギノ角ゴ ProN W3" charset="0"/>
                <a:cs typeface="ヒラギノ角ゴ ProN W3" charset="0"/>
                <a:sym typeface="Helvetica Neue Light" charset="0"/>
              </a:rPr>
              <a:t>CF Patients</a:t>
            </a:r>
            <a:endParaRPr lang="en-US" sz="2800" dirty="0">
              <a:latin typeface="Arial" charset="0"/>
              <a:ea typeface="ヒラギノ角ゴ ProN W3" charset="0"/>
              <a:cs typeface="ヒラギノ角ゴ ProN W3" charset="0"/>
              <a:sym typeface="Helvetica Neue Light" charset="0"/>
            </a:endParaRPr>
          </a:p>
        </p:txBody>
      </p:sp>
      <p:pic>
        <p:nvPicPr>
          <p:cNvPr id="59394" name="Picture 1027" descr="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81113"/>
            <a:ext cx="62484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4852" name="Group 1028"/>
          <p:cNvGrpSpPr>
            <a:grpSpLocks/>
          </p:cNvGrpSpPr>
          <p:nvPr/>
        </p:nvGrpSpPr>
        <p:grpSpPr bwMode="auto">
          <a:xfrm>
            <a:off x="6553200" y="1524000"/>
            <a:ext cx="2286000" cy="3886200"/>
            <a:chOff x="3216" y="1008"/>
            <a:chExt cx="1440" cy="2448"/>
          </a:xfrm>
        </p:grpSpPr>
        <p:sp>
          <p:nvSpPr>
            <p:cNvPr id="334853" name="Rectangle 1029"/>
            <p:cNvSpPr>
              <a:spLocks/>
            </p:cNvSpPr>
            <p:nvPr/>
          </p:nvSpPr>
          <p:spPr bwMode="auto">
            <a:xfrm>
              <a:off x="4368" y="1920"/>
              <a:ext cx="288" cy="1536"/>
            </a:xfrm>
            <a:prstGeom prst="rect">
              <a:avLst/>
            </a:prstGeom>
            <a:noFill/>
            <a:ln w="28575">
              <a:solidFill>
                <a:srgbClr val="910F1D"/>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4" name="Rectangle 1030"/>
            <p:cNvSpPr>
              <a:spLocks/>
            </p:cNvSpPr>
            <p:nvPr/>
          </p:nvSpPr>
          <p:spPr bwMode="auto">
            <a:xfrm>
              <a:off x="3216" y="2928"/>
              <a:ext cx="288" cy="528"/>
            </a:xfrm>
            <a:prstGeom prst="rect">
              <a:avLst/>
            </a:prstGeom>
            <a:noFill/>
            <a:ln w="28575">
              <a:solidFill>
                <a:srgbClr val="910F1D"/>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5" name="Rectangle 1031"/>
            <p:cNvSpPr>
              <a:spLocks/>
            </p:cNvSpPr>
            <p:nvPr/>
          </p:nvSpPr>
          <p:spPr bwMode="auto">
            <a:xfrm>
              <a:off x="3819" y="1008"/>
              <a:ext cx="288" cy="192"/>
            </a:xfrm>
            <a:prstGeom prst="rect">
              <a:avLst/>
            </a:prstGeom>
            <a:noFill/>
            <a:ln w="28575">
              <a:solidFill>
                <a:srgbClr val="910F1D"/>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334856" name="Group 1032"/>
          <p:cNvGrpSpPr>
            <a:grpSpLocks/>
          </p:cNvGrpSpPr>
          <p:nvPr/>
        </p:nvGrpSpPr>
        <p:grpSpPr bwMode="auto">
          <a:xfrm>
            <a:off x="7772400" y="2481263"/>
            <a:ext cx="1143000" cy="2973387"/>
            <a:chOff x="3984" y="1632"/>
            <a:chExt cx="720" cy="1873"/>
          </a:xfrm>
        </p:grpSpPr>
        <p:sp>
          <p:nvSpPr>
            <p:cNvPr id="334857" name="Rectangle 1033"/>
            <p:cNvSpPr>
              <a:spLocks/>
            </p:cNvSpPr>
            <p:nvPr/>
          </p:nvSpPr>
          <p:spPr bwMode="auto">
            <a:xfrm>
              <a:off x="3984" y="2785"/>
              <a:ext cx="288" cy="72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8" name="Rectangle 1034"/>
            <p:cNvSpPr>
              <a:spLocks/>
            </p:cNvSpPr>
            <p:nvPr/>
          </p:nvSpPr>
          <p:spPr bwMode="auto">
            <a:xfrm>
              <a:off x="4320" y="1872"/>
              <a:ext cx="384" cy="163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9" name="Rectangle 1035"/>
            <p:cNvSpPr>
              <a:spLocks/>
            </p:cNvSpPr>
            <p:nvPr/>
          </p:nvSpPr>
          <p:spPr bwMode="auto">
            <a:xfrm>
              <a:off x="4272" y="1632"/>
              <a:ext cx="240" cy="144"/>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59397" name="Picture 1036" descr="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21717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61" name="Text Box 1037"/>
          <p:cNvSpPr txBox="1">
            <a:spLocks/>
          </p:cNvSpPr>
          <p:nvPr/>
        </p:nvSpPr>
        <p:spPr bwMode="auto">
          <a:xfrm>
            <a:off x="666750" y="4800600"/>
            <a:ext cx="1314450" cy="36671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eaLnBrk="0" hangingPunct="0">
              <a:defRPr>
                <a:solidFill>
                  <a:srgbClr val="000000"/>
                </a:solidFill>
                <a:latin typeface="Times" charset="0"/>
                <a:ea typeface="ヒラギノ明朝 ProN W3" charset="0"/>
                <a:cs typeface="ヒラギノ明朝 ProN W3" charset="0"/>
                <a:sym typeface="Times" charset="0"/>
              </a:defRPr>
            </a:lvl1pPr>
            <a:lvl2pPr marL="800100" indent="-342900" eaLnBrk="0" hangingPunct="0">
              <a:defRPr>
                <a:solidFill>
                  <a:srgbClr val="000000"/>
                </a:solidFill>
                <a:latin typeface="Times" charset="0"/>
                <a:ea typeface="ヒラギノ明朝 ProN W3" charset="0"/>
                <a:cs typeface="ヒラギノ明朝 ProN W3" charset="0"/>
                <a:sym typeface="Times" charset="0"/>
              </a:defRPr>
            </a:lvl2pPr>
            <a:lvl3pPr marL="1257300" indent="-342900" eaLnBrk="0" hangingPunct="0">
              <a:defRPr>
                <a:solidFill>
                  <a:srgbClr val="000000"/>
                </a:solidFill>
                <a:latin typeface="Times" charset="0"/>
                <a:ea typeface="ヒラギノ明朝 ProN W3" charset="0"/>
                <a:cs typeface="ヒラギノ明朝 ProN W3" charset="0"/>
                <a:sym typeface="Times" charset="0"/>
              </a:defRPr>
            </a:lvl3pPr>
            <a:lvl4pPr marL="1714500" indent="-342900" eaLnBrk="0" hangingPunct="0">
              <a:defRPr>
                <a:solidFill>
                  <a:srgbClr val="000000"/>
                </a:solidFill>
                <a:latin typeface="Times" charset="0"/>
                <a:ea typeface="ヒラギノ明朝 ProN W3" charset="0"/>
                <a:cs typeface="ヒラギノ明朝 ProN W3" charset="0"/>
                <a:sym typeface="Times" charset="0"/>
              </a:defRPr>
            </a:lvl4pPr>
            <a:lvl5pPr marL="2171700" indent="-342900" eaLnBrk="0" hangingPunct="0">
              <a:defRPr>
                <a:solidFill>
                  <a:srgbClr val="000000"/>
                </a:solidFill>
                <a:latin typeface="Times" charset="0"/>
                <a:ea typeface="ヒラギノ明朝 ProN W3" charset="0"/>
                <a:cs typeface="ヒラギノ明朝 ProN W3" charset="0"/>
                <a:sym typeface="Times" charset="0"/>
              </a:defRPr>
            </a:lvl5pPr>
            <a:lvl6pPr marL="2628900" indent="-342900" eaLnBrk="0" fontAlgn="base" hangingPunct="0">
              <a:spcBef>
                <a:spcPct val="0"/>
              </a:spcBef>
              <a:spcAft>
                <a:spcPct val="0"/>
              </a:spcAft>
              <a:defRPr>
                <a:solidFill>
                  <a:srgbClr val="000000"/>
                </a:solidFill>
                <a:latin typeface="Times" charset="0"/>
                <a:ea typeface="ヒラギノ明朝 ProN W3" charset="0"/>
                <a:cs typeface="ヒラギノ明朝 ProN W3" charset="0"/>
                <a:sym typeface="Times" charset="0"/>
              </a:defRPr>
            </a:lvl6pPr>
            <a:lvl7pPr marL="3086100" indent="-342900" eaLnBrk="0" fontAlgn="base" hangingPunct="0">
              <a:spcBef>
                <a:spcPct val="0"/>
              </a:spcBef>
              <a:spcAft>
                <a:spcPct val="0"/>
              </a:spcAft>
              <a:defRPr>
                <a:solidFill>
                  <a:srgbClr val="000000"/>
                </a:solidFill>
                <a:latin typeface="Times" charset="0"/>
                <a:ea typeface="ヒラギノ明朝 ProN W3" charset="0"/>
                <a:cs typeface="ヒラギノ明朝 ProN W3" charset="0"/>
                <a:sym typeface="Times" charset="0"/>
              </a:defRPr>
            </a:lvl7pPr>
            <a:lvl8pPr marL="3543300" indent="-342900" eaLnBrk="0" fontAlgn="base" hangingPunct="0">
              <a:spcBef>
                <a:spcPct val="0"/>
              </a:spcBef>
              <a:spcAft>
                <a:spcPct val="0"/>
              </a:spcAft>
              <a:defRPr>
                <a:solidFill>
                  <a:srgbClr val="000000"/>
                </a:solidFill>
                <a:latin typeface="Times" charset="0"/>
                <a:ea typeface="ヒラギノ明朝 ProN W3" charset="0"/>
                <a:cs typeface="ヒラギノ明朝 ProN W3" charset="0"/>
                <a:sym typeface="Times" charset="0"/>
              </a:defRPr>
            </a:lvl8pPr>
            <a:lvl9pPr marL="4000500" indent="-342900" eaLnBrk="0" fontAlgn="base" hangingPunct="0">
              <a:spcBef>
                <a:spcPct val="0"/>
              </a:spcBef>
              <a:spcAft>
                <a:spcPct val="0"/>
              </a:spcAft>
              <a:defRPr>
                <a:solidFill>
                  <a:srgbClr val="000000"/>
                </a:solidFill>
                <a:latin typeface="Times" charset="0"/>
                <a:ea typeface="ヒラギノ明朝 ProN W3" charset="0"/>
                <a:cs typeface="ヒラギノ明朝 ProN W3" charset="0"/>
                <a:sym typeface="Times" charset="0"/>
              </a:defRPr>
            </a:lvl9pPr>
          </a:lstStyle>
          <a:p>
            <a:pPr algn="ctr" eaLnBrk="1" hangingPunct="1">
              <a:buFont typeface="Arial" charset="0"/>
              <a:buNone/>
              <a:defRPr/>
            </a:pPr>
            <a:r>
              <a:rPr lang="en-US" smtClean="0">
                <a:latin typeface="Arial" charset="0"/>
              </a:rPr>
              <a:t>At baseline</a:t>
            </a:r>
            <a:endParaRPr lang="en-US" sz="2000" smtClean="0">
              <a:solidFill>
                <a:schemeClr val="tx1"/>
              </a:solidFill>
              <a:latin typeface="Arial" charset="0"/>
              <a:ea typeface="ヒラギノ角ゴ ProN W3" charset="0"/>
              <a:cs typeface="ヒラギノ角ゴ ProN W3" charset="0"/>
              <a:sym typeface="Helvetica Neue Light" charset="0"/>
            </a:endParaRPr>
          </a:p>
        </p:txBody>
      </p:sp>
      <p:sp>
        <p:nvSpPr>
          <p:cNvPr id="334863" name="Text Box 1039"/>
          <p:cNvSpPr txBox="1">
            <a:spLocks/>
          </p:cNvSpPr>
          <p:nvPr/>
        </p:nvSpPr>
        <p:spPr bwMode="auto">
          <a:xfrm>
            <a:off x="5240337" y="6519862"/>
            <a:ext cx="3494166" cy="338554"/>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err="1" smtClean="0">
                <a:latin typeface="Calibri"/>
                <a:cs typeface="Calibri"/>
              </a:rPr>
              <a:t>Gernez</a:t>
            </a:r>
            <a:r>
              <a:rPr lang="en-US" sz="1600" i="1" dirty="0" smtClean="0">
                <a:latin typeface="Calibri"/>
                <a:cs typeface="Calibri"/>
              </a:rPr>
              <a:t>, </a:t>
            </a:r>
            <a:r>
              <a:rPr lang="en-US" sz="1600" dirty="0">
                <a:latin typeface="Calibri"/>
                <a:cs typeface="Calibri"/>
              </a:rPr>
              <a:t>J Cystic </a:t>
            </a:r>
            <a:r>
              <a:rPr lang="en-US" sz="1600" dirty="0" err="1">
                <a:latin typeface="Calibri"/>
                <a:cs typeface="Calibri"/>
              </a:rPr>
              <a:t>Fibros</a:t>
            </a:r>
            <a:r>
              <a:rPr lang="en-US" sz="1600" dirty="0">
                <a:latin typeface="Calibri"/>
                <a:cs typeface="Calibri"/>
              </a:rPr>
              <a:t> 2012;11:</a:t>
            </a:r>
            <a:r>
              <a:rPr lang="en-US" sz="1600" dirty="0" smtClean="0">
                <a:latin typeface="Calibri"/>
                <a:cs typeface="Calibri"/>
              </a:rPr>
              <a:t>502-510</a:t>
            </a:r>
            <a:endParaRPr lang="en-US" sz="1600" dirty="0">
              <a:latin typeface="Calibri"/>
              <a:cs typeface="Calibri"/>
            </a:endParaRPr>
          </a:p>
        </p:txBody>
      </p:sp>
      <p:sp>
        <p:nvSpPr>
          <p:cNvPr id="2" name="Rectangle 1"/>
          <p:cNvSpPr>
            <a:spLocks noChangeArrowheads="1"/>
          </p:cNvSpPr>
          <p:nvPr/>
        </p:nvSpPr>
        <p:spPr bwMode="auto">
          <a:xfrm>
            <a:off x="1828800" y="2667000"/>
            <a:ext cx="381000" cy="1524000"/>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401" name="TextBox 2"/>
          <p:cNvSpPr txBox="1">
            <a:spLocks noChangeArrowheads="1"/>
          </p:cNvSpPr>
          <p:nvPr/>
        </p:nvSpPr>
        <p:spPr bwMode="auto">
          <a:xfrm>
            <a:off x="381000" y="5562600"/>
            <a:ext cx="214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Cross-sectional study</a:t>
            </a:r>
          </a:p>
          <a:p>
            <a:r>
              <a:rPr lang="en-US" sz="1600">
                <a:latin typeface="Arial" charset="0"/>
                <a:cs typeface="Arial" charset="0"/>
              </a:rPr>
              <a:t>n=37</a:t>
            </a:r>
          </a:p>
        </p:txBody>
      </p:sp>
    </p:spTree>
    <p:extLst>
      <p:ext uri="{BB962C8B-B14F-4D97-AF65-F5344CB8AC3E}">
        <p14:creationId xmlns:p14="http://schemas.microsoft.com/office/powerpoint/2010/main" val="185485720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4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500"/>
                                        <p:tgtEl>
                                          <p:spTgt spid="334856"/>
                                        </p:tgtEl>
                                      </p:cBhvr>
                                    </p:animEffect>
                                    <p:set>
                                      <p:cBhvr>
                                        <p:cTn id="15" dur="1" fill="hold">
                                          <p:stCondLst>
                                            <p:cond delay="499"/>
                                          </p:stCondLst>
                                        </p:cTn>
                                        <p:tgtEl>
                                          <p:spTgt spid="33485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34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5438"/>
            <a:ext cx="8229600" cy="1143000"/>
          </a:xfrm>
        </p:spPr>
        <p:txBody>
          <a:bodyPr>
            <a:normAutofit fontScale="90000"/>
          </a:bodyPr>
          <a:lstStyle/>
          <a:p>
            <a:r>
              <a:rPr lang="en-US" dirty="0" smtClean="0"/>
              <a:t>ABPA Differences in Asthma &amp; CF:</a:t>
            </a:r>
            <a:br>
              <a:rPr lang="en-US" dirty="0" smtClean="0"/>
            </a:br>
            <a:r>
              <a:rPr lang="en-US" dirty="0" smtClean="0"/>
              <a:t>Treatment</a:t>
            </a:r>
            <a:endParaRPr lang="en-US" dirty="0"/>
          </a:p>
        </p:txBody>
      </p:sp>
    </p:spTree>
    <p:extLst>
      <p:ext uri="{BB962C8B-B14F-4D97-AF65-F5344CB8AC3E}">
        <p14:creationId xmlns:p14="http://schemas.microsoft.com/office/powerpoint/2010/main" val="28387776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Aspects of CF Affecting ABPA Therapeutic Choices</a:t>
            </a:r>
            <a:endParaRPr lang="en-US" dirty="0"/>
          </a:p>
        </p:txBody>
      </p:sp>
      <p:sp>
        <p:nvSpPr>
          <p:cNvPr id="4" name="TextBox 3"/>
          <p:cNvSpPr txBox="1"/>
          <p:nvPr/>
        </p:nvSpPr>
        <p:spPr>
          <a:xfrm>
            <a:off x="457200" y="2006600"/>
            <a:ext cx="8686800" cy="4431983"/>
          </a:xfrm>
          <a:prstGeom prst="rect">
            <a:avLst/>
          </a:prstGeom>
          <a:noFill/>
        </p:spPr>
        <p:txBody>
          <a:bodyPr wrap="square" rtlCol="0">
            <a:spAutoFit/>
          </a:bodyPr>
          <a:lstStyle/>
          <a:p>
            <a:r>
              <a:rPr lang="en-US" sz="2400" dirty="0" smtClean="0"/>
              <a:t>•Pervasive, age-related glucose intolerance and diabetes</a:t>
            </a:r>
          </a:p>
          <a:p>
            <a:r>
              <a:rPr lang="en-US" sz="2400" dirty="0" smtClean="0"/>
              <a:t>•Frequent osteopenia/osteoporosis</a:t>
            </a:r>
          </a:p>
          <a:p>
            <a:r>
              <a:rPr lang="en-US" sz="2400" dirty="0" smtClean="0"/>
              <a:t>•Pervasive biochemical hepatic dysfunction (clinical disease </a:t>
            </a:r>
          </a:p>
          <a:p>
            <a:r>
              <a:rPr lang="en-US" sz="2400" dirty="0"/>
              <a:t> </a:t>
            </a:r>
            <a:r>
              <a:rPr lang="en-US" sz="2400" dirty="0" smtClean="0"/>
              <a:t> relatively rare)</a:t>
            </a:r>
          </a:p>
          <a:p>
            <a:r>
              <a:rPr lang="en-US" sz="2400" dirty="0"/>
              <a:t>•</a:t>
            </a:r>
            <a:r>
              <a:rPr lang="en-US" sz="2400" dirty="0" smtClean="0"/>
              <a:t>Frequent GI symptoms and problems (hyperacidity, </a:t>
            </a:r>
            <a:r>
              <a:rPr lang="en-US" sz="2400" dirty="0" err="1" smtClean="0"/>
              <a:t>malabsorption</a:t>
            </a:r>
            <a:r>
              <a:rPr lang="en-US" sz="2400" dirty="0" smtClean="0"/>
              <a:t>, </a:t>
            </a:r>
          </a:p>
          <a:p>
            <a:r>
              <a:rPr lang="en-US" sz="2400" dirty="0"/>
              <a:t> </a:t>
            </a:r>
            <a:r>
              <a:rPr lang="en-US" sz="2400" dirty="0" smtClean="0"/>
              <a:t> obstruction, reflux)</a:t>
            </a:r>
          </a:p>
          <a:p>
            <a:r>
              <a:rPr lang="en-US" sz="2400" dirty="0" smtClean="0"/>
              <a:t>•Use of cytochrome P450-metabolized CFTR modulators </a:t>
            </a:r>
          </a:p>
          <a:p>
            <a:r>
              <a:rPr lang="en-US" sz="2400" dirty="0" smtClean="0"/>
              <a:t>  (</a:t>
            </a:r>
            <a:r>
              <a:rPr lang="en-US" sz="2400" dirty="0" err="1" smtClean="0"/>
              <a:t>eg</a:t>
            </a:r>
            <a:r>
              <a:rPr lang="en-US" sz="2400" dirty="0" smtClean="0"/>
              <a:t> </a:t>
            </a:r>
            <a:r>
              <a:rPr lang="en-US" sz="2400" dirty="0" err="1" smtClean="0"/>
              <a:t>ivacaftor,lumacaftor</a:t>
            </a:r>
            <a:r>
              <a:rPr lang="en-US" sz="2400" dirty="0" smtClean="0"/>
              <a:t>)</a:t>
            </a:r>
          </a:p>
          <a:p>
            <a:r>
              <a:rPr lang="en-US" sz="2400" dirty="0" smtClean="0"/>
              <a:t>•Complex pulmonary microbial infection and early onset of </a:t>
            </a:r>
          </a:p>
          <a:p>
            <a:r>
              <a:rPr lang="en-US" sz="2400" dirty="0"/>
              <a:t> </a:t>
            </a:r>
            <a:r>
              <a:rPr lang="en-US" sz="2400" dirty="0" smtClean="0"/>
              <a:t> recalcitrant </a:t>
            </a:r>
            <a:r>
              <a:rPr lang="en-US" sz="2400" dirty="0" err="1" smtClean="0"/>
              <a:t>neutrophilic</a:t>
            </a:r>
            <a:r>
              <a:rPr lang="en-US" sz="2400" dirty="0" smtClean="0"/>
              <a:t> inflammation</a:t>
            </a:r>
          </a:p>
          <a:p>
            <a:r>
              <a:rPr lang="en-US" sz="2400" dirty="0" smtClean="0"/>
              <a:t>•Episodic airway </a:t>
            </a:r>
            <a:r>
              <a:rPr lang="en-US" sz="2400" dirty="0" err="1" smtClean="0"/>
              <a:t>hyperreactivity</a:t>
            </a:r>
            <a:r>
              <a:rPr lang="en-US" sz="2400" dirty="0" smtClean="0"/>
              <a:t> and asthma-like symptoms</a:t>
            </a:r>
          </a:p>
          <a:p>
            <a:r>
              <a:rPr lang="en-US" dirty="0" smtClean="0"/>
              <a:t> </a:t>
            </a:r>
            <a:endParaRPr lang="en-US" dirty="0"/>
          </a:p>
        </p:txBody>
      </p:sp>
    </p:spTree>
    <p:extLst>
      <p:ext uri="{BB962C8B-B14F-4D97-AF65-F5344CB8AC3E}">
        <p14:creationId xmlns:p14="http://schemas.microsoft.com/office/powerpoint/2010/main" val="38545018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ABPA Therapy Can Exacerbate Common CF Complications</a:t>
            </a:r>
            <a:endParaRPr lang="en-US" dirty="0"/>
          </a:p>
        </p:txBody>
      </p:sp>
      <p:pic>
        <p:nvPicPr>
          <p:cNvPr id="4" name="Content Placeholder 3"/>
          <p:cNvPicPr>
            <a:picLocks noGrp="1" noChangeAspect="1"/>
          </p:cNvPicPr>
          <p:nvPr>
            <p:ph idx="1"/>
          </p:nvPr>
        </p:nvPicPr>
        <p:blipFill rotWithShape="1">
          <a:blip r:embed="rId2"/>
          <a:srcRect t="-14490" b="-14490"/>
          <a:stretch/>
        </p:blipFill>
        <p:spPr>
          <a:xfrm>
            <a:off x="165100" y="928106"/>
            <a:ext cx="8788400" cy="5701294"/>
          </a:xfrm>
        </p:spPr>
      </p:pic>
      <p:sp>
        <p:nvSpPr>
          <p:cNvPr id="5" name="TextBox 4"/>
          <p:cNvSpPr txBox="1"/>
          <p:nvPr/>
        </p:nvSpPr>
        <p:spPr>
          <a:xfrm>
            <a:off x="4924732" y="6374368"/>
            <a:ext cx="4275529" cy="338554"/>
          </a:xfrm>
          <a:prstGeom prst="rect">
            <a:avLst/>
          </a:prstGeom>
          <a:noFill/>
        </p:spPr>
        <p:txBody>
          <a:bodyPr wrap="none" rtlCol="0">
            <a:spAutoFit/>
          </a:bodyPr>
          <a:lstStyle/>
          <a:p>
            <a:r>
              <a:rPr lang="en-US" sz="1600" dirty="0" smtClean="0"/>
              <a:t>2013 CFF Annual Data Report to Center Directors</a:t>
            </a:r>
            <a:endParaRPr lang="en-US" sz="1600" dirty="0"/>
          </a:p>
        </p:txBody>
      </p:sp>
    </p:spTree>
    <p:extLst>
      <p:ext uri="{BB962C8B-B14F-4D97-AF65-F5344CB8AC3E}">
        <p14:creationId xmlns:p14="http://schemas.microsoft.com/office/powerpoint/2010/main" val="36907596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85800" y="609600"/>
            <a:ext cx="7772400" cy="1143000"/>
          </a:xfrm>
        </p:spPr>
        <p:txBody>
          <a:bodyPr>
            <a:normAutofit fontScale="90000"/>
          </a:bodyPr>
          <a:lstStyle/>
          <a:p>
            <a:r>
              <a:rPr lang="en-US" dirty="0"/>
              <a:t>Is Oral Steroid Treatment of </a:t>
            </a:r>
            <a:r>
              <a:rPr lang="en-US" dirty="0" smtClean="0"/>
              <a:t>CF-ABPA </a:t>
            </a:r>
            <a:r>
              <a:rPr lang="en-US" dirty="0"/>
              <a:t>a Risk Factor for </a:t>
            </a:r>
            <a:r>
              <a:rPr lang="en-US" dirty="0" err="1"/>
              <a:t>Nontuberculous</a:t>
            </a:r>
            <a:r>
              <a:rPr lang="en-US" dirty="0"/>
              <a:t> Mycobacteria?</a:t>
            </a:r>
          </a:p>
        </p:txBody>
      </p:sp>
      <p:sp>
        <p:nvSpPr>
          <p:cNvPr id="75779" name="Rectangle 3"/>
          <p:cNvSpPr>
            <a:spLocks noGrp="1" noChangeArrowheads="1"/>
          </p:cNvSpPr>
          <p:nvPr>
            <p:ph type="subTitle" idx="1"/>
          </p:nvPr>
        </p:nvSpPr>
        <p:spPr>
          <a:xfrm>
            <a:off x="1371600" y="2362200"/>
            <a:ext cx="6934200" cy="4191000"/>
          </a:xfrm>
        </p:spPr>
        <p:txBody>
          <a:bodyPr/>
          <a:lstStyle/>
          <a:p>
            <a:pPr algn="l"/>
            <a:r>
              <a:rPr lang="en-US" dirty="0">
                <a:solidFill>
                  <a:srgbClr val="FF0000"/>
                </a:solidFill>
              </a:rPr>
              <a:t>• </a:t>
            </a:r>
            <a:r>
              <a:rPr lang="en-US" dirty="0">
                <a:solidFill>
                  <a:srgbClr val="000000"/>
                </a:solidFill>
              </a:rPr>
              <a:t>139 CF patients 2-52 </a:t>
            </a:r>
            <a:r>
              <a:rPr lang="en-US" dirty="0" err="1">
                <a:solidFill>
                  <a:srgbClr val="000000"/>
                </a:solidFill>
              </a:rPr>
              <a:t>yr</a:t>
            </a:r>
            <a:endParaRPr lang="en-US" dirty="0">
              <a:solidFill>
                <a:srgbClr val="000000"/>
              </a:solidFill>
            </a:endParaRPr>
          </a:p>
          <a:p>
            <a:pPr algn="l"/>
            <a:r>
              <a:rPr lang="en-US" dirty="0">
                <a:solidFill>
                  <a:srgbClr val="FF0000"/>
                </a:solidFill>
              </a:rPr>
              <a:t>•</a:t>
            </a:r>
            <a:r>
              <a:rPr lang="en-US" dirty="0"/>
              <a:t> </a:t>
            </a:r>
            <a:r>
              <a:rPr lang="en-US" dirty="0">
                <a:solidFill>
                  <a:srgbClr val="000000"/>
                </a:solidFill>
              </a:rPr>
              <a:t>12 (8.6%) sputum + for NTM, 6 (</a:t>
            </a:r>
            <a:r>
              <a:rPr lang="en-US" dirty="0" smtClean="0">
                <a:solidFill>
                  <a:srgbClr val="000000"/>
                </a:solidFill>
              </a:rPr>
              <a:t>4.3%)            	met </a:t>
            </a:r>
            <a:r>
              <a:rPr lang="en-US" dirty="0">
                <a:solidFill>
                  <a:srgbClr val="000000"/>
                </a:solidFill>
              </a:rPr>
              <a:t>criteria for NTM lung disease</a:t>
            </a:r>
          </a:p>
          <a:p>
            <a:pPr algn="l"/>
            <a:r>
              <a:rPr lang="en-US" dirty="0">
                <a:solidFill>
                  <a:srgbClr val="FF0000"/>
                </a:solidFill>
              </a:rPr>
              <a:t>•</a:t>
            </a:r>
            <a:r>
              <a:rPr lang="en-US" dirty="0"/>
              <a:t> </a:t>
            </a:r>
            <a:r>
              <a:rPr lang="en-US" dirty="0">
                <a:solidFill>
                  <a:srgbClr val="000000"/>
                </a:solidFill>
              </a:rPr>
              <a:t>5 of these had ABPA (</a:t>
            </a:r>
            <a:r>
              <a:rPr lang="en-US" dirty="0" err="1">
                <a:solidFill>
                  <a:srgbClr val="000000"/>
                </a:solidFill>
              </a:rPr>
              <a:t>vs</a:t>
            </a:r>
            <a:r>
              <a:rPr lang="en-US" dirty="0">
                <a:solidFill>
                  <a:srgbClr val="000000"/>
                </a:solidFill>
              </a:rPr>
              <a:t> 1/133 w/o </a:t>
            </a:r>
            <a:r>
              <a:rPr lang="en-US" dirty="0" smtClean="0">
                <a:solidFill>
                  <a:srgbClr val="000000"/>
                </a:solidFill>
              </a:rPr>
              <a:t>	NTM</a:t>
            </a:r>
            <a:r>
              <a:rPr lang="en-US" dirty="0">
                <a:solidFill>
                  <a:srgbClr val="000000"/>
                </a:solidFill>
              </a:rPr>
              <a:t>)</a:t>
            </a:r>
          </a:p>
          <a:p>
            <a:pPr algn="l"/>
            <a:r>
              <a:rPr lang="en-US" dirty="0">
                <a:solidFill>
                  <a:srgbClr val="FF0000"/>
                </a:solidFill>
              </a:rPr>
              <a:t>•</a:t>
            </a:r>
            <a:r>
              <a:rPr lang="en-US" dirty="0"/>
              <a:t> </a:t>
            </a:r>
            <a:r>
              <a:rPr lang="en-US" dirty="0">
                <a:solidFill>
                  <a:schemeClr val="tx1"/>
                </a:solidFill>
              </a:rPr>
              <a:t>5 had received systemic steroids</a:t>
            </a:r>
          </a:p>
        </p:txBody>
      </p:sp>
      <p:sp>
        <p:nvSpPr>
          <p:cNvPr id="75781" name="Rectangle 5"/>
          <p:cNvSpPr>
            <a:spLocks noChangeArrowheads="1"/>
          </p:cNvSpPr>
          <p:nvPr/>
        </p:nvSpPr>
        <p:spPr bwMode="auto">
          <a:xfrm>
            <a:off x="4057650" y="5915025"/>
            <a:ext cx="29829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err="1" smtClean="0"/>
              <a:t>Mussafi</a:t>
            </a:r>
            <a:r>
              <a:rPr lang="en-US" sz="1600" dirty="0" smtClean="0"/>
              <a:t>, </a:t>
            </a:r>
            <a:r>
              <a:rPr lang="en-US" sz="1600" dirty="0" err="1"/>
              <a:t>Eur</a:t>
            </a:r>
            <a:r>
              <a:rPr lang="en-US" sz="1600" dirty="0"/>
              <a:t> </a:t>
            </a:r>
            <a:r>
              <a:rPr lang="en-US" sz="1600" dirty="0" err="1"/>
              <a:t>Respir</a:t>
            </a:r>
            <a:r>
              <a:rPr lang="en-US" sz="1600" dirty="0"/>
              <a:t> J 2005;25:324</a:t>
            </a:r>
          </a:p>
        </p:txBody>
      </p:sp>
    </p:spTree>
    <p:extLst>
      <p:ext uri="{BB962C8B-B14F-4D97-AF65-F5344CB8AC3E}">
        <p14:creationId xmlns:p14="http://schemas.microsoft.com/office/powerpoint/2010/main" val="2845217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762000" y="228600"/>
            <a:ext cx="7772400" cy="1143000"/>
          </a:xfrm>
        </p:spPr>
        <p:txBody>
          <a:bodyPr/>
          <a:lstStyle/>
          <a:p>
            <a:pPr eaLnBrk="1" hangingPunct="1"/>
            <a:r>
              <a:rPr lang="en-US" sz="4000" dirty="0">
                <a:solidFill>
                  <a:schemeClr val="tx1"/>
                </a:solidFill>
                <a:latin typeface="Arial" charset="0"/>
                <a:ea typeface="ＭＳ Ｐゴシック" charset="0"/>
                <a:cs typeface="ＭＳ Ｐゴシック" charset="0"/>
              </a:rPr>
              <a:t>Pulse IV Steroids for </a:t>
            </a:r>
            <a:r>
              <a:rPr lang="en-US" sz="4000" dirty="0" smtClean="0">
                <a:solidFill>
                  <a:schemeClr val="tx1"/>
                </a:solidFill>
                <a:latin typeface="Arial" charset="0"/>
                <a:ea typeface="ＭＳ Ｐゴシック" charset="0"/>
                <a:cs typeface="ＭＳ Ｐゴシック" charset="0"/>
              </a:rPr>
              <a:t>CF-ABPA </a:t>
            </a:r>
            <a:endParaRPr lang="en-US" sz="4000" dirty="0">
              <a:latin typeface="Times" charset="0"/>
              <a:ea typeface="ＭＳ Ｐゴシック" charset="0"/>
              <a:cs typeface="ＭＳ Ｐゴシック" charset="0"/>
            </a:endParaRPr>
          </a:p>
        </p:txBody>
      </p:sp>
      <p:sp>
        <p:nvSpPr>
          <p:cNvPr id="9219" name="Rectangle 3"/>
          <p:cNvSpPr>
            <a:spLocks noGrp="1" noChangeArrowheads="1"/>
          </p:cNvSpPr>
          <p:nvPr>
            <p:ph type="subTitle" idx="1"/>
          </p:nvPr>
        </p:nvSpPr>
        <p:spPr>
          <a:xfrm>
            <a:off x="685800" y="1447800"/>
            <a:ext cx="8153400" cy="1752600"/>
          </a:xfrm>
        </p:spPr>
        <p:txBody>
          <a:bodyPr/>
          <a:lstStyle/>
          <a:p>
            <a:pPr algn="l" eaLnBrk="1" hangingPunct="1">
              <a:lnSpc>
                <a:spcPct val="70000"/>
              </a:lnSpc>
            </a:pPr>
            <a:r>
              <a:rPr lang="en-US" sz="2000" dirty="0">
                <a:solidFill>
                  <a:srgbClr val="FF0000"/>
                </a:solidFill>
                <a:latin typeface="Arial" charset="0"/>
                <a:ea typeface="ＭＳ Ｐゴシック" charset="0"/>
                <a:cs typeface="ＭＳ Ｐゴシック" charset="0"/>
              </a:rPr>
              <a:t>• </a:t>
            </a:r>
            <a:r>
              <a:rPr lang="en-US" sz="2000" dirty="0">
                <a:solidFill>
                  <a:srgbClr val="000000"/>
                </a:solidFill>
                <a:latin typeface="Arial" charset="0"/>
                <a:ea typeface="ＭＳ Ｐゴシック" charset="0"/>
                <a:cs typeface="ＭＳ Ｐゴシック" charset="0"/>
              </a:rPr>
              <a:t>4 children with CF and ABPA (3.5-12 </a:t>
            </a:r>
            <a:r>
              <a:rPr lang="en-US" sz="2000" dirty="0" err="1">
                <a:solidFill>
                  <a:srgbClr val="000000"/>
                </a:solidFill>
                <a:latin typeface="Arial" charset="0"/>
                <a:ea typeface="ＭＳ Ｐゴシック" charset="0"/>
                <a:cs typeface="ＭＳ Ｐゴシック" charset="0"/>
              </a:rPr>
              <a:t>yrs</a:t>
            </a:r>
            <a:r>
              <a:rPr lang="en-US" sz="2000" dirty="0">
                <a:solidFill>
                  <a:srgbClr val="000000"/>
                </a:solidFill>
                <a:latin typeface="Arial" charset="0"/>
                <a:ea typeface="ＭＳ Ｐゴシック" charset="0"/>
                <a:cs typeface="ＭＳ Ｐゴシック" charset="0"/>
              </a:rPr>
              <a:t>), relapses despite daily oral steroids and itraconazole, toxicity</a:t>
            </a:r>
          </a:p>
          <a:p>
            <a:pPr algn="l" eaLnBrk="1" hangingPunct="1">
              <a:lnSpc>
                <a:spcPct val="70000"/>
              </a:lnSpc>
            </a:pPr>
            <a:r>
              <a:rPr lang="en-US" sz="2000" dirty="0">
                <a:solidFill>
                  <a:srgbClr val="000000"/>
                </a:solidFill>
                <a:latin typeface="Arial" charset="0"/>
                <a:ea typeface="ＭＳ Ｐゴシック" charset="0"/>
                <a:cs typeface="ＭＳ Ｐゴシック" charset="0"/>
              </a:rPr>
              <a:t>• IV methylprednisolone 15-20 mg/kg/day x 3, then every 4-9 </a:t>
            </a:r>
            <a:r>
              <a:rPr lang="en-US" sz="2000" dirty="0" err="1">
                <a:solidFill>
                  <a:srgbClr val="000000"/>
                </a:solidFill>
                <a:latin typeface="Arial" charset="0"/>
                <a:ea typeface="ＭＳ Ｐゴシック" charset="0"/>
                <a:cs typeface="ＭＳ Ｐゴシック" charset="0"/>
              </a:rPr>
              <a:t>wks</a:t>
            </a:r>
            <a:endParaRPr lang="en-US" sz="2000" dirty="0">
              <a:solidFill>
                <a:srgbClr val="000000"/>
              </a:solidFill>
              <a:latin typeface="Arial" charset="0"/>
              <a:ea typeface="ＭＳ Ｐゴシック" charset="0"/>
              <a:cs typeface="ＭＳ Ｐゴシック" charset="0"/>
            </a:endParaRPr>
          </a:p>
          <a:p>
            <a:pPr algn="l" eaLnBrk="1" hangingPunct="1">
              <a:lnSpc>
                <a:spcPct val="70000"/>
              </a:lnSpc>
            </a:pPr>
            <a:r>
              <a:rPr lang="en-US" sz="2000" dirty="0">
                <a:solidFill>
                  <a:srgbClr val="000000"/>
                </a:solidFill>
                <a:latin typeface="Arial" charset="0"/>
                <a:ea typeface="ＭＳ Ｐゴシック" charset="0"/>
                <a:cs typeface="ＭＳ Ｐゴシック" charset="0"/>
              </a:rPr>
              <a:t>• Improvements in ABPA in 2 with less toxicity</a:t>
            </a:r>
          </a:p>
          <a:p>
            <a:pPr algn="l" eaLnBrk="1" hangingPunct="1">
              <a:lnSpc>
                <a:spcPct val="70000"/>
              </a:lnSpc>
            </a:pPr>
            <a:r>
              <a:rPr lang="en-US" sz="2000" dirty="0">
                <a:solidFill>
                  <a:srgbClr val="000000"/>
                </a:solidFill>
                <a:latin typeface="Arial" charset="0"/>
                <a:ea typeface="ＭＳ Ｐゴシック" charset="0"/>
                <a:cs typeface="ＭＳ Ｐゴシック" charset="0"/>
              </a:rPr>
              <a:t>• Side effects in 2 (hypertension, lethargy/malaise) led to</a:t>
            </a:r>
          </a:p>
          <a:p>
            <a:pPr algn="l" eaLnBrk="1" hangingPunct="1">
              <a:lnSpc>
                <a:spcPct val="70000"/>
              </a:lnSpc>
            </a:pPr>
            <a:r>
              <a:rPr lang="en-US" sz="2000" dirty="0">
                <a:solidFill>
                  <a:srgbClr val="000000"/>
                </a:solidFill>
                <a:latin typeface="Arial" charset="0"/>
                <a:ea typeface="ＭＳ Ｐゴシック" charset="0"/>
                <a:cs typeface="ＭＳ Ｐゴシック" charset="0"/>
              </a:rPr>
              <a:t>  stopping; no improvement in 1</a:t>
            </a:r>
            <a:endParaRPr lang="en-US" sz="2000" dirty="0">
              <a:solidFill>
                <a:srgbClr val="000000"/>
              </a:solidFill>
              <a:latin typeface="Times" charset="0"/>
              <a:ea typeface="ＭＳ Ｐゴシック" charset="0"/>
              <a:cs typeface="ＭＳ Ｐゴシック" charset="0"/>
            </a:endParaRPr>
          </a:p>
          <a:p>
            <a:pPr algn="l" eaLnBrk="1" hangingPunct="1">
              <a:lnSpc>
                <a:spcPct val="90000"/>
              </a:lnSpc>
            </a:pPr>
            <a:endParaRPr lang="en-US" sz="2400" dirty="0">
              <a:latin typeface="Times" charset="0"/>
              <a:ea typeface="ＭＳ Ｐゴシック" charset="0"/>
              <a:cs typeface="ＭＳ Ｐゴシック" charset="0"/>
            </a:endParaRPr>
          </a:p>
        </p:txBody>
      </p:sp>
      <p:sp>
        <p:nvSpPr>
          <p:cNvPr id="9220" name="Rectangle 4"/>
          <p:cNvSpPr>
            <a:spLocks noChangeArrowheads="1"/>
          </p:cNvSpPr>
          <p:nvPr/>
        </p:nvSpPr>
        <p:spPr bwMode="auto">
          <a:xfrm>
            <a:off x="4267200" y="3048000"/>
            <a:ext cx="38653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mj-lt"/>
              </a:rPr>
              <a:t>Thomson, </a:t>
            </a:r>
            <a:r>
              <a:rPr lang="en-US" sz="1600" dirty="0" err="1">
                <a:latin typeface="+mj-lt"/>
              </a:rPr>
              <a:t>Pediatr</a:t>
            </a:r>
            <a:r>
              <a:rPr lang="en-US" sz="1600" dirty="0">
                <a:latin typeface="+mj-lt"/>
              </a:rPr>
              <a:t> </a:t>
            </a:r>
            <a:r>
              <a:rPr lang="en-US" sz="1600" dirty="0" err="1">
                <a:latin typeface="+mj-lt"/>
              </a:rPr>
              <a:t>Pulmonol</a:t>
            </a:r>
            <a:r>
              <a:rPr lang="en-US" sz="1600" dirty="0">
                <a:latin typeface="+mj-lt"/>
              </a:rPr>
              <a:t> 2006;41:164-70</a:t>
            </a:r>
          </a:p>
        </p:txBody>
      </p:sp>
      <p:sp>
        <p:nvSpPr>
          <p:cNvPr id="9221" name="Rectangle 5"/>
          <p:cNvSpPr>
            <a:spLocks noChangeArrowheads="1"/>
          </p:cNvSpPr>
          <p:nvPr/>
        </p:nvSpPr>
        <p:spPr bwMode="auto">
          <a:xfrm>
            <a:off x="838200" y="4953000"/>
            <a:ext cx="769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000" dirty="0">
                <a:latin typeface="Arial" charset="0"/>
              </a:rPr>
              <a:t>9 patients (7-36 </a:t>
            </a:r>
            <a:r>
              <a:rPr lang="en-US" sz="2000" dirty="0" err="1">
                <a:latin typeface="Arial" charset="0"/>
              </a:rPr>
              <a:t>yr</a:t>
            </a:r>
            <a:r>
              <a:rPr lang="en-US" sz="2000" dirty="0">
                <a:latin typeface="Arial" charset="0"/>
              </a:rPr>
              <a:t>), 10-15 mg/kg/day x 3 every month for 6-12 months. Better tolerated than prednisone. Equal responses, shorter duration</a:t>
            </a:r>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p:txBody>
      </p:sp>
      <p:sp>
        <p:nvSpPr>
          <p:cNvPr id="9222" name="Rectangle 6"/>
          <p:cNvSpPr>
            <a:spLocks noChangeArrowheads="1"/>
          </p:cNvSpPr>
          <p:nvPr/>
        </p:nvSpPr>
        <p:spPr bwMode="auto">
          <a:xfrm>
            <a:off x="4191000" y="5943600"/>
            <a:ext cx="41216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dirty="0">
                <a:latin typeface="+mj-lt"/>
              </a:rPr>
              <a:t>Cohen-</a:t>
            </a:r>
            <a:r>
              <a:rPr lang="en-US" sz="1600" dirty="0" err="1">
                <a:latin typeface="+mj-lt"/>
              </a:rPr>
              <a:t>Cymberknoh</a:t>
            </a:r>
            <a:r>
              <a:rPr lang="en-US" sz="1600" dirty="0">
                <a:latin typeface="+mj-lt"/>
              </a:rPr>
              <a:t>, </a:t>
            </a:r>
            <a:r>
              <a:rPr lang="en-US" sz="1600" dirty="0" smtClean="0">
                <a:latin typeface="+mj-lt"/>
              </a:rPr>
              <a:t>J Cyst </a:t>
            </a:r>
            <a:r>
              <a:rPr lang="en-US" sz="1600" dirty="0" err="1" smtClean="0">
                <a:latin typeface="+mj-lt"/>
              </a:rPr>
              <a:t>Fibros</a:t>
            </a:r>
            <a:r>
              <a:rPr lang="en-US" sz="1600" dirty="0" smtClean="0">
                <a:latin typeface="+mj-lt"/>
              </a:rPr>
              <a:t> </a:t>
            </a:r>
            <a:r>
              <a:rPr lang="en-US" sz="1600" dirty="0">
                <a:latin typeface="+mj-lt"/>
              </a:rPr>
              <a:t>2009;8:253-7</a:t>
            </a:r>
            <a:endParaRPr lang="en-US" sz="1600" dirty="0">
              <a:solidFill>
                <a:srgbClr val="000000"/>
              </a:solidFill>
              <a:latin typeface="+mj-lt"/>
            </a:endParaRPr>
          </a:p>
        </p:txBody>
      </p:sp>
      <p:sp>
        <p:nvSpPr>
          <p:cNvPr id="9223" name="TextBox 6"/>
          <p:cNvSpPr txBox="1">
            <a:spLocks noChangeArrowheads="1"/>
          </p:cNvSpPr>
          <p:nvPr/>
        </p:nvSpPr>
        <p:spPr bwMode="auto">
          <a:xfrm>
            <a:off x="762000" y="3429000"/>
            <a:ext cx="7924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8 patients (9-48 yrs) with relapsing ABPA despite po steroid &amp; azoles, 15 mg/kg/day x 3, monthly (x1-11). Improved PFT, serologies, CXR/CT</a:t>
            </a:r>
          </a:p>
        </p:txBody>
      </p:sp>
      <p:sp>
        <p:nvSpPr>
          <p:cNvPr id="9224" name="TextBox 7"/>
          <p:cNvSpPr txBox="1">
            <a:spLocks noChangeArrowheads="1"/>
          </p:cNvSpPr>
          <p:nvPr/>
        </p:nvSpPr>
        <p:spPr bwMode="auto">
          <a:xfrm>
            <a:off x="4267200" y="4343400"/>
            <a:ext cx="4008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 </a:t>
            </a:r>
            <a:r>
              <a:rPr lang="en-US" sz="1600" dirty="0" err="1">
                <a:latin typeface="+mj-lt"/>
                <a:cs typeface="Arial" charset="0"/>
              </a:rPr>
              <a:t>S</a:t>
            </a:r>
            <a:r>
              <a:rPr lang="en-US" sz="1600" dirty="0" err="1">
                <a:latin typeface="+mn-lt"/>
                <a:cs typeface="Arial" charset="0"/>
              </a:rPr>
              <a:t>kov</a:t>
            </a:r>
            <a:r>
              <a:rPr lang="en-US" sz="1600" dirty="0">
                <a:latin typeface="+mn-lt"/>
                <a:cs typeface="Arial" charset="0"/>
              </a:rPr>
              <a:t> &amp; </a:t>
            </a:r>
            <a:r>
              <a:rPr lang="en-US" sz="1600" dirty="0" err="1">
                <a:latin typeface="+mn-lt"/>
                <a:cs typeface="Arial" charset="0"/>
              </a:rPr>
              <a:t>Pressler</a:t>
            </a:r>
            <a:r>
              <a:rPr lang="en-US" sz="1600" dirty="0">
                <a:latin typeface="+mn-lt"/>
                <a:cs typeface="Arial" charset="0"/>
              </a:rPr>
              <a:t>, </a:t>
            </a:r>
            <a:r>
              <a:rPr lang="en-US" sz="1600" dirty="0" err="1">
                <a:latin typeface="+mn-lt"/>
                <a:cs typeface="Arial" charset="0"/>
              </a:rPr>
              <a:t>Ped</a:t>
            </a:r>
            <a:r>
              <a:rPr lang="en-US" sz="1600" dirty="0">
                <a:latin typeface="+mn-lt"/>
                <a:cs typeface="Arial" charset="0"/>
              </a:rPr>
              <a:t> </a:t>
            </a:r>
            <a:r>
              <a:rPr lang="en-US" sz="1600" dirty="0" err="1">
                <a:latin typeface="+mn-lt"/>
                <a:cs typeface="Arial" charset="0"/>
              </a:rPr>
              <a:t>Pulmonol</a:t>
            </a:r>
            <a:r>
              <a:rPr lang="en-US" sz="1600" dirty="0">
                <a:latin typeface="+mn-lt"/>
                <a:cs typeface="Arial" charset="0"/>
              </a:rPr>
              <a:t> 2006;S29:345  </a:t>
            </a:r>
          </a:p>
        </p:txBody>
      </p:sp>
    </p:spTree>
    <p:extLst>
      <p:ext uri="{BB962C8B-B14F-4D97-AF65-F5344CB8AC3E}">
        <p14:creationId xmlns:p14="http://schemas.microsoft.com/office/powerpoint/2010/main" val="30680141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ChangeArrowheads="1"/>
          </p:cNvSpPr>
          <p:nvPr/>
        </p:nvSpPr>
        <p:spPr bwMode="auto">
          <a:xfrm>
            <a:off x="5875867" y="3886200"/>
            <a:ext cx="4953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 typeface="Wingdings" charset="0"/>
              <a:buNone/>
            </a:pPr>
            <a:r>
              <a:rPr lang="en-US" sz="1800" dirty="0" smtClean="0">
                <a:ea typeface="MS Pゴシック" charset="0"/>
                <a:cs typeface="MS Pゴシック" charset="0"/>
              </a:rPr>
              <a:t>Sinusitis &amp; chronic progressive </a:t>
            </a:r>
            <a:endParaRPr lang="en-US" sz="1800" dirty="0">
              <a:ea typeface="MS Pゴシック" charset="0"/>
              <a:cs typeface="MS Pゴシック" charset="0"/>
            </a:endParaRPr>
          </a:p>
          <a:p>
            <a:pPr marL="342900" indent="-342900" algn="l" eaLnBrk="1" hangingPunct="1">
              <a:spcBef>
                <a:spcPct val="20000"/>
              </a:spcBef>
              <a:buFont typeface="Wingdings" charset="0"/>
              <a:buNone/>
            </a:pPr>
            <a:r>
              <a:rPr lang="en-US" sz="1800" dirty="0" smtClean="0">
                <a:ea typeface="MS Pゴシック" charset="0"/>
                <a:cs typeface="MS Pゴシック" charset="0"/>
              </a:rPr>
              <a:t>   pulmonary disease</a:t>
            </a:r>
            <a:endParaRPr lang="en-US" sz="1800" dirty="0">
              <a:ea typeface="MS Pゴシック" charset="0"/>
              <a:cs typeface="MS Pゴシック" charset="0"/>
            </a:endParaRPr>
          </a:p>
          <a:p>
            <a:pPr marL="342900" indent="-342900" algn="l" eaLnBrk="1" hangingPunct="1">
              <a:spcBef>
                <a:spcPct val="20000"/>
              </a:spcBef>
              <a:buFont typeface="Wingdings" charset="0"/>
              <a:buNone/>
            </a:pPr>
            <a:r>
              <a:rPr lang="en-US" sz="1800" dirty="0">
                <a:ea typeface="MS Pゴシック" charset="0"/>
                <a:cs typeface="MS Pゴシック" charset="0"/>
              </a:rPr>
              <a:t>Gastrointestinal </a:t>
            </a:r>
            <a:r>
              <a:rPr lang="en-US" sz="1800" dirty="0" smtClean="0">
                <a:ea typeface="MS Pゴシック" charset="0"/>
                <a:cs typeface="MS Pゴシック" charset="0"/>
              </a:rPr>
              <a:t>abnormalities</a:t>
            </a:r>
          </a:p>
          <a:p>
            <a:pPr marL="342900" indent="-342900" algn="l" eaLnBrk="1" hangingPunct="1">
              <a:spcBef>
                <a:spcPct val="20000"/>
              </a:spcBef>
              <a:buFont typeface="Wingdings" charset="0"/>
              <a:buNone/>
            </a:pPr>
            <a:r>
              <a:rPr lang="en-US" dirty="0" smtClean="0">
                <a:ea typeface="MS Pゴシック" charset="0"/>
                <a:cs typeface="MS Pゴシック" charset="0"/>
              </a:rPr>
              <a:t>   </a:t>
            </a:r>
            <a:r>
              <a:rPr lang="en-US" sz="1800" dirty="0" smtClean="0">
                <a:ea typeface="MS Pゴシック" charset="0"/>
                <a:cs typeface="MS Pゴシック" charset="0"/>
              </a:rPr>
              <a:t>pancreatic insufficiency (90%),</a:t>
            </a:r>
          </a:p>
          <a:p>
            <a:pPr marL="342900" indent="-342900" algn="l" eaLnBrk="1" hangingPunct="1">
              <a:spcBef>
                <a:spcPct val="20000"/>
              </a:spcBef>
              <a:buFont typeface="Wingdings" charset="0"/>
              <a:buNone/>
            </a:pPr>
            <a:r>
              <a:rPr lang="en-US" dirty="0" smtClean="0">
                <a:ea typeface="MS Pゴシック" charset="0"/>
                <a:cs typeface="MS Pゴシック" charset="0"/>
              </a:rPr>
              <a:t>   </a:t>
            </a:r>
            <a:r>
              <a:rPr lang="en-US" sz="1800" dirty="0" smtClean="0">
                <a:ea typeface="MS Pゴシック" charset="0"/>
                <a:cs typeface="MS Pゴシック" charset="0"/>
              </a:rPr>
              <a:t>diabetes, </a:t>
            </a:r>
            <a:r>
              <a:rPr lang="en-US" sz="1800" dirty="0" err="1" smtClean="0">
                <a:ea typeface="MS Pゴシック" charset="0"/>
                <a:cs typeface="MS Pゴシック" charset="0"/>
              </a:rPr>
              <a:t>hepatobiliary</a:t>
            </a:r>
            <a:r>
              <a:rPr lang="en-US" dirty="0" smtClean="0">
                <a:ea typeface="MS Pゴシック" charset="0"/>
                <a:cs typeface="MS Pゴシック" charset="0"/>
              </a:rPr>
              <a:t>,</a:t>
            </a:r>
          </a:p>
          <a:p>
            <a:pPr marL="342900" indent="-342900" algn="l" eaLnBrk="1" hangingPunct="1">
              <a:spcBef>
                <a:spcPct val="20000"/>
              </a:spcBef>
              <a:buFont typeface="Wingdings" charset="0"/>
              <a:buNone/>
            </a:pPr>
            <a:r>
              <a:rPr lang="en-US" dirty="0" smtClean="0">
                <a:ea typeface="MS Pゴシック" charset="0"/>
                <a:cs typeface="MS Pゴシック" charset="0"/>
              </a:rPr>
              <a:t>   intestinal</a:t>
            </a:r>
            <a:endParaRPr lang="en-US" sz="1800" dirty="0">
              <a:ea typeface="MS Pゴシック" charset="0"/>
              <a:cs typeface="MS Pゴシック" charset="0"/>
            </a:endParaRPr>
          </a:p>
          <a:p>
            <a:pPr marL="342900" indent="-342900" algn="l" eaLnBrk="1" hangingPunct="1">
              <a:spcBef>
                <a:spcPct val="20000"/>
              </a:spcBef>
              <a:buFont typeface="Wingdings" charset="0"/>
              <a:buNone/>
            </a:pPr>
            <a:r>
              <a:rPr lang="en-US" sz="1800" dirty="0">
                <a:ea typeface="MS Pゴシック" charset="0"/>
                <a:cs typeface="MS Pゴシック" charset="0"/>
              </a:rPr>
              <a:t>Obstructive </a:t>
            </a:r>
            <a:r>
              <a:rPr lang="en-US" sz="1800" dirty="0" err="1" smtClean="0">
                <a:ea typeface="MS Pゴシック" charset="0"/>
                <a:cs typeface="MS Pゴシック" charset="0"/>
              </a:rPr>
              <a:t>azoospermia</a:t>
            </a:r>
            <a:endParaRPr lang="en-US" sz="1800" dirty="0">
              <a:ea typeface="MS Pゴシック" charset="0"/>
              <a:cs typeface="MS Pゴシック" charset="0"/>
            </a:endParaRPr>
          </a:p>
        </p:txBody>
      </p:sp>
      <p:sp>
        <p:nvSpPr>
          <p:cNvPr id="483331" name="Rectangle 3"/>
          <p:cNvSpPr>
            <a:spLocks noGrp="1" noChangeArrowheads="1"/>
          </p:cNvSpPr>
          <p:nvPr>
            <p:ph type="title"/>
          </p:nvPr>
        </p:nvSpPr>
        <p:spPr>
          <a:xfrm>
            <a:off x="914400" y="2438400"/>
            <a:ext cx="7772400" cy="952500"/>
          </a:xfrm>
        </p:spPr>
        <p:txBody>
          <a:bodyPr/>
          <a:lstStyle/>
          <a:p>
            <a:r>
              <a:rPr lang="en-US" sz="2800" dirty="0"/>
              <a:t>Typical Phenotypic Features</a:t>
            </a:r>
          </a:p>
        </p:txBody>
      </p:sp>
      <p:sp>
        <p:nvSpPr>
          <p:cNvPr id="483332" name="Rectangle 4"/>
          <p:cNvSpPr>
            <a:spLocks noChangeArrowheads="1"/>
          </p:cNvSpPr>
          <p:nvPr/>
        </p:nvSpPr>
        <p:spPr bwMode="auto">
          <a:xfrm>
            <a:off x="917222" y="6229351"/>
            <a:ext cx="62653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3333" name="Rectangle 5"/>
          <p:cNvSpPr>
            <a:spLocks noChangeArrowheads="1"/>
          </p:cNvSpPr>
          <p:nvPr/>
        </p:nvSpPr>
        <p:spPr bwMode="auto">
          <a:xfrm>
            <a:off x="1422400" y="3886200"/>
            <a:ext cx="2286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Font typeface="Wingdings" charset="0"/>
              <a:buNone/>
            </a:pPr>
            <a:r>
              <a:rPr lang="en-US" sz="1800" dirty="0" smtClean="0">
                <a:ea typeface="MS Pゴシック" charset="0"/>
                <a:cs typeface="MS Pゴシック" charset="0"/>
              </a:rPr>
              <a:t>Malnutrition, growth</a:t>
            </a:r>
          </a:p>
          <a:p>
            <a:pPr marL="342900" indent="-342900" algn="l" eaLnBrk="1" hangingPunct="1">
              <a:spcBef>
                <a:spcPct val="20000"/>
              </a:spcBef>
              <a:buFont typeface="Wingdings" charset="0"/>
              <a:buNone/>
            </a:pPr>
            <a:r>
              <a:rPr lang="en-US" dirty="0">
                <a:ea typeface="MS Pゴシック" charset="0"/>
                <a:cs typeface="MS Pゴシック" charset="0"/>
              </a:rPr>
              <a:t> </a:t>
            </a:r>
            <a:r>
              <a:rPr lang="en-US" dirty="0" smtClean="0">
                <a:ea typeface="MS Pゴシック" charset="0"/>
                <a:cs typeface="MS Pゴシック" charset="0"/>
              </a:rPr>
              <a:t>     d</a:t>
            </a:r>
            <a:r>
              <a:rPr lang="en-US" sz="1800" dirty="0" smtClean="0">
                <a:ea typeface="MS Pゴシック" charset="0"/>
                <a:cs typeface="MS Pゴシック" charset="0"/>
              </a:rPr>
              <a:t>efects </a:t>
            </a:r>
            <a:endParaRPr lang="en-US" sz="1800" dirty="0">
              <a:ea typeface="MS Pゴシック" charset="0"/>
              <a:cs typeface="MS Pゴシック" charset="0"/>
            </a:endParaRPr>
          </a:p>
          <a:p>
            <a:pPr marL="342900" indent="-342900" algn="l" eaLnBrk="1" hangingPunct="1">
              <a:spcBef>
                <a:spcPct val="20000"/>
              </a:spcBef>
              <a:buFont typeface="Wingdings" charset="0"/>
              <a:buNone/>
            </a:pPr>
            <a:r>
              <a:rPr lang="en-US" sz="1800" dirty="0" smtClean="0">
                <a:ea typeface="MS Pゴシック" charset="0"/>
                <a:cs typeface="MS Pゴシック" charset="0"/>
              </a:rPr>
              <a:t>Fat-soluble vitamin </a:t>
            </a:r>
            <a:r>
              <a:rPr lang="en-US" sz="1800" dirty="0">
                <a:ea typeface="MS Pゴシック" charset="0"/>
                <a:cs typeface="MS Pゴシック" charset="0"/>
              </a:rPr>
              <a:t>deficiencies</a:t>
            </a:r>
          </a:p>
          <a:p>
            <a:pPr marL="342900" indent="-342900" algn="l" eaLnBrk="1" hangingPunct="1">
              <a:spcBef>
                <a:spcPct val="20000"/>
              </a:spcBef>
              <a:buFont typeface="Wingdings" charset="0"/>
              <a:buNone/>
            </a:pPr>
            <a:endParaRPr lang="en-US" sz="1800" dirty="0">
              <a:ea typeface="MS Pゴシック" charset="0"/>
              <a:cs typeface="MS Pゴシック" charset="0"/>
            </a:endParaRPr>
          </a:p>
          <a:p>
            <a:pPr marL="342900" indent="-342900" algn="l" eaLnBrk="1" hangingPunct="1">
              <a:spcBef>
                <a:spcPct val="20000"/>
              </a:spcBef>
              <a:buFont typeface="Wingdings" charset="0"/>
              <a:buNone/>
            </a:pPr>
            <a:r>
              <a:rPr lang="en-US" sz="1800" dirty="0" smtClean="0">
                <a:ea typeface="MS Pゴシック" charset="0"/>
                <a:cs typeface="MS Pゴシック" charset="0"/>
              </a:rPr>
              <a:t>Dermal salt</a:t>
            </a:r>
            <a:r>
              <a:rPr lang="en-US" dirty="0">
                <a:ea typeface="MS Pゴシック" charset="0"/>
                <a:cs typeface="MS Pゴシック" charset="0"/>
              </a:rPr>
              <a:t> </a:t>
            </a:r>
            <a:r>
              <a:rPr lang="en-US" sz="1800" dirty="0" smtClean="0">
                <a:ea typeface="MS Pゴシック" charset="0"/>
                <a:cs typeface="MS Pゴシック" charset="0"/>
              </a:rPr>
              <a:t>loss</a:t>
            </a:r>
            <a:endParaRPr lang="en-US" sz="1800" dirty="0">
              <a:ea typeface="MS Pゴシック" charset="0"/>
              <a:cs typeface="MS Pゴシック" charset="0"/>
            </a:endParaRPr>
          </a:p>
        </p:txBody>
      </p:sp>
      <p:pic>
        <p:nvPicPr>
          <p:cNvPr id="4833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067" y="3200400"/>
            <a:ext cx="1875367" cy="34290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3336" name="AutoShape 8"/>
          <p:cNvSpPr>
            <a:spLocks/>
          </p:cNvSpPr>
          <p:nvPr/>
        </p:nvSpPr>
        <p:spPr bwMode="auto">
          <a:xfrm>
            <a:off x="3416300" y="3200400"/>
            <a:ext cx="228600" cy="3500438"/>
          </a:xfrm>
          <a:prstGeom prst="leftBrace">
            <a:avLst>
              <a:gd name="adj1" fmla="val 113426"/>
              <a:gd name="adj2" fmla="val 50000"/>
            </a:avLst>
          </a:prstGeom>
          <a:noFill/>
          <a:ln w="3810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3337" name="Line 9"/>
          <p:cNvSpPr>
            <a:spLocks noChangeShapeType="1"/>
          </p:cNvSpPr>
          <p:nvPr/>
        </p:nvSpPr>
        <p:spPr bwMode="auto">
          <a:xfrm flipH="1">
            <a:off x="4809067" y="4724400"/>
            <a:ext cx="1066800" cy="0"/>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483338" name="Group 10"/>
          <p:cNvGrpSpPr>
            <a:grpSpLocks/>
          </p:cNvGrpSpPr>
          <p:nvPr/>
        </p:nvGrpSpPr>
        <p:grpSpPr bwMode="auto">
          <a:xfrm>
            <a:off x="4809067" y="3352800"/>
            <a:ext cx="1066800" cy="762000"/>
            <a:chOff x="2880" y="1392"/>
            <a:chExt cx="672" cy="480"/>
          </a:xfrm>
        </p:grpSpPr>
        <p:sp>
          <p:nvSpPr>
            <p:cNvPr id="483339" name="Line 11"/>
            <p:cNvSpPr>
              <a:spLocks noChangeShapeType="1"/>
            </p:cNvSpPr>
            <p:nvPr/>
          </p:nvSpPr>
          <p:spPr bwMode="auto">
            <a:xfrm flipH="1" flipV="1">
              <a:off x="2880" y="1392"/>
              <a:ext cx="672" cy="480"/>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3340" name="Line 12"/>
            <p:cNvSpPr>
              <a:spLocks noChangeShapeType="1"/>
            </p:cNvSpPr>
            <p:nvPr/>
          </p:nvSpPr>
          <p:spPr bwMode="auto">
            <a:xfrm flipH="1">
              <a:off x="2880" y="1872"/>
              <a:ext cx="672" cy="0"/>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83341" name="Line 13"/>
          <p:cNvSpPr>
            <a:spLocks noChangeShapeType="1"/>
          </p:cNvSpPr>
          <p:nvPr/>
        </p:nvSpPr>
        <p:spPr bwMode="auto">
          <a:xfrm flipH="1" flipV="1">
            <a:off x="4809067" y="5105400"/>
            <a:ext cx="1092201" cy="876300"/>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3342" name="Rectangle 14"/>
          <p:cNvSpPr>
            <a:spLocks noChangeArrowheads="1"/>
          </p:cNvSpPr>
          <p:nvPr/>
        </p:nvSpPr>
        <p:spPr bwMode="auto">
          <a:xfrm>
            <a:off x="917222" y="726607"/>
            <a:ext cx="7769578" cy="197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lvl="1" eaLnBrk="1" hangingPunct="1">
              <a:spcBef>
                <a:spcPct val="25000"/>
              </a:spcBef>
              <a:buFont typeface="Wingdings" charset="0"/>
              <a:buChar char="§"/>
            </a:pPr>
            <a:r>
              <a:rPr lang="en-GB" sz="2000" dirty="0">
                <a:solidFill>
                  <a:srgbClr val="000000"/>
                </a:solidFill>
                <a:ea typeface="MS Pゴシック" charset="0"/>
                <a:cs typeface="MS Pゴシック" charset="0"/>
              </a:rPr>
              <a:t> </a:t>
            </a:r>
            <a:r>
              <a:rPr lang="en-GB" dirty="0">
                <a:solidFill>
                  <a:srgbClr val="000000"/>
                </a:solidFill>
                <a:ea typeface="MS Pゴシック" charset="0"/>
                <a:cs typeface="MS Pゴシック" charset="0"/>
              </a:rPr>
              <a:t>Most common lethal genetic disease of </a:t>
            </a:r>
            <a:r>
              <a:rPr lang="en-GB" dirty="0" smtClean="0">
                <a:solidFill>
                  <a:srgbClr val="000000"/>
                </a:solidFill>
                <a:ea typeface="MS Pゴシック" charset="0"/>
                <a:cs typeface="MS Pゴシック" charset="0"/>
              </a:rPr>
              <a:t>Caucasians</a:t>
            </a:r>
          </a:p>
          <a:p>
            <a:pPr lvl="1" eaLnBrk="1" hangingPunct="1">
              <a:spcBef>
                <a:spcPct val="25000"/>
              </a:spcBef>
            </a:pPr>
            <a:r>
              <a:rPr lang="en-GB" dirty="0">
                <a:solidFill>
                  <a:srgbClr val="000000"/>
                </a:solidFill>
                <a:ea typeface="MS Pゴシック" charset="0"/>
                <a:cs typeface="MS Pゴシック" charset="0"/>
              </a:rPr>
              <a:t> </a:t>
            </a:r>
            <a:r>
              <a:rPr lang="en-GB" dirty="0" smtClean="0">
                <a:solidFill>
                  <a:srgbClr val="000000"/>
                </a:solidFill>
                <a:ea typeface="MS Pゴシック" charset="0"/>
                <a:cs typeface="MS Pゴシック" charset="0"/>
              </a:rPr>
              <a:t> --also seen in Hispanic, African, Asian populations</a:t>
            </a:r>
            <a:endParaRPr lang="en-GB" dirty="0">
              <a:solidFill>
                <a:srgbClr val="000000"/>
              </a:solidFill>
              <a:ea typeface="MS Pゴシック" charset="0"/>
              <a:cs typeface="MS Pゴシック" charset="0"/>
            </a:endParaRPr>
          </a:p>
          <a:p>
            <a:pPr lvl="2" eaLnBrk="1" hangingPunct="1">
              <a:spcBef>
                <a:spcPct val="25000"/>
              </a:spcBef>
              <a:buFont typeface="Wingdings" charset="0"/>
              <a:buChar char="§"/>
            </a:pPr>
            <a:r>
              <a:rPr lang="en-GB" dirty="0" smtClean="0">
                <a:solidFill>
                  <a:srgbClr val="000000"/>
                </a:solidFill>
                <a:ea typeface="MS Pゴシック" charset="0"/>
                <a:cs typeface="MS Pゴシック" charset="0"/>
              </a:rPr>
              <a:t>1 in 2500-10000 </a:t>
            </a:r>
            <a:r>
              <a:rPr lang="en-GB" dirty="0">
                <a:solidFill>
                  <a:srgbClr val="000000"/>
                </a:solidFill>
                <a:ea typeface="MS Pゴシック" charset="0"/>
                <a:cs typeface="MS Pゴシック" charset="0"/>
              </a:rPr>
              <a:t>births</a:t>
            </a:r>
            <a:r>
              <a:rPr lang="en-GB" dirty="0" smtClean="0">
                <a:solidFill>
                  <a:srgbClr val="000000"/>
                </a:solidFill>
                <a:ea typeface="MS Pゴシック" charset="0"/>
                <a:cs typeface="MS Pゴシック" charset="0"/>
              </a:rPr>
              <a:t>; 70-100,000 CF </a:t>
            </a:r>
            <a:r>
              <a:rPr lang="en-GB" dirty="0">
                <a:solidFill>
                  <a:srgbClr val="000000"/>
                </a:solidFill>
                <a:ea typeface="MS Pゴシック" charset="0"/>
                <a:cs typeface="MS Pゴシック" charset="0"/>
              </a:rPr>
              <a:t>patients worldwide</a:t>
            </a:r>
          </a:p>
          <a:p>
            <a:pPr lvl="1" eaLnBrk="1" hangingPunct="1">
              <a:spcBef>
                <a:spcPct val="20000"/>
              </a:spcBef>
              <a:buFont typeface="Wingdings" charset="0"/>
              <a:buChar char="§"/>
            </a:pPr>
            <a:r>
              <a:rPr lang="en-GB" dirty="0">
                <a:solidFill>
                  <a:srgbClr val="000000"/>
                </a:solidFill>
                <a:ea typeface="MS Pゴシック" charset="0"/>
                <a:cs typeface="MS Pゴシック" charset="0"/>
              </a:rPr>
              <a:t> </a:t>
            </a:r>
            <a:r>
              <a:rPr lang="en-GB" dirty="0" smtClean="0">
                <a:solidFill>
                  <a:srgbClr val="000000"/>
                </a:solidFill>
                <a:ea typeface="MS Pゴシック" charset="0"/>
                <a:cs typeface="MS Pゴシック" charset="0"/>
              </a:rPr>
              <a:t>Autosomal recessive </a:t>
            </a:r>
            <a:r>
              <a:rPr lang="en-GB" dirty="0">
                <a:solidFill>
                  <a:srgbClr val="000000"/>
                </a:solidFill>
                <a:ea typeface="MS Pゴシック" charset="0"/>
                <a:cs typeface="MS Pゴシック" charset="0"/>
              </a:rPr>
              <a:t>monogenetic </a:t>
            </a:r>
            <a:r>
              <a:rPr lang="en-GB" dirty="0" smtClean="0">
                <a:solidFill>
                  <a:srgbClr val="000000"/>
                </a:solidFill>
                <a:ea typeface="MS Pゴシック" charset="0"/>
                <a:cs typeface="MS Pゴシック" charset="0"/>
              </a:rPr>
              <a:t>MULTISYSTEM disease</a:t>
            </a:r>
            <a:r>
              <a:rPr lang="en-GB" dirty="0">
                <a:solidFill>
                  <a:srgbClr val="000000"/>
                </a:solidFill>
                <a:ea typeface="MS Pゴシック" charset="0"/>
                <a:cs typeface="MS Pゴシック" charset="0"/>
              </a:rPr>
              <a:t>, resulting from </a:t>
            </a:r>
            <a:r>
              <a:rPr lang="en-GB" dirty="0" smtClean="0">
                <a:solidFill>
                  <a:srgbClr val="000000"/>
                </a:solidFill>
                <a:ea typeface="MS Pゴシック" charset="0"/>
                <a:cs typeface="MS Pゴシック" charset="0"/>
              </a:rPr>
              <a:t>mutations </a:t>
            </a:r>
            <a:r>
              <a:rPr lang="en-GB" dirty="0">
                <a:solidFill>
                  <a:srgbClr val="000000"/>
                </a:solidFill>
                <a:ea typeface="MS Pゴシック" charset="0"/>
                <a:cs typeface="MS Pゴシック" charset="0"/>
              </a:rPr>
              <a:t>in </a:t>
            </a:r>
            <a:r>
              <a:rPr lang="en-GB" dirty="0" smtClean="0">
                <a:solidFill>
                  <a:srgbClr val="000000"/>
                </a:solidFill>
                <a:ea typeface="MS Pゴシック" charset="0"/>
                <a:cs typeface="MS Pゴシック" charset="0"/>
              </a:rPr>
              <a:t>CFTR, a </a:t>
            </a:r>
            <a:r>
              <a:rPr lang="en-GB" dirty="0" err="1">
                <a:solidFill>
                  <a:srgbClr val="000000"/>
                </a:solidFill>
                <a:ea typeface="MS Pゴシック" charset="0"/>
                <a:cs typeface="MS Pゴシック" charset="0"/>
              </a:rPr>
              <a:t>transmembrane</a:t>
            </a:r>
            <a:r>
              <a:rPr lang="en-GB" dirty="0">
                <a:solidFill>
                  <a:srgbClr val="000000"/>
                </a:solidFill>
                <a:ea typeface="MS Pゴシック" charset="0"/>
                <a:cs typeface="MS Pゴシック" charset="0"/>
              </a:rPr>
              <a:t> anion </a:t>
            </a:r>
            <a:r>
              <a:rPr lang="en-GB" dirty="0" smtClean="0">
                <a:solidFill>
                  <a:srgbClr val="000000"/>
                </a:solidFill>
                <a:ea typeface="MS Pゴシック" charset="0"/>
                <a:cs typeface="MS Pゴシック" charset="0"/>
              </a:rPr>
              <a:t>channel and multifunctional regulator; phenotype affected by many genetic and environmental modifiers</a:t>
            </a:r>
            <a:endParaRPr lang="en-US" b="1" dirty="0">
              <a:solidFill>
                <a:srgbClr val="000000"/>
              </a:solidFill>
              <a:latin typeface="Arial" charset="0"/>
              <a:ea typeface="MS Pゴシック" charset="0"/>
              <a:cs typeface="MS Pゴシック" charset="0"/>
            </a:endParaRPr>
          </a:p>
        </p:txBody>
      </p:sp>
      <p:sp>
        <p:nvSpPr>
          <p:cNvPr id="483343" name="Rectangle 15"/>
          <p:cNvSpPr>
            <a:spLocks noChangeArrowheads="1"/>
          </p:cNvSpPr>
          <p:nvPr/>
        </p:nvSpPr>
        <p:spPr bwMode="auto">
          <a:xfrm>
            <a:off x="2912534" y="28457"/>
            <a:ext cx="33925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4400" dirty="0">
                <a:solidFill>
                  <a:srgbClr val="0000D2"/>
                </a:solidFill>
                <a:ea typeface="MS Pゴシック" charset="0"/>
                <a:cs typeface="MS Pゴシック" charset="0"/>
              </a:rPr>
              <a:t>Cystic Fibrosis</a:t>
            </a:r>
            <a:endParaRPr lang="en-US" sz="3200" dirty="0">
              <a:solidFill>
                <a:schemeClr val="tx2"/>
              </a:solidFill>
              <a:ea typeface="MS Pゴシック" charset="0"/>
              <a:cs typeface="MS Pゴシック" charset="0"/>
            </a:endParaRPr>
          </a:p>
        </p:txBody>
      </p:sp>
    </p:spTree>
    <p:extLst>
      <p:ext uri="{BB962C8B-B14F-4D97-AF65-F5344CB8AC3E}">
        <p14:creationId xmlns:p14="http://schemas.microsoft.com/office/powerpoint/2010/main" val="15943680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4800"/>
            <a:ext cx="9144000" cy="1143000"/>
          </a:xfrm>
          <a:noFill/>
        </p:spPr>
        <p:txBody>
          <a:bodyPr lIns="90487" tIns="44450" rIns="90487" bIns="44450">
            <a:normAutofit fontScale="90000"/>
          </a:bodyPr>
          <a:lstStyle/>
          <a:p>
            <a:pPr eaLnBrk="1" hangingPunct="1"/>
            <a:r>
              <a:rPr lang="en-US" sz="4000">
                <a:solidFill>
                  <a:schemeClr val="tx1"/>
                </a:solidFill>
                <a:latin typeface="Arial" charset="0"/>
                <a:ea typeface="ＭＳ Ｐゴシック" charset="0"/>
                <a:cs typeface="ＭＳ Ｐゴシック" charset="0"/>
              </a:rPr>
              <a:t>Itraconazole PK and Drug-Drug</a:t>
            </a:r>
            <a:br>
              <a:rPr lang="en-US" sz="4000">
                <a:solidFill>
                  <a:schemeClr val="tx1"/>
                </a:solidFill>
                <a:latin typeface="Arial" charset="0"/>
                <a:ea typeface="ＭＳ Ｐゴシック" charset="0"/>
                <a:cs typeface="ＭＳ Ｐゴシック" charset="0"/>
              </a:rPr>
            </a:br>
            <a:r>
              <a:rPr lang="en-US" sz="4000">
                <a:solidFill>
                  <a:schemeClr val="tx1"/>
                </a:solidFill>
                <a:latin typeface="Arial" charset="0"/>
                <a:ea typeface="ＭＳ Ｐゴシック" charset="0"/>
                <a:cs typeface="ＭＳ Ｐゴシック" charset="0"/>
              </a:rPr>
              <a:t>Interactions in CF</a:t>
            </a:r>
            <a:endParaRPr lang="en-US" sz="5400">
              <a:latin typeface="Times" charset="0"/>
              <a:ea typeface="ＭＳ Ｐゴシック" charset="0"/>
              <a:cs typeface="ＭＳ Ｐゴシック" charset="0"/>
            </a:endParaRPr>
          </a:p>
        </p:txBody>
      </p:sp>
      <p:sp>
        <p:nvSpPr>
          <p:cNvPr id="13315" name="Rectangle 3"/>
          <p:cNvSpPr>
            <a:spLocks noGrp="1" noChangeArrowheads="1"/>
          </p:cNvSpPr>
          <p:nvPr>
            <p:ph type="body" idx="1"/>
          </p:nvPr>
        </p:nvSpPr>
        <p:spPr>
          <a:xfrm>
            <a:off x="457200" y="1600200"/>
            <a:ext cx="8229600" cy="4267200"/>
          </a:xfrm>
          <a:noFill/>
        </p:spPr>
        <p:txBody>
          <a:bodyPr lIns="90487" tIns="44450" rIns="90487" bIns="44450"/>
          <a:lstStyle/>
          <a:p>
            <a:pPr eaLnBrk="1" hangingPunct="1">
              <a:lnSpc>
                <a:spcPct val="90000"/>
              </a:lnSpc>
            </a:pPr>
            <a:r>
              <a:rPr lang="en-US" sz="2000" dirty="0">
                <a:latin typeface="Arial" charset="0"/>
                <a:ea typeface="ＭＳ Ｐゴシック" charset="0"/>
                <a:cs typeface="Arial" charset="0"/>
              </a:rPr>
              <a:t>Variable absorption and peak levels </a:t>
            </a:r>
          </a:p>
          <a:p>
            <a:pPr lvl="1" eaLnBrk="1" hangingPunct="1">
              <a:lnSpc>
                <a:spcPct val="90000"/>
              </a:lnSpc>
            </a:pPr>
            <a:r>
              <a:rPr lang="en-US" sz="2000" dirty="0">
                <a:latin typeface="Arial" charset="0"/>
                <a:ea typeface="ＭＳ Ｐゴシック" charset="0"/>
                <a:cs typeface="Arial" charset="0"/>
              </a:rPr>
              <a:t>Often &lt;100 </a:t>
            </a:r>
            <a:r>
              <a:rPr lang="en-US" sz="2000" dirty="0" err="1">
                <a:latin typeface="Arial" charset="0"/>
                <a:ea typeface="ＭＳ Ｐゴシック" charset="0"/>
                <a:cs typeface="Arial" charset="0"/>
              </a:rPr>
              <a:t>ng</a:t>
            </a:r>
            <a:r>
              <a:rPr lang="en-US" sz="2000" dirty="0">
                <a:latin typeface="Arial" charset="0"/>
                <a:ea typeface="ＭＳ Ｐゴシック" charset="0"/>
                <a:cs typeface="Arial" charset="0"/>
              </a:rPr>
              <a:t>/</a:t>
            </a:r>
            <a:r>
              <a:rPr lang="en-US" sz="2000" dirty="0" err="1">
                <a:latin typeface="Arial" charset="0"/>
                <a:ea typeface="ＭＳ Ｐゴシック" charset="0"/>
                <a:cs typeface="Arial" charset="0"/>
              </a:rPr>
              <a:t>mL.</a:t>
            </a:r>
            <a:r>
              <a:rPr lang="en-US" sz="2000" dirty="0">
                <a:latin typeface="Arial" charset="0"/>
                <a:ea typeface="ＭＳ Ｐゴシック" charset="0"/>
                <a:cs typeface="Arial" charset="0"/>
              </a:rPr>
              <a:t> Take with acidic liquid (cola). </a:t>
            </a:r>
            <a:r>
              <a:rPr lang="en-US" sz="2000" dirty="0" err="1">
                <a:latin typeface="Arial" charset="0"/>
                <a:ea typeface="ＭＳ Ｐゴシック" charset="0"/>
                <a:cs typeface="Arial" charset="0"/>
              </a:rPr>
              <a:t>Cyclodextrin</a:t>
            </a:r>
            <a:r>
              <a:rPr lang="en-US" sz="2000" dirty="0">
                <a:latin typeface="Arial" charset="0"/>
                <a:ea typeface="ＭＳ Ｐゴシック" charset="0"/>
                <a:cs typeface="Arial" charset="0"/>
              </a:rPr>
              <a:t> suspension bioavailability 2X &gt; capsule</a:t>
            </a:r>
          </a:p>
          <a:p>
            <a:pPr eaLnBrk="1" hangingPunct="1">
              <a:lnSpc>
                <a:spcPct val="90000"/>
              </a:lnSpc>
            </a:pPr>
            <a:r>
              <a:rPr lang="en-US" sz="2000" dirty="0">
                <a:latin typeface="Arial" charset="0"/>
                <a:ea typeface="ＭＳ Ｐゴシック" charset="0"/>
                <a:cs typeface="Arial" charset="0"/>
              </a:rPr>
              <a:t>Plasma peak 3-6 </a:t>
            </a:r>
            <a:r>
              <a:rPr lang="en-US" sz="2000" dirty="0" err="1">
                <a:latin typeface="Arial" charset="0"/>
                <a:ea typeface="ＭＳ Ｐゴシック" charset="0"/>
                <a:cs typeface="Arial" charset="0"/>
              </a:rPr>
              <a:t>hr</a:t>
            </a:r>
            <a:r>
              <a:rPr lang="en-US" sz="2000" dirty="0">
                <a:latin typeface="Arial" charset="0"/>
                <a:ea typeface="ＭＳ Ｐゴシック" charset="0"/>
                <a:cs typeface="Arial" charset="0"/>
              </a:rPr>
              <a:t>, sputum 2-6 hr. CYP3A4 metabolism.</a:t>
            </a:r>
          </a:p>
          <a:p>
            <a:pPr eaLnBrk="1" hangingPunct="1">
              <a:lnSpc>
                <a:spcPct val="90000"/>
              </a:lnSpc>
            </a:pPr>
            <a:r>
              <a:rPr lang="en-US" sz="2000" i="1" dirty="0" err="1">
                <a:latin typeface="Arial" charset="0"/>
                <a:ea typeface="ＭＳ Ｐゴシック" charset="0"/>
                <a:cs typeface="Arial" charset="0"/>
              </a:rPr>
              <a:t>Af</a:t>
            </a:r>
            <a:r>
              <a:rPr lang="en-US" sz="2000" i="1" dirty="0">
                <a:latin typeface="Arial" charset="0"/>
                <a:ea typeface="ＭＳ Ｐゴシック" charset="0"/>
                <a:cs typeface="Arial" charset="0"/>
              </a:rPr>
              <a:t> </a:t>
            </a:r>
            <a:r>
              <a:rPr lang="en-US" sz="2000" dirty="0">
                <a:latin typeface="Arial" charset="0"/>
                <a:ea typeface="ＭＳ Ｐゴシック" charset="0"/>
                <a:cs typeface="Arial" charset="0"/>
              </a:rPr>
              <a:t>susceptibility 70% @ 100 </a:t>
            </a:r>
            <a:r>
              <a:rPr lang="en-US" sz="2000" dirty="0" err="1">
                <a:latin typeface="Arial" charset="0"/>
                <a:ea typeface="ＭＳ Ｐゴシック" charset="0"/>
                <a:cs typeface="Arial" charset="0"/>
              </a:rPr>
              <a:t>ng</a:t>
            </a:r>
            <a:r>
              <a:rPr lang="en-US" sz="2000" dirty="0">
                <a:latin typeface="Arial" charset="0"/>
                <a:ea typeface="ＭＳ Ｐゴシック" charset="0"/>
                <a:cs typeface="Arial" charset="0"/>
              </a:rPr>
              <a:t>/mL, &gt;99% @ ≥1 µg/mL</a:t>
            </a:r>
          </a:p>
          <a:p>
            <a:pPr eaLnBrk="1" hangingPunct="1">
              <a:lnSpc>
                <a:spcPct val="90000"/>
              </a:lnSpc>
              <a:buSzPct val="90000"/>
              <a:buFontTx/>
              <a:buNone/>
            </a:pPr>
            <a:r>
              <a:rPr lang="en-US" sz="2000" dirty="0">
                <a:latin typeface="Arial" charset="0"/>
                <a:ea typeface="ＭＳ Ｐゴシック" charset="0"/>
                <a:cs typeface="Arial" charset="0"/>
              </a:rPr>
              <a:t>•   Inhibits CYP3A4: will    level of </a:t>
            </a:r>
            <a:r>
              <a:rPr lang="en-US" sz="2000" dirty="0">
                <a:solidFill>
                  <a:srgbClr val="0000FF"/>
                </a:solidFill>
                <a:latin typeface="Arial" charset="0"/>
                <a:ea typeface="ＭＳ Ｐゴシック" charset="0"/>
                <a:cs typeface="Arial" charset="0"/>
              </a:rPr>
              <a:t>methylprednisolone, budesonide, fluticasone</a:t>
            </a:r>
            <a:r>
              <a:rPr lang="en-US" sz="2000" dirty="0">
                <a:latin typeface="Arial" charset="0"/>
                <a:ea typeface="ＭＳ Ｐゴシック" charset="0"/>
                <a:cs typeface="Arial" charset="0"/>
              </a:rPr>
              <a:t>, midazolam, </a:t>
            </a:r>
            <a:r>
              <a:rPr lang="en-US" sz="2000" dirty="0" err="1">
                <a:latin typeface="Arial" charset="0"/>
                <a:ea typeface="ＭＳ Ｐゴシック" charset="0"/>
                <a:cs typeface="Arial" charset="0"/>
              </a:rPr>
              <a:t>cyclosporin</a:t>
            </a:r>
            <a:r>
              <a:rPr lang="en-US" sz="2000" dirty="0">
                <a:latin typeface="Arial" charset="0"/>
                <a:ea typeface="ＭＳ Ｐゴシック" charset="0"/>
                <a:cs typeface="Arial" charset="0"/>
              </a:rPr>
              <a:t>, </a:t>
            </a:r>
            <a:r>
              <a:rPr lang="en-US" sz="2000" dirty="0" err="1">
                <a:latin typeface="Arial" charset="0"/>
                <a:ea typeface="ＭＳ Ｐゴシック" charset="0"/>
                <a:cs typeface="Arial" charset="0"/>
              </a:rPr>
              <a:t>tacrolimus</a:t>
            </a:r>
            <a:endParaRPr lang="en-US" sz="2000" dirty="0">
              <a:latin typeface="Arial" charset="0"/>
              <a:ea typeface="ＭＳ Ｐゴシック" charset="0"/>
              <a:cs typeface="Arial" charset="0"/>
            </a:endParaRPr>
          </a:p>
          <a:p>
            <a:pPr eaLnBrk="1" hangingPunct="1">
              <a:lnSpc>
                <a:spcPct val="90000"/>
              </a:lnSpc>
            </a:pPr>
            <a:r>
              <a:rPr lang="en-US" sz="2000" dirty="0">
                <a:solidFill>
                  <a:srgbClr val="FF0000"/>
                </a:solidFill>
                <a:latin typeface="Arial" charset="0"/>
                <a:ea typeface="ＭＳ Ｐゴシック" charset="0"/>
                <a:cs typeface="Arial" charset="0"/>
              </a:rPr>
              <a:t>Absorption    by gastric acid suppression</a:t>
            </a:r>
            <a:endParaRPr lang="en-US" sz="2000" i="1" dirty="0">
              <a:solidFill>
                <a:srgbClr val="FF0000"/>
              </a:solidFill>
              <a:latin typeface="Arial" charset="0"/>
              <a:ea typeface="ＭＳ Ｐゴシック" charset="0"/>
              <a:cs typeface="Arial" charset="0"/>
            </a:endParaRPr>
          </a:p>
          <a:p>
            <a:pPr lvl="1" eaLnBrk="1" hangingPunct="1">
              <a:lnSpc>
                <a:spcPct val="90000"/>
              </a:lnSpc>
            </a:pPr>
            <a:r>
              <a:rPr lang="en-US" sz="2000" dirty="0">
                <a:latin typeface="Arial" charset="0"/>
                <a:ea typeface="ＭＳ Ｐゴシック" charset="0"/>
                <a:cs typeface="Arial" charset="0"/>
              </a:rPr>
              <a:t>To optimize, take 1 </a:t>
            </a:r>
            <a:r>
              <a:rPr lang="en-US" sz="2000" dirty="0" err="1">
                <a:latin typeface="Arial" charset="0"/>
                <a:ea typeface="ＭＳ Ｐゴシック" charset="0"/>
                <a:cs typeface="Arial" charset="0"/>
              </a:rPr>
              <a:t>hr</a:t>
            </a:r>
            <a:r>
              <a:rPr lang="en-US" sz="2000" dirty="0">
                <a:latin typeface="Arial" charset="0"/>
                <a:ea typeface="ＭＳ Ｐゴシック" charset="0"/>
                <a:cs typeface="Arial" charset="0"/>
              </a:rPr>
              <a:t> before </a:t>
            </a:r>
            <a:r>
              <a:rPr lang="en-US" sz="2000" dirty="0">
                <a:solidFill>
                  <a:srgbClr val="0000FF"/>
                </a:solidFill>
                <a:latin typeface="Arial" charset="0"/>
                <a:ea typeface="ＭＳ Ｐゴシック" charset="0"/>
                <a:cs typeface="Arial" charset="0"/>
              </a:rPr>
              <a:t>acid suppressor</a:t>
            </a:r>
          </a:p>
          <a:p>
            <a:pPr eaLnBrk="1" hangingPunct="1">
              <a:lnSpc>
                <a:spcPct val="90000"/>
              </a:lnSpc>
            </a:pPr>
            <a:r>
              <a:rPr lang="en-US" sz="2000" dirty="0">
                <a:latin typeface="Arial" charset="0"/>
                <a:ea typeface="ＭＳ Ｐゴシック" charset="0"/>
                <a:cs typeface="Arial" charset="0"/>
              </a:rPr>
              <a:t>Metabolism     by CYP3A4 inducers (e.g. phenytoin, </a:t>
            </a:r>
            <a:r>
              <a:rPr lang="en-US" sz="2000" dirty="0">
                <a:solidFill>
                  <a:srgbClr val="0000FF"/>
                </a:solidFill>
                <a:latin typeface="Arial" charset="0"/>
                <a:ea typeface="ＭＳ Ｐゴシック" charset="0"/>
                <a:cs typeface="Arial" charset="0"/>
              </a:rPr>
              <a:t>rifampin</a:t>
            </a:r>
            <a:r>
              <a:rPr lang="en-US" sz="2000" dirty="0">
                <a:latin typeface="Arial" charset="0"/>
                <a:ea typeface="ＭＳ Ｐゴシック" charset="0"/>
                <a:cs typeface="Arial" charset="0"/>
              </a:rPr>
              <a:t>, INH)</a:t>
            </a:r>
          </a:p>
          <a:p>
            <a:pPr eaLnBrk="1" hangingPunct="1">
              <a:lnSpc>
                <a:spcPct val="90000"/>
              </a:lnSpc>
              <a:buFontTx/>
              <a:buNone/>
            </a:pPr>
            <a:endParaRPr lang="en-US" sz="2000" dirty="0">
              <a:latin typeface="Arial" charset="0"/>
              <a:ea typeface="ＭＳ Ｐゴシック" charset="0"/>
              <a:cs typeface="Arial" charset="0"/>
            </a:endParaRPr>
          </a:p>
          <a:p>
            <a:pPr eaLnBrk="1" hangingPunct="1">
              <a:lnSpc>
                <a:spcPct val="90000"/>
              </a:lnSpc>
            </a:pPr>
            <a:r>
              <a:rPr lang="en-US" sz="2000" dirty="0">
                <a:latin typeface="Arial" charset="0"/>
                <a:ea typeface="ＭＳ Ｐゴシック" charset="0"/>
                <a:cs typeface="Arial" charset="0"/>
              </a:rPr>
              <a:t>PK modeling suggests adult CF dose of 500 mg bid optimal </a:t>
            </a:r>
            <a:r>
              <a:rPr lang="en-US" sz="2400" dirty="0">
                <a:latin typeface="Times" charset="0"/>
                <a:ea typeface="ＭＳ Ｐゴシック" charset="0"/>
                <a:cs typeface="ＭＳ Ｐゴシック" charset="0"/>
              </a:rPr>
              <a:t>	</a:t>
            </a:r>
            <a:endParaRPr lang="en-US" sz="1600" dirty="0">
              <a:latin typeface="Times" charset="0"/>
              <a:ea typeface="ＭＳ Ｐゴシック" charset="0"/>
              <a:cs typeface="ＭＳ Ｐゴシック" charset="0"/>
            </a:endParaRPr>
          </a:p>
        </p:txBody>
      </p:sp>
      <p:sp>
        <p:nvSpPr>
          <p:cNvPr id="13316" name="Rectangle 5"/>
          <p:cNvSpPr>
            <a:spLocks noChangeArrowheads="1"/>
          </p:cNvSpPr>
          <p:nvPr/>
        </p:nvSpPr>
        <p:spPr bwMode="auto">
          <a:xfrm>
            <a:off x="4416425" y="61642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sp>
        <p:nvSpPr>
          <p:cNvPr id="13317" name="Rectangle 6"/>
          <p:cNvSpPr>
            <a:spLocks noChangeArrowheads="1"/>
          </p:cNvSpPr>
          <p:nvPr/>
        </p:nvSpPr>
        <p:spPr bwMode="auto">
          <a:xfrm>
            <a:off x="3429000" y="5638800"/>
            <a:ext cx="5715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dirty="0" err="1">
                <a:latin typeface="+mj-lt"/>
              </a:rPr>
              <a:t>Hennig</a:t>
            </a:r>
            <a:r>
              <a:rPr lang="en-US" sz="1600" dirty="0">
                <a:latin typeface="+mj-lt"/>
              </a:rPr>
              <a:t>, Br J </a:t>
            </a:r>
            <a:r>
              <a:rPr lang="en-US" sz="1600" dirty="0" err="1">
                <a:latin typeface="+mj-lt"/>
              </a:rPr>
              <a:t>Clin</a:t>
            </a:r>
            <a:r>
              <a:rPr lang="en-US" sz="1600" dirty="0">
                <a:latin typeface="+mj-lt"/>
              </a:rPr>
              <a:t> </a:t>
            </a:r>
            <a:r>
              <a:rPr lang="en-US" sz="1600" dirty="0" err="1">
                <a:latin typeface="+mj-lt"/>
              </a:rPr>
              <a:t>Pharmacol</a:t>
            </a:r>
            <a:r>
              <a:rPr lang="en-US" sz="1600" dirty="0">
                <a:latin typeface="+mj-lt"/>
              </a:rPr>
              <a:t> 2006;63:438-50</a:t>
            </a:r>
          </a:p>
        </p:txBody>
      </p:sp>
      <p:sp>
        <p:nvSpPr>
          <p:cNvPr id="13318" name="Down Arrow 6"/>
          <p:cNvSpPr>
            <a:spLocks noChangeArrowheads="1"/>
          </p:cNvSpPr>
          <p:nvPr/>
        </p:nvSpPr>
        <p:spPr bwMode="auto">
          <a:xfrm>
            <a:off x="2133600" y="3886200"/>
            <a:ext cx="228600" cy="304800"/>
          </a:xfrm>
          <a:prstGeom prst="downArrow">
            <a:avLst>
              <a:gd name="adj1" fmla="val 50000"/>
              <a:gd name="adj2" fmla="val 50000"/>
            </a:avLst>
          </a:prstGeom>
          <a:solidFill>
            <a:srgbClr val="3366FF"/>
          </a:solidFill>
          <a:ln w="9525">
            <a:solidFill>
              <a:schemeClr val="tx1"/>
            </a:solidFill>
            <a:round/>
            <a:headEnd/>
            <a:tailEnd/>
          </a:ln>
        </p:spPr>
        <p:txBody>
          <a:bodyPr/>
          <a:lstStyle/>
          <a:p>
            <a:r>
              <a:rPr lang="en-US"/>
              <a:t>   </a:t>
            </a:r>
          </a:p>
        </p:txBody>
      </p:sp>
      <p:sp>
        <p:nvSpPr>
          <p:cNvPr id="13319" name="Up Arrow 8"/>
          <p:cNvSpPr>
            <a:spLocks noChangeArrowheads="1"/>
          </p:cNvSpPr>
          <p:nvPr/>
        </p:nvSpPr>
        <p:spPr bwMode="auto">
          <a:xfrm>
            <a:off x="2209800" y="4495800"/>
            <a:ext cx="228600" cy="381000"/>
          </a:xfrm>
          <a:prstGeom prst="upArrow">
            <a:avLst>
              <a:gd name="adj1" fmla="val 50000"/>
              <a:gd name="adj2" fmla="val 50000"/>
            </a:avLst>
          </a:prstGeom>
          <a:solidFill>
            <a:srgbClr val="3366FF"/>
          </a:solidFill>
          <a:ln w="9525">
            <a:solidFill>
              <a:schemeClr val="tx1"/>
            </a:solidFill>
            <a:round/>
            <a:headEnd/>
            <a:tailEnd/>
          </a:ln>
        </p:spPr>
        <p:txBody>
          <a:bodyPr/>
          <a:lstStyle/>
          <a:p>
            <a:endParaRPr lang="en-US"/>
          </a:p>
        </p:txBody>
      </p:sp>
      <p:sp>
        <p:nvSpPr>
          <p:cNvPr id="13320" name="Up Arrow 8"/>
          <p:cNvSpPr>
            <a:spLocks noChangeArrowheads="1"/>
          </p:cNvSpPr>
          <p:nvPr/>
        </p:nvSpPr>
        <p:spPr bwMode="auto">
          <a:xfrm>
            <a:off x="3200400" y="3200400"/>
            <a:ext cx="228600" cy="381000"/>
          </a:xfrm>
          <a:prstGeom prst="upArrow">
            <a:avLst>
              <a:gd name="adj1" fmla="val 50000"/>
              <a:gd name="adj2" fmla="val 50000"/>
            </a:avLst>
          </a:prstGeom>
          <a:solidFill>
            <a:srgbClr val="3366FF"/>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1555259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0"/>
            <a:ext cx="7772400" cy="1143000"/>
          </a:xfrm>
        </p:spPr>
        <p:txBody>
          <a:bodyPr/>
          <a:lstStyle/>
          <a:p>
            <a:pPr eaLnBrk="1" hangingPunct="1"/>
            <a:r>
              <a:rPr lang="en-US" dirty="0" err="1">
                <a:solidFill>
                  <a:schemeClr val="tx1"/>
                </a:solidFill>
                <a:latin typeface="Arial" charset="0"/>
                <a:ea typeface="ＭＳ Ｐゴシック" charset="0"/>
                <a:cs typeface="ＭＳ Ｐゴシック" charset="0"/>
              </a:rPr>
              <a:t>Voriconazole</a:t>
            </a:r>
            <a:r>
              <a:rPr lang="en-US" dirty="0">
                <a:solidFill>
                  <a:schemeClr val="tx1"/>
                </a:solidFill>
                <a:latin typeface="Arial" charset="0"/>
                <a:ea typeface="ＭＳ Ｐゴシック" charset="0"/>
                <a:cs typeface="ＭＳ Ｐゴシック" charset="0"/>
              </a:rPr>
              <a:t> for </a:t>
            </a:r>
            <a:r>
              <a:rPr lang="en-US" dirty="0" smtClean="0">
                <a:solidFill>
                  <a:schemeClr val="tx1"/>
                </a:solidFill>
                <a:latin typeface="Arial" charset="0"/>
                <a:ea typeface="ＭＳ Ｐゴシック" charset="0"/>
                <a:cs typeface="ＭＳ Ｐゴシック" charset="0"/>
              </a:rPr>
              <a:t>CF-ABPA </a:t>
            </a:r>
            <a:endParaRPr lang="en-US" dirty="0">
              <a:latin typeface="Times" charset="0"/>
              <a:ea typeface="ＭＳ Ｐゴシック" charset="0"/>
              <a:cs typeface="ＭＳ Ｐゴシック" charset="0"/>
            </a:endParaRPr>
          </a:p>
        </p:txBody>
      </p:sp>
      <p:sp>
        <p:nvSpPr>
          <p:cNvPr id="14339" name="Rectangle 3"/>
          <p:cNvSpPr>
            <a:spLocks noGrp="1" noChangeArrowheads="1"/>
          </p:cNvSpPr>
          <p:nvPr>
            <p:ph type="subTitle" idx="1"/>
          </p:nvPr>
        </p:nvSpPr>
        <p:spPr>
          <a:xfrm>
            <a:off x="469900" y="1622286"/>
            <a:ext cx="8153400" cy="1752600"/>
          </a:xfrm>
        </p:spPr>
        <p:txBody>
          <a:bodyPr/>
          <a:lstStyle/>
          <a:p>
            <a:pPr algn="l" eaLnBrk="1" hangingPunct="1"/>
            <a:r>
              <a:rPr lang="en-US" sz="2000" dirty="0">
                <a:solidFill>
                  <a:srgbClr val="FF0000"/>
                </a:solidFill>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21 children with CF (5-16 </a:t>
            </a:r>
            <a:r>
              <a:rPr lang="en-US" sz="2000" dirty="0" err="1">
                <a:latin typeface="Arial" charset="0"/>
                <a:ea typeface="ＭＳ Ｐゴシック" charset="0"/>
                <a:cs typeface="ＭＳ Ｐゴシック" charset="0"/>
              </a:rPr>
              <a:t>yrs</a:t>
            </a:r>
            <a:r>
              <a:rPr lang="en-US" sz="2000" dirty="0">
                <a:latin typeface="Arial" charset="0"/>
                <a:ea typeface="ＭＳ Ｐゴシック" charset="0"/>
                <a:cs typeface="ＭＳ Ｐゴシック" charset="0"/>
              </a:rPr>
              <a:t>)</a:t>
            </a:r>
          </a:p>
          <a:p>
            <a:pPr algn="l" eaLnBrk="1" hangingPunct="1"/>
            <a:r>
              <a:rPr lang="en-US" sz="2000" dirty="0">
                <a:solidFill>
                  <a:srgbClr val="FF0000"/>
                </a:solidFill>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 13 with ABPA; 8 with sputum </a:t>
            </a:r>
            <a:r>
              <a:rPr lang="en-US" sz="2000" dirty="0" err="1">
                <a:latin typeface="Arial" charset="0"/>
                <a:ea typeface="ＭＳ Ｐゴシック" charset="0"/>
                <a:cs typeface="ＭＳ Ｐゴシック" charset="0"/>
              </a:rPr>
              <a:t>Af</a:t>
            </a:r>
            <a:r>
              <a:rPr lang="en-US" sz="2000" dirty="0">
                <a:latin typeface="Arial" charset="0"/>
                <a:ea typeface="ＭＳ Ｐゴシック" charset="0"/>
                <a:cs typeface="ＭＳ Ｐゴシック" charset="0"/>
              </a:rPr>
              <a:t>+ but no ABPA</a:t>
            </a:r>
          </a:p>
          <a:p>
            <a:pPr algn="l" eaLnBrk="1" hangingPunct="1">
              <a:lnSpc>
                <a:spcPct val="60000"/>
              </a:lnSpc>
            </a:pPr>
            <a:r>
              <a:rPr lang="en-US" sz="2000" dirty="0">
                <a:solidFill>
                  <a:srgbClr val="FF0000"/>
                </a:solidFill>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Voriconazole</a:t>
            </a:r>
            <a:r>
              <a:rPr lang="en-US" sz="2000" dirty="0">
                <a:latin typeface="Arial" charset="0"/>
                <a:ea typeface="ＭＳ Ｐゴシック" charset="0"/>
                <a:cs typeface="ＭＳ Ｐゴシック" charset="0"/>
              </a:rPr>
              <a:t> for 1-50 weeks, </a:t>
            </a:r>
            <a:r>
              <a:rPr lang="en-US" sz="2000" dirty="0" err="1">
                <a:latin typeface="Arial" charset="0"/>
                <a:ea typeface="ＭＳ Ｐゴシック" charset="0"/>
                <a:cs typeface="ＭＳ Ｐゴシック" charset="0"/>
              </a:rPr>
              <a:t>monotherapy</a:t>
            </a:r>
            <a:r>
              <a:rPr lang="en-US" sz="2000" dirty="0">
                <a:latin typeface="Arial" charset="0"/>
                <a:ea typeface="ＭＳ Ｐゴシック" charset="0"/>
                <a:cs typeface="ＭＳ Ｐゴシック" charset="0"/>
              </a:rPr>
              <a:t> in 2</a:t>
            </a:r>
          </a:p>
          <a:p>
            <a:pPr algn="l" eaLnBrk="1" hangingPunct="1"/>
            <a:r>
              <a:rPr lang="en-US" sz="2000" dirty="0">
                <a:solidFill>
                  <a:srgbClr val="FF0000"/>
                </a:solidFill>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 Improvements in ABPA but not </a:t>
            </a:r>
            <a:r>
              <a:rPr lang="en-US" sz="2000" dirty="0" err="1">
                <a:latin typeface="Arial" charset="0"/>
                <a:ea typeface="ＭＳ Ｐゴシック" charset="0"/>
                <a:cs typeface="ＭＳ Ｐゴシック" charset="0"/>
              </a:rPr>
              <a:t>Af</a:t>
            </a:r>
            <a:r>
              <a:rPr lang="en-US" sz="2000" dirty="0">
                <a:latin typeface="Arial" charset="0"/>
                <a:ea typeface="ＭＳ Ｐゴシック" charset="0"/>
                <a:cs typeface="ＭＳ Ｐゴシック" charset="0"/>
              </a:rPr>
              <a:t>+ patients</a:t>
            </a:r>
          </a:p>
          <a:p>
            <a:pPr algn="l" eaLnBrk="1" hangingPunct="1"/>
            <a:r>
              <a:rPr lang="en-US" sz="2000" dirty="0">
                <a:solidFill>
                  <a:srgbClr val="FF0000"/>
                </a:solidFill>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 Side effects in 7 (33%)</a:t>
            </a:r>
            <a:endParaRPr lang="en-US" sz="2000" dirty="0">
              <a:latin typeface="Times" charset="0"/>
              <a:ea typeface="ＭＳ Ｐゴシック" charset="0"/>
              <a:cs typeface="ＭＳ Ｐゴシック" charset="0"/>
            </a:endParaRPr>
          </a:p>
          <a:p>
            <a:pPr algn="l" eaLnBrk="1" hangingPunct="1"/>
            <a:endParaRPr lang="en-US" dirty="0">
              <a:latin typeface="Times" charset="0"/>
              <a:ea typeface="ＭＳ Ｐゴシック" charset="0"/>
              <a:cs typeface="ＭＳ Ｐゴシック" charset="0"/>
            </a:endParaRPr>
          </a:p>
        </p:txBody>
      </p:sp>
      <p:sp>
        <p:nvSpPr>
          <p:cNvPr id="14340" name="Rectangle 4"/>
          <p:cNvSpPr>
            <a:spLocks noChangeArrowheads="1"/>
          </p:cNvSpPr>
          <p:nvPr/>
        </p:nvSpPr>
        <p:spPr bwMode="auto">
          <a:xfrm>
            <a:off x="3317273" y="3071812"/>
            <a:ext cx="3571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mj-lt"/>
              </a:rPr>
              <a:t>         Hilliard, </a:t>
            </a:r>
            <a:r>
              <a:rPr lang="en-US" sz="1600" dirty="0" smtClean="0">
                <a:latin typeface="+mj-lt"/>
              </a:rPr>
              <a:t>J Cyst </a:t>
            </a:r>
            <a:r>
              <a:rPr lang="en-US" sz="1600" dirty="0" err="1" smtClean="0">
                <a:latin typeface="+mj-lt"/>
              </a:rPr>
              <a:t>Fibros</a:t>
            </a:r>
            <a:r>
              <a:rPr lang="en-US" sz="1600" dirty="0" smtClean="0">
                <a:latin typeface="+mj-lt"/>
              </a:rPr>
              <a:t> </a:t>
            </a:r>
            <a:r>
              <a:rPr lang="en-US" sz="1600" dirty="0">
                <a:latin typeface="+mj-lt"/>
              </a:rPr>
              <a:t>2005;4:215-20</a:t>
            </a:r>
          </a:p>
        </p:txBody>
      </p:sp>
      <p:sp>
        <p:nvSpPr>
          <p:cNvPr id="14341" name="Rectangle 5"/>
          <p:cNvSpPr>
            <a:spLocks noChangeArrowheads="1"/>
          </p:cNvSpPr>
          <p:nvPr/>
        </p:nvSpPr>
        <p:spPr bwMode="auto">
          <a:xfrm>
            <a:off x="2193925" y="4652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US" sz="1800">
              <a:latin typeface="Arial" charset="0"/>
            </a:endParaRPr>
          </a:p>
        </p:txBody>
      </p:sp>
      <p:sp>
        <p:nvSpPr>
          <p:cNvPr id="14344" name="TextBox 7"/>
          <p:cNvSpPr txBox="1">
            <a:spLocks noChangeArrowheads="1"/>
          </p:cNvSpPr>
          <p:nvPr/>
        </p:nvSpPr>
        <p:spPr bwMode="auto">
          <a:xfrm>
            <a:off x="215900" y="914400"/>
            <a:ext cx="8242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solidFill>
                  <a:srgbClr val="0000FF"/>
                </a:solidFill>
                <a:latin typeface="Arial" charset="0"/>
                <a:cs typeface="Arial" charset="0"/>
              </a:rPr>
              <a:t>B</a:t>
            </a:r>
            <a:r>
              <a:rPr lang="en-US" sz="2000" dirty="0" smtClean="0">
                <a:solidFill>
                  <a:srgbClr val="0000FF"/>
                </a:solidFill>
                <a:latin typeface="Arial" charset="0"/>
                <a:cs typeface="Arial" charset="0"/>
              </a:rPr>
              <a:t>etter </a:t>
            </a:r>
            <a:r>
              <a:rPr lang="en-US" sz="2000" dirty="0">
                <a:solidFill>
                  <a:srgbClr val="0000FF"/>
                </a:solidFill>
                <a:latin typeface="Arial" charset="0"/>
                <a:cs typeface="Arial" charset="0"/>
              </a:rPr>
              <a:t>bioavailability than </a:t>
            </a:r>
            <a:r>
              <a:rPr lang="en-US" sz="2000" dirty="0" err="1">
                <a:solidFill>
                  <a:srgbClr val="0000FF"/>
                </a:solidFill>
                <a:latin typeface="Arial" charset="0"/>
                <a:cs typeface="Arial" charset="0"/>
              </a:rPr>
              <a:t>itra</a:t>
            </a:r>
            <a:r>
              <a:rPr lang="en-US" sz="2000" dirty="0">
                <a:solidFill>
                  <a:srgbClr val="0000FF"/>
                </a:solidFill>
                <a:latin typeface="Arial" charset="0"/>
                <a:cs typeface="Arial" charset="0"/>
              </a:rPr>
              <a:t>, but </a:t>
            </a:r>
            <a:r>
              <a:rPr lang="en-US" sz="2000" dirty="0" smtClean="0">
                <a:solidFill>
                  <a:srgbClr val="0000FF"/>
                </a:solidFill>
                <a:latin typeface="Arial" charset="0"/>
                <a:cs typeface="Arial" charset="0"/>
              </a:rPr>
              <a:t>more </a:t>
            </a:r>
            <a:r>
              <a:rPr lang="en-US" sz="2000" dirty="0">
                <a:solidFill>
                  <a:srgbClr val="0000FF"/>
                </a:solidFill>
                <a:latin typeface="Arial" charset="0"/>
                <a:cs typeface="Arial" charset="0"/>
              </a:rPr>
              <a:t>complex </a:t>
            </a:r>
            <a:r>
              <a:rPr lang="en-US" sz="2000" dirty="0" smtClean="0">
                <a:solidFill>
                  <a:srgbClr val="0000FF"/>
                </a:solidFill>
                <a:latin typeface="Arial" charset="0"/>
                <a:cs typeface="Arial" charset="0"/>
              </a:rPr>
              <a:t>metabolism </a:t>
            </a:r>
            <a:r>
              <a:rPr lang="en-US" sz="2000" dirty="0">
                <a:solidFill>
                  <a:srgbClr val="0000FF"/>
                </a:solidFill>
                <a:latin typeface="Arial" charset="0"/>
                <a:cs typeface="Arial" charset="0"/>
              </a:rPr>
              <a:t>(CYP2C9, CYP2C19, CYP3A4, CYP3A5</a:t>
            </a:r>
            <a:r>
              <a:rPr lang="en-US" sz="2000" dirty="0" smtClean="0">
                <a:solidFill>
                  <a:srgbClr val="0000FF"/>
                </a:solidFill>
                <a:latin typeface="Arial" charset="0"/>
                <a:cs typeface="Arial" charset="0"/>
              </a:rPr>
              <a:t>) </a:t>
            </a:r>
            <a:endParaRPr lang="en-US" sz="2000" dirty="0">
              <a:solidFill>
                <a:srgbClr val="0000FF"/>
              </a:solidFill>
              <a:latin typeface="Arial" charset="0"/>
              <a:cs typeface="Arial" charset="0"/>
            </a:endParaRPr>
          </a:p>
        </p:txBody>
      </p:sp>
      <p:sp>
        <p:nvSpPr>
          <p:cNvPr id="14345" name="TextBox 8"/>
          <p:cNvSpPr txBox="1">
            <a:spLocks noChangeArrowheads="1"/>
          </p:cNvSpPr>
          <p:nvPr/>
        </p:nvSpPr>
        <p:spPr bwMode="auto">
          <a:xfrm>
            <a:off x="469900" y="3603625"/>
            <a:ext cx="6927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100% AE rate (photosensitivity 5/6; 6/6 visual disturbances)</a:t>
            </a:r>
          </a:p>
          <a:p>
            <a:r>
              <a:rPr lang="en-US" sz="2000" dirty="0" smtClean="0">
                <a:latin typeface="Arial" charset="0"/>
                <a:cs typeface="Arial" charset="0"/>
              </a:rPr>
              <a:t>MOA? - </a:t>
            </a:r>
            <a:r>
              <a:rPr lang="en-US" sz="2000" dirty="0">
                <a:latin typeface="Arial" charset="0"/>
                <a:cs typeface="Arial" charset="0"/>
              </a:rPr>
              <a:t>Inhibits hepatic metabolism of retinols </a:t>
            </a:r>
          </a:p>
        </p:txBody>
      </p:sp>
      <p:sp>
        <p:nvSpPr>
          <p:cNvPr id="14346" name="TextBox 9"/>
          <p:cNvSpPr txBox="1">
            <a:spLocks noChangeArrowheads="1"/>
          </p:cNvSpPr>
          <p:nvPr/>
        </p:nvSpPr>
        <p:spPr bwMode="auto">
          <a:xfrm>
            <a:off x="3865392" y="4311650"/>
            <a:ext cx="3508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mj-lt"/>
              </a:rPr>
              <a:t>Cheng, </a:t>
            </a:r>
            <a:r>
              <a:rPr lang="en-US" sz="1600" dirty="0" err="1" smtClean="0">
                <a:latin typeface="+mj-lt"/>
              </a:rPr>
              <a:t>Pediatr</a:t>
            </a:r>
            <a:r>
              <a:rPr lang="en-US" sz="1600" dirty="0" smtClean="0">
                <a:latin typeface="+mj-lt"/>
              </a:rPr>
              <a:t> </a:t>
            </a:r>
            <a:r>
              <a:rPr lang="en-US" sz="1600" dirty="0" err="1">
                <a:latin typeface="+mj-lt"/>
              </a:rPr>
              <a:t>Pulmonol</a:t>
            </a:r>
            <a:r>
              <a:rPr lang="en-US" sz="1600" dirty="0">
                <a:latin typeface="+mj-lt"/>
              </a:rPr>
              <a:t> 2010;45:661-6</a:t>
            </a:r>
          </a:p>
          <a:p>
            <a:endParaRPr lang="en-US" dirty="0"/>
          </a:p>
        </p:txBody>
      </p:sp>
      <p:sp>
        <p:nvSpPr>
          <p:cNvPr id="2" name="TextBox 1"/>
          <p:cNvSpPr txBox="1"/>
          <p:nvPr/>
        </p:nvSpPr>
        <p:spPr>
          <a:xfrm>
            <a:off x="469900" y="4691063"/>
            <a:ext cx="7112000" cy="1200329"/>
          </a:xfrm>
          <a:prstGeom prst="rect">
            <a:avLst/>
          </a:prstGeom>
          <a:noFill/>
        </p:spPr>
        <p:txBody>
          <a:bodyPr wrap="square" rtlCol="0">
            <a:spAutoFit/>
          </a:bodyPr>
          <a:lstStyle/>
          <a:p>
            <a:r>
              <a:rPr lang="en-US" b="1" smtClean="0">
                <a:latin typeface="Arial"/>
                <a:cs typeface="Arial"/>
              </a:rPr>
              <a:t>CYP3A inhibition in setting of 10-100X interpatient level range and 10X CFTR modulator (ivacaftor) level range results in complex DDI when co-employed in CF. </a:t>
            </a:r>
          </a:p>
          <a:p>
            <a:endParaRPr lang="en-US" dirty="0"/>
          </a:p>
        </p:txBody>
      </p:sp>
      <p:sp>
        <p:nvSpPr>
          <p:cNvPr id="3" name="TextBox 2"/>
          <p:cNvSpPr txBox="1"/>
          <p:nvPr/>
        </p:nvSpPr>
        <p:spPr>
          <a:xfrm>
            <a:off x="3865392" y="5676900"/>
            <a:ext cx="4112123" cy="615553"/>
          </a:xfrm>
          <a:prstGeom prst="rect">
            <a:avLst/>
          </a:prstGeom>
          <a:noFill/>
        </p:spPr>
        <p:txBody>
          <a:bodyPr wrap="none" rtlCol="0">
            <a:spAutoFit/>
          </a:bodyPr>
          <a:lstStyle/>
          <a:p>
            <a:r>
              <a:rPr lang="en-US" sz="1600" dirty="0" err="1" smtClean="0">
                <a:latin typeface="+mj-lt"/>
                <a:cs typeface="Arial"/>
              </a:rPr>
              <a:t>Harrrison</a:t>
            </a:r>
            <a:r>
              <a:rPr lang="en-US" sz="1600" dirty="0" smtClean="0">
                <a:latin typeface="+mj-lt"/>
                <a:cs typeface="Arial"/>
              </a:rPr>
              <a:t>, </a:t>
            </a:r>
            <a:r>
              <a:rPr lang="en-US" sz="1600" dirty="0" err="1">
                <a:latin typeface="+mj-lt"/>
                <a:cs typeface="Arial"/>
              </a:rPr>
              <a:t>Pulm</a:t>
            </a:r>
            <a:r>
              <a:rPr lang="en-US" sz="1600" dirty="0">
                <a:latin typeface="+mj-lt"/>
                <a:cs typeface="Arial"/>
              </a:rPr>
              <a:t> </a:t>
            </a:r>
            <a:r>
              <a:rPr lang="en-US" sz="1600" dirty="0" err="1">
                <a:latin typeface="+mj-lt"/>
                <a:cs typeface="Arial"/>
              </a:rPr>
              <a:t>Pharmacol</a:t>
            </a:r>
            <a:r>
              <a:rPr lang="en-US" sz="1600" dirty="0">
                <a:latin typeface="+mj-lt"/>
                <a:cs typeface="Arial"/>
              </a:rPr>
              <a:t> </a:t>
            </a:r>
            <a:r>
              <a:rPr lang="en-US" sz="1600" dirty="0" err="1">
                <a:latin typeface="+mj-lt"/>
                <a:cs typeface="Arial"/>
              </a:rPr>
              <a:t>Ther</a:t>
            </a:r>
            <a:r>
              <a:rPr lang="en-US" sz="1600" dirty="0">
                <a:latin typeface="+mj-lt"/>
                <a:cs typeface="Arial"/>
              </a:rPr>
              <a:t> 2015;31:49-50</a:t>
            </a:r>
          </a:p>
          <a:p>
            <a:endParaRPr lang="en-US" dirty="0"/>
          </a:p>
        </p:txBody>
      </p:sp>
    </p:spTree>
    <p:extLst>
      <p:ext uri="{BB962C8B-B14F-4D97-AF65-F5344CB8AC3E}">
        <p14:creationId xmlns:p14="http://schemas.microsoft.com/office/powerpoint/2010/main" val="34967963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676400" y="319088"/>
            <a:ext cx="57954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dirty="0" err="1">
                <a:latin typeface="Arial" charset="0"/>
              </a:rPr>
              <a:t>Voriconazole</a:t>
            </a:r>
            <a:r>
              <a:rPr lang="en-US" sz="3600" dirty="0">
                <a:latin typeface="Arial" charset="0"/>
              </a:rPr>
              <a:t> for </a:t>
            </a:r>
            <a:r>
              <a:rPr lang="en-US" sz="3600" dirty="0" smtClean="0">
                <a:latin typeface="Arial" charset="0"/>
              </a:rPr>
              <a:t>CF-ABPA</a:t>
            </a:r>
            <a:endParaRPr lang="en-US" sz="3600" dirty="0">
              <a:latin typeface="Arial" charset="0"/>
            </a:endParaRPr>
          </a:p>
        </p:txBody>
      </p:sp>
      <p:sp>
        <p:nvSpPr>
          <p:cNvPr id="15367" name="TextBox 7"/>
          <p:cNvSpPr txBox="1">
            <a:spLocks noChangeArrowheads="1"/>
          </p:cNvSpPr>
          <p:nvPr/>
        </p:nvSpPr>
        <p:spPr bwMode="auto">
          <a:xfrm>
            <a:off x="622300" y="5850354"/>
            <a:ext cx="3482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6/8 children had sub-therapeutic </a:t>
            </a:r>
          </a:p>
          <a:p>
            <a:r>
              <a:rPr lang="en-US" sz="1800" dirty="0">
                <a:latin typeface="Arial" charset="0"/>
                <a:cs typeface="Arial" charset="0"/>
              </a:rPr>
              <a:t>steady-state levels</a:t>
            </a:r>
          </a:p>
        </p:txBody>
      </p:sp>
      <p:sp>
        <p:nvSpPr>
          <p:cNvPr id="15368" name="TextBox 8"/>
          <p:cNvSpPr txBox="1">
            <a:spLocks noChangeArrowheads="1"/>
          </p:cNvSpPr>
          <p:nvPr/>
        </p:nvSpPr>
        <p:spPr bwMode="auto">
          <a:xfrm>
            <a:off x="4105275" y="6471067"/>
            <a:ext cx="3777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 </a:t>
            </a:r>
            <a:r>
              <a:rPr lang="en-US" sz="1600" dirty="0" err="1" smtClean="0">
                <a:latin typeface="+mj-lt"/>
                <a:cs typeface="Arial" charset="0"/>
              </a:rPr>
              <a:t>Markantonis</a:t>
            </a:r>
            <a:r>
              <a:rPr lang="en-US" sz="1600" dirty="0" smtClean="0">
                <a:latin typeface="+mj-lt"/>
                <a:cs typeface="Arial" charset="0"/>
              </a:rPr>
              <a:t>, J Cyst </a:t>
            </a:r>
            <a:r>
              <a:rPr lang="en-US" sz="1600" dirty="0" err="1" smtClean="0">
                <a:latin typeface="+mj-lt"/>
                <a:cs typeface="Arial" charset="0"/>
              </a:rPr>
              <a:t>Fibros</a:t>
            </a:r>
            <a:r>
              <a:rPr lang="en-US" sz="1600" dirty="0" smtClean="0">
                <a:latin typeface="+mj-lt"/>
                <a:cs typeface="Arial" charset="0"/>
              </a:rPr>
              <a:t> </a:t>
            </a:r>
            <a:r>
              <a:rPr lang="en-US" sz="1600" dirty="0">
                <a:latin typeface="+mj-lt"/>
                <a:cs typeface="Arial" charset="0"/>
              </a:rPr>
              <a:t>2012;11:</a:t>
            </a:r>
            <a:r>
              <a:rPr lang="en-US" sz="1600" dirty="0" smtClean="0">
                <a:latin typeface="+mj-lt"/>
                <a:cs typeface="Arial" charset="0"/>
              </a:rPr>
              <a:t>246-52</a:t>
            </a:r>
            <a:endParaRPr lang="en-US" sz="1600" dirty="0">
              <a:latin typeface="+mj-lt"/>
              <a:cs typeface="Arial" charset="0"/>
            </a:endParaRPr>
          </a:p>
        </p:txBody>
      </p:sp>
      <p:pic>
        <p:nvPicPr>
          <p:cNvPr id="3" name="Picture 2"/>
          <p:cNvPicPr>
            <a:picLocks noChangeAspect="1"/>
          </p:cNvPicPr>
          <p:nvPr/>
        </p:nvPicPr>
        <p:blipFill>
          <a:blip r:embed="rId3"/>
          <a:stretch>
            <a:fillRect/>
          </a:stretch>
        </p:blipFill>
        <p:spPr>
          <a:xfrm>
            <a:off x="172409" y="1014373"/>
            <a:ext cx="8721339" cy="2265918"/>
          </a:xfrm>
          <a:prstGeom prst="rect">
            <a:avLst/>
          </a:prstGeom>
        </p:spPr>
      </p:pic>
      <p:pic>
        <p:nvPicPr>
          <p:cNvPr id="4" name="Picture 3"/>
          <p:cNvPicPr>
            <a:picLocks noChangeAspect="1"/>
          </p:cNvPicPr>
          <p:nvPr/>
        </p:nvPicPr>
        <p:blipFill>
          <a:blip r:embed="rId4"/>
          <a:stretch>
            <a:fillRect/>
          </a:stretch>
        </p:blipFill>
        <p:spPr>
          <a:xfrm>
            <a:off x="622299" y="3280291"/>
            <a:ext cx="3822549" cy="2743987"/>
          </a:xfrm>
          <a:prstGeom prst="rect">
            <a:avLst/>
          </a:prstGeom>
        </p:spPr>
      </p:pic>
    </p:spTree>
    <p:extLst>
      <p:ext uri="{BB962C8B-B14F-4D97-AF65-F5344CB8AC3E}">
        <p14:creationId xmlns:p14="http://schemas.microsoft.com/office/powerpoint/2010/main" val="12249409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0"/>
            <a:ext cx="7772400" cy="1143000"/>
          </a:xfrm>
        </p:spPr>
        <p:txBody>
          <a:bodyPr>
            <a:normAutofit/>
          </a:bodyPr>
          <a:lstStyle/>
          <a:p>
            <a:r>
              <a:rPr lang="en-US" sz="2800" dirty="0">
                <a:latin typeface="Arial" charset="0"/>
                <a:ea typeface="ＭＳ Ｐゴシック" charset="0"/>
                <a:cs typeface="Arial" charset="0"/>
              </a:rPr>
              <a:t>Response to Inhaled </a:t>
            </a:r>
            <a:r>
              <a:rPr lang="en-US" sz="2800" dirty="0" smtClean="0">
                <a:latin typeface="Arial" charset="0"/>
                <a:ea typeface="ＭＳ Ｐゴシック" charset="0"/>
                <a:cs typeface="Arial" charset="0"/>
              </a:rPr>
              <a:t>Amphotericin in CF-ABPA</a:t>
            </a:r>
            <a:endParaRPr lang="en-US" sz="2800" dirty="0">
              <a:latin typeface="Arial" charset="0"/>
              <a:ea typeface="ＭＳ Ｐゴシック" charset="0"/>
              <a:cs typeface="Arial" charset="0"/>
            </a:endParaRPr>
          </a:p>
        </p:txBody>
      </p:sp>
      <p:pic>
        <p:nvPicPr>
          <p:cNvPr id="204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010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p:cNvSpPr txBox="1">
            <a:spLocks noChangeArrowheads="1"/>
          </p:cNvSpPr>
          <p:nvPr/>
        </p:nvSpPr>
        <p:spPr bwMode="auto">
          <a:xfrm>
            <a:off x="4543346" y="6388100"/>
            <a:ext cx="3518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smtClean="0">
                <a:latin typeface="+mj-lt"/>
                <a:cs typeface="Arial"/>
              </a:rPr>
              <a:t>Proesmans</a:t>
            </a:r>
            <a:r>
              <a:rPr lang="en-US" sz="1600" dirty="0" smtClean="0">
                <a:latin typeface="+mj-lt"/>
                <a:cs typeface="Arial"/>
              </a:rPr>
              <a:t>, </a:t>
            </a:r>
            <a:r>
              <a:rPr lang="en-US" sz="1600" dirty="0" err="1">
                <a:latin typeface="+mj-lt"/>
                <a:cs typeface="Arial"/>
              </a:rPr>
              <a:t>Int</a:t>
            </a:r>
            <a:r>
              <a:rPr lang="en-US" sz="1600" dirty="0">
                <a:latin typeface="+mj-lt"/>
                <a:cs typeface="Arial"/>
              </a:rPr>
              <a:t> J </a:t>
            </a:r>
            <a:r>
              <a:rPr lang="en-US" sz="1600" dirty="0" err="1">
                <a:latin typeface="+mj-lt"/>
                <a:cs typeface="Arial"/>
              </a:rPr>
              <a:t>Ped</a:t>
            </a:r>
            <a:r>
              <a:rPr lang="en-US" sz="1600" dirty="0">
                <a:latin typeface="+mj-lt"/>
                <a:cs typeface="Arial"/>
              </a:rPr>
              <a:t> </a:t>
            </a:r>
            <a:r>
              <a:rPr lang="en-US" sz="1600" dirty="0" smtClean="0">
                <a:latin typeface="+mj-lt"/>
                <a:cs typeface="Arial"/>
              </a:rPr>
              <a:t>2010;2010</a:t>
            </a:r>
            <a:r>
              <a:rPr lang="en-US" sz="1600" dirty="0">
                <a:latin typeface="+mj-lt"/>
                <a:cs typeface="Arial"/>
              </a:rPr>
              <a:t>:376287</a:t>
            </a:r>
          </a:p>
        </p:txBody>
      </p:sp>
      <p:sp>
        <p:nvSpPr>
          <p:cNvPr id="20486" name="TextBox 5"/>
          <p:cNvSpPr txBox="1">
            <a:spLocks noChangeArrowheads="1"/>
          </p:cNvSpPr>
          <p:nvPr/>
        </p:nvSpPr>
        <p:spPr bwMode="auto">
          <a:xfrm>
            <a:off x="6629400" y="989012"/>
            <a:ext cx="1031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dirty="0"/>
              <a:t>50 mg BIW</a:t>
            </a:r>
          </a:p>
        </p:txBody>
      </p:sp>
    </p:spTree>
    <p:extLst>
      <p:ext uri="{BB962C8B-B14F-4D97-AF65-F5344CB8AC3E}">
        <p14:creationId xmlns:p14="http://schemas.microsoft.com/office/powerpoint/2010/main" val="39219872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endParaRPr lang="en-US">
              <a:latin typeface="Times" charset="0"/>
              <a:ea typeface="ＭＳ Ｐゴシック" charset="0"/>
              <a:cs typeface="ＭＳ Ｐゴシック" charset="0"/>
            </a:endParaRPr>
          </a:p>
        </p:txBody>
      </p:sp>
      <p:sp>
        <p:nvSpPr>
          <p:cNvPr id="102402" name="Content Placeholder 2"/>
          <p:cNvSpPr>
            <a:spLocks noGrp="1"/>
          </p:cNvSpPr>
          <p:nvPr>
            <p:ph idx="1"/>
          </p:nvPr>
        </p:nvSpPr>
        <p:spPr/>
        <p:txBody>
          <a:bodyPr/>
          <a:lstStyle/>
          <a:p>
            <a:endParaRPr lang="en-US">
              <a:latin typeface="Times" charset="0"/>
              <a:ea typeface="ＭＳ Ｐゴシック" charset="0"/>
              <a:cs typeface="ＭＳ Ｐゴシック" charset="0"/>
            </a:endParaRPr>
          </a:p>
        </p:txBody>
      </p:sp>
      <p:graphicFrame>
        <p:nvGraphicFramePr>
          <p:cNvPr id="4" name="Chart 3"/>
          <p:cNvGraphicFramePr>
            <a:graphicFrameLocks/>
          </p:cNvGraphicFramePr>
          <p:nvPr/>
        </p:nvGraphicFramePr>
        <p:xfrm>
          <a:off x="0" y="0"/>
          <a:ext cx="891540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102404" name="TextBox 1"/>
          <p:cNvSpPr txBox="1">
            <a:spLocks noChangeArrowheads="1"/>
          </p:cNvSpPr>
          <p:nvPr/>
        </p:nvSpPr>
        <p:spPr bwMode="auto">
          <a:xfrm>
            <a:off x="5334000" y="6550025"/>
            <a:ext cx="3268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smtClean="0">
                <a:latin typeface="+mj-lt"/>
                <a:cs typeface="Arial" charset="0"/>
              </a:rPr>
              <a:t>Moss, </a:t>
            </a:r>
            <a:r>
              <a:rPr lang="en-US" sz="1600" dirty="0">
                <a:latin typeface="+mj-lt"/>
                <a:cs typeface="Arial" charset="0"/>
              </a:rPr>
              <a:t>Ann NY </a:t>
            </a:r>
            <a:r>
              <a:rPr lang="en-US" sz="1600" dirty="0" err="1">
                <a:latin typeface="+mj-lt"/>
                <a:cs typeface="Arial" charset="0"/>
              </a:rPr>
              <a:t>Acad</a:t>
            </a:r>
            <a:r>
              <a:rPr lang="en-US" sz="1600" dirty="0">
                <a:latin typeface="+mj-lt"/>
                <a:cs typeface="Arial" charset="0"/>
              </a:rPr>
              <a:t> </a:t>
            </a:r>
            <a:r>
              <a:rPr lang="en-US" sz="1600" dirty="0" err="1">
                <a:latin typeface="+mj-lt"/>
                <a:cs typeface="Arial" charset="0"/>
              </a:rPr>
              <a:t>Sci</a:t>
            </a:r>
            <a:r>
              <a:rPr lang="en-US" sz="1600" dirty="0">
                <a:latin typeface="+mj-lt"/>
                <a:cs typeface="Arial" charset="0"/>
              </a:rPr>
              <a:t> 2012;1272:49</a:t>
            </a:r>
          </a:p>
        </p:txBody>
      </p:sp>
    </p:spTree>
    <p:extLst>
      <p:ext uri="{BB962C8B-B14F-4D97-AF65-F5344CB8AC3E}">
        <p14:creationId xmlns:p14="http://schemas.microsoft.com/office/powerpoint/2010/main" val="12020810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0" y="2590800"/>
          <a:ext cx="9144000" cy="2787650"/>
        </p:xfrm>
        <a:graphic>
          <a:graphicData uri="http://schemas.openxmlformats.org/presentationml/2006/ole">
            <mc:AlternateContent xmlns:mc="http://schemas.openxmlformats.org/markup-compatibility/2006">
              <mc:Choice xmlns:v="urn:schemas-microsoft-com:vml" Requires="v">
                <p:oleObj spid="_x0000_s19520" name="Document" r:id="rId5" imgW="4578096" imgH="1432560" progId="Word.Document.8">
                  <p:embed/>
                </p:oleObj>
              </mc:Choice>
              <mc:Fallback>
                <p:oleObj name="Document" r:id="rId5" imgW="4578096" imgH="143256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90800"/>
                        <a:ext cx="91440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1" name="Rectangle 1"/>
          <p:cNvSpPr>
            <a:spLocks noChangeArrowheads="1"/>
          </p:cNvSpPr>
          <p:nvPr/>
        </p:nvSpPr>
        <p:spPr bwMode="auto">
          <a:xfrm>
            <a:off x="0" y="2667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nchor="ctr"/>
          <a:lstStyle/>
          <a:p>
            <a:pPr marL="39688" indent="-39688" algn="ctr"/>
            <a:r>
              <a:rPr lang="en-US" sz="3200" dirty="0" err="1" smtClean="0">
                <a:latin typeface="Arial" charset="0"/>
                <a:ea typeface="ヒラギノ角ゴ ProN W3" charset="0"/>
                <a:cs typeface="ヒラギノ角ゴ ProN W3" charset="0"/>
                <a:sym typeface="Arial" charset="0"/>
              </a:rPr>
              <a:t>Omalizumab</a:t>
            </a:r>
            <a:r>
              <a:rPr lang="en-US" sz="3200" dirty="0" smtClean="0">
                <a:latin typeface="Arial" charset="0"/>
                <a:ea typeface="ヒラギノ角ゴ ProN W3" charset="0"/>
                <a:cs typeface="ヒラギノ角ゴ ProN W3" charset="0"/>
                <a:sym typeface="Arial" charset="0"/>
              </a:rPr>
              <a:t> Ablates </a:t>
            </a:r>
            <a:r>
              <a:rPr lang="en-US" sz="3200" dirty="0">
                <a:latin typeface="Arial" charset="0"/>
                <a:ea typeface="ヒラギノ角ゴ ProN W3" charset="0"/>
                <a:cs typeface="ヒラギノ角ゴ ProN W3" charset="0"/>
                <a:sym typeface="Arial" charset="0"/>
              </a:rPr>
              <a:t>Basophil </a:t>
            </a:r>
            <a:endParaRPr lang="en-US" sz="3200" dirty="0" smtClean="0">
              <a:latin typeface="Arial" charset="0"/>
              <a:ea typeface="ヒラギノ角ゴ ProN W3" charset="0"/>
              <a:cs typeface="ヒラギノ角ゴ ProN W3" charset="0"/>
              <a:sym typeface="Arial" charset="0"/>
            </a:endParaRPr>
          </a:p>
          <a:p>
            <a:pPr marL="39688" indent="-39688" algn="ctr"/>
            <a:r>
              <a:rPr lang="en-US" sz="3200" dirty="0" smtClean="0">
                <a:latin typeface="Arial" charset="0"/>
                <a:ea typeface="ヒラギノ角ゴ ProN W3" charset="0"/>
                <a:cs typeface="ヒラギノ角ゴ ProN W3" charset="0"/>
                <a:sym typeface="Arial" charset="0"/>
              </a:rPr>
              <a:t>CD203c </a:t>
            </a:r>
            <a:r>
              <a:rPr lang="en-US" sz="3200" dirty="0" err="1" smtClean="0">
                <a:latin typeface="Arial" charset="0"/>
                <a:ea typeface="ヒラギノ角ゴ ProN W3" charset="0"/>
                <a:cs typeface="ヒラギノ角ゴ ProN W3" charset="0"/>
                <a:sym typeface="Arial" charset="0"/>
              </a:rPr>
              <a:t>Upregulation</a:t>
            </a:r>
            <a:r>
              <a:rPr lang="en-US" sz="3200" dirty="0" smtClean="0">
                <a:latin typeface="Arial" charset="0"/>
                <a:ea typeface="ヒラギノ角ゴ ProN W3" charset="0"/>
                <a:cs typeface="ヒラギノ角ゴ ProN W3" charset="0"/>
                <a:sym typeface="Arial" charset="0"/>
              </a:rPr>
              <a:t> </a:t>
            </a:r>
            <a:r>
              <a:rPr lang="en-US" sz="3200" dirty="0">
                <a:latin typeface="Arial" charset="0"/>
                <a:ea typeface="ヒラギノ角ゴ ProN W3" charset="0"/>
                <a:cs typeface="ヒラギノ角ゴ ProN W3" charset="0"/>
                <a:sym typeface="Arial" charset="0"/>
              </a:rPr>
              <a:t>in CF-ABPA</a:t>
            </a:r>
            <a:endParaRPr lang="en-US" dirty="0">
              <a:latin typeface="Arial" charset="0"/>
              <a:ea typeface="ヒラギノ角ゴ ProN W3" charset="0"/>
              <a:cs typeface="ヒラギノ角ゴ ProN W3" charset="0"/>
              <a:sym typeface="Arial" charset="0"/>
            </a:endParaRPr>
          </a:p>
        </p:txBody>
      </p:sp>
      <p:pic>
        <p:nvPicPr>
          <p:cNvPr id="32772" name="Picture 10" descr="Supplementary 3 Fig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001963"/>
            <a:ext cx="3124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24"/>
          <p:cNvSpPr txBox="1">
            <a:spLocks/>
          </p:cNvSpPr>
          <p:nvPr/>
        </p:nvSpPr>
        <p:spPr bwMode="auto">
          <a:xfrm>
            <a:off x="1443038" y="2133600"/>
            <a:ext cx="215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latin typeface="Arial" charset="0"/>
              </a:rPr>
              <a:t>Peanut allergy</a:t>
            </a:r>
          </a:p>
        </p:txBody>
      </p:sp>
      <p:sp>
        <p:nvSpPr>
          <p:cNvPr id="32774" name="Text Box 24"/>
          <p:cNvSpPr txBox="1">
            <a:spLocks/>
          </p:cNvSpPr>
          <p:nvPr/>
        </p:nvSpPr>
        <p:spPr bwMode="auto">
          <a:xfrm>
            <a:off x="6826250" y="2057400"/>
            <a:ext cx="149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latin typeface="Arial" charset="0"/>
              </a:rPr>
              <a:t>CF-ABPA</a:t>
            </a:r>
          </a:p>
        </p:txBody>
      </p:sp>
      <p:sp>
        <p:nvSpPr>
          <p:cNvPr id="32775" name="Line 16"/>
          <p:cNvSpPr>
            <a:spLocks noChangeShapeType="1"/>
          </p:cNvSpPr>
          <p:nvPr/>
        </p:nvSpPr>
        <p:spPr bwMode="auto">
          <a:xfrm>
            <a:off x="5829300" y="1295400"/>
            <a:ext cx="0" cy="434340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2776" name="Picture 17" descr="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819400"/>
            <a:ext cx="25146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20"/>
          <p:cNvSpPr>
            <a:spLocks/>
          </p:cNvSpPr>
          <p:nvPr/>
        </p:nvSpPr>
        <p:spPr bwMode="auto">
          <a:xfrm>
            <a:off x="8534400" y="5410200"/>
            <a:ext cx="152400" cy="152400"/>
          </a:xfrm>
          <a:prstGeom prst="rect">
            <a:avLst/>
          </a:prstGeom>
          <a:solidFill>
            <a:srgbClr val="F8F8F8"/>
          </a:solidFill>
          <a:ln w="9525">
            <a:solidFill>
              <a:srgbClr val="F8F8F8"/>
            </a:solidFill>
            <a:miter lim="800000"/>
            <a:headEnd/>
            <a:tailEnd/>
          </a:ln>
        </p:spPr>
        <p:txBody>
          <a:bodyPr wrap="none" anchor="ctr"/>
          <a:lstStyle/>
          <a:p>
            <a:pPr algn="ctr"/>
            <a:endParaRPr lang="en-US">
              <a:solidFill>
                <a:srgbClr val="F8F8F8"/>
              </a:solidFill>
            </a:endParaRPr>
          </a:p>
        </p:txBody>
      </p:sp>
      <p:sp>
        <p:nvSpPr>
          <p:cNvPr id="32778" name="Text Box 19"/>
          <p:cNvSpPr txBox="1">
            <a:spLocks/>
          </p:cNvSpPr>
          <p:nvPr/>
        </p:nvSpPr>
        <p:spPr bwMode="auto">
          <a:xfrm>
            <a:off x="8467725" y="5322888"/>
            <a:ext cx="273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Arial" charset="0"/>
              </a:rPr>
              <a:t>4</a:t>
            </a:r>
          </a:p>
        </p:txBody>
      </p:sp>
      <p:sp>
        <p:nvSpPr>
          <p:cNvPr id="32779" name="Line 21"/>
          <p:cNvSpPr>
            <a:spLocks noChangeShapeType="1"/>
          </p:cNvSpPr>
          <p:nvPr/>
        </p:nvSpPr>
        <p:spPr bwMode="auto">
          <a:xfrm>
            <a:off x="7185025" y="3168650"/>
            <a:ext cx="137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0" name="Text Box 22"/>
          <p:cNvSpPr txBox="1">
            <a:spLocks/>
          </p:cNvSpPr>
          <p:nvPr/>
        </p:nvSpPr>
        <p:spPr bwMode="auto">
          <a:xfrm>
            <a:off x="7583488" y="3065463"/>
            <a:ext cx="450850" cy="24447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latin typeface="Arial" charset="0"/>
              </a:rPr>
              <a:t>.004</a:t>
            </a:r>
          </a:p>
        </p:txBody>
      </p:sp>
      <p:sp>
        <p:nvSpPr>
          <p:cNvPr id="32782" name="TextBox 13"/>
          <p:cNvSpPr txBox="1">
            <a:spLocks noChangeArrowheads="1"/>
          </p:cNvSpPr>
          <p:nvPr/>
        </p:nvSpPr>
        <p:spPr bwMode="auto">
          <a:xfrm>
            <a:off x="457200" y="5791200"/>
            <a:ext cx="44218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smtClean="0">
                <a:latin typeface="+mj-lt"/>
                <a:cs typeface="Arial" charset="0"/>
              </a:rPr>
              <a:t>Gernez</a:t>
            </a:r>
            <a:r>
              <a:rPr lang="en-US" sz="1600" dirty="0" smtClean="0">
                <a:latin typeface="+mj-lt"/>
                <a:cs typeface="Arial" charset="0"/>
              </a:rPr>
              <a:t>, </a:t>
            </a:r>
            <a:r>
              <a:rPr lang="en-US" sz="1600" dirty="0" err="1">
                <a:latin typeface="+mj-lt"/>
                <a:cs typeface="Arial" charset="0"/>
              </a:rPr>
              <a:t>Int</a:t>
            </a:r>
            <a:r>
              <a:rPr lang="en-US" sz="1600" dirty="0">
                <a:latin typeface="+mj-lt"/>
                <a:cs typeface="Arial" charset="0"/>
              </a:rPr>
              <a:t> Arch Allergy </a:t>
            </a:r>
            <a:r>
              <a:rPr lang="en-US" sz="1600" dirty="0" err="1">
                <a:latin typeface="+mj-lt"/>
                <a:cs typeface="Arial" charset="0"/>
              </a:rPr>
              <a:t>Immunol</a:t>
            </a:r>
            <a:r>
              <a:rPr lang="en-US" sz="1600" dirty="0">
                <a:latin typeface="+mj-lt"/>
                <a:cs typeface="Arial" charset="0"/>
              </a:rPr>
              <a:t> 2011;154:318-27 </a:t>
            </a:r>
          </a:p>
        </p:txBody>
      </p:sp>
    </p:spTree>
    <p:extLst>
      <p:ext uri="{BB962C8B-B14F-4D97-AF65-F5344CB8AC3E}">
        <p14:creationId xmlns:p14="http://schemas.microsoft.com/office/powerpoint/2010/main" val="22979451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p:nvPr>
        </p:nvSpPr>
        <p:spPr>
          <a:xfrm>
            <a:off x="685800" y="228600"/>
            <a:ext cx="7772400" cy="901700"/>
          </a:xfrm>
        </p:spPr>
        <p:txBody>
          <a:bodyPr>
            <a:normAutofit/>
          </a:bodyPr>
          <a:lstStyle/>
          <a:p>
            <a:pPr eaLnBrk="1" hangingPunct="1"/>
            <a:r>
              <a:rPr lang="en-US" sz="3600" dirty="0">
                <a:latin typeface="Arial" charset="0"/>
                <a:ea typeface="ＭＳ Ｐゴシック" charset="0"/>
                <a:cs typeface="ＭＳ Ｐゴシック" charset="0"/>
              </a:rPr>
              <a:t> ABPA in </a:t>
            </a:r>
            <a:r>
              <a:rPr lang="en-US" sz="3600" dirty="0" smtClean="0">
                <a:latin typeface="Arial" charset="0"/>
                <a:ea typeface="ＭＳ Ｐゴシック" charset="0"/>
                <a:cs typeface="ＭＳ Ｐゴシック" charset="0"/>
              </a:rPr>
              <a:t>CF v. Asthma </a:t>
            </a:r>
            <a:r>
              <a:rPr lang="en-US" sz="3600" dirty="0">
                <a:latin typeface="Arial" charset="0"/>
                <a:ea typeface="ＭＳ Ｐゴシック" charset="0"/>
                <a:cs typeface="ＭＳ Ｐゴシック" charset="0"/>
              </a:rPr>
              <a:t>- Conclusions</a:t>
            </a:r>
            <a:endParaRPr lang="en-US" sz="3600" i="1" dirty="0">
              <a:latin typeface="Times" charset="0"/>
              <a:ea typeface="ＭＳ Ｐゴシック" charset="0"/>
              <a:cs typeface="ＭＳ Ｐゴシック" charset="0"/>
            </a:endParaRPr>
          </a:p>
        </p:txBody>
      </p:sp>
      <p:sp>
        <p:nvSpPr>
          <p:cNvPr id="108546" name="Rectangle 3"/>
          <p:cNvSpPr>
            <a:spLocks noGrp="1" noChangeArrowheads="1"/>
          </p:cNvSpPr>
          <p:nvPr>
            <p:ph type="subTitle" idx="1"/>
          </p:nvPr>
        </p:nvSpPr>
        <p:spPr>
          <a:xfrm>
            <a:off x="914400" y="1130300"/>
            <a:ext cx="7747000" cy="5270500"/>
          </a:xfrm>
        </p:spPr>
        <p:txBody>
          <a:bodyPr>
            <a:normAutofit/>
          </a:bodyPr>
          <a:lstStyle/>
          <a:p>
            <a:pPr algn="l" eaLnBrk="1" hangingPunct="1"/>
            <a:r>
              <a:rPr lang="en-US" sz="1800" dirty="0">
                <a:latin typeface="Arial" charset="0"/>
                <a:ea typeface="ＭＳ Ｐゴシック" charset="0"/>
                <a:cs typeface="Arial" charset="0"/>
              </a:rPr>
              <a:t>•</a:t>
            </a:r>
            <a:r>
              <a:rPr lang="en-US" sz="1800" i="1" dirty="0" err="1">
                <a:latin typeface="Arial" charset="0"/>
                <a:ea typeface="ＭＳ Ｐゴシック" charset="0"/>
                <a:cs typeface="Arial" charset="0"/>
              </a:rPr>
              <a:t>Aspergillus</a:t>
            </a:r>
            <a:r>
              <a:rPr lang="en-US" sz="1800" i="1" dirty="0">
                <a:latin typeface="Arial" charset="0"/>
                <a:ea typeface="ＭＳ Ｐゴシック" charset="0"/>
                <a:cs typeface="Arial" charset="0"/>
              </a:rPr>
              <a:t> </a:t>
            </a:r>
            <a:r>
              <a:rPr lang="en-US" sz="1800" i="1" dirty="0" err="1">
                <a:latin typeface="Arial" charset="0"/>
                <a:ea typeface="ＭＳ Ｐゴシック" charset="0"/>
                <a:cs typeface="Arial" charset="0"/>
              </a:rPr>
              <a:t>fumigatus</a:t>
            </a:r>
            <a:r>
              <a:rPr lang="en-US" sz="1800" i="1" dirty="0">
                <a:latin typeface="Arial" charset="0"/>
                <a:ea typeface="ＭＳ Ｐゴシック" charset="0"/>
                <a:cs typeface="Arial" charset="0"/>
              </a:rPr>
              <a:t> </a:t>
            </a:r>
            <a:r>
              <a:rPr lang="en-US" sz="1800" dirty="0" smtClean="0">
                <a:latin typeface="Arial" charset="0"/>
                <a:ea typeface="ＭＳ Ｐゴシック" charset="0"/>
                <a:cs typeface="Arial" charset="0"/>
              </a:rPr>
              <a:t>more</a:t>
            </a:r>
            <a:r>
              <a:rPr lang="en-US" sz="1800" i="1" dirty="0" smtClean="0">
                <a:latin typeface="Arial" charset="0"/>
                <a:ea typeface="ＭＳ Ｐゴシック" charset="0"/>
                <a:cs typeface="Arial" charset="0"/>
              </a:rPr>
              <a:t> </a:t>
            </a:r>
            <a:r>
              <a:rPr lang="en-US" sz="1800" dirty="0" smtClean="0">
                <a:latin typeface="Arial" charset="0"/>
                <a:ea typeface="ＭＳ Ｐゴシック" charset="0"/>
                <a:cs typeface="Arial" charset="0"/>
              </a:rPr>
              <a:t>frequently</a:t>
            </a:r>
            <a:r>
              <a:rPr lang="en-US" sz="1800" i="1" dirty="0" smtClean="0">
                <a:latin typeface="Arial" charset="0"/>
                <a:ea typeface="ＭＳ Ｐゴシック" charset="0"/>
                <a:cs typeface="Arial" charset="0"/>
              </a:rPr>
              <a:t> </a:t>
            </a:r>
            <a:r>
              <a:rPr lang="en-US" sz="1800" dirty="0" smtClean="0">
                <a:latin typeface="Arial" charset="0"/>
                <a:ea typeface="ＭＳ Ｐゴシック" charset="0"/>
                <a:cs typeface="Arial" charset="0"/>
              </a:rPr>
              <a:t>colonizes, infects and sensitizes</a:t>
            </a:r>
          </a:p>
          <a:p>
            <a:pPr algn="l" eaLnBrk="1" hangingPunct="1"/>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CF patients than asthmatics. </a:t>
            </a:r>
          </a:p>
          <a:p>
            <a:pPr algn="l" eaLnBrk="1" hangingPunct="1"/>
            <a:r>
              <a:rPr lang="en-US" sz="1800" dirty="0" smtClean="0">
                <a:latin typeface="Arial" charset="0"/>
                <a:ea typeface="ＭＳ Ｐゴシック" charset="0"/>
                <a:cs typeface="Arial" charset="0"/>
              </a:rPr>
              <a:t>•CF adaptive immune responses are earlier and more robust than</a:t>
            </a:r>
          </a:p>
          <a:p>
            <a:pPr algn="l" eaLnBrk="1" hangingPunct="1"/>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asthmatics, </a:t>
            </a:r>
            <a:r>
              <a:rPr lang="en-US" sz="1800" dirty="0" err="1" smtClean="0">
                <a:latin typeface="Arial" charset="0"/>
                <a:ea typeface="ＭＳ Ｐゴシック" charset="0"/>
                <a:cs typeface="Arial" charset="0"/>
              </a:rPr>
              <a:t>esp</a:t>
            </a:r>
            <a:r>
              <a:rPr lang="en-US" sz="1800" dirty="0" smtClean="0">
                <a:latin typeface="Arial" charset="0"/>
                <a:ea typeface="ＭＳ Ｐゴシック" charset="0"/>
                <a:cs typeface="Arial" charset="0"/>
              </a:rPr>
              <a:t> B, T17 and perhaps Th2 responses.</a:t>
            </a:r>
          </a:p>
          <a:p>
            <a:pPr algn="l" eaLnBrk="1" hangingPunct="1"/>
            <a:r>
              <a:rPr lang="en-US" sz="1800" dirty="0" smtClean="0">
                <a:latin typeface="Arial" charset="0"/>
                <a:ea typeface="ＭＳ Ｐゴシック" charset="0"/>
                <a:cs typeface="Arial" charset="0"/>
              </a:rPr>
              <a:t>•CF itself has features common to ABPA, thus diagnosis is more difficult</a:t>
            </a:r>
            <a:r>
              <a:rPr lang="en-US" sz="1800" dirty="0">
                <a:latin typeface="Arial" charset="0"/>
                <a:ea typeface="ＭＳ Ｐゴシック" charset="0"/>
                <a:cs typeface="Arial" charset="0"/>
              </a:rPr>
              <a:t>.</a:t>
            </a:r>
          </a:p>
          <a:p>
            <a:pPr algn="l" eaLnBrk="1" hangingPunct="1"/>
            <a:r>
              <a:rPr lang="en-US" sz="1800" dirty="0" smtClean="0">
                <a:latin typeface="Arial" charset="0"/>
                <a:ea typeface="ＭＳ Ｐゴシック" charset="0"/>
                <a:cs typeface="Arial" charset="0"/>
              </a:rPr>
              <a:t>•Although </a:t>
            </a:r>
            <a:r>
              <a:rPr lang="en-US" sz="1800" dirty="0">
                <a:latin typeface="Arial" charset="0"/>
                <a:ea typeface="ＭＳ Ｐゴシック" charset="0"/>
                <a:cs typeface="Arial" charset="0"/>
              </a:rPr>
              <a:t>o</a:t>
            </a:r>
            <a:r>
              <a:rPr lang="en-US" sz="1800" dirty="0" smtClean="0">
                <a:latin typeface="Arial" charset="0"/>
                <a:ea typeface="ＭＳ Ｐゴシック" charset="0"/>
                <a:cs typeface="Arial" charset="0"/>
              </a:rPr>
              <a:t>ral </a:t>
            </a:r>
            <a:r>
              <a:rPr lang="en-US" sz="1800" dirty="0">
                <a:solidFill>
                  <a:srgbClr val="FF0000"/>
                </a:solidFill>
                <a:latin typeface="Arial" charset="0"/>
                <a:ea typeface="ＭＳ Ｐゴシック" charset="0"/>
                <a:cs typeface="Arial" charset="0"/>
              </a:rPr>
              <a:t>glucocorticosteroids</a:t>
            </a:r>
            <a:r>
              <a:rPr lang="en-US" sz="1800" dirty="0">
                <a:latin typeface="Arial" charset="0"/>
                <a:ea typeface="ＭＳ Ｐゴシック" charset="0"/>
                <a:cs typeface="Arial" charset="0"/>
              </a:rPr>
              <a:t> remain the mainstay of ABPA treatment, </a:t>
            </a:r>
            <a:r>
              <a:rPr lang="en-US" sz="1800" dirty="0" smtClean="0">
                <a:latin typeface="Arial" charset="0"/>
                <a:ea typeface="ＭＳ Ｐゴシック" charset="0"/>
                <a:cs typeface="Arial" charset="0"/>
              </a:rPr>
              <a:t>greater toxicity in CF </a:t>
            </a:r>
            <a:r>
              <a:rPr lang="en-US" sz="1800" dirty="0">
                <a:latin typeface="Arial" charset="0"/>
                <a:ea typeface="ＭＳ Ｐゴシック" charset="0"/>
                <a:cs typeface="Arial" charset="0"/>
              </a:rPr>
              <a:t>is </a:t>
            </a:r>
            <a:r>
              <a:rPr lang="en-US" sz="1800" dirty="0" smtClean="0">
                <a:latin typeface="Arial" charset="0"/>
                <a:ea typeface="ＭＳ Ｐゴシック" charset="0"/>
                <a:cs typeface="Arial" charset="0"/>
              </a:rPr>
              <a:t>a more limiting factor</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than in asthma.</a:t>
            </a:r>
            <a:endParaRPr lang="en-US" sz="1800" dirty="0">
              <a:latin typeface="Arial" charset="0"/>
              <a:ea typeface="ＭＳ Ｐゴシック" charset="0"/>
              <a:cs typeface="Arial" charset="0"/>
            </a:endParaRPr>
          </a:p>
          <a:p>
            <a:pPr algn="l" eaLnBrk="1" hangingPunct="1"/>
            <a:r>
              <a:rPr lang="en-US" sz="1800" dirty="0">
                <a:latin typeface="Arial" charset="0"/>
                <a:ea typeface="ＭＳ Ｐゴシック" charset="0"/>
                <a:cs typeface="Arial" charset="0"/>
              </a:rPr>
              <a:t>      -Pulse IV therapy is an attractive option.</a:t>
            </a:r>
          </a:p>
          <a:p>
            <a:pPr algn="l" eaLnBrk="1" hangingPunct="1"/>
            <a:r>
              <a:rPr lang="en-US" sz="1800" dirty="0" smtClean="0">
                <a:latin typeface="Arial" charset="0"/>
                <a:ea typeface="ＭＳ Ｐゴシック" charset="0"/>
                <a:cs typeface="Arial" charset="0"/>
              </a:rPr>
              <a:t>•</a:t>
            </a:r>
            <a:r>
              <a:rPr lang="en-US" sz="1800" dirty="0" err="1" smtClean="0">
                <a:solidFill>
                  <a:srgbClr val="FF0000"/>
                </a:solidFill>
                <a:latin typeface="Arial" charset="0"/>
                <a:ea typeface="ＭＳ Ｐゴシック" charset="0"/>
                <a:cs typeface="Arial" charset="0"/>
              </a:rPr>
              <a:t>Triazole</a:t>
            </a:r>
            <a:r>
              <a:rPr lang="en-US" sz="1800" dirty="0" smtClean="0">
                <a:solidFill>
                  <a:srgbClr val="FF0000"/>
                </a:solidFill>
                <a:latin typeface="Arial" charset="0"/>
                <a:ea typeface="ＭＳ Ｐゴシック" charset="0"/>
                <a:cs typeface="Arial" charset="0"/>
              </a:rPr>
              <a:t> </a:t>
            </a:r>
            <a:r>
              <a:rPr lang="en-US" sz="1800" dirty="0" smtClean="0">
                <a:latin typeface="Arial" charset="0"/>
                <a:ea typeface="ＭＳ Ｐゴシック" charset="0"/>
                <a:cs typeface="Arial" charset="0"/>
              </a:rPr>
              <a:t>issues </a:t>
            </a:r>
            <a:r>
              <a:rPr lang="en-US" sz="1800" dirty="0">
                <a:latin typeface="Arial" charset="0"/>
                <a:ea typeface="ＭＳ Ｐゴシック" charset="0"/>
                <a:cs typeface="Arial" charset="0"/>
              </a:rPr>
              <a:t>of </a:t>
            </a:r>
            <a:r>
              <a:rPr lang="en-US" sz="1800" dirty="0" smtClean="0">
                <a:latin typeface="Arial" charset="0"/>
                <a:ea typeface="ＭＳ Ｐゴシック" charset="0"/>
                <a:cs typeface="Arial" charset="0"/>
              </a:rPr>
              <a:t>absorption, metabolism, hepatotoxicity</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drug-drug</a:t>
            </a:r>
          </a:p>
          <a:p>
            <a:pPr algn="l" eaLnBrk="1" hangingPunct="1"/>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interactions </a:t>
            </a:r>
            <a:r>
              <a:rPr lang="en-US" sz="1800" dirty="0">
                <a:latin typeface="Arial" charset="0"/>
                <a:ea typeface="ＭＳ Ｐゴシック" charset="0"/>
                <a:cs typeface="Arial" charset="0"/>
              </a:rPr>
              <a:t>and resistance are </a:t>
            </a:r>
            <a:r>
              <a:rPr lang="en-US" sz="1800" dirty="0" smtClean="0">
                <a:latin typeface="Arial" charset="0"/>
                <a:ea typeface="ＭＳ Ｐゴシック" charset="0"/>
                <a:cs typeface="Arial" charset="0"/>
              </a:rPr>
              <a:t>greater concerns in CF. TDM is more</a:t>
            </a:r>
          </a:p>
          <a:p>
            <a:pPr algn="l" eaLnBrk="1" hangingPunct="1"/>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crucial.</a:t>
            </a:r>
            <a:endParaRPr lang="en-US" sz="1800" dirty="0">
              <a:latin typeface="Arial" charset="0"/>
              <a:ea typeface="ＭＳ Ｐゴシック" charset="0"/>
              <a:cs typeface="Arial" charset="0"/>
            </a:endParaRPr>
          </a:p>
          <a:p>
            <a:pPr algn="l" eaLnBrk="1" hangingPunct="1"/>
            <a:r>
              <a:rPr lang="en-US" sz="1800" dirty="0">
                <a:latin typeface="Arial" charset="0"/>
                <a:ea typeface="ＭＳ Ｐゴシック" charset="0"/>
                <a:cs typeface="Arial" charset="0"/>
              </a:rPr>
              <a:t>      -Inhaled </a:t>
            </a:r>
            <a:r>
              <a:rPr lang="en-US" sz="1800" dirty="0">
                <a:solidFill>
                  <a:srgbClr val="FF0000"/>
                </a:solidFill>
                <a:latin typeface="Arial" charset="0"/>
                <a:ea typeface="ＭＳ Ｐゴシック" charset="0"/>
                <a:cs typeface="Arial" charset="0"/>
              </a:rPr>
              <a:t>amphotericin</a:t>
            </a:r>
            <a:r>
              <a:rPr lang="en-US" sz="1800" dirty="0">
                <a:latin typeface="Arial" charset="0"/>
                <a:ea typeface="ＭＳ Ｐゴシック" charset="0"/>
                <a:cs typeface="Arial" charset="0"/>
              </a:rPr>
              <a:t> is a viable option but </a:t>
            </a:r>
            <a:r>
              <a:rPr lang="en-US" sz="1800" dirty="0" smtClean="0">
                <a:latin typeface="Arial" charset="0"/>
                <a:ea typeface="ＭＳ Ｐゴシック" charset="0"/>
                <a:cs typeface="Arial" charset="0"/>
              </a:rPr>
              <a:t>formulation</a:t>
            </a:r>
            <a:r>
              <a:rPr lang="en-US" sz="1800" dirty="0">
                <a:latin typeface="Arial" charset="0"/>
                <a:ea typeface="ＭＳ Ｐゴシック" charset="0"/>
                <a:cs typeface="Arial" charset="0"/>
              </a:rPr>
              <a:t>, dose</a:t>
            </a:r>
          </a:p>
          <a:p>
            <a:pPr algn="l" eaLnBrk="1" hangingPunct="1"/>
            <a:r>
              <a:rPr lang="en-US" sz="1800" dirty="0">
                <a:latin typeface="Arial" charset="0"/>
                <a:ea typeface="ＭＳ Ｐゴシック" charset="0"/>
                <a:cs typeface="Arial" charset="0"/>
              </a:rPr>
              <a:t>       and regime are empirical.</a:t>
            </a:r>
          </a:p>
          <a:p>
            <a:pPr algn="l" eaLnBrk="1" hangingPunct="1"/>
            <a:r>
              <a:rPr lang="en-US" sz="1800" dirty="0">
                <a:latin typeface="Arial" charset="0"/>
                <a:ea typeface="ＭＳ Ｐゴシック" charset="0"/>
                <a:cs typeface="Arial" charset="0"/>
              </a:rPr>
              <a:t>•Immunomodulation with </a:t>
            </a:r>
            <a:r>
              <a:rPr lang="en-US" sz="1800" dirty="0" err="1" smtClean="0">
                <a:solidFill>
                  <a:srgbClr val="FF0000"/>
                </a:solidFill>
                <a:latin typeface="Arial" charset="0"/>
                <a:ea typeface="ＭＳ Ｐゴシック" charset="0"/>
                <a:cs typeface="Arial" charset="0"/>
              </a:rPr>
              <a:t>omalizumab</a:t>
            </a:r>
            <a:r>
              <a:rPr lang="en-US" sz="1800" dirty="0" smtClean="0">
                <a:solidFill>
                  <a:srgbClr val="FF0000"/>
                </a:solidFill>
                <a:latin typeface="Arial" charset="0"/>
                <a:ea typeface="ＭＳ Ｐゴシック" charset="0"/>
                <a:cs typeface="Arial" charset="0"/>
              </a:rPr>
              <a:t> </a:t>
            </a:r>
            <a:r>
              <a:rPr lang="en-US" sz="1800" dirty="0" smtClean="0">
                <a:latin typeface="Arial" charset="0"/>
                <a:ea typeface="ＭＳ Ｐゴシック" charset="0"/>
                <a:cs typeface="Arial" charset="0"/>
              </a:rPr>
              <a:t>is safe and likely effective in CF but</a:t>
            </a:r>
          </a:p>
          <a:p>
            <a:pPr algn="l" eaLnBrk="1" hangingPunct="1"/>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dose </a:t>
            </a:r>
            <a:r>
              <a:rPr lang="en-US" sz="1800" dirty="0">
                <a:latin typeface="Arial" charset="0"/>
                <a:ea typeface="ＭＳ Ｐゴシック" charset="0"/>
                <a:cs typeface="Arial" charset="0"/>
              </a:rPr>
              <a:t>and duration are empirical.</a:t>
            </a:r>
          </a:p>
          <a:p>
            <a:pPr algn="l" eaLnBrk="1" hangingPunct="1"/>
            <a:r>
              <a:rPr lang="en-US" sz="1800" dirty="0">
                <a:latin typeface="Arial" charset="0"/>
                <a:ea typeface="ＭＳ Ｐゴシック" charset="0"/>
                <a:cs typeface="Arial" charset="0"/>
              </a:rPr>
              <a:t>•Controlled trials remain a major </a:t>
            </a:r>
            <a:r>
              <a:rPr lang="en-US" sz="1800" dirty="0" smtClean="0">
                <a:latin typeface="Arial" charset="0"/>
                <a:ea typeface="ＭＳ Ｐゴシック" charset="0"/>
                <a:cs typeface="Arial" charset="0"/>
              </a:rPr>
              <a:t>unmet goal in CF (and asthma) ABPA.</a:t>
            </a:r>
            <a:endParaRPr lang="en-US" sz="1800" dirty="0">
              <a:latin typeface="Arial" charset="0"/>
              <a:ea typeface="ＭＳ Ｐゴシック" charset="0"/>
              <a:cs typeface="Arial" charset="0"/>
            </a:endParaRPr>
          </a:p>
        </p:txBody>
      </p:sp>
    </p:spTree>
    <p:extLst>
      <p:ext uri="{BB962C8B-B14F-4D97-AF65-F5344CB8AC3E}">
        <p14:creationId xmlns:p14="http://schemas.microsoft.com/office/powerpoint/2010/main" val="41538894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50" name="AutoShape 43"/>
          <p:cNvSpPr>
            <a:spLocks noChangeArrowheads="1"/>
          </p:cNvSpPr>
          <p:nvPr/>
        </p:nvSpPr>
        <p:spPr bwMode="auto">
          <a:xfrm>
            <a:off x="6310490" y="3345923"/>
            <a:ext cx="539614" cy="354012"/>
          </a:xfrm>
          <a:prstGeom prst="leftArrow">
            <a:avLst>
              <a:gd name="adj1" fmla="val 38120"/>
              <a:gd name="adj2" fmla="val 50225"/>
            </a:avLst>
          </a:prstGeom>
          <a:gradFill flip="none" rotWithShape="1">
            <a:gsLst>
              <a:gs pos="60000">
                <a:schemeClr val="accent1"/>
              </a:gs>
              <a:gs pos="100000">
                <a:schemeClr val="accent1">
                  <a:lumMod val="50000"/>
                </a:schemeClr>
              </a:gs>
            </a:gsLst>
            <a:lin ang="0" scaled="1"/>
            <a:tileRect/>
          </a:gra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262" name="AutoShape 94"/>
          <p:cNvSpPr>
            <a:spLocks noChangeArrowheads="1"/>
          </p:cNvSpPr>
          <p:nvPr/>
        </p:nvSpPr>
        <p:spPr bwMode="auto">
          <a:xfrm rot="5400000">
            <a:off x="6710924" y="2154931"/>
            <a:ext cx="947905" cy="882947"/>
          </a:xfrm>
          <a:custGeom>
            <a:avLst/>
            <a:gdLst>
              <a:gd name="G0" fmla="+- 18168 0 0"/>
              <a:gd name="G1" fmla="+- 4897 0 0"/>
              <a:gd name="G2" fmla="+- 12158 0 4897"/>
              <a:gd name="G3" fmla="+- G2 0 4897"/>
              <a:gd name="G4" fmla="*/ G3 32768 32059"/>
              <a:gd name="G5" fmla="*/ G4 1 2"/>
              <a:gd name="G6" fmla="+- 21600 0 18168"/>
              <a:gd name="G7" fmla="*/ G6 4897 6079"/>
              <a:gd name="G8" fmla="+- G7 18168 0"/>
              <a:gd name="T0" fmla="*/ 18168 w 21600"/>
              <a:gd name="T1" fmla="*/ 0 h 21600"/>
              <a:gd name="T2" fmla="*/ 18168 w 21600"/>
              <a:gd name="T3" fmla="*/ 12158 h 21600"/>
              <a:gd name="T4" fmla="*/ 1208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8168" y="0"/>
                </a:lnTo>
                <a:lnTo>
                  <a:pt x="18168" y="4897"/>
                </a:lnTo>
                <a:lnTo>
                  <a:pt x="12427" y="4897"/>
                </a:lnTo>
                <a:cubicBezTo>
                  <a:pt x="5564" y="4897"/>
                  <a:pt x="0" y="8148"/>
                  <a:pt x="0" y="12158"/>
                </a:cubicBezTo>
                <a:lnTo>
                  <a:pt x="0" y="21600"/>
                </a:lnTo>
                <a:lnTo>
                  <a:pt x="2416" y="21600"/>
                </a:lnTo>
                <a:lnTo>
                  <a:pt x="2416" y="12158"/>
                </a:lnTo>
                <a:cubicBezTo>
                  <a:pt x="2416" y="9453"/>
                  <a:pt x="6898" y="7261"/>
                  <a:pt x="12427" y="7261"/>
                </a:cubicBezTo>
                <a:lnTo>
                  <a:pt x="18168" y="7261"/>
                </a:lnTo>
                <a:lnTo>
                  <a:pt x="18168" y="12158"/>
                </a:lnTo>
                <a:close/>
              </a:path>
            </a:pathLst>
          </a:custGeom>
          <a:gradFill flip="none" rotWithShape="1">
            <a:gsLst>
              <a:gs pos="0">
                <a:schemeClr val="accent4">
                  <a:lumMod val="50000"/>
                </a:schemeClr>
              </a:gs>
              <a:gs pos="22000">
                <a:schemeClr val="accent4"/>
              </a:gs>
            </a:gsLst>
            <a:lin ang="17520000" scaled="0"/>
            <a:tileRect/>
          </a:gradFill>
          <a:ln w="12700">
            <a:noFill/>
            <a:miter lim="800000"/>
            <a:headEnd/>
            <a:tailEnd/>
          </a:ln>
          <a:effectLst/>
        </p:spPr>
        <p:txBody>
          <a:bodyPr wrap="square" bIns="0" anchor="ctr">
            <a:spAutoFit/>
          </a:bodyPr>
          <a:lstStyle/>
          <a:p>
            <a:pPr>
              <a:defRPr/>
            </a:pPr>
            <a:endParaRPr lang="en-US" sz="2200" b="1">
              <a:ea typeface="Arial Unicode MS" pitchFamily="34" charset="-128"/>
              <a:cs typeface="Arial Unicode MS" pitchFamily="34" charset="-128"/>
            </a:endParaRPr>
          </a:p>
        </p:txBody>
      </p:sp>
      <p:sp>
        <p:nvSpPr>
          <p:cNvPr id="7258" name="Right Arrow 81"/>
          <p:cNvSpPr>
            <a:spLocks noChangeArrowheads="1"/>
          </p:cNvSpPr>
          <p:nvPr/>
        </p:nvSpPr>
        <p:spPr bwMode="auto">
          <a:xfrm>
            <a:off x="4572000" y="1922124"/>
            <a:ext cx="700318" cy="606425"/>
          </a:xfrm>
          <a:prstGeom prst="rightArrow">
            <a:avLst>
              <a:gd name="adj1" fmla="val 37176"/>
              <a:gd name="adj2" fmla="val 46595"/>
            </a:avLst>
          </a:prstGeom>
          <a:gradFill flip="none" rotWithShape="1">
            <a:gsLst>
              <a:gs pos="0">
                <a:schemeClr val="accent4">
                  <a:lumMod val="50000"/>
                </a:schemeClr>
              </a:gs>
              <a:gs pos="25000">
                <a:schemeClr val="accent4"/>
              </a:gs>
            </a:gsLst>
            <a:lin ang="0" scaled="1"/>
            <a:tileRect/>
          </a:gradFill>
          <a:ln w="12700" algn="ctr">
            <a:solidFill>
              <a:schemeClr val="bg1"/>
            </a:solidFill>
            <a:round/>
            <a:headEnd/>
            <a:tailEnd/>
          </a:ln>
          <a:effectLst/>
        </p:spPr>
        <p:txBody>
          <a:bodyPr bIns="0"/>
          <a:lstStyle/>
          <a:p>
            <a:pPr>
              <a:defRPr/>
            </a:pPr>
            <a:endParaRPr lang="en-US" sz="1000" b="1">
              <a:ea typeface="Arial Unicode MS" pitchFamily="34" charset="-128"/>
              <a:cs typeface="Arial Unicode MS" pitchFamily="34" charset="-128"/>
            </a:endParaRPr>
          </a:p>
        </p:txBody>
      </p:sp>
      <p:sp>
        <p:nvSpPr>
          <p:cNvPr id="7197" name="Right Arrow 81"/>
          <p:cNvSpPr>
            <a:spLocks noChangeArrowheads="1"/>
          </p:cNvSpPr>
          <p:nvPr/>
        </p:nvSpPr>
        <p:spPr bwMode="auto">
          <a:xfrm>
            <a:off x="2381252" y="1922124"/>
            <a:ext cx="757466" cy="606425"/>
          </a:xfrm>
          <a:prstGeom prst="rightArrow">
            <a:avLst>
              <a:gd name="adj1" fmla="val 37176"/>
              <a:gd name="adj2" fmla="val 46595"/>
            </a:avLst>
          </a:prstGeom>
          <a:gradFill flip="none" rotWithShape="1">
            <a:gsLst>
              <a:gs pos="0">
                <a:schemeClr val="accent4">
                  <a:lumMod val="50000"/>
                </a:schemeClr>
              </a:gs>
              <a:gs pos="29000">
                <a:schemeClr val="accent4"/>
              </a:gs>
            </a:gsLst>
            <a:lin ang="0" scaled="1"/>
            <a:tileRect/>
          </a:gradFill>
          <a:ln w="12700" algn="ctr">
            <a:solidFill>
              <a:schemeClr val="bg1"/>
            </a:solidFill>
            <a:round/>
            <a:headEnd/>
            <a:tailEnd/>
          </a:ln>
          <a:effectLst/>
          <a:scene3d>
            <a:camera prst="orthographicFront"/>
            <a:lightRig rig="balanced" dir="t"/>
          </a:scene3d>
          <a:sp3d prstMaterial="softEdge"/>
        </p:spPr>
        <p:txBody>
          <a:bodyPr bIns="0"/>
          <a:lstStyle/>
          <a:p>
            <a:pPr>
              <a:defRPr/>
            </a:pPr>
            <a:endParaRPr lang="en-US" sz="1000" b="1">
              <a:ea typeface="Arial Unicode MS" pitchFamily="34" charset="-128"/>
              <a:cs typeface="Arial Unicode MS" pitchFamily="34" charset="-128"/>
            </a:endParaRPr>
          </a:p>
        </p:txBody>
      </p:sp>
      <p:grpSp>
        <p:nvGrpSpPr>
          <p:cNvPr id="94219" name="Group 88"/>
          <p:cNvGrpSpPr>
            <a:grpSpLocks/>
          </p:cNvGrpSpPr>
          <p:nvPr/>
        </p:nvGrpSpPr>
        <p:grpSpPr bwMode="auto">
          <a:xfrm>
            <a:off x="6711832" y="3122086"/>
            <a:ext cx="1867725" cy="1484313"/>
            <a:chOff x="4412" y="1063"/>
            <a:chExt cx="1176" cy="935"/>
          </a:xfrm>
        </p:grpSpPr>
        <p:pic>
          <p:nvPicPr>
            <p:cNvPr id="27654" name="Picture 6"/>
            <p:cNvPicPr>
              <a:picLocks noChangeAspect="1" noChangeArrowheads="1"/>
            </p:cNvPicPr>
            <p:nvPr/>
          </p:nvPicPr>
          <p:blipFill>
            <a:blip r:embed="rId3" cstate="print"/>
            <a:srcRect t="1186" b="592"/>
            <a:stretch>
              <a:fillRect/>
            </a:stretch>
          </p:blipFill>
          <p:spPr bwMode="auto">
            <a:xfrm>
              <a:off x="4479" y="1063"/>
              <a:ext cx="816" cy="567"/>
            </a:xfrm>
            <a:prstGeom prst="rect">
              <a:avLst/>
            </a:prstGeom>
            <a:noFill/>
            <a:ln w="12700">
              <a:solidFill>
                <a:srgbClr val="EAEAEA"/>
              </a:solidFill>
              <a:miter lim="800000"/>
              <a:headEnd/>
              <a:tailEnd/>
            </a:ln>
            <a:effectLst/>
          </p:spPr>
        </p:pic>
        <p:sp>
          <p:nvSpPr>
            <p:cNvPr id="7174" name="TextBox 79"/>
            <p:cNvSpPr txBox="1">
              <a:spLocks noChangeArrowheads="1"/>
            </p:cNvSpPr>
            <p:nvPr/>
          </p:nvSpPr>
          <p:spPr bwMode="auto">
            <a:xfrm>
              <a:off x="4412" y="1630"/>
              <a:ext cx="1176" cy="368"/>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r>
                <a:rPr lang="en-US" sz="1600" b="1" dirty="0">
                  <a:latin typeface="Arial Narrow"/>
                  <a:cs typeface="Arial Unicode MS" charset="0"/>
                </a:rPr>
                <a:t>Impaired </a:t>
              </a:r>
              <a:r>
                <a:rPr lang="en-US" sz="1600" b="1" dirty="0" err="1">
                  <a:latin typeface="Arial Narrow"/>
                  <a:cs typeface="Arial Unicode MS" charset="0"/>
                </a:rPr>
                <a:t>mucociliary</a:t>
              </a:r>
              <a:r>
                <a:rPr lang="en-US" sz="1600" b="1" dirty="0">
                  <a:latin typeface="Arial Narrow"/>
                  <a:cs typeface="Arial Unicode MS" charset="0"/>
                </a:rPr>
                <a:t> </a:t>
              </a:r>
            </a:p>
            <a:p>
              <a:r>
                <a:rPr lang="en-US" sz="1600" b="1" dirty="0">
                  <a:latin typeface="Arial Narrow"/>
                  <a:cs typeface="Arial Unicode MS" charset="0"/>
                </a:rPr>
                <a:t>clearance</a:t>
              </a:r>
            </a:p>
          </p:txBody>
        </p:sp>
      </p:grpSp>
      <p:grpSp>
        <p:nvGrpSpPr>
          <p:cNvPr id="94220" name="Group 89"/>
          <p:cNvGrpSpPr>
            <a:grpSpLocks/>
          </p:cNvGrpSpPr>
          <p:nvPr/>
        </p:nvGrpSpPr>
        <p:grpSpPr bwMode="auto">
          <a:xfrm>
            <a:off x="5330060" y="1231373"/>
            <a:ext cx="1412123" cy="1373188"/>
            <a:chOff x="3061" y="767"/>
            <a:chExt cx="889" cy="865"/>
          </a:xfrm>
        </p:grpSpPr>
        <p:pic>
          <p:nvPicPr>
            <p:cNvPr id="27653" name="Picture 5"/>
            <p:cNvPicPr>
              <a:picLocks noChangeAspect="1" noChangeArrowheads="1"/>
            </p:cNvPicPr>
            <p:nvPr/>
          </p:nvPicPr>
          <p:blipFill>
            <a:blip r:embed="rId4" cstate="print"/>
            <a:srcRect l="414" t="1193"/>
            <a:stretch>
              <a:fillRect/>
            </a:stretch>
          </p:blipFill>
          <p:spPr bwMode="auto">
            <a:xfrm>
              <a:off x="3123" y="1062"/>
              <a:ext cx="827" cy="570"/>
            </a:xfrm>
            <a:prstGeom prst="rect">
              <a:avLst/>
            </a:prstGeom>
            <a:solidFill>
              <a:schemeClr val="tx1"/>
            </a:solidFill>
            <a:ln w="12700">
              <a:solidFill>
                <a:srgbClr val="EAEAEA"/>
              </a:solidFill>
              <a:miter lim="800000"/>
              <a:headEnd/>
              <a:tailEnd/>
            </a:ln>
            <a:effectLst/>
          </p:spPr>
        </p:pic>
        <p:sp>
          <p:nvSpPr>
            <p:cNvPr id="7175" name="TextBox 77"/>
            <p:cNvSpPr txBox="1">
              <a:spLocks noChangeArrowheads="1"/>
            </p:cNvSpPr>
            <p:nvPr/>
          </p:nvSpPr>
          <p:spPr bwMode="auto">
            <a:xfrm>
              <a:off x="3061" y="767"/>
              <a:ext cx="116" cy="183"/>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nSpc>
                  <a:spcPct val="90000"/>
                </a:lnSpc>
              </a:pPr>
              <a:endParaRPr lang="en-US" sz="1400" b="1" dirty="0">
                <a:ln>
                  <a:solidFill>
                    <a:schemeClr val="accent5">
                      <a:lumMod val="75000"/>
                    </a:schemeClr>
                  </a:solidFill>
                </a:ln>
                <a:solidFill>
                  <a:srgbClr val="0000FF"/>
                </a:solidFill>
                <a:latin typeface="Arial Narrow"/>
                <a:cs typeface="Arial Unicode MS" charset="0"/>
              </a:endParaRPr>
            </a:p>
          </p:txBody>
        </p:sp>
      </p:grpSp>
      <p:grpSp>
        <p:nvGrpSpPr>
          <p:cNvPr id="94221" name="Group 86"/>
          <p:cNvGrpSpPr>
            <a:grpSpLocks/>
          </p:cNvGrpSpPr>
          <p:nvPr/>
        </p:nvGrpSpPr>
        <p:grpSpPr bwMode="auto">
          <a:xfrm>
            <a:off x="3160067" y="1229785"/>
            <a:ext cx="1431776" cy="1374775"/>
            <a:chOff x="1694" y="766"/>
            <a:chExt cx="901" cy="866"/>
          </a:xfrm>
        </p:grpSpPr>
        <p:pic>
          <p:nvPicPr>
            <p:cNvPr id="27652" name="Picture 4"/>
            <p:cNvPicPr>
              <a:picLocks noChangeAspect="1" noChangeArrowheads="1"/>
            </p:cNvPicPr>
            <p:nvPr/>
          </p:nvPicPr>
          <p:blipFill>
            <a:blip r:embed="rId5" cstate="print"/>
            <a:srcRect/>
            <a:stretch>
              <a:fillRect/>
            </a:stretch>
          </p:blipFill>
          <p:spPr bwMode="auto">
            <a:xfrm>
              <a:off x="1762" y="1056"/>
              <a:ext cx="833" cy="576"/>
            </a:xfrm>
            <a:prstGeom prst="rect">
              <a:avLst/>
            </a:prstGeom>
            <a:noFill/>
            <a:ln w="12700">
              <a:solidFill>
                <a:srgbClr val="EAEAEA"/>
              </a:solidFill>
              <a:miter lim="800000"/>
              <a:headEnd/>
              <a:tailEnd/>
            </a:ln>
            <a:effectLst/>
          </p:spPr>
        </p:pic>
        <p:sp>
          <p:nvSpPr>
            <p:cNvPr id="7176" name="TextBox 75"/>
            <p:cNvSpPr txBox="1">
              <a:spLocks noChangeArrowheads="1"/>
            </p:cNvSpPr>
            <p:nvPr/>
          </p:nvSpPr>
          <p:spPr bwMode="auto">
            <a:xfrm>
              <a:off x="1694" y="766"/>
              <a:ext cx="802" cy="30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nSpc>
                  <a:spcPct val="90000"/>
                </a:lnSpc>
              </a:pPr>
              <a:r>
                <a:rPr lang="en-US" sz="1400" b="1" dirty="0">
                  <a:solidFill>
                    <a:srgbClr val="0000FF"/>
                  </a:solidFill>
                  <a:latin typeface="Arial Narrow"/>
                  <a:cs typeface="Arial Unicode MS" charset="0"/>
                </a:rPr>
                <a:t>Defective CFTR</a:t>
              </a:r>
            </a:p>
            <a:p>
              <a:pPr>
                <a:lnSpc>
                  <a:spcPct val="90000"/>
                </a:lnSpc>
              </a:pPr>
              <a:r>
                <a:rPr lang="en-US" sz="1400" b="1" dirty="0">
                  <a:solidFill>
                    <a:srgbClr val="0000FF"/>
                  </a:solidFill>
                  <a:latin typeface="Arial Narrow"/>
                  <a:cs typeface="Arial Unicode MS" charset="0"/>
                </a:rPr>
                <a:t>protein</a:t>
              </a:r>
            </a:p>
          </p:txBody>
        </p:sp>
      </p:grpSp>
      <p:sp>
        <p:nvSpPr>
          <p:cNvPr id="7181" name="Text Box 19"/>
          <p:cNvSpPr txBox="1">
            <a:spLocks noChangeArrowheads="1"/>
          </p:cNvSpPr>
          <p:nvPr/>
        </p:nvSpPr>
        <p:spPr bwMode="auto">
          <a:xfrm>
            <a:off x="5126567" y="3363385"/>
            <a:ext cx="1138152" cy="318036"/>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nSpc>
                <a:spcPct val="90000"/>
              </a:lnSpc>
            </a:pPr>
            <a:r>
              <a:rPr lang="en-US" sz="1600" b="1" dirty="0">
                <a:solidFill>
                  <a:srgbClr val="EC3A26"/>
                </a:solidFill>
                <a:latin typeface="Arial Narrow"/>
                <a:cs typeface="Arial Unicode MS" charset="0"/>
              </a:rPr>
              <a:t>Obstruction</a:t>
            </a:r>
          </a:p>
        </p:txBody>
      </p:sp>
      <p:grpSp>
        <p:nvGrpSpPr>
          <p:cNvPr id="94223" name="Group 87"/>
          <p:cNvGrpSpPr>
            <a:grpSpLocks/>
          </p:cNvGrpSpPr>
          <p:nvPr/>
        </p:nvGrpSpPr>
        <p:grpSpPr bwMode="auto">
          <a:xfrm>
            <a:off x="916768" y="1232960"/>
            <a:ext cx="1513152" cy="1397000"/>
            <a:chOff x="280" y="768"/>
            <a:chExt cx="954" cy="880"/>
          </a:xfrm>
        </p:grpSpPr>
        <p:pic>
          <p:nvPicPr>
            <p:cNvPr id="27651" name="Picture 3"/>
            <p:cNvPicPr>
              <a:picLocks noChangeAspect="1" noChangeArrowheads="1"/>
            </p:cNvPicPr>
            <p:nvPr/>
          </p:nvPicPr>
          <p:blipFill>
            <a:blip r:embed="rId6" cstate="print"/>
            <a:srcRect t="1801"/>
            <a:stretch>
              <a:fillRect/>
            </a:stretch>
          </p:blipFill>
          <p:spPr bwMode="auto">
            <a:xfrm>
              <a:off x="339" y="1067"/>
              <a:ext cx="895" cy="581"/>
            </a:xfrm>
            <a:prstGeom prst="rect">
              <a:avLst/>
            </a:prstGeom>
            <a:solidFill>
              <a:schemeClr val="tx1">
                <a:alpha val="87000"/>
              </a:schemeClr>
            </a:solidFill>
            <a:ln w="12700">
              <a:solidFill>
                <a:srgbClr val="EAEAEA"/>
              </a:solidFill>
              <a:miter lim="800000"/>
              <a:headEnd/>
              <a:tailEnd/>
            </a:ln>
            <a:effectLst/>
          </p:spPr>
        </p:pic>
        <p:sp>
          <p:nvSpPr>
            <p:cNvPr id="7193" name="TextBox 73"/>
            <p:cNvSpPr txBox="1">
              <a:spLocks noChangeArrowheads="1"/>
            </p:cNvSpPr>
            <p:nvPr/>
          </p:nvSpPr>
          <p:spPr bwMode="auto">
            <a:xfrm>
              <a:off x="280" y="768"/>
              <a:ext cx="610" cy="30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nSpc>
                  <a:spcPct val="90000"/>
                </a:lnSpc>
              </a:pPr>
              <a:r>
                <a:rPr lang="en-US" sz="1400" b="1" i="1" dirty="0">
                  <a:solidFill>
                    <a:srgbClr val="0000FF"/>
                  </a:solidFill>
                  <a:latin typeface="Arial Narrow"/>
                  <a:cs typeface="Arial Unicode MS" charset="0"/>
                </a:rPr>
                <a:t>CFTR</a:t>
              </a:r>
              <a:r>
                <a:rPr lang="en-US" sz="1400" b="1" dirty="0">
                  <a:solidFill>
                    <a:srgbClr val="0000FF"/>
                  </a:solidFill>
                  <a:latin typeface="Arial Narrow"/>
                  <a:cs typeface="Arial Unicode MS" charset="0"/>
                </a:rPr>
                <a:t> gene</a:t>
              </a:r>
            </a:p>
            <a:p>
              <a:pPr>
                <a:lnSpc>
                  <a:spcPct val="90000"/>
                </a:lnSpc>
              </a:pPr>
              <a:r>
                <a:rPr lang="en-US" sz="1400" b="1" dirty="0">
                  <a:solidFill>
                    <a:srgbClr val="0000FF"/>
                  </a:solidFill>
                  <a:latin typeface="Arial Narrow"/>
                  <a:cs typeface="Arial Unicode MS" charset="0"/>
                </a:rPr>
                <a:t>mutation</a:t>
              </a:r>
            </a:p>
          </p:txBody>
        </p:sp>
      </p:grpSp>
      <p:sp>
        <p:nvSpPr>
          <p:cNvPr id="7205" name="Text Box 19"/>
          <p:cNvSpPr txBox="1">
            <a:spLocks noChangeArrowheads="1"/>
          </p:cNvSpPr>
          <p:nvPr/>
        </p:nvSpPr>
        <p:spPr bwMode="auto">
          <a:xfrm>
            <a:off x="2476501" y="3268135"/>
            <a:ext cx="885779" cy="318036"/>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nSpc>
                <a:spcPct val="90000"/>
              </a:lnSpc>
            </a:pPr>
            <a:r>
              <a:rPr lang="en-US" sz="1600" b="1" dirty="0">
                <a:solidFill>
                  <a:srgbClr val="EC3A26"/>
                </a:solidFill>
                <a:latin typeface="Arial Narrow"/>
                <a:cs typeface="Arial Unicode MS" charset="0"/>
              </a:rPr>
              <a:t>Infection</a:t>
            </a:r>
          </a:p>
        </p:txBody>
      </p:sp>
      <p:sp>
        <p:nvSpPr>
          <p:cNvPr id="7206" name="Text Box 19"/>
          <p:cNvSpPr txBox="1">
            <a:spLocks noChangeArrowheads="1"/>
          </p:cNvSpPr>
          <p:nvPr/>
        </p:nvSpPr>
        <p:spPr bwMode="auto">
          <a:xfrm>
            <a:off x="1789290" y="5782735"/>
            <a:ext cx="1231727" cy="318036"/>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nSpc>
                <a:spcPct val="90000"/>
              </a:lnSpc>
            </a:pPr>
            <a:r>
              <a:rPr lang="en-US" sz="1600" b="1" dirty="0">
                <a:solidFill>
                  <a:srgbClr val="EC3A26"/>
                </a:solidFill>
                <a:latin typeface="Arial Narrow"/>
                <a:cs typeface="Arial Unicode MS" charset="0"/>
              </a:rPr>
              <a:t>Inflammation</a:t>
            </a:r>
          </a:p>
        </p:txBody>
      </p:sp>
      <p:sp>
        <p:nvSpPr>
          <p:cNvPr id="7207" name="Text Box 19"/>
          <p:cNvSpPr txBox="1">
            <a:spLocks noChangeArrowheads="1"/>
          </p:cNvSpPr>
          <p:nvPr/>
        </p:nvSpPr>
        <p:spPr bwMode="auto">
          <a:xfrm>
            <a:off x="5689601" y="5706535"/>
            <a:ext cx="1633680" cy="53963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nSpc>
                <a:spcPct val="90000"/>
              </a:lnSpc>
            </a:pPr>
            <a:r>
              <a:rPr lang="en-US" sz="1600" b="1" dirty="0" err="1">
                <a:solidFill>
                  <a:srgbClr val="EC3A26"/>
                </a:solidFill>
                <a:latin typeface="Arial Narrow"/>
                <a:cs typeface="Arial Unicode MS" charset="0"/>
              </a:rPr>
              <a:t>Bronchiectasis</a:t>
            </a:r>
            <a:r>
              <a:rPr lang="en-US" sz="1600" b="1" dirty="0">
                <a:solidFill>
                  <a:srgbClr val="EC3A26"/>
                </a:solidFill>
                <a:latin typeface="Arial Narrow"/>
                <a:cs typeface="Arial Unicode MS" charset="0"/>
              </a:rPr>
              <a:t>,</a:t>
            </a:r>
          </a:p>
          <a:p>
            <a:pPr>
              <a:lnSpc>
                <a:spcPct val="90000"/>
              </a:lnSpc>
            </a:pPr>
            <a:r>
              <a:rPr lang="en-US" sz="1600" b="1" dirty="0">
                <a:solidFill>
                  <a:srgbClr val="EC3A26"/>
                </a:solidFill>
                <a:latin typeface="Arial Narrow"/>
                <a:cs typeface="Arial Unicode MS" charset="0"/>
              </a:rPr>
              <a:t>lung function loss</a:t>
            </a:r>
          </a:p>
        </p:txBody>
      </p:sp>
      <p:pic>
        <p:nvPicPr>
          <p:cNvPr id="94227" name="Picture 95" descr="pink-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59522">
            <a:off x="2527300" y="3360210"/>
            <a:ext cx="146614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8" name="Picture 96" descr="pink-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173813">
            <a:off x="2421114" y="4872921"/>
            <a:ext cx="1466850" cy="115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9" name="Picture 98" descr="pink-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509966">
            <a:off x="4127500" y="5049311"/>
            <a:ext cx="146614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Picture 2"/>
          <p:cNvPicPr>
            <a:picLocks noChangeAspect="1" noChangeArrowheads="1"/>
          </p:cNvPicPr>
          <p:nvPr/>
        </p:nvPicPr>
        <p:blipFill>
          <a:blip r:embed="rId8" cstate="print"/>
          <a:srcRect/>
          <a:stretch>
            <a:fillRect/>
          </a:stretch>
        </p:blipFill>
        <p:spPr bwMode="auto">
          <a:xfrm>
            <a:off x="3600452" y="3234800"/>
            <a:ext cx="990600" cy="696913"/>
          </a:xfrm>
          <a:prstGeom prst="rect">
            <a:avLst/>
          </a:prstGeom>
          <a:noFill/>
          <a:ln w="12700">
            <a:noFill/>
            <a:miter lim="800000"/>
            <a:headEnd/>
            <a:tailEnd/>
          </a:ln>
          <a:effectLst>
            <a:innerShdw blurRad="114300">
              <a:srgbClr val="FF6565"/>
            </a:innerShdw>
          </a:effectLst>
        </p:spPr>
      </p:pic>
      <p:pic>
        <p:nvPicPr>
          <p:cNvPr id="94231" name="Picture 97" descr="pink-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800396">
            <a:off x="4364215" y="3564821"/>
            <a:ext cx="1466850" cy="115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5"/>
          <p:cNvPicPr>
            <a:picLocks noChangeAspect="1" noChangeArrowheads="1"/>
          </p:cNvPicPr>
          <p:nvPr/>
        </p:nvPicPr>
        <p:blipFill>
          <a:blip r:embed="rId9" cstate="print"/>
          <a:srcRect/>
          <a:stretch>
            <a:fillRect/>
          </a:stretch>
        </p:blipFill>
        <p:spPr bwMode="auto">
          <a:xfrm>
            <a:off x="4806950" y="4400027"/>
            <a:ext cx="990600" cy="688975"/>
          </a:xfrm>
          <a:prstGeom prst="rect">
            <a:avLst/>
          </a:prstGeom>
          <a:noFill/>
          <a:ln w="12700">
            <a:noFill/>
            <a:miter lim="800000"/>
            <a:headEnd/>
            <a:tailEnd/>
          </a:ln>
          <a:effectLst>
            <a:innerShdw blurRad="114300">
              <a:srgbClr val="FF6565"/>
            </a:innerShdw>
          </a:effectLst>
        </p:spPr>
      </p:pic>
      <p:pic>
        <p:nvPicPr>
          <p:cNvPr id="7203" name="Picture 4"/>
          <p:cNvPicPr>
            <a:picLocks noChangeAspect="1" noChangeArrowheads="1"/>
          </p:cNvPicPr>
          <p:nvPr/>
        </p:nvPicPr>
        <p:blipFill>
          <a:blip r:embed="rId10" cstate="print"/>
          <a:srcRect/>
          <a:stretch>
            <a:fillRect/>
          </a:stretch>
        </p:blipFill>
        <p:spPr bwMode="auto">
          <a:xfrm>
            <a:off x="3676649" y="5543023"/>
            <a:ext cx="957264" cy="666750"/>
          </a:xfrm>
          <a:prstGeom prst="rect">
            <a:avLst/>
          </a:prstGeom>
          <a:noFill/>
          <a:ln w="12700">
            <a:noFill/>
            <a:miter lim="800000"/>
            <a:headEnd/>
            <a:tailEnd/>
          </a:ln>
          <a:effectLst>
            <a:innerShdw blurRad="114300">
              <a:srgbClr val="FF6565"/>
            </a:innerShdw>
          </a:effectLst>
        </p:spPr>
      </p:pic>
      <p:pic>
        <p:nvPicPr>
          <p:cNvPr id="7202" name="Picture 3"/>
          <p:cNvPicPr>
            <a:picLocks noChangeAspect="1" noChangeArrowheads="1"/>
          </p:cNvPicPr>
          <p:nvPr/>
        </p:nvPicPr>
        <p:blipFill>
          <a:blip r:embed="rId11" cstate="print"/>
          <a:srcRect/>
          <a:stretch>
            <a:fillRect/>
          </a:stretch>
        </p:blipFill>
        <p:spPr bwMode="auto">
          <a:xfrm>
            <a:off x="2381252" y="4476223"/>
            <a:ext cx="990600" cy="679450"/>
          </a:xfrm>
          <a:prstGeom prst="rect">
            <a:avLst/>
          </a:prstGeom>
          <a:noFill/>
          <a:ln w="12700">
            <a:noFill/>
            <a:miter lim="800000"/>
            <a:headEnd/>
            <a:tailEnd/>
          </a:ln>
          <a:effectLst>
            <a:innerShdw blurRad="114300">
              <a:srgbClr val="FF6565"/>
            </a:innerShdw>
          </a:effectLst>
        </p:spPr>
      </p:pic>
      <p:sp>
        <p:nvSpPr>
          <p:cNvPr id="36" name="TextBox 73"/>
          <p:cNvSpPr txBox="1">
            <a:spLocks noChangeArrowheads="1"/>
          </p:cNvSpPr>
          <p:nvPr/>
        </p:nvSpPr>
        <p:spPr bwMode="auto">
          <a:xfrm>
            <a:off x="1943101" y="2693461"/>
            <a:ext cx="3925711"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r>
              <a:rPr lang="en-US" b="1" i="1" dirty="0">
                <a:solidFill>
                  <a:srgbClr val="9BA7F8"/>
                </a:solidFill>
                <a:latin typeface="Arial Narrow"/>
              </a:rPr>
              <a:t> Primary Defects</a:t>
            </a:r>
            <a:endParaRPr lang="en-US" b="1" dirty="0">
              <a:solidFill>
                <a:srgbClr val="9BA7F8"/>
              </a:solidFill>
              <a:latin typeface="Arial Narrow"/>
            </a:endParaRPr>
          </a:p>
        </p:txBody>
      </p:sp>
      <p:sp>
        <p:nvSpPr>
          <p:cNvPr id="37" name="TextBox 73"/>
          <p:cNvSpPr txBox="1">
            <a:spLocks noChangeArrowheads="1"/>
          </p:cNvSpPr>
          <p:nvPr/>
        </p:nvSpPr>
        <p:spPr bwMode="auto">
          <a:xfrm>
            <a:off x="2180167" y="6267451"/>
            <a:ext cx="3925711"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r>
              <a:rPr lang="en-US" b="1" i="1" dirty="0">
                <a:solidFill>
                  <a:schemeClr val="accent1"/>
                </a:solidFill>
                <a:latin typeface="Arial Narrow"/>
              </a:rPr>
              <a:t>Secondary </a:t>
            </a:r>
            <a:r>
              <a:rPr lang="en-US" b="1" i="1" dirty="0" err="1">
                <a:solidFill>
                  <a:schemeClr val="accent1"/>
                </a:solidFill>
                <a:latin typeface="Arial Narrow"/>
              </a:rPr>
              <a:t>Pathophysiologies</a:t>
            </a:r>
            <a:endParaRPr lang="en-US" b="1" dirty="0">
              <a:solidFill>
                <a:schemeClr val="accent1"/>
              </a:solidFill>
              <a:latin typeface="Arial Narrow"/>
            </a:endParaRPr>
          </a:p>
        </p:txBody>
      </p:sp>
      <p:sp>
        <p:nvSpPr>
          <p:cNvPr id="94237" name="Title 3"/>
          <p:cNvSpPr>
            <a:spLocks/>
          </p:cNvSpPr>
          <p:nvPr/>
        </p:nvSpPr>
        <p:spPr bwMode="white">
          <a:xfrm>
            <a:off x="554730" y="1"/>
            <a:ext cx="7956549"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ctr">
              <a:lnSpc>
                <a:spcPct val="85000"/>
              </a:lnSpc>
            </a:pPr>
            <a:r>
              <a:rPr lang="en-US" sz="2800" b="1" dirty="0" smtClean="0">
                <a:solidFill>
                  <a:schemeClr val="tx2"/>
                </a:solidFill>
              </a:rPr>
              <a:t>Primary </a:t>
            </a:r>
            <a:r>
              <a:rPr lang="en-US" sz="2800" b="1" dirty="0">
                <a:solidFill>
                  <a:schemeClr val="tx2"/>
                </a:solidFill>
              </a:rPr>
              <a:t>Defects </a:t>
            </a:r>
            <a:r>
              <a:rPr lang="en-US" sz="2800" b="1" dirty="0" smtClean="0">
                <a:solidFill>
                  <a:schemeClr val="tx2"/>
                </a:solidFill>
              </a:rPr>
              <a:t>and </a:t>
            </a:r>
            <a:r>
              <a:rPr lang="en-US" sz="2800" b="1" dirty="0">
                <a:solidFill>
                  <a:schemeClr val="tx2"/>
                </a:solidFill>
              </a:rPr>
              <a:t>Secondary </a:t>
            </a:r>
            <a:r>
              <a:rPr lang="en-US" sz="2800" b="1" dirty="0" err="1">
                <a:solidFill>
                  <a:schemeClr val="tx2"/>
                </a:solidFill>
              </a:rPr>
              <a:t>Pathophysiologies</a:t>
            </a:r>
            <a:r>
              <a:rPr lang="en-US" sz="2800" b="1" dirty="0">
                <a:solidFill>
                  <a:schemeClr val="tx2"/>
                </a:solidFill>
              </a:rPr>
              <a:t> in CF Lung </a:t>
            </a:r>
            <a:r>
              <a:rPr lang="en-US" sz="2800" b="1" dirty="0" smtClean="0">
                <a:solidFill>
                  <a:schemeClr val="tx2"/>
                </a:solidFill>
              </a:rPr>
              <a:t>Disease</a:t>
            </a:r>
            <a:endParaRPr lang="en-US" sz="2800" b="1" dirty="0">
              <a:solidFill>
                <a:schemeClr val="tx2"/>
              </a:solidFill>
            </a:endParaRPr>
          </a:p>
        </p:txBody>
      </p:sp>
      <p:sp>
        <p:nvSpPr>
          <p:cNvPr id="13" name="TextBox 12"/>
          <p:cNvSpPr txBox="1"/>
          <p:nvPr/>
        </p:nvSpPr>
        <p:spPr bwMode="auto">
          <a:xfrm>
            <a:off x="6772189" y="1380497"/>
            <a:ext cx="970476" cy="592830"/>
          </a:xfrm>
          <a:prstGeom prst="rect">
            <a:avLst/>
          </a:prstGeom>
          <a:solidFill>
            <a:schemeClr val="accent6"/>
          </a:solidFill>
          <a:ln>
            <a:solidFill>
              <a:schemeClr val="tx1">
                <a:lumMod val="50000"/>
                <a:lumOff val="50000"/>
              </a:schemeClr>
            </a:solidFill>
          </a:ln>
          <a:effectLst>
            <a:outerShdw blurRad="50800" dist="38100" algn="l" rotWithShape="0">
              <a:prstClr val="black">
                <a:alpha val="40000"/>
              </a:prstClr>
            </a:outerShdw>
          </a:effectLst>
        </p:spPr>
        <p:txBody>
          <a:bodyPr anchor="ctr"/>
          <a:lstStyle/>
          <a:p>
            <a:pPr>
              <a:defRPr/>
            </a:pPr>
            <a:r>
              <a:rPr lang="en-US" sz="1200" b="1" dirty="0" smtClean="0">
                <a:ea typeface="Arial Unicode MS" pitchFamily="34" charset="-128"/>
                <a:cs typeface="Arial Unicode MS" pitchFamily="34" charset="-128"/>
              </a:rPr>
              <a:t>Ion transport modulators</a:t>
            </a:r>
            <a:endParaRPr lang="en-US" sz="1200" b="1" dirty="0">
              <a:ea typeface="Arial Unicode MS" pitchFamily="34" charset="-128"/>
              <a:cs typeface="Arial Unicode MS" pitchFamily="34" charset="-128"/>
            </a:endParaRPr>
          </a:p>
        </p:txBody>
      </p:sp>
      <p:grpSp>
        <p:nvGrpSpPr>
          <p:cNvPr id="6" name="Group 85"/>
          <p:cNvGrpSpPr>
            <a:grpSpLocks/>
          </p:cNvGrpSpPr>
          <p:nvPr/>
        </p:nvGrpSpPr>
        <p:grpSpPr bwMode="auto">
          <a:xfrm>
            <a:off x="1983800" y="1217083"/>
            <a:ext cx="974611" cy="981073"/>
            <a:chOff x="999" y="781"/>
            <a:chExt cx="576" cy="480"/>
          </a:xfrm>
        </p:grpSpPr>
        <p:pic>
          <p:nvPicPr>
            <p:cNvPr id="94265" name="TextBox 8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9" y="781"/>
              <a:ext cx="57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66" name="Text Box 27"/>
            <p:cNvSpPr txBox="1">
              <a:spLocks noChangeArrowheads="1"/>
            </p:cNvSpPr>
            <p:nvPr/>
          </p:nvSpPr>
          <p:spPr bwMode="auto">
            <a:xfrm>
              <a:off x="1127" y="881"/>
              <a:ext cx="404" cy="290"/>
            </a:xfrm>
            <a:prstGeom prst="rect">
              <a:avLst/>
            </a:prstGeom>
            <a:solidFill>
              <a:srgbClr val="F79646"/>
            </a:solidFill>
            <a:ln w="9525">
              <a:noFill/>
              <a:miter lim="800000"/>
              <a:headEnd/>
              <a:tailEnd/>
            </a:ln>
            <a:extLst/>
          </p:spPr>
          <p:txBody>
            <a:bodyPr/>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gn="ctr"/>
              <a:r>
                <a:rPr lang="en-US" sz="1200" b="1" dirty="0">
                  <a:latin typeface="+mn-lt"/>
                </a:rPr>
                <a:t>Gene </a:t>
              </a:r>
              <a:r>
                <a:rPr lang="en-US" sz="1200" b="1" dirty="0" smtClean="0">
                  <a:latin typeface="+mn-lt"/>
                </a:rPr>
                <a:t>therapy</a:t>
              </a:r>
              <a:endParaRPr lang="en-US" sz="1200" b="1" dirty="0">
                <a:latin typeface="+mn-lt"/>
              </a:endParaRPr>
            </a:p>
          </p:txBody>
        </p:sp>
      </p:grpSp>
      <p:grpSp>
        <p:nvGrpSpPr>
          <p:cNvPr id="7" name="TextBox 11"/>
          <p:cNvGrpSpPr>
            <a:grpSpLocks/>
          </p:cNvGrpSpPr>
          <p:nvPr/>
        </p:nvGrpSpPr>
        <p:grpSpPr bwMode="auto">
          <a:xfrm>
            <a:off x="4132660" y="1232960"/>
            <a:ext cx="1139658" cy="890124"/>
            <a:chOff x="2257" y="886"/>
            <a:chExt cx="790" cy="381"/>
          </a:xfrm>
        </p:grpSpPr>
        <p:pic>
          <p:nvPicPr>
            <p:cNvPr id="94263" name="TextBox 1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09" y="886"/>
              <a:ext cx="738"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64" name="Text Box 15"/>
            <p:cNvSpPr txBox="1">
              <a:spLocks noChangeArrowheads="1"/>
            </p:cNvSpPr>
            <p:nvPr/>
          </p:nvSpPr>
          <p:spPr bwMode="auto">
            <a:xfrm>
              <a:off x="2257" y="972"/>
              <a:ext cx="738"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pPr algn="ctr"/>
              <a:r>
                <a:rPr lang="en-US" sz="1200" b="1" dirty="0" smtClean="0">
                  <a:solidFill>
                    <a:srgbClr val="EC3A26"/>
                  </a:solidFill>
                  <a:latin typeface="+mn-lt"/>
                </a:rPr>
                <a:t>CFTR modulators</a:t>
              </a:r>
              <a:endParaRPr lang="en-US" sz="1200" b="1" dirty="0">
                <a:solidFill>
                  <a:srgbClr val="EC3A26"/>
                </a:solidFill>
                <a:latin typeface="+mn-lt"/>
              </a:endParaRPr>
            </a:p>
          </p:txBody>
        </p:sp>
      </p:grpSp>
      <p:grpSp>
        <p:nvGrpSpPr>
          <p:cNvPr id="8" name="Group 98"/>
          <p:cNvGrpSpPr>
            <a:grpSpLocks/>
          </p:cNvGrpSpPr>
          <p:nvPr/>
        </p:nvGrpSpPr>
        <p:grpSpPr bwMode="auto">
          <a:xfrm>
            <a:off x="7507112" y="2175935"/>
            <a:ext cx="1027254" cy="946150"/>
            <a:chOff x="4913" y="1328"/>
            <a:chExt cx="647" cy="596"/>
          </a:xfrm>
        </p:grpSpPr>
        <p:sp>
          <p:nvSpPr>
            <p:cNvPr id="94261" name="Rectangle 40"/>
            <p:cNvSpPr>
              <a:spLocks noChangeArrowheads="1"/>
            </p:cNvSpPr>
            <p:nvPr/>
          </p:nvSpPr>
          <p:spPr bwMode="auto">
            <a:xfrm>
              <a:off x="4913" y="1328"/>
              <a:ext cx="647" cy="231"/>
            </a:xfrm>
            <a:prstGeom prst="roundRect">
              <a:avLst>
                <a:gd name="adj" fmla="val 16667"/>
              </a:avLst>
            </a:prstGeom>
            <a:solidFill>
              <a:srgbClr val="586CF4"/>
            </a:solidFill>
            <a:ln>
              <a:noFill/>
            </a:ln>
            <a:extLst>
              <a:ext uri="{91240B29-F687-4f45-9708-019B960494DF}">
                <a14:hiddenLine xmlns:a14="http://schemas.microsoft.com/office/drawing/2010/main" w="28575">
                  <a:solidFill>
                    <a:srgbClr val="000000"/>
                  </a:solidFill>
                  <a:round/>
                  <a:headEnd/>
                  <a:tailEnd/>
                </a14:hiddenLine>
              </a:ext>
            </a:extLst>
          </p:spPr>
          <p:txBody>
            <a:bodyPr lIns="0" tIns="0" rIns="0" bIns="0" anchor="ctr" anchorCtr="1"/>
            <a:lstStyle/>
            <a:p>
              <a:pPr>
                <a:lnSpc>
                  <a:spcPct val="90000"/>
                </a:lnSpc>
              </a:pPr>
              <a:r>
                <a:rPr lang="en-US" sz="1200" b="1" dirty="0"/>
                <a:t>Hyperosmotic  Therapy</a:t>
              </a:r>
              <a:endParaRPr lang="en-US" sz="1200" b="1" baseline="30000" dirty="0"/>
            </a:p>
          </p:txBody>
        </p:sp>
        <p:cxnSp>
          <p:nvCxnSpPr>
            <p:cNvPr id="94262" name="Straight Arrow Connector 80"/>
            <p:cNvCxnSpPr>
              <a:cxnSpLocks noChangeShapeType="1"/>
            </p:cNvCxnSpPr>
            <p:nvPr/>
          </p:nvCxnSpPr>
          <p:spPr bwMode="auto">
            <a:xfrm flipH="1">
              <a:off x="5103" y="1556"/>
              <a:ext cx="1" cy="368"/>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grpSp>
      <p:grpSp>
        <p:nvGrpSpPr>
          <p:cNvPr id="9" name="Group 103"/>
          <p:cNvGrpSpPr>
            <a:grpSpLocks/>
          </p:cNvGrpSpPr>
          <p:nvPr/>
        </p:nvGrpSpPr>
        <p:grpSpPr bwMode="auto">
          <a:xfrm>
            <a:off x="609600" y="3639611"/>
            <a:ext cx="2076450" cy="346075"/>
            <a:chOff x="514350" y="3429003"/>
            <a:chExt cx="2076451" cy="345949"/>
          </a:xfrm>
        </p:grpSpPr>
        <p:cxnSp>
          <p:nvCxnSpPr>
            <p:cNvPr id="94259" name="Straight Arrow Connector 90"/>
            <p:cNvCxnSpPr>
              <a:cxnSpLocks noChangeShapeType="1"/>
              <a:stCxn id="94260" idx="3"/>
            </p:cNvCxnSpPr>
            <p:nvPr/>
          </p:nvCxnSpPr>
          <p:spPr bwMode="auto">
            <a:xfrm>
              <a:off x="1839913" y="3581350"/>
              <a:ext cx="750888" cy="193602"/>
            </a:xfrm>
            <a:prstGeom prst="straightConnector1">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cxnSp>
        <p:sp>
          <p:nvSpPr>
            <p:cNvPr id="94260" name="Rectangle 40"/>
            <p:cNvSpPr>
              <a:spLocks noChangeArrowheads="1"/>
            </p:cNvSpPr>
            <p:nvPr/>
          </p:nvSpPr>
          <p:spPr bwMode="auto">
            <a:xfrm>
              <a:off x="514350" y="3429003"/>
              <a:ext cx="1325563" cy="304693"/>
            </a:xfrm>
            <a:prstGeom prst="roundRect">
              <a:avLst>
                <a:gd name="adj" fmla="val 16667"/>
              </a:avLst>
            </a:prstGeom>
            <a:solidFill>
              <a:srgbClr val="3366FF"/>
            </a:solidFill>
            <a:ln>
              <a:noFill/>
            </a:ln>
            <a:extLst>
              <a:ext uri="{91240B29-F687-4f45-9708-019B960494DF}">
                <a14:hiddenLine xmlns:a14="http://schemas.microsoft.com/office/drawing/2010/main" w="28575">
                  <a:solidFill>
                    <a:srgbClr val="000000"/>
                  </a:solidFill>
                  <a:round/>
                  <a:headEnd/>
                  <a:tailEnd/>
                </a14:hiddenLine>
              </a:ext>
            </a:extLst>
          </p:spPr>
          <p:txBody>
            <a:bodyPr lIns="45720" rIns="45720" anchor="ctr" anchorCtr="1"/>
            <a:lstStyle/>
            <a:p>
              <a:pPr>
                <a:lnSpc>
                  <a:spcPct val="90000"/>
                </a:lnSpc>
              </a:pPr>
              <a:r>
                <a:rPr lang="en-US" sz="1200" b="1" dirty="0"/>
                <a:t>Anti-</a:t>
              </a:r>
              <a:r>
                <a:rPr lang="en-US" sz="1200" b="1" dirty="0" err="1"/>
                <a:t>infectives</a:t>
              </a:r>
              <a:endParaRPr lang="en-US" sz="1200" b="1" baseline="30000" dirty="0"/>
            </a:p>
          </p:txBody>
        </p:sp>
      </p:grpSp>
      <p:grpSp>
        <p:nvGrpSpPr>
          <p:cNvPr id="10" name="Group 104"/>
          <p:cNvGrpSpPr>
            <a:grpSpLocks/>
          </p:cNvGrpSpPr>
          <p:nvPr/>
        </p:nvGrpSpPr>
        <p:grpSpPr bwMode="auto">
          <a:xfrm>
            <a:off x="609896" y="5427337"/>
            <a:ext cx="2114254" cy="301526"/>
            <a:chOff x="730797" y="5492909"/>
            <a:chExt cx="2114925" cy="301504"/>
          </a:xfrm>
        </p:grpSpPr>
        <p:sp>
          <p:nvSpPr>
            <p:cNvPr id="94257" name="Rectangle 40"/>
            <p:cNvSpPr>
              <a:spLocks noChangeArrowheads="1"/>
            </p:cNvSpPr>
            <p:nvPr/>
          </p:nvSpPr>
          <p:spPr bwMode="auto">
            <a:xfrm>
              <a:off x="730797" y="5492909"/>
              <a:ext cx="1440319" cy="301504"/>
            </a:xfrm>
            <a:prstGeom prst="roundRect">
              <a:avLst>
                <a:gd name="adj" fmla="val 16667"/>
              </a:avLst>
            </a:prstGeom>
            <a:solidFill>
              <a:srgbClr val="586CF4"/>
            </a:solidFill>
            <a:ln>
              <a:noFill/>
            </a:ln>
            <a:extLst>
              <a:ext uri="{91240B29-F687-4f45-9708-019B960494DF}">
                <a14:hiddenLine xmlns:a14="http://schemas.microsoft.com/office/drawing/2010/main" w="28575">
                  <a:solidFill>
                    <a:srgbClr val="000000"/>
                  </a:solidFill>
                  <a:round/>
                  <a:headEnd/>
                  <a:tailEnd/>
                </a14:hiddenLine>
              </a:ext>
            </a:extLst>
          </p:spPr>
          <p:txBody>
            <a:bodyPr lIns="45720" rIns="45720" anchor="ctr" anchorCtr="1"/>
            <a:lstStyle/>
            <a:p>
              <a:pPr>
                <a:lnSpc>
                  <a:spcPct val="90000"/>
                </a:lnSpc>
              </a:pPr>
              <a:r>
                <a:rPr lang="en-US" sz="1200" b="1" dirty="0"/>
                <a:t>Anti-</a:t>
              </a:r>
              <a:r>
                <a:rPr lang="en-US" sz="1200" b="1" dirty="0" err="1"/>
                <a:t>inflammatories</a:t>
              </a:r>
              <a:endParaRPr lang="en-US" sz="1200" b="1" baseline="30000" dirty="0"/>
            </a:p>
          </p:txBody>
        </p:sp>
        <p:cxnSp>
          <p:nvCxnSpPr>
            <p:cNvPr id="94258" name="Straight Arrow Connector 93"/>
            <p:cNvCxnSpPr>
              <a:cxnSpLocks noChangeShapeType="1"/>
              <a:stCxn id="94257" idx="3"/>
            </p:cNvCxnSpPr>
            <p:nvPr/>
          </p:nvCxnSpPr>
          <p:spPr bwMode="auto">
            <a:xfrm flipV="1">
              <a:off x="2171116" y="5500650"/>
              <a:ext cx="674606" cy="143011"/>
            </a:xfrm>
            <a:prstGeom prst="straightConnector1">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cxnSp>
      </p:grpSp>
      <p:grpSp>
        <p:nvGrpSpPr>
          <p:cNvPr id="11" name="Group 99"/>
          <p:cNvGrpSpPr>
            <a:grpSpLocks/>
          </p:cNvGrpSpPr>
          <p:nvPr/>
        </p:nvGrpSpPr>
        <p:grpSpPr bwMode="auto">
          <a:xfrm>
            <a:off x="5507568" y="4149198"/>
            <a:ext cx="2741613" cy="927100"/>
            <a:chOff x="3653" y="2571"/>
            <a:chExt cx="1727" cy="584"/>
          </a:xfrm>
        </p:grpSpPr>
        <p:cxnSp>
          <p:nvCxnSpPr>
            <p:cNvPr id="94256" name="Straight Arrow Connector 85"/>
            <p:cNvCxnSpPr>
              <a:cxnSpLocks noChangeShapeType="1"/>
            </p:cNvCxnSpPr>
            <p:nvPr/>
          </p:nvCxnSpPr>
          <p:spPr bwMode="auto">
            <a:xfrm rot="10800000">
              <a:off x="3653" y="2571"/>
              <a:ext cx="803" cy="405"/>
            </a:xfrm>
            <a:prstGeom prst="straightConnector1">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cxnSp>
        <p:sp>
          <p:nvSpPr>
            <p:cNvPr id="94255" name="Rectangle 40"/>
            <p:cNvSpPr>
              <a:spLocks noChangeArrowheads="1"/>
            </p:cNvSpPr>
            <p:nvPr/>
          </p:nvSpPr>
          <p:spPr bwMode="auto">
            <a:xfrm>
              <a:off x="4421" y="2918"/>
              <a:ext cx="959" cy="237"/>
            </a:xfrm>
            <a:prstGeom prst="roundRect">
              <a:avLst>
                <a:gd name="adj" fmla="val 16667"/>
              </a:avLst>
            </a:prstGeom>
            <a:solidFill>
              <a:srgbClr val="586CF4"/>
            </a:solidFill>
            <a:ln>
              <a:noFill/>
            </a:ln>
            <a:extLst>
              <a:ext uri="{91240B29-F687-4f45-9708-019B960494DF}">
                <a14:hiddenLine xmlns:a14="http://schemas.microsoft.com/office/drawing/2010/main" w="28575">
                  <a:solidFill>
                    <a:srgbClr val="000000"/>
                  </a:solidFill>
                  <a:round/>
                  <a:headEnd/>
                  <a:tailEnd/>
                </a14:hiddenLine>
              </a:ext>
            </a:extLst>
          </p:spPr>
          <p:txBody>
            <a:bodyPr anchor="ctr" anchorCtr="1"/>
            <a:lstStyle/>
            <a:p>
              <a:pPr>
                <a:lnSpc>
                  <a:spcPct val="90000"/>
                </a:lnSpc>
              </a:pPr>
              <a:r>
                <a:rPr lang="en-US" sz="1200" b="1"/>
                <a:t>Mucolytic Treatment</a:t>
              </a:r>
              <a:endParaRPr lang="en-US" sz="1200" b="1" baseline="30000"/>
            </a:p>
          </p:txBody>
        </p:sp>
      </p:grpSp>
      <p:grpSp>
        <p:nvGrpSpPr>
          <p:cNvPr id="12" name="Group 100"/>
          <p:cNvGrpSpPr>
            <a:grpSpLocks/>
          </p:cNvGrpSpPr>
          <p:nvPr/>
        </p:nvGrpSpPr>
        <p:grpSpPr bwMode="auto">
          <a:xfrm>
            <a:off x="4097867" y="2791885"/>
            <a:ext cx="2284588" cy="439738"/>
            <a:chOff x="2765" y="1716"/>
            <a:chExt cx="1439" cy="277"/>
          </a:xfrm>
        </p:grpSpPr>
        <p:sp>
          <p:nvSpPr>
            <p:cNvPr id="94253" name="Rectangle 40"/>
            <p:cNvSpPr>
              <a:spLocks noChangeArrowheads="1"/>
            </p:cNvSpPr>
            <p:nvPr/>
          </p:nvSpPr>
          <p:spPr bwMode="auto">
            <a:xfrm>
              <a:off x="3244" y="1716"/>
              <a:ext cx="960" cy="201"/>
            </a:xfrm>
            <a:prstGeom prst="roundRect">
              <a:avLst>
                <a:gd name="adj" fmla="val 16667"/>
              </a:avLst>
            </a:prstGeom>
            <a:solidFill>
              <a:srgbClr val="586CF4"/>
            </a:solidFill>
            <a:ln>
              <a:noFill/>
            </a:ln>
            <a:extLst>
              <a:ext uri="{91240B29-F687-4f45-9708-019B960494DF}">
                <a14:hiddenLine xmlns:a14="http://schemas.microsoft.com/office/drawing/2010/main" w="28575">
                  <a:solidFill>
                    <a:srgbClr val="000000"/>
                  </a:solidFill>
                  <a:round/>
                  <a:headEnd/>
                  <a:tailEnd/>
                </a14:hiddenLine>
              </a:ext>
            </a:extLst>
          </p:spPr>
          <p:txBody>
            <a:bodyPr anchor="ctr" anchorCtr="1"/>
            <a:lstStyle/>
            <a:p>
              <a:pPr>
                <a:lnSpc>
                  <a:spcPct val="90000"/>
                </a:lnSpc>
              </a:pPr>
              <a:r>
                <a:rPr lang="en-US" sz="1200" b="1" dirty="0"/>
                <a:t>Bronchodilators</a:t>
              </a:r>
              <a:endParaRPr lang="en-US" sz="1200" b="1" baseline="30000" dirty="0"/>
            </a:p>
          </p:txBody>
        </p:sp>
        <p:cxnSp>
          <p:nvCxnSpPr>
            <p:cNvPr id="94254" name="Straight Arrow Connector 87"/>
            <p:cNvCxnSpPr>
              <a:cxnSpLocks noChangeShapeType="1"/>
              <a:stCxn id="94253" idx="1"/>
            </p:cNvCxnSpPr>
            <p:nvPr/>
          </p:nvCxnSpPr>
          <p:spPr bwMode="auto">
            <a:xfrm flipH="1">
              <a:off x="2765" y="1817"/>
              <a:ext cx="479" cy="176"/>
            </a:xfrm>
            <a:prstGeom prst="straightConnector1">
              <a:avLst/>
            </a:prstGeom>
            <a:noFill/>
            <a:ln w="22225">
              <a:solidFill>
                <a:schemeClr val="tx1"/>
              </a:solidFill>
              <a:round/>
              <a:headEnd/>
              <a:tailEnd type="triangle" w="lg" len="lg"/>
            </a:ln>
            <a:extLst>
              <a:ext uri="{909E8E84-426E-40dd-AFC4-6F175D3DCCD1}">
                <a14:hiddenFill xmlns:a14="http://schemas.microsoft.com/office/drawing/2010/main">
                  <a:noFill/>
                </a14:hiddenFill>
              </a:ext>
            </a:extLst>
          </p:spPr>
        </p:cxnSp>
      </p:grpSp>
      <p:sp>
        <p:nvSpPr>
          <p:cNvPr id="64" name="Rectangle 40"/>
          <p:cNvSpPr>
            <a:spLocks noChangeArrowheads="1"/>
          </p:cNvSpPr>
          <p:nvPr/>
        </p:nvSpPr>
        <p:spPr bwMode="auto">
          <a:xfrm>
            <a:off x="7016045" y="5435074"/>
            <a:ext cx="1232605" cy="319087"/>
          </a:xfrm>
          <a:prstGeom prst="roundRect">
            <a:avLst>
              <a:gd name="adj" fmla="val 16667"/>
            </a:avLst>
          </a:prstGeom>
          <a:solidFill>
            <a:srgbClr val="586CF4"/>
          </a:solidFill>
          <a:ln>
            <a:noFill/>
          </a:ln>
          <a:extLst>
            <a:ext uri="{91240B29-F687-4f45-9708-019B960494DF}">
              <a14:hiddenLine xmlns:a14="http://schemas.microsoft.com/office/drawing/2010/main" w="28575">
                <a:solidFill>
                  <a:srgbClr val="000000"/>
                </a:solidFill>
                <a:round/>
                <a:headEnd/>
                <a:tailEnd/>
              </a14:hiddenLine>
            </a:ext>
          </a:extLst>
        </p:spPr>
        <p:txBody>
          <a:bodyPr anchor="ctr" anchorCtr="1"/>
          <a:lstStyle/>
          <a:p>
            <a:pPr>
              <a:lnSpc>
                <a:spcPct val="90000"/>
              </a:lnSpc>
            </a:pPr>
            <a:r>
              <a:rPr lang="en-US" sz="1200" b="1"/>
              <a:t>Lung Transplant</a:t>
            </a:r>
            <a:endParaRPr lang="en-US" sz="1200" b="1" baseline="30000"/>
          </a:p>
        </p:txBody>
      </p:sp>
      <p:grpSp>
        <p:nvGrpSpPr>
          <p:cNvPr id="14" name="Right Arrow 94"/>
          <p:cNvGrpSpPr>
            <a:grpSpLocks noChangeAspect="1"/>
          </p:cNvGrpSpPr>
          <p:nvPr/>
        </p:nvGrpSpPr>
        <p:grpSpPr bwMode="auto">
          <a:xfrm rot="-525907">
            <a:off x="5825067" y="5017560"/>
            <a:ext cx="1133122" cy="725488"/>
            <a:chOff x="4059" y="2941"/>
            <a:chExt cx="714" cy="457"/>
          </a:xfrm>
        </p:grpSpPr>
        <p:pic>
          <p:nvPicPr>
            <p:cNvPr id="94251" name="Right Arrow 9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59" y="2941"/>
              <a:ext cx="714"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52" name="Text Box 97"/>
            <p:cNvSpPr txBox="1">
              <a:spLocks noChangeArrowheads="1"/>
            </p:cNvSpPr>
            <p:nvPr/>
          </p:nvSpPr>
          <p:spPr bwMode="auto">
            <a:xfrm rot="1498977">
              <a:off x="4061" y="3081"/>
              <a:ext cx="6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lstStyle>
              <a:lvl1pPr>
                <a:defRPr sz="2400">
                  <a:solidFill>
                    <a:schemeClr val="tx1"/>
                  </a:solidFill>
                  <a:latin typeface="Times New Roman" charset="0"/>
                  <a:ea typeface="MS Pゴシック" charset="0"/>
                  <a:cs typeface="MS Pゴシック" charset="0"/>
                </a:defRPr>
              </a:lvl1pPr>
              <a:lvl2pPr marL="37931725" indent="-37474525">
                <a:defRPr sz="2400">
                  <a:solidFill>
                    <a:schemeClr val="tx1"/>
                  </a:solidFill>
                  <a:latin typeface="Times New Roman" charset="0"/>
                  <a:ea typeface="MS Pゴシック" charset="0"/>
                  <a:cs typeface="MS Pゴシック" charset="0"/>
                </a:defRPr>
              </a:lvl2pPr>
              <a:lvl3pPr>
                <a:defRPr sz="2400">
                  <a:solidFill>
                    <a:schemeClr val="tx1"/>
                  </a:solidFill>
                  <a:latin typeface="Times New Roman" charset="0"/>
                  <a:ea typeface="MS Pゴシック" charset="0"/>
                  <a:cs typeface="MS Pゴシック" charset="0"/>
                </a:defRPr>
              </a:lvl3pPr>
              <a:lvl4pPr>
                <a:defRPr sz="2400">
                  <a:solidFill>
                    <a:schemeClr val="tx1"/>
                  </a:solidFill>
                  <a:latin typeface="Times New Roman" charset="0"/>
                  <a:ea typeface="MS Pゴシック" charset="0"/>
                  <a:cs typeface="MS Pゴシック" charset="0"/>
                </a:defRPr>
              </a:lvl4pPr>
              <a:lvl5pPr>
                <a:defRPr sz="2400">
                  <a:solidFill>
                    <a:schemeClr val="tx1"/>
                  </a:solidFill>
                  <a:latin typeface="Times New Roman" charset="0"/>
                  <a:ea typeface="MS Pゴシック" charset="0"/>
                  <a:cs typeface="MS Pゴシック" charset="0"/>
                </a:defRPr>
              </a:lvl5pPr>
              <a:lvl6pPr marL="4572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6pPr>
              <a:lvl7pPr marL="9144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7pPr>
              <a:lvl8pPr marL="13716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8pPr>
              <a:lvl9pPr marL="1828800" eaLnBrk="0" fontAlgn="base" hangingPunct="0">
                <a:spcBef>
                  <a:spcPct val="0"/>
                </a:spcBef>
                <a:spcAft>
                  <a:spcPct val="0"/>
                </a:spcAft>
                <a:defRPr sz="2400">
                  <a:solidFill>
                    <a:schemeClr val="tx1"/>
                  </a:solidFill>
                  <a:latin typeface="Times New Roman" charset="0"/>
                  <a:ea typeface="MS Pゴシック" charset="0"/>
                  <a:cs typeface="MS Pゴシック" charset="0"/>
                </a:defRPr>
              </a:lvl9pPr>
            </a:lstStyle>
            <a:p>
              <a:endParaRPr lang="en-US" sz="2200" b="1" dirty="0">
                <a:latin typeface="Arial Narrow"/>
              </a:endParaRPr>
            </a:p>
          </p:txBody>
        </p:sp>
      </p:grpSp>
      <p:sp>
        <p:nvSpPr>
          <p:cNvPr id="4" name="Rectangle 3"/>
          <p:cNvSpPr/>
          <p:nvPr/>
        </p:nvSpPr>
        <p:spPr>
          <a:xfrm>
            <a:off x="5340350" y="1220490"/>
            <a:ext cx="4572000" cy="483722"/>
          </a:xfrm>
          <a:prstGeom prst="rect">
            <a:avLst/>
          </a:prstGeom>
        </p:spPr>
        <p:txBody>
          <a:bodyPr>
            <a:spAutoFit/>
          </a:bodyPr>
          <a:lstStyle/>
          <a:p>
            <a:pPr>
              <a:lnSpc>
                <a:spcPct val="90000"/>
              </a:lnSpc>
            </a:pPr>
            <a:r>
              <a:rPr lang="en-US" sz="1400" b="1" dirty="0" smtClean="0">
                <a:solidFill>
                  <a:srgbClr val="0000FF"/>
                </a:solidFill>
                <a:latin typeface="Arial Narrow"/>
                <a:cs typeface="Arial Unicode MS" charset="0"/>
              </a:rPr>
              <a:t>Altered anion</a:t>
            </a:r>
          </a:p>
          <a:p>
            <a:pPr>
              <a:lnSpc>
                <a:spcPct val="90000"/>
              </a:lnSpc>
            </a:pPr>
            <a:r>
              <a:rPr lang="en-US" sz="1400" b="1" dirty="0">
                <a:solidFill>
                  <a:srgbClr val="0000FF"/>
                </a:solidFill>
                <a:latin typeface="Arial Narrow"/>
                <a:cs typeface="Arial Unicode MS" charset="0"/>
              </a:rPr>
              <a:t>t</a:t>
            </a:r>
            <a:r>
              <a:rPr lang="en-US" sz="1400" b="1" dirty="0" smtClean="0">
                <a:solidFill>
                  <a:srgbClr val="0000FF"/>
                </a:solidFill>
                <a:latin typeface="Arial Narrow"/>
                <a:cs typeface="Arial Unicode MS" charset="0"/>
              </a:rPr>
              <a:t>ransport &amp; mucus</a:t>
            </a:r>
            <a:endParaRPr lang="en-US" sz="1400" b="1" dirty="0">
              <a:solidFill>
                <a:srgbClr val="0000FF"/>
              </a:solidFill>
              <a:latin typeface="Arial Narrow"/>
              <a:cs typeface="Arial Unicode MS" charset="0"/>
            </a:endParaRPr>
          </a:p>
        </p:txBody>
      </p:sp>
    </p:spTree>
    <p:extLst>
      <p:ext uri="{BB962C8B-B14F-4D97-AF65-F5344CB8AC3E}">
        <p14:creationId xmlns:p14="http://schemas.microsoft.com/office/powerpoint/2010/main" val="26071806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06400" y="0"/>
            <a:ext cx="8399463" cy="1066800"/>
          </a:xfrm>
          <a:noFill/>
        </p:spPr>
        <p:txBody>
          <a:bodyPr lIns="90487" tIns="44450" rIns="90487" bIns="44450"/>
          <a:lstStyle/>
          <a:p>
            <a:pPr eaLnBrk="1" hangingPunct="1"/>
            <a:r>
              <a:rPr lang="en-US" sz="3200">
                <a:latin typeface="Arial" charset="0"/>
                <a:ea typeface="ＭＳ Ｐゴシック" charset="0"/>
                <a:cs typeface="ＭＳ Ｐゴシック" charset="0"/>
              </a:rPr>
              <a:t>Similarities Between CF and ABPA</a:t>
            </a:r>
            <a:endParaRPr lang="en-US">
              <a:latin typeface="Times" charset="0"/>
              <a:ea typeface="ＭＳ Ｐゴシック" charset="0"/>
              <a:cs typeface="ＭＳ Ｐゴシック" charset="0"/>
            </a:endParaRPr>
          </a:p>
        </p:txBody>
      </p:sp>
      <p:sp>
        <p:nvSpPr>
          <p:cNvPr id="27651" name="Rectangle 3"/>
          <p:cNvSpPr>
            <a:spLocks noGrp="1" noChangeArrowheads="1"/>
          </p:cNvSpPr>
          <p:nvPr>
            <p:ph type="body" idx="1"/>
          </p:nvPr>
        </p:nvSpPr>
        <p:spPr>
          <a:xfrm>
            <a:off x="846138" y="914400"/>
            <a:ext cx="7586662" cy="5334000"/>
          </a:xfrm>
          <a:noFill/>
        </p:spPr>
        <p:txBody>
          <a:bodyPr lIns="90487" tIns="44450" rIns="90487" bIns="44450">
            <a:normAutofit lnSpcReduction="10000"/>
          </a:bodyPr>
          <a:lstStyle/>
          <a:p>
            <a:pPr marL="285750" indent="-285750" eaLnBrk="1" hangingPunct="1">
              <a:lnSpc>
                <a:spcPct val="90000"/>
              </a:lnSpc>
              <a:buFontTx/>
              <a:buNone/>
            </a:pPr>
            <a:endParaRPr lang="en-US" sz="1400" dirty="0">
              <a:solidFill>
                <a:schemeClr val="hlink"/>
              </a:solidFill>
              <a:latin typeface="Arial" charset="0"/>
              <a:ea typeface="ＭＳ Ｐゴシック" charset="0"/>
              <a:cs typeface="Arial" charset="0"/>
            </a:endParaRPr>
          </a:p>
          <a:p>
            <a:pPr marL="285750" indent="-285750" eaLnBrk="1" hangingPunct="1">
              <a:lnSpc>
                <a:spcPct val="90000"/>
              </a:lnSpc>
            </a:pPr>
            <a:r>
              <a:rPr lang="en-US" sz="2800" dirty="0">
                <a:latin typeface="Arial" charset="0"/>
                <a:ea typeface="ＭＳ Ｐゴシック" charset="0"/>
                <a:cs typeface="Arial" charset="0"/>
              </a:rPr>
              <a:t>Allergic sensitization to </a:t>
            </a:r>
            <a:r>
              <a:rPr lang="en-US" sz="2800" i="1" dirty="0">
                <a:latin typeface="Arial" charset="0"/>
                <a:ea typeface="ＭＳ Ｐゴシック" charset="0"/>
                <a:cs typeface="Arial" charset="0"/>
              </a:rPr>
              <a:t>A. </a:t>
            </a:r>
            <a:r>
              <a:rPr lang="en-US" sz="2800" i="1" dirty="0" err="1">
                <a:latin typeface="Arial" charset="0"/>
                <a:ea typeface="ＭＳ Ｐゴシック" charset="0"/>
                <a:cs typeface="Arial" charset="0"/>
              </a:rPr>
              <a:t>fumigatus</a:t>
            </a:r>
            <a:endParaRPr lang="en-US" sz="2800" i="1" dirty="0">
              <a:latin typeface="Arial" charset="0"/>
              <a:ea typeface="ＭＳ Ｐゴシック" charset="0"/>
              <a:cs typeface="Arial" charset="0"/>
            </a:endParaRPr>
          </a:p>
          <a:p>
            <a:pPr marL="685800" lvl="1" indent="-228600" eaLnBrk="1" hangingPunct="1">
              <a:lnSpc>
                <a:spcPct val="90000"/>
              </a:lnSpc>
            </a:pPr>
            <a:r>
              <a:rPr lang="en-US" sz="2400" dirty="0">
                <a:latin typeface="Arial" charset="0"/>
                <a:ea typeface="ＭＳ Ｐゴシック" charset="0"/>
                <a:cs typeface="Arial" charset="0"/>
              </a:rPr>
              <a:t>Positive skin test</a:t>
            </a:r>
          </a:p>
          <a:p>
            <a:pPr marL="685800" lvl="1" indent="-228600" eaLnBrk="1" hangingPunct="1">
              <a:lnSpc>
                <a:spcPct val="90000"/>
              </a:lnSpc>
            </a:pPr>
            <a:r>
              <a:rPr lang="en-US" sz="2400" dirty="0">
                <a:latin typeface="Arial" charset="0"/>
                <a:ea typeface="ＭＳ Ｐゴシック" charset="0"/>
                <a:cs typeface="Arial" charset="0"/>
              </a:rPr>
              <a:t>Serum </a:t>
            </a:r>
            <a:r>
              <a:rPr lang="en-US" sz="2400" dirty="0" err="1">
                <a:latin typeface="Arial" charset="0"/>
                <a:ea typeface="ＭＳ Ｐゴシック" charset="0"/>
                <a:cs typeface="Arial" charset="0"/>
              </a:rPr>
              <a:t>IgE</a:t>
            </a:r>
            <a:r>
              <a:rPr lang="en-US" sz="2400" dirty="0">
                <a:latin typeface="Arial" charset="0"/>
                <a:ea typeface="ＭＳ Ｐゴシック" charset="0"/>
                <a:cs typeface="Arial" charset="0"/>
              </a:rPr>
              <a:t> </a:t>
            </a:r>
            <a:r>
              <a:rPr lang="en-US" sz="2400" dirty="0" err="1">
                <a:latin typeface="Arial" charset="0"/>
                <a:ea typeface="ＭＳ Ｐゴシック" charset="0"/>
                <a:cs typeface="Arial" charset="0"/>
              </a:rPr>
              <a:t>Af</a:t>
            </a:r>
            <a:r>
              <a:rPr lang="en-US" sz="2400" dirty="0">
                <a:latin typeface="Arial" charset="0"/>
                <a:ea typeface="ＭＳ Ｐゴシック" charset="0"/>
                <a:cs typeface="Arial" charset="0"/>
              </a:rPr>
              <a:t> antibodies</a:t>
            </a:r>
          </a:p>
          <a:p>
            <a:pPr marL="285750" indent="-285750" eaLnBrk="1" hangingPunct="1">
              <a:lnSpc>
                <a:spcPct val="90000"/>
              </a:lnSpc>
            </a:pPr>
            <a:r>
              <a:rPr lang="en-US" sz="2800" dirty="0">
                <a:latin typeface="Arial" charset="0"/>
                <a:ea typeface="ＭＳ Ｐゴシック" charset="0"/>
                <a:cs typeface="Arial" charset="0"/>
              </a:rPr>
              <a:t>Episodic obstructive airways disease</a:t>
            </a:r>
          </a:p>
          <a:p>
            <a:pPr marL="285750" indent="-285750" eaLnBrk="1" hangingPunct="1">
              <a:lnSpc>
                <a:spcPct val="90000"/>
              </a:lnSpc>
            </a:pPr>
            <a:r>
              <a:rPr lang="en-US" sz="2800" dirty="0">
                <a:latin typeface="Arial" charset="0"/>
                <a:ea typeface="ＭＳ Ｐゴシック" charset="0"/>
                <a:cs typeface="Arial" charset="0"/>
              </a:rPr>
              <a:t>Pulmonary infiltrates</a:t>
            </a:r>
          </a:p>
          <a:p>
            <a:pPr marL="285750" indent="-285750" eaLnBrk="1" hangingPunct="1">
              <a:lnSpc>
                <a:spcPct val="90000"/>
              </a:lnSpc>
            </a:pPr>
            <a:r>
              <a:rPr lang="en-US" sz="2800" dirty="0">
                <a:latin typeface="Arial" charset="0"/>
                <a:ea typeface="ＭＳ Ｐゴシック" charset="0"/>
                <a:cs typeface="Arial" charset="0"/>
              </a:rPr>
              <a:t>Bronchiectasis</a:t>
            </a:r>
          </a:p>
          <a:p>
            <a:pPr marL="285750" indent="-285750" eaLnBrk="1" hangingPunct="1">
              <a:lnSpc>
                <a:spcPct val="90000"/>
              </a:lnSpc>
            </a:pPr>
            <a:r>
              <a:rPr lang="en-US" sz="2800" dirty="0" smtClean="0">
                <a:latin typeface="Arial" charset="0"/>
                <a:ea typeface="ＭＳ Ｐゴシック" charset="0"/>
                <a:cs typeface="Arial" charset="0"/>
              </a:rPr>
              <a:t>Mold allergy </a:t>
            </a:r>
            <a:r>
              <a:rPr lang="en-US" sz="2800" dirty="0">
                <a:latin typeface="Arial" charset="0"/>
                <a:ea typeface="ＭＳ Ｐゴシック" charset="0"/>
                <a:cs typeface="Arial" charset="0"/>
              </a:rPr>
              <a:t>(50-70% CF)</a:t>
            </a:r>
          </a:p>
          <a:p>
            <a:pPr marL="285750" indent="-285750" eaLnBrk="1" hangingPunct="1">
              <a:lnSpc>
                <a:spcPct val="90000"/>
              </a:lnSpc>
            </a:pPr>
            <a:r>
              <a:rPr lang="en-US" sz="2800" dirty="0" smtClean="0">
                <a:latin typeface="Arial" charset="0"/>
                <a:ea typeface="ＭＳ Ｐゴシック" charset="0"/>
                <a:cs typeface="Arial" charset="0"/>
              </a:rPr>
              <a:t>Early, pervasive adaptive </a:t>
            </a:r>
            <a:r>
              <a:rPr lang="en-US" sz="2800" dirty="0">
                <a:latin typeface="Arial" charset="0"/>
                <a:ea typeface="ＭＳ Ｐゴシック" charset="0"/>
                <a:cs typeface="Arial" charset="0"/>
              </a:rPr>
              <a:t>immune responses to</a:t>
            </a:r>
            <a:r>
              <a:rPr lang="en-US" sz="2800" i="1" dirty="0">
                <a:latin typeface="Arial" charset="0"/>
                <a:ea typeface="ＭＳ Ｐゴシック" charset="0"/>
                <a:cs typeface="Arial" charset="0"/>
              </a:rPr>
              <a:t> A. </a:t>
            </a:r>
            <a:r>
              <a:rPr lang="en-US" sz="2800" i="1" dirty="0" err="1">
                <a:latin typeface="Arial" charset="0"/>
                <a:ea typeface="ＭＳ Ｐゴシック" charset="0"/>
                <a:cs typeface="Arial" charset="0"/>
              </a:rPr>
              <a:t>fumigatus</a:t>
            </a:r>
            <a:endParaRPr lang="en-US" sz="2800" i="1" dirty="0">
              <a:latin typeface="Arial" charset="0"/>
              <a:ea typeface="ＭＳ Ｐゴシック" charset="0"/>
              <a:cs typeface="Arial" charset="0"/>
            </a:endParaRPr>
          </a:p>
          <a:p>
            <a:pPr marL="685800" lvl="1" indent="-228600" eaLnBrk="1" hangingPunct="1">
              <a:lnSpc>
                <a:spcPct val="90000"/>
              </a:lnSpc>
            </a:pPr>
            <a:r>
              <a:rPr lang="en-US" sz="2400" dirty="0">
                <a:latin typeface="Arial" charset="0"/>
                <a:ea typeface="ＭＳ Ｐゴシック" charset="0"/>
                <a:cs typeface="Arial" charset="0"/>
              </a:rPr>
              <a:t>Serum </a:t>
            </a:r>
            <a:r>
              <a:rPr lang="en-US" sz="2400" dirty="0" err="1">
                <a:latin typeface="Arial" charset="0"/>
                <a:ea typeface="ＭＳ Ｐゴシック" charset="0"/>
                <a:cs typeface="Arial" charset="0"/>
              </a:rPr>
              <a:t>IgG</a:t>
            </a:r>
            <a:r>
              <a:rPr lang="en-US" sz="2400" dirty="0">
                <a:latin typeface="Arial" charset="0"/>
                <a:ea typeface="ＭＳ Ｐゴシック" charset="0"/>
                <a:cs typeface="Arial" charset="0"/>
              </a:rPr>
              <a:t>, </a:t>
            </a:r>
            <a:r>
              <a:rPr lang="en-US" sz="2400" dirty="0" err="1">
                <a:latin typeface="Arial" charset="0"/>
                <a:ea typeface="ＭＳ Ｐゴシック" charset="0"/>
                <a:cs typeface="Arial" charset="0"/>
              </a:rPr>
              <a:t>IgE</a:t>
            </a:r>
            <a:r>
              <a:rPr lang="en-US" sz="2400" dirty="0">
                <a:latin typeface="Arial" charset="0"/>
                <a:ea typeface="ＭＳ Ｐゴシック" charset="0"/>
                <a:cs typeface="Arial" charset="0"/>
              </a:rPr>
              <a:t>, IgA antibodies </a:t>
            </a:r>
            <a:endParaRPr lang="en-US" sz="2400" dirty="0" smtClean="0">
              <a:latin typeface="Arial" charset="0"/>
              <a:ea typeface="ＭＳ Ｐゴシック" charset="0"/>
              <a:cs typeface="Arial" charset="0"/>
            </a:endParaRPr>
          </a:p>
          <a:p>
            <a:pPr marL="685800" lvl="1" indent="-228600" eaLnBrk="1" hangingPunct="1">
              <a:lnSpc>
                <a:spcPct val="90000"/>
              </a:lnSpc>
            </a:pPr>
            <a:r>
              <a:rPr lang="en-US" sz="2400" dirty="0" smtClean="0">
                <a:latin typeface="Arial" charset="0"/>
                <a:ea typeface="ＭＳ Ｐゴシック" charset="0"/>
                <a:cs typeface="Arial" charset="0"/>
              </a:rPr>
              <a:t>Serum </a:t>
            </a:r>
            <a:r>
              <a:rPr lang="en-US" sz="2400" dirty="0">
                <a:latin typeface="Arial" charset="0"/>
                <a:ea typeface="ＭＳ Ｐゴシック" charset="0"/>
                <a:cs typeface="Arial" charset="0"/>
              </a:rPr>
              <a:t>precipitins</a:t>
            </a:r>
          </a:p>
          <a:p>
            <a:pPr marL="285750" indent="-285750" eaLnBrk="1" hangingPunct="1">
              <a:lnSpc>
                <a:spcPct val="90000"/>
              </a:lnSpc>
            </a:pPr>
            <a:r>
              <a:rPr lang="en-US" sz="2800" dirty="0">
                <a:latin typeface="Arial" charset="0"/>
                <a:ea typeface="ＭＳ Ｐゴシック" charset="0"/>
                <a:cs typeface="Arial" charset="0"/>
              </a:rPr>
              <a:t>Elevated total </a:t>
            </a:r>
            <a:r>
              <a:rPr lang="en-US" sz="2800" dirty="0" err="1" smtClean="0">
                <a:latin typeface="Arial" charset="0"/>
                <a:ea typeface="ＭＳ Ｐゴシック" charset="0"/>
                <a:cs typeface="Arial" charset="0"/>
              </a:rPr>
              <a:t>IgE</a:t>
            </a:r>
            <a:r>
              <a:rPr lang="en-US" sz="2800" dirty="0" smtClean="0">
                <a:latin typeface="Arial" charset="0"/>
                <a:ea typeface="ＭＳ Ｐゴシック" charset="0"/>
                <a:cs typeface="Arial" charset="0"/>
              </a:rPr>
              <a:t> </a:t>
            </a:r>
            <a:r>
              <a:rPr lang="en-US" sz="2800" dirty="0">
                <a:latin typeface="Arial" charset="0"/>
                <a:ea typeface="ＭＳ Ｐゴシック" charset="0"/>
                <a:cs typeface="Arial" charset="0"/>
              </a:rPr>
              <a:t>(25-33% CF)</a:t>
            </a:r>
            <a:r>
              <a:rPr lang="en-US" dirty="0">
                <a:latin typeface="Arial" charset="0"/>
                <a:ea typeface="ＭＳ Ｐゴシック" charset="0"/>
                <a:cs typeface="Arial" charset="0"/>
              </a:rPr>
              <a:t> </a:t>
            </a:r>
          </a:p>
        </p:txBody>
      </p:sp>
    </p:spTree>
    <p:extLst>
      <p:ext uri="{BB962C8B-B14F-4D97-AF65-F5344CB8AC3E}">
        <p14:creationId xmlns:p14="http://schemas.microsoft.com/office/powerpoint/2010/main" val="4087208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5438"/>
            <a:ext cx="8229600" cy="1143000"/>
          </a:xfrm>
        </p:spPr>
        <p:txBody>
          <a:bodyPr>
            <a:normAutofit fontScale="90000"/>
          </a:bodyPr>
          <a:lstStyle/>
          <a:p>
            <a:r>
              <a:rPr lang="en-US" dirty="0" smtClean="0"/>
              <a:t>ABPA Differences in Asthma &amp; CF:</a:t>
            </a:r>
            <a:br>
              <a:rPr lang="en-US" dirty="0" smtClean="0"/>
            </a:br>
            <a:r>
              <a:rPr lang="en-US" dirty="0" smtClean="0"/>
              <a:t>Diagnosis</a:t>
            </a:r>
            <a:endParaRPr lang="en-US" dirty="0"/>
          </a:p>
        </p:txBody>
      </p:sp>
    </p:spTree>
    <p:extLst>
      <p:ext uri="{BB962C8B-B14F-4D97-AF65-F5344CB8AC3E}">
        <p14:creationId xmlns:p14="http://schemas.microsoft.com/office/powerpoint/2010/main" val="31851891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5" descr="http://journals2.scholarsportal.info.myaccess.library.utoronto.ca/show_image.xqy?path=informah_backfiles_MMY/mmy.2009.47.issue-4/13693780802609604/graphic/13693780802609604f0002g.gif"/>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atin typeface="Calibri" charset="0"/>
            </a:endParaRPr>
          </a:p>
        </p:txBody>
      </p:sp>
      <p:sp>
        <p:nvSpPr>
          <p:cNvPr id="27650" name="AutoShape 7" descr="http://journals2.scholarsportal.info.myaccess.library.utoronto.ca/show_image.xqy?path=informah_backfiles_MMY/mmy.2009.47.issue-4/13693780802609604/graphic/13693780802609604f0002g.gif"/>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atin typeface="Calibri" charset="0"/>
            </a:endParaRPr>
          </a:p>
        </p:txBody>
      </p:sp>
      <p:sp>
        <p:nvSpPr>
          <p:cNvPr id="27651" name="AutoShape 9" descr="http://journals2.scholarsportal.info.myaccess.library.utoronto.ca/show_image.xqy?path=informah_backfiles_MMY/mmy.2009.47.issue-4/13693780802609604/graphic/13693780802609604f0002g.gif"/>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atin typeface="Calibri" charset="0"/>
            </a:endParaRPr>
          </a:p>
        </p:txBody>
      </p:sp>
      <p:pic>
        <p:nvPicPr>
          <p:cNvPr id="27652" name="Picture 10" descr="C:\Documents and Settings\Azizc\Desktop\show_image.xq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5344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p:cNvSpPr txBox="1">
            <a:spLocks noChangeArrowheads="1"/>
          </p:cNvSpPr>
          <p:nvPr/>
        </p:nvSpPr>
        <p:spPr bwMode="auto">
          <a:xfrm>
            <a:off x="5562600" y="6400800"/>
            <a:ext cx="7315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dirty="0" err="1" smtClean="0">
                <a:latin typeface="+mj-lt"/>
              </a:rPr>
              <a:t>Pihet</a:t>
            </a:r>
            <a:r>
              <a:rPr lang="en-US" sz="1600" dirty="0" smtClean="0">
                <a:latin typeface="+mj-lt"/>
              </a:rPr>
              <a:t>, </a:t>
            </a:r>
            <a:r>
              <a:rPr lang="en-US" sz="1600" dirty="0">
                <a:latin typeface="+mj-lt"/>
              </a:rPr>
              <a:t>Med </a:t>
            </a:r>
            <a:r>
              <a:rPr lang="en-US" sz="1600" dirty="0" err="1">
                <a:latin typeface="+mj-lt"/>
              </a:rPr>
              <a:t>Mycol</a:t>
            </a:r>
            <a:r>
              <a:rPr lang="en-US" sz="1600" dirty="0">
                <a:latin typeface="+mj-lt"/>
              </a:rPr>
              <a:t> 2009;47:387</a:t>
            </a:r>
          </a:p>
          <a:p>
            <a:pPr eaLnBrk="1" hangingPunct="1"/>
            <a:endParaRPr lang="en-US" sz="1800" dirty="0">
              <a:latin typeface="Arial" charset="0"/>
            </a:endParaRPr>
          </a:p>
        </p:txBody>
      </p:sp>
      <p:sp>
        <p:nvSpPr>
          <p:cNvPr id="7" name="TextBox 6"/>
          <p:cNvSpPr txBox="1"/>
          <p:nvPr/>
        </p:nvSpPr>
        <p:spPr>
          <a:xfrm>
            <a:off x="685800" y="76200"/>
            <a:ext cx="7620000" cy="646113"/>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dirty="0" smtClean="0">
                <a:solidFill>
                  <a:schemeClr val="tx2"/>
                </a:solidFill>
                <a:effectLst>
                  <a:outerShdw blurRad="38100" dist="38100" dir="2700000" algn="tl">
                    <a:srgbClr val="000000"/>
                  </a:outerShdw>
                </a:effectLst>
              </a:rPr>
              <a:t>    </a:t>
            </a:r>
            <a:r>
              <a:rPr lang="en-US" sz="3600" dirty="0"/>
              <a:t>Filamentous </a:t>
            </a:r>
            <a:r>
              <a:rPr lang="en-US" sz="3600" dirty="0" smtClean="0"/>
              <a:t>Fungi </a:t>
            </a:r>
            <a:r>
              <a:rPr lang="en-US" sz="3600" dirty="0"/>
              <a:t>Cultured in CF</a:t>
            </a:r>
            <a:endParaRPr lang="en-US" sz="3600" dirty="0" smtClean="0">
              <a:solidFill>
                <a:schemeClr val="tx2"/>
              </a:solidFill>
              <a:effectLst>
                <a:outerShdw blurRad="38100" dist="38100" dir="2700000" algn="tl">
                  <a:srgbClr val="000000"/>
                </a:outerShdw>
              </a:effectLst>
            </a:endParaRPr>
          </a:p>
        </p:txBody>
      </p:sp>
      <p:sp>
        <p:nvSpPr>
          <p:cNvPr id="2" name="Donut 1"/>
          <p:cNvSpPr/>
          <p:nvPr/>
        </p:nvSpPr>
        <p:spPr>
          <a:xfrm>
            <a:off x="7086600" y="1282700"/>
            <a:ext cx="1587500" cy="850900"/>
          </a:xfrm>
          <a:prstGeom prst="donut">
            <a:avLst>
              <a:gd name="adj" fmla="val 362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08476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idx="4294967295"/>
          </p:nvPr>
        </p:nvSpPr>
        <p:spPr/>
        <p:txBody>
          <a:bodyPr>
            <a:normAutofit fontScale="90000"/>
          </a:bodyPr>
          <a:lstStyle/>
          <a:p>
            <a:r>
              <a:rPr lang="en-US" sz="3600" dirty="0">
                <a:latin typeface="+mn-lt"/>
                <a:ea typeface="ＭＳ Ｐゴシック" charset="0"/>
                <a:cs typeface="Arial" charset="0"/>
              </a:rPr>
              <a:t>Fungal Colonization in CF – </a:t>
            </a:r>
            <a:br>
              <a:rPr lang="en-US" sz="3600" dirty="0">
                <a:latin typeface="+mn-lt"/>
                <a:ea typeface="ＭＳ Ｐゴシック" charset="0"/>
                <a:cs typeface="Arial" charset="0"/>
              </a:rPr>
            </a:br>
            <a:r>
              <a:rPr lang="en-US" sz="3600" i="1" dirty="0">
                <a:latin typeface="+mn-lt"/>
                <a:ea typeface="ＭＳ Ｐゴシック" charset="0"/>
                <a:cs typeface="Arial" charset="0"/>
              </a:rPr>
              <a:t>A. </a:t>
            </a:r>
            <a:r>
              <a:rPr lang="en-US" sz="3600" i="1" dirty="0" err="1">
                <a:latin typeface="+mn-lt"/>
                <a:ea typeface="ＭＳ Ｐゴシック" charset="0"/>
                <a:cs typeface="Arial" charset="0"/>
              </a:rPr>
              <a:t>fumigatus</a:t>
            </a:r>
            <a:r>
              <a:rPr lang="en-US" sz="3600" i="1" dirty="0">
                <a:latin typeface="+mn-lt"/>
                <a:ea typeface="ＭＳ Ｐゴシック" charset="0"/>
                <a:cs typeface="Arial" charset="0"/>
              </a:rPr>
              <a:t> </a:t>
            </a:r>
            <a:r>
              <a:rPr lang="en-US" sz="3600" dirty="0">
                <a:latin typeface="+mn-lt"/>
                <a:ea typeface="ＭＳ Ｐゴシック" charset="0"/>
                <a:cs typeface="Arial" charset="0"/>
              </a:rPr>
              <a:t>Most Prevalent </a:t>
            </a:r>
          </a:p>
        </p:txBody>
      </p:sp>
      <p:pic>
        <p:nvPicPr>
          <p:cNvPr id="942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386" y="3931600"/>
            <a:ext cx="5621338" cy="25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p:cNvSpPr txBox="1">
            <a:spLocks noChangeArrowheads="1"/>
          </p:cNvSpPr>
          <p:nvPr/>
        </p:nvSpPr>
        <p:spPr bwMode="auto">
          <a:xfrm>
            <a:off x="4896313" y="6402388"/>
            <a:ext cx="26392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err="1" smtClean="0">
                <a:latin typeface="+mn-lt"/>
                <a:cs typeface="Calibri" charset="0"/>
              </a:rPr>
              <a:t>Pihet</a:t>
            </a:r>
            <a:r>
              <a:rPr lang="en-US" sz="1600" dirty="0" smtClean="0">
                <a:latin typeface="+mn-lt"/>
                <a:cs typeface="Calibri" charset="0"/>
              </a:rPr>
              <a:t>, </a:t>
            </a:r>
            <a:r>
              <a:rPr lang="en-US" sz="1600" dirty="0">
                <a:latin typeface="+mn-lt"/>
                <a:cs typeface="Calibri" charset="0"/>
              </a:rPr>
              <a:t>Med </a:t>
            </a:r>
            <a:r>
              <a:rPr lang="en-US" sz="1600" dirty="0" err="1">
                <a:latin typeface="+mn-lt"/>
                <a:cs typeface="Calibri" charset="0"/>
              </a:rPr>
              <a:t>Myc</a:t>
            </a:r>
            <a:r>
              <a:rPr lang="en-US" sz="1600" dirty="0">
                <a:latin typeface="+mn-lt"/>
                <a:cs typeface="Calibri" charset="0"/>
              </a:rPr>
              <a:t> 2009;47:</a:t>
            </a:r>
            <a:r>
              <a:rPr lang="en-US" sz="1600" dirty="0" smtClean="0">
                <a:latin typeface="+mn-lt"/>
                <a:cs typeface="Calibri" charset="0"/>
              </a:rPr>
              <a:t>387</a:t>
            </a:r>
            <a:endParaRPr lang="en-US" sz="1600" dirty="0">
              <a:latin typeface="+mn-lt"/>
              <a:cs typeface="Calibri" charset="0"/>
            </a:endParaRPr>
          </a:p>
          <a:p>
            <a:endParaRPr lang="en-US" dirty="0">
              <a:cs typeface="Calibri" charset="0"/>
            </a:endParaRPr>
          </a:p>
        </p:txBody>
      </p:sp>
      <p:sp>
        <p:nvSpPr>
          <p:cNvPr id="3" name="Rectangle 2"/>
          <p:cNvSpPr>
            <a:spLocks noChangeArrowheads="1"/>
          </p:cNvSpPr>
          <p:nvPr/>
        </p:nvSpPr>
        <p:spPr bwMode="auto">
          <a:xfrm>
            <a:off x="1571386" y="5029200"/>
            <a:ext cx="4956414" cy="516467"/>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5811" y="1603376"/>
            <a:ext cx="5867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96313" y="3520594"/>
            <a:ext cx="2868694" cy="615553"/>
          </a:xfrm>
          <a:prstGeom prst="rect">
            <a:avLst/>
          </a:prstGeom>
          <a:noFill/>
        </p:spPr>
        <p:txBody>
          <a:bodyPr wrap="none" rtlCol="0">
            <a:spAutoFit/>
          </a:bodyPr>
          <a:lstStyle/>
          <a:p>
            <a:r>
              <a:rPr lang="en-US" sz="1600" dirty="0" err="1" smtClean="0"/>
              <a:t>Paugam</a:t>
            </a:r>
            <a:r>
              <a:rPr lang="en-US" sz="1600" dirty="0" smtClean="0"/>
              <a:t>, </a:t>
            </a:r>
            <a:r>
              <a:rPr lang="en-US" sz="1600" dirty="0"/>
              <a:t>Med </a:t>
            </a:r>
            <a:r>
              <a:rPr lang="en-US" sz="1600" dirty="0" err="1"/>
              <a:t>Myc</a:t>
            </a:r>
            <a:r>
              <a:rPr lang="en-US" sz="1600" dirty="0"/>
              <a:t> 2010;48:</a:t>
            </a:r>
            <a:r>
              <a:rPr lang="en-US" sz="1600" dirty="0" smtClean="0"/>
              <a:t>S32</a:t>
            </a:r>
            <a:endParaRPr lang="en-US" sz="1600" dirty="0"/>
          </a:p>
          <a:p>
            <a:endParaRPr lang="en-US" dirty="0"/>
          </a:p>
        </p:txBody>
      </p:sp>
      <p:sp>
        <p:nvSpPr>
          <p:cNvPr id="8" name="Rectangle 7"/>
          <p:cNvSpPr>
            <a:spLocks noChangeArrowheads="1"/>
          </p:cNvSpPr>
          <p:nvPr/>
        </p:nvSpPr>
        <p:spPr bwMode="auto">
          <a:xfrm>
            <a:off x="1305811" y="2590800"/>
            <a:ext cx="5757862" cy="30480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246245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41299"/>
            <a:ext cx="8229600" cy="1143000"/>
          </a:xfrm>
        </p:spPr>
        <p:txBody>
          <a:bodyPr>
            <a:normAutofit/>
          </a:bodyPr>
          <a:lstStyle/>
          <a:p>
            <a:r>
              <a:rPr lang="en-US" sz="3200" dirty="0" smtClean="0"/>
              <a:t>CFTR Modulator (</a:t>
            </a:r>
            <a:r>
              <a:rPr lang="en-US" sz="3200" dirty="0" err="1" smtClean="0"/>
              <a:t>Ivacaftor</a:t>
            </a:r>
            <a:r>
              <a:rPr lang="en-US" sz="3200" dirty="0" smtClean="0"/>
              <a:t>) Effect on Respiratory Microbes in CF-G551D Patients</a:t>
            </a:r>
            <a:endParaRPr lang="en-US" sz="3200" dirty="0"/>
          </a:p>
        </p:txBody>
      </p:sp>
      <p:pic>
        <p:nvPicPr>
          <p:cNvPr id="3" name="Picture 2"/>
          <p:cNvPicPr>
            <a:picLocks noChangeAspect="1"/>
          </p:cNvPicPr>
          <p:nvPr/>
        </p:nvPicPr>
        <p:blipFill>
          <a:blip r:embed="rId2"/>
          <a:stretch>
            <a:fillRect/>
          </a:stretch>
        </p:blipFill>
        <p:spPr>
          <a:xfrm>
            <a:off x="1028700" y="1282699"/>
            <a:ext cx="6388100" cy="5356688"/>
          </a:xfrm>
          <a:prstGeom prst="rect">
            <a:avLst/>
          </a:prstGeom>
        </p:spPr>
      </p:pic>
      <p:sp>
        <p:nvSpPr>
          <p:cNvPr id="4" name="Rectangle 3"/>
          <p:cNvSpPr/>
          <p:nvPr/>
        </p:nvSpPr>
        <p:spPr>
          <a:xfrm>
            <a:off x="6540500" y="2349500"/>
            <a:ext cx="876300" cy="34925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407813" y="6464300"/>
            <a:ext cx="3147717" cy="338554"/>
          </a:xfrm>
          <a:prstGeom prst="rect">
            <a:avLst/>
          </a:prstGeom>
          <a:noFill/>
        </p:spPr>
        <p:txBody>
          <a:bodyPr wrap="none" rtlCol="0">
            <a:spAutoFit/>
          </a:bodyPr>
          <a:lstStyle/>
          <a:p>
            <a:r>
              <a:rPr lang="en-US" sz="1600" dirty="0" err="1" smtClean="0"/>
              <a:t>Heltshe</a:t>
            </a:r>
            <a:r>
              <a:rPr lang="en-US" sz="1600" dirty="0" smtClean="0"/>
              <a:t>, </a:t>
            </a:r>
            <a:r>
              <a:rPr lang="en-US" sz="1600" dirty="0" err="1" smtClean="0"/>
              <a:t>Clin</a:t>
            </a:r>
            <a:r>
              <a:rPr lang="en-US" sz="1600" dirty="0" smtClean="0"/>
              <a:t> Infect Dis 2015:60:703</a:t>
            </a:r>
            <a:endParaRPr lang="en-US" sz="1600" dirty="0"/>
          </a:p>
        </p:txBody>
      </p:sp>
      <p:sp>
        <p:nvSpPr>
          <p:cNvPr id="6" name="Frame 5"/>
          <p:cNvSpPr/>
          <p:nvPr/>
        </p:nvSpPr>
        <p:spPr>
          <a:xfrm>
            <a:off x="1943100" y="2336800"/>
            <a:ext cx="1358900" cy="2667000"/>
          </a:xfrm>
          <a:prstGeom prst="frame">
            <a:avLst>
              <a:gd name="adj1" fmla="val 4605"/>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4501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950</TotalTime>
  <Words>2987</Words>
  <Application>Microsoft Macintosh PowerPoint</Application>
  <PresentationFormat>On-screen Show (4:3)</PresentationFormat>
  <Paragraphs>411</Paragraphs>
  <Slides>36</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Document</vt:lpstr>
      <vt:lpstr>ABPA in Cystic Fibrosis: How is it Different from ABPA in Asthma?  ABPA complicating asthmatics working group symposium 19th ISHAM Congress, Melbourne, 6 May 2015</vt:lpstr>
      <vt:lpstr>PowerPoint Presentation</vt:lpstr>
      <vt:lpstr>Typical Phenotypic Features</vt:lpstr>
      <vt:lpstr>PowerPoint Presentation</vt:lpstr>
      <vt:lpstr>Similarities Between CF and ABPA</vt:lpstr>
      <vt:lpstr>ABPA Differences in Asthma &amp; CF: Diagnosis</vt:lpstr>
      <vt:lpstr>PowerPoint Presentation</vt:lpstr>
      <vt:lpstr>Fungal Colonization in CF –  A. fumigatus Most Prevalent </vt:lpstr>
      <vt:lpstr>CFTR Modulator (Ivacaftor) Effect on Respiratory Microbes in CF-G551D Patients</vt:lpstr>
      <vt:lpstr>PowerPoint Presentation</vt:lpstr>
      <vt:lpstr>Fungal Class/Phylum Relative Abundance in Healthy, CF and Asthma Sputum</vt:lpstr>
      <vt:lpstr>Lung Genera/Species of Healthy, Asthma and CF Mycobiomes</vt:lpstr>
      <vt:lpstr>Fungal Allergy in Respiratory Allergist Referrals</vt:lpstr>
      <vt:lpstr>Aspergillus Sensitization in CF</vt:lpstr>
      <vt:lpstr>Diagnostic Criteria for ABPA in CF</vt:lpstr>
      <vt:lpstr>Screening for ABPA in CF</vt:lpstr>
      <vt:lpstr>Survey of ABPA Diagnostic Criteria  in UK CF Centers </vt:lpstr>
      <vt:lpstr>PowerPoint Presentation</vt:lpstr>
      <vt:lpstr>Recombinant Af Allergens in Serodiagnosis of ABPA</vt:lpstr>
      <vt:lpstr>PowerPoint Presentation</vt:lpstr>
      <vt:lpstr>IgG Antibodies to A. fumigatus Antigens in Serodiagnosis of ABPA</vt:lpstr>
      <vt:lpstr>PowerPoint Presentation</vt:lpstr>
      <vt:lpstr>Plasma TARC Levels in CF-ABPA, CF with A. fumigatus  colonization, and A. fumigatus-negative CF</vt:lpstr>
      <vt:lpstr>PowerPoint Presentation</vt:lpstr>
      <vt:lpstr>ABPA Differences in Asthma &amp; CF: Treatment</vt:lpstr>
      <vt:lpstr>Aspects of CF Affecting ABPA Therapeutic Choices</vt:lpstr>
      <vt:lpstr>ABPA Therapy Can Exacerbate Common CF Complications</vt:lpstr>
      <vt:lpstr>Is Oral Steroid Treatment of CF-ABPA a Risk Factor for Nontuberculous Mycobacteria?</vt:lpstr>
      <vt:lpstr>Pulse IV Steroids for CF-ABPA </vt:lpstr>
      <vt:lpstr>Itraconazole PK and Drug-Drug Interactions in CF</vt:lpstr>
      <vt:lpstr>Voriconazole for CF-ABPA </vt:lpstr>
      <vt:lpstr>PowerPoint Presentation</vt:lpstr>
      <vt:lpstr>Response to Inhaled Amphotericin in CF-ABPA</vt:lpstr>
      <vt:lpstr>PowerPoint Presentation</vt:lpstr>
      <vt:lpstr>PowerPoint Presentation</vt:lpstr>
      <vt:lpstr> ABPA in CF v. Asthma - Conclusions</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Moss</dc:creator>
  <cp:lastModifiedBy>Richard Moss</cp:lastModifiedBy>
  <cp:revision>84</cp:revision>
  <dcterms:created xsi:type="dcterms:W3CDTF">2014-11-24T18:28:43Z</dcterms:created>
  <dcterms:modified xsi:type="dcterms:W3CDTF">2015-05-06T20:04:52Z</dcterms:modified>
</cp:coreProperties>
</file>