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3" r:id="rId2"/>
    <p:sldId id="256" r:id="rId3"/>
    <p:sldId id="261" r:id="rId4"/>
    <p:sldId id="262" r:id="rId5"/>
    <p:sldId id="257" r:id="rId6"/>
    <p:sldId id="280" r:id="rId7"/>
    <p:sldId id="260" r:id="rId8"/>
    <p:sldId id="263" r:id="rId9"/>
    <p:sldId id="259" r:id="rId10"/>
    <p:sldId id="281" r:id="rId11"/>
    <p:sldId id="264" r:id="rId12"/>
    <p:sldId id="267" r:id="rId13"/>
    <p:sldId id="282" r:id="rId14"/>
    <p:sldId id="268" r:id="rId15"/>
    <p:sldId id="278" r:id="rId16"/>
    <p:sldId id="277" r:id="rId17"/>
    <p:sldId id="269" r:id="rId18"/>
    <p:sldId id="276" r:id="rId19"/>
    <p:sldId id="283" r:id="rId20"/>
    <p:sldId id="270" r:id="rId21"/>
    <p:sldId id="279" r:id="rId22"/>
    <p:sldId id="266" r:id="rId23"/>
    <p:sldId id="272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7" d="100"/>
          <a:sy n="107" d="100"/>
        </p:scale>
        <p:origin x="-504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79DAA-9463-9943-BCE2-21BF2DAEC725}" type="datetimeFigureOut">
              <a:rPr lang="en-US" smtClean="0"/>
              <a:t>16/10/2014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CB943-0047-FF46-98BD-B39BD07FE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8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D466-BB8F-4645-9D20-62AFC406068F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BB45-F5BC-4C4D-8861-A51B8AEEDF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8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D466-BB8F-4645-9D20-62AFC406068F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BB45-F5BC-4C4D-8861-A51B8AEEDF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52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D466-BB8F-4645-9D20-62AFC406068F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BB45-F5BC-4C4D-8861-A51B8AEEDF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56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D466-BB8F-4645-9D20-62AFC406068F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BB45-F5BC-4C4D-8861-A51B8AEEDF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19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D466-BB8F-4645-9D20-62AFC406068F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BB45-F5BC-4C4D-8861-A51B8AEEDF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03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D466-BB8F-4645-9D20-62AFC406068F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BB45-F5BC-4C4D-8861-A51B8AEEDF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06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D466-BB8F-4645-9D20-62AFC406068F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BB45-F5BC-4C4D-8861-A51B8AEEDF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40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D466-BB8F-4645-9D20-62AFC406068F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BB45-F5BC-4C4D-8861-A51B8AEEDF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39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D466-BB8F-4645-9D20-62AFC406068F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BB45-F5BC-4C4D-8861-A51B8AEEDF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39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D466-BB8F-4645-9D20-62AFC406068F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BB45-F5BC-4C4D-8861-A51B8AEEDF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19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D466-BB8F-4645-9D20-62AFC406068F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BB45-F5BC-4C4D-8861-A51B8AEEDF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8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DD466-BB8F-4645-9D20-62AFC406068F}" type="datetimeFigureOut">
              <a:rPr lang="en-GB" smtClean="0"/>
              <a:pPr/>
              <a:t>16/10/2014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FBB45-F5BC-4C4D-8861-A51B8AEEDF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8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04662"/>
            <a:ext cx="85689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000" dirty="0" smtClean="0"/>
          </a:p>
          <a:p>
            <a:endParaRPr lang="en-GB" sz="3000" dirty="0"/>
          </a:p>
          <a:p>
            <a:endParaRPr lang="en-GB" sz="3000" dirty="0" smtClean="0"/>
          </a:p>
          <a:p>
            <a:endParaRPr lang="en-GB" sz="3000" dirty="0"/>
          </a:p>
          <a:p>
            <a:endParaRPr lang="en-GB" sz="3000" dirty="0" smtClean="0"/>
          </a:p>
          <a:p>
            <a:r>
              <a:rPr lang="en-GB" sz="3000" dirty="0" smtClean="0"/>
              <a:t>	Case Presentation on </a:t>
            </a:r>
            <a:r>
              <a:rPr lang="en-GB" sz="3000" smtClean="0"/>
              <a:t>CPA – Patient AV </a:t>
            </a:r>
            <a:endParaRPr lang="en-GB" sz="3000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algn="r"/>
            <a:r>
              <a:rPr lang="en-GB" sz="2000" dirty="0"/>
              <a:t>David Denning</a:t>
            </a:r>
          </a:p>
          <a:p>
            <a:pPr algn="r"/>
            <a:r>
              <a:rPr lang="en-GB" sz="2000" dirty="0"/>
              <a:t>Director, National Aspergillosis Centre</a:t>
            </a:r>
          </a:p>
          <a:p>
            <a:pPr algn="r"/>
            <a:r>
              <a:rPr lang="en-GB" sz="2000" dirty="0"/>
              <a:t>Professor of Infectious Diseases in Global Health</a:t>
            </a:r>
          </a:p>
          <a:p>
            <a:pPr algn="r"/>
            <a:r>
              <a:rPr lang="en-GB" sz="2000" dirty="0"/>
              <a:t>University of Manchester</a:t>
            </a:r>
          </a:p>
        </p:txBody>
      </p:sp>
    </p:spTree>
    <p:extLst>
      <p:ext uri="{BB962C8B-B14F-4D97-AF65-F5344CB8AC3E}">
        <p14:creationId xmlns:p14="http://schemas.microsoft.com/office/powerpoint/2010/main" val="1849707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507288" cy="5793507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GB" sz="1600" dirty="0" smtClean="0"/>
          </a:p>
          <a:p>
            <a:pPr algn="just">
              <a:buNone/>
            </a:pPr>
            <a:r>
              <a:rPr lang="en-GB" sz="1800" b="1" dirty="0" smtClean="0"/>
              <a:t>August 2011</a:t>
            </a:r>
          </a:p>
          <a:p>
            <a:pPr algn="just">
              <a:buNone/>
            </a:pPr>
            <a:endParaRPr lang="en-GB" sz="1800" b="1" dirty="0" smtClean="0"/>
          </a:p>
          <a:p>
            <a:pPr algn="just"/>
            <a:r>
              <a:rPr lang="en-GB" sz="1600" dirty="0" smtClean="0"/>
              <a:t>Started </a:t>
            </a:r>
            <a:r>
              <a:rPr lang="en-GB" sz="1600" b="1" dirty="0" err="1"/>
              <a:t>i</a:t>
            </a:r>
            <a:r>
              <a:rPr lang="en-GB" sz="1600" b="1" dirty="0" err="1" smtClean="0"/>
              <a:t>traconazole</a:t>
            </a:r>
            <a:r>
              <a:rPr lang="en-GB" sz="1600" dirty="0" smtClean="0"/>
              <a:t> treatment 200mg twice daily</a:t>
            </a:r>
          </a:p>
          <a:p>
            <a:pPr algn="just"/>
            <a:endParaRPr lang="en-GB" sz="1600" dirty="0" smtClean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1600" dirty="0" err="1" smtClean="0"/>
              <a:t>Itraconazole</a:t>
            </a:r>
            <a:r>
              <a:rPr lang="en-GB" sz="1600" dirty="0" smtClean="0"/>
              <a:t> level monitored and was found to be high 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1600" dirty="0" smtClean="0"/>
              <a:t>Dose of </a:t>
            </a:r>
            <a:r>
              <a:rPr lang="en-GB" sz="1600" dirty="0" err="1"/>
              <a:t>i</a:t>
            </a:r>
            <a:r>
              <a:rPr lang="en-GB" sz="1600" dirty="0" err="1" smtClean="0"/>
              <a:t>traconazole</a:t>
            </a:r>
            <a:r>
              <a:rPr lang="en-GB" sz="1600" dirty="0" smtClean="0"/>
              <a:t> reduced to 300mg once daily 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1600" dirty="0" smtClean="0"/>
              <a:t>Clinical improvement whilst on </a:t>
            </a:r>
            <a:r>
              <a:rPr lang="en-GB" sz="1600" dirty="0" err="1"/>
              <a:t>i</a:t>
            </a:r>
            <a:r>
              <a:rPr lang="en-GB" sz="1600" dirty="0" err="1" smtClean="0"/>
              <a:t>traconazole</a:t>
            </a:r>
            <a:endParaRPr lang="en-GB" sz="1600" dirty="0" smtClean="0"/>
          </a:p>
          <a:p>
            <a:pPr lvl="1" algn="just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1600" dirty="0" smtClean="0"/>
              <a:t>However, progression of disease </a:t>
            </a:r>
            <a:r>
              <a:rPr lang="en-GB" sz="1600" dirty="0" err="1" smtClean="0"/>
              <a:t>radiologically</a:t>
            </a: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2701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XR Nov 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4352494" cy="4525963"/>
          </a:xfrm>
        </p:spPr>
      </p:pic>
      <p:sp>
        <p:nvSpPr>
          <p:cNvPr id="5" name="TextBox 4"/>
          <p:cNvSpPr txBox="1"/>
          <p:nvPr/>
        </p:nvSpPr>
        <p:spPr>
          <a:xfrm>
            <a:off x="683568" y="530120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CXR - November 2011</a:t>
            </a:r>
            <a:endParaRPr lang="en-GB" dirty="0"/>
          </a:p>
        </p:txBody>
      </p:sp>
      <p:pic>
        <p:nvPicPr>
          <p:cNvPr id="7" name="Content Placeholder 3" descr="CXR September 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1231" y="548680"/>
            <a:ext cx="4732769" cy="45259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96136" y="5301208"/>
            <a:ext cx="2283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CXR </a:t>
            </a:r>
            <a:r>
              <a:rPr lang="en-GB" dirty="0" smtClean="0"/>
              <a:t>- September </a:t>
            </a:r>
            <a:r>
              <a:rPr lang="en-GB" dirty="0"/>
              <a:t>2012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T chest december 2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36385"/>
            <a:ext cx="7128792" cy="6163517"/>
          </a:xfrm>
        </p:spPr>
      </p:pic>
      <p:sp>
        <p:nvSpPr>
          <p:cNvPr id="4" name="TextBox 3"/>
          <p:cNvSpPr txBox="1"/>
          <p:nvPr/>
        </p:nvSpPr>
        <p:spPr>
          <a:xfrm>
            <a:off x="175519" y="6323616"/>
            <a:ext cx="260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CT chest December 2012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88640"/>
            <a:ext cx="813690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/>
          </a:p>
          <a:p>
            <a:r>
              <a:rPr lang="en-GB" b="1" dirty="0" smtClean="0"/>
              <a:t>December 2012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 Worsening on CXR and CT </a:t>
            </a:r>
            <a:r>
              <a:rPr lang="en-GB" sz="1600" dirty="0" smtClean="0"/>
              <a:t>chest with no increase of symptoms</a:t>
            </a:r>
            <a:endParaRPr lang="en-GB" sz="1600" dirty="0" smtClean="0"/>
          </a:p>
          <a:p>
            <a:pPr>
              <a:buFont typeface="Arial" pitchFamily="34" charset="0"/>
              <a:buChar char="•"/>
            </a:pPr>
            <a:endParaRPr lang="en-GB" sz="1600" dirty="0" smtClean="0"/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 Lung biopsy was done: showed acute inflammation without fungal hyphae</a:t>
            </a:r>
          </a:p>
          <a:p>
            <a:pPr>
              <a:buFont typeface="Arial" pitchFamily="34" charset="0"/>
              <a:buChar char="•"/>
            </a:pPr>
            <a:endParaRPr lang="en-GB" sz="1600" dirty="0" smtClean="0"/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 Patient was switched to </a:t>
            </a:r>
            <a:r>
              <a:rPr lang="en-GB" sz="1600" b="1" dirty="0" err="1" smtClean="0"/>
              <a:t>voriconazole</a:t>
            </a:r>
            <a:r>
              <a:rPr lang="en-GB" sz="1600" dirty="0" smtClean="0"/>
              <a:t> 200mg twice daily</a:t>
            </a:r>
          </a:p>
          <a:p>
            <a:pPr>
              <a:buFont typeface="Arial" pitchFamily="34" charset="0"/>
              <a:buChar char="•"/>
            </a:pPr>
            <a:endParaRPr lang="en-GB" sz="1600" dirty="0" smtClean="0"/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 Subsequently developed some photosensitivity (as is common with </a:t>
            </a:r>
            <a:r>
              <a:rPr lang="en-GB" sz="1600" dirty="0" err="1" smtClean="0"/>
              <a:t>voriconazole</a:t>
            </a:r>
            <a:r>
              <a:rPr lang="en-GB" sz="1600" dirty="0" smtClean="0"/>
              <a:t>)</a:t>
            </a:r>
          </a:p>
          <a:p>
            <a:endParaRPr lang="en-GB" sz="1600" dirty="0" smtClean="0"/>
          </a:p>
          <a:p>
            <a:r>
              <a:rPr lang="en-GB" sz="1600" b="1" dirty="0" smtClean="0"/>
              <a:t>Would you do any immunological investigations?</a:t>
            </a:r>
            <a:endParaRPr lang="en-GB" sz="1600" b="1" dirty="0" smtClean="0"/>
          </a:p>
          <a:p>
            <a:pPr lvl="1"/>
            <a:endParaRPr lang="en-GB" sz="1600" dirty="0" smtClean="0"/>
          </a:p>
          <a:p>
            <a:pPr>
              <a:buFont typeface="Arial" pitchFamily="34" charset="0"/>
              <a:buChar char="•"/>
            </a:pP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3065626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88640"/>
            <a:ext cx="8136904" cy="4616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/>
          </a:p>
          <a:p>
            <a:r>
              <a:rPr lang="en-GB" b="1" dirty="0" smtClean="0"/>
              <a:t>December 2012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 Worsening on CXR and CT </a:t>
            </a:r>
            <a:r>
              <a:rPr lang="en-GB" sz="1600" dirty="0" smtClean="0"/>
              <a:t>chest with no increase of symptoms</a:t>
            </a:r>
            <a:endParaRPr lang="en-GB" sz="1600" dirty="0" smtClean="0"/>
          </a:p>
          <a:p>
            <a:pPr>
              <a:buFont typeface="Arial" pitchFamily="34" charset="0"/>
              <a:buChar char="•"/>
            </a:pPr>
            <a:endParaRPr lang="en-GB" sz="1600" dirty="0" smtClean="0"/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 Lung biopsy was done: showed acute inflammation without fungal hyphae</a:t>
            </a:r>
          </a:p>
          <a:p>
            <a:pPr>
              <a:buFont typeface="Arial" pitchFamily="34" charset="0"/>
              <a:buChar char="•"/>
            </a:pPr>
            <a:endParaRPr lang="en-GB" sz="1600" dirty="0" smtClean="0"/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 Patient was switched to </a:t>
            </a:r>
            <a:r>
              <a:rPr lang="en-GB" sz="1600" b="1" dirty="0" err="1" smtClean="0"/>
              <a:t>voriconazole</a:t>
            </a:r>
            <a:r>
              <a:rPr lang="en-GB" sz="1600" dirty="0" smtClean="0"/>
              <a:t> 200mg twice daily</a:t>
            </a:r>
          </a:p>
          <a:p>
            <a:pPr>
              <a:buFont typeface="Arial" pitchFamily="34" charset="0"/>
              <a:buChar char="•"/>
            </a:pPr>
            <a:endParaRPr lang="en-GB" sz="1600" dirty="0" smtClean="0"/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 Subsequently developed some photosensitivity (as is common with </a:t>
            </a:r>
            <a:r>
              <a:rPr lang="en-GB" sz="1600" dirty="0" err="1" smtClean="0"/>
              <a:t>voriconazole</a:t>
            </a:r>
            <a:r>
              <a:rPr lang="en-GB" sz="1600" dirty="0" smtClean="0"/>
              <a:t>)</a:t>
            </a:r>
          </a:p>
          <a:p>
            <a:endParaRPr lang="en-GB" sz="1600" dirty="0" smtClean="0"/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 Referred to immunology at </a:t>
            </a:r>
            <a:r>
              <a:rPr lang="en-GB" sz="1600" dirty="0" err="1" smtClean="0"/>
              <a:t>Addenbrookes</a:t>
            </a:r>
            <a:r>
              <a:rPr lang="en-GB" sz="1600" dirty="0" smtClean="0"/>
              <a:t> Hospital, Cambridge</a:t>
            </a:r>
          </a:p>
          <a:p>
            <a:pPr>
              <a:buFont typeface="Arial" pitchFamily="34" charset="0"/>
              <a:buChar char="•"/>
            </a:pPr>
            <a:endParaRPr lang="en-GB" sz="1600" dirty="0"/>
          </a:p>
          <a:p>
            <a:pPr lvl="1">
              <a:buFont typeface="Arial" pitchFamily="34" charset="0"/>
              <a:buChar char="•"/>
            </a:pPr>
            <a:r>
              <a:rPr lang="en-GB" sz="1600" dirty="0"/>
              <a:t> </a:t>
            </a:r>
            <a:r>
              <a:rPr lang="en-GB" sz="1600" dirty="0" smtClean="0"/>
              <a:t>Was found to be IL12 deficient </a:t>
            </a:r>
          </a:p>
          <a:p>
            <a:pPr lvl="1"/>
            <a:endParaRPr lang="en-GB" sz="1600" dirty="0" smtClean="0"/>
          </a:p>
          <a:p>
            <a:pPr lvl="1">
              <a:buFont typeface="Arial" pitchFamily="34" charset="0"/>
              <a:buChar char="•"/>
            </a:pPr>
            <a:r>
              <a:rPr lang="en-GB" sz="1600" dirty="0"/>
              <a:t> </a:t>
            </a:r>
            <a:r>
              <a:rPr lang="en-GB" sz="1600" dirty="0" smtClean="0"/>
              <a:t>IL12 required to drive gamma interferon production</a:t>
            </a:r>
          </a:p>
          <a:p>
            <a:pPr lvl="1"/>
            <a:endParaRPr lang="en-GB" sz="1600" dirty="0" smtClean="0"/>
          </a:p>
          <a:p>
            <a:pPr>
              <a:buFont typeface="Arial" pitchFamily="34" charset="0"/>
              <a:buChar char="•"/>
            </a:pPr>
            <a:endParaRPr lang="en-GB" sz="1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983527"/>
            <a:ext cx="6408712" cy="92088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-1179512"/>
            <a:ext cx="6507529" cy="93215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75656" y="4365104"/>
            <a:ext cx="360040" cy="4571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2915816" y="4365104"/>
            <a:ext cx="360040" cy="4571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11688" y="422569"/>
            <a:ext cx="368424" cy="5410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63816" y="404664"/>
            <a:ext cx="368424" cy="5410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15944" y="404664"/>
            <a:ext cx="368424" cy="5410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38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72721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 smtClean="0"/>
          </a:p>
          <a:p>
            <a:r>
              <a:rPr lang="en-GB" b="1" dirty="0" smtClean="0"/>
              <a:t>June </a:t>
            </a:r>
            <a:r>
              <a:rPr lang="en-GB" b="1" dirty="0"/>
              <a:t>2013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/>
              <a:t> Weight 84kg, MRC 2 (slight deterioration)</a:t>
            </a:r>
          </a:p>
          <a:p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/>
              <a:t> Developed peripheral neuropathy whilst on </a:t>
            </a:r>
            <a:r>
              <a:rPr lang="en-GB" dirty="0" err="1"/>
              <a:t>voriconazole</a:t>
            </a:r>
            <a:endParaRPr lang="en-GB" dirty="0"/>
          </a:p>
          <a:p>
            <a:r>
              <a:rPr lang="en-GB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Peak </a:t>
            </a:r>
            <a:r>
              <a:rPr lang="en-GB" dirty="0"/>
              <a:t>flow which was typically 550L/sec but sometimes fell to 400L/sec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Started </a:t>
            </a:r>
            <a:r>
              <a:rPr lang="en-GB" dirty="0"/>
              <a:t>on gamma interferon 50mcg subcutaneously, three times a </a:t>
            </a:r>
            <a:r>
              <a:rPr lang="en-GB" dirty="0" smtClean="0"/>
              <a:t>week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57642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332656"/>
            <a:ext cx="856895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000" dirty="0" smtClean="0"/>
          </a:p>
          <a:p>
            <a:r>
              <a:rPr lang="en-GB" b="1" dirty="0" smtClean="0"/>
              <a:t>November 2013</a:t>
            </a:r>
          </a:p>
          <a:p>
            <a:endParaRPr lang="en-GB" sz="1000" dirty="0" smtClean="0"/>
          </a:p>
          <a:p>
            <a:pPr>
              <a:buFont typeface="Arial" pitchFamily="34" charset="0"/>
              <a:buChar char="•"/>
            </a:pPr>
            <a:r>
              <a:rPr lang="en-GB" sz="1600" dirty="0"/>
              <a:t> </a:t>
            </a:r>
            <a:r>
              <a:rPr lang="en-GB" sz="1600" dirty="0" smtClean="0"/>
              <a:t>Progression of peripheral neuropathy</a:t>
            </a:r>
          </a:p>
          <a:p>
            <a:pPr>
              <a:buFont typeface="Arial" pitchFamily="34" charset="0"/>
              <a:buChar char="•"/>
            </a:pPr>
            <a:endParaRPr lang="en-GB" sz="1600" dirty="0" smtClean="0"/>
          </a:p>
          <a:p>
            <a:pPr lvl="1">
              <a:buFont typeface="Arial" pitchFamily="34" charset="0"/>
              <a:buChar char="•"/>
            </a:pPr>
            <a:r>
              <a:rPr lang="en-GB" sz="1600" dirty="0" smtClean="0"/>
              <a:t> Started with only his left toe, but now progressed to half the soles of both feet</a:t>
            </a:r>
          </a:p>
          <a:p>
            <a:pPr lvl="2">
              <a:buFont typeface="Arial" pitchFamily="34" charset="0"/>
              <a:buChar char="•"/>
            </a:pPr>
            <a:r>
              <a:rPr lang="en-GB" sz="1600" dirty="0" smtClean="0"/>
              <a:t> Previously intermittent, now constant</a:t>
            </a:r>
          </a:p>
          <a:p>
            <a:pPr lvl="2">
              <a:buFont typeface="Arial" pitchFamily="34" charset="0"/>
              <a:buChar char="•"/>
            </a:pPr>
            <a:r>
              <a:rPr lang="en-GB" sz="1600" dirty="0" smtClean="0"/>
              <a:t> Abdominal feelings, feel as though they are ‘fat and swollen’</a:t>
            </a:r>
          </a:p>
          <a:p>
            <a:pPr lvl="2">
              <a:buFont typeface="Arial" pitchFamily="34" charset="0"/>
              <a:buChar char="•"/>
            </a:pPr>
            <a:r>
              <a:rPr lang="en-GB" sz="1600" dirty="0" smtClean="0"/>
              <a:t> Tingling of half of his toes</a:t>
            </a:r>
          </a:p>
          <a:p>
            <a:pPr lvl="1">
              <a:buFont typeface="Arial" pitchFamily="34" charset="0"/>
              <a:buChar char="•"/>
            </a:pPr>
            <a:endParaRPr lang="en-GB" sz="1600" dirty="0"/>
          </a:p>
          <a:p>
            <a:pPr lvl="1">
              <a:buFont typeface="Arial" pitchFamily="34" charset="0"/>
              <a:buChar char="•"/>
            </a:pPr>
            <a:r>
              <a:rPr lang="en-GB" sz="1600" dirty="0" smtClean="0"/>
              <a:t> </a:t>
            </a:r>
            <a:r>
              <a:rPr lang="en-GB" sz="1600" dirty="0" err="1" smtClean="0"/>
              <a:t>Nocturia</a:t>
            </a:r>
            <a:endParaRPr lang="en-GB" sz="1600" dirty="0" smtClean="0"/>
          </a:p>
          <a:p>
            <a:pPr lvl="1">
              <a:buFont typeface="Arial" pitchFamily="34" charset="0"/>
              <a:buChar char="•"/>
            </a:pPr>
            <a:endParaRPr lang="en-GB" sz="1600" dirty="0"/>
          </a:p>
          <a:p>
            <a:pPr lvl="1">
              <a:buFont typeface="Arial" pitchFamily="34" charset="0"/>
              <a:buChar char="•"/>
            </a:pPr>
            <a:r>
              <a:rPr lang="en-GB" sz="1600" dirty="0"/>
              <a:t> </a:t>
            </a:r>
            <a:r>
              <a:rPr lang="en-GB" sz="1600" dirty="0" smtClean="0"/>
              <a:t>Poor libido</a:t>
            </a:r>
          </a:p>
          <a:p>
            <a:pPr lvl="1">
              <a:buFont typeface="Arial" pitchFamily="34" charset="0"/>
              <a:buChar char="•"/>
            </a:pPr>
            <a:endParaRPr lang="en-GB" sz="1600" dirty="0"/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 Investigated with nerve conduction studies</a:t>
            </a:r>
          </a:p>
          <a:p>
            <a:pPr lvl="1">
              <a:buFont typeface="Arial" pitchFamily="34" charset="0"/>
              <a:buChar char="•"/>
            </a:pPr>
            <a:endParaRPr lang="en-GB" sz="1600" dirty="0" smtClean="0"/>
          </a:p>
          <a:p>
            <a:pPr lvl="2">
              <a:buFont typeface="Arial" pitchFamily="34" charset="0"/>
              <a:buChar char="•"/>
            </a:pPr>
            <a:r>
              <a:rPr lang="en-GB" sz="1600" dirty="0" smtClean="0"/>
              <a:t> Generalised peripheral neuropathy, predominantly sensory</a:t>
            </a:r>
          </a:p>
          <a:p>
            <a:pPr lvl="2">
              <a:buFont typeface="Arial" pitchFamily="34" charset="0"/>
              <a:buChar char="•"/>
            </a:pPr>
            <a:r>
              <a:rPr lang="en-GB" sz="1600" dirty="0"/>
              <a:t> </a:t>
            </a:r>
            <a:r>
              <a:rPr lang="en-GB" sz="1600" dirty="0" err="1" smtClean="0"/>
              <a:t>Asymetrical</a:t>
            </a:r>
            <a:r>
              <a:rPr lang="en-GB" sz="1600" dirty="0" smtClean="0"/>
              <a:t> findings, with right ‘</a:t>
            </a:r>
            <a:r>
              <a:rPr lang="en-GB" sz="1600" dirty="0" err="1" smtClean="0"/>
              <a:t>zonal</a:t>
            </a:r>
            <a:r>
              <a:rPr lang="en-GB" sz="1600" dirty="0" smtClean="0"/>
              <a:t>’ reduced in size indicating some axonal loss with the left normal for age</a:t>
            </a:r>
          </a:p>
          <a:p>
            <a:pPr lvl="2">
              <a:buFont typeface="Arial" pitchFamily="34" charset="0"/>
              <a:buChar char="•"/>
            </a:pPr>
            <a:r>
              <a:rPr lang="en-GB" sz="1600" dirty="0" smtClean="0"/>
              <a:t> Reduction in amplitude response, pointing to additional motor component</a:t>
            </a:r>
          </a:p>
          <a:p>
            <a:pPr lvl="2">
              <a:buFont typeface="Arial" pitchFamily="34" charset="0"/>
              <a:buChar char="•"/>
            </a:pPr>
            <a:r>
              <a:rPr lang="en-GB" sz="1600" dirty="0" smtClean="0"/>
              <a:t> L7 radiculopathy</a:t>
            </a:r>
          </a:p>
          <a:p>
            <a:pPr lvl="2">
              <a:buFont typeface="Arial" pitchFamily="34" charset="0"/>
              <a:buChar char="•"/>
            </a:pPr>
            <a:endParaRPr lang="en-GB" sz="1600" dirty="0"/>
          </a:p>
          <a:p>
            <a:r>
              <a:rPr lang="en-GB" sz="1600" dirty="0" smtClean="0"/>
              <a:t> 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51180"/>
            <a:ext cx="885698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dirty="0"/>
          </a:p>
          <a:p>
            <a:r>
              <a:rPr lang="en-GB" b="1" dirty="0" smtClean="0"/>
              <a:t>November 2013, cont.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Voriconazole </a:t>
            </a:r>
            <a:r>
              <a:rPr lang="en-GB" sz="1600" dirty="0"/>
              <a:t>was stopped , followed by </a:t>
            </a:r>
            <a:r>
              <a:rPr lang="en-GB" sz="1600" dirty="0" smtClean="0"/>
              <a:t>immediate clinical deterioration</a:t>
            </a:r>
            <a:endParaRPr lang="en-GB" sz="1600" dirty="0"/>
          </a:p>
          <a:p>
            <a:pPr>
              <a:buFont typeface="Arial" pitchFamily="34" charset="0"/>
              <a:buChar char="•"/>
            </a:pPr>
            <a:endParaRPr lang="en-GB" sz="1600" dirty="0"/>
          </a:p>
          <a:p>
            <a:pPr lvl="1">
              <a:buFont typeface="Arial" pitchFamily="34" charset="0"/>
              <a:buChar char="•"/>
            </a:pPr>
            <a:r>
              <a:rPr lang="en-GB" sz="1600" dirty="0"/>
              <a:t> Weight 77.3 kilos, MRC 3</a:t>
            </a:r>
          </a:p>
          <a:p>
            <a:pPr lvl="1">
              <a:buFont typeface="Arial" pitchFamily="34" charset="0"/>
              <a:buChar char="•"/>
            </a:pPr>
            <a:endParaRPr lang="en-GB" sz="1600" dirty="0"/>
          </a:p>
          <a:p>
            <a:pPr lvl="1">
              <a:buFont typeface="Arial" pitchFamily="34" charset="0"/>
              <a:buChar char="•"/>
            </a:pPr>
            <a:r>
              <a:rPr lang="en-GB" sz="1600" dirty="0"/>
              <a:t> Worsening of peripheral neuropathy symptoms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/>
              <a:t> Worsening cough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/>
              <a:t> Peak flow deteriorated to 300L/sec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/>
              <a:t> Poor quality of life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/>
              <a:t> Feeling exhausted and not sleeping well at night</a:t>
            </a:r>
          </a:p>
          <a:p>
            <a:pPr lvl="1"/>
            <a:endParaRPr lang="en-GB" sz="1600" dirty="0"/>
          </a:p>
          <a:p>
            <a:pPr lvl="1"/>
            <a:r>
              <a:rPr lang="en-GB" sz="1600" b="1" dirty="0" smtClean="0"/>
              <a:t>What would you do now?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247515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51180"/>
            <a:ext cx="885698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dirty="0"/>
          </a:p>
          <a:p>
            <a:r>
              <a:rPr lang="en-GB" b="1" dirty="0" smtClean="0"/>
              <a:t>November 2013, cont.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/>
              <a:t>Voriconazole</a:t>
            </a:r>
            <a:r>
              <a:rPr lang="en-GB" sz="1600" dirty="0" smtClean="0"/>
              <a:t> </a:t>
            </a:r>
            <a:r>
              <a:rPr lang="en-GB" sz="1600" dirty="0"/>
              <a:t>was stopped , followed by immediately deterioration</a:t>
            </a:r>
          </a:p>
          <a:p>
            <a:pPr>
              <a:buFont typeface="Arial" pitchFamily="34" charset="0"/>
              <a:buChar char="•"/>
            </a:pPr>
            <a:endParaRPr lang="en-GB" sz="1600" dirty="0"/>
          </a:p>
          <a:p>
            <a:pPr lvl="1">
              <a:buFont typeface="Arial" pitchFamily="34" charset="0"/>
              <a:buChar char="•"/>
            </a:pPr>
            <a:r>
              <a:rPr lang="en-GB" sz="1600" dirty="0"/>
              <a:t> Weight 77.3 kilos, MRC 3</a:t>
            </a:r>
          </a:p>
          <a:p>
            <a:pPr lvl="1">
              <a:buFont typeface="Arial" pitchFamily="34" charset="0"/>
              <a:buChar char="•"/>
            </a:pPr>
            <a:endParaRPr lang="en-GB" sz="1600" dirty="0"/>
          </a:p>
          <a:p>
            <a:pPr lvl="1">
              <a:buFont typeface="Arial" pitchFamily="34" charset="0"/>
              <a:buChar char="•"/>
            </a:pPr>
            <a:r>
              <a:rPr lang="en-GB" sz="1600" dirty="0"/>
              <a:t> Worsening of peripheral neuropathy symptoms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/>
              <a:t> Worsening cough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/>
              <a:t> Peak flow deteriorated to 300L/sec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/>
              <a:t> Poor quality of life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/>
              <a:t> Feeling exhausted and not sleeping well at night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/>
              <a:t> No antifungal treatment was given at this point in the hope that his peripheral neuropathy would improve</a:t>
            </a:r>
          </a:p>
          <a:p>
            <a:endParaRPr lang="en-GB" dirty="0"/>
          </a:p>
          <a:p>
            <a:r>
              <a:rPr lang="en-GB" b="1" dirty="0"/>
              <a:t>February 2014</a:t>
            </a:r>
          </a:p>
          <a:p>
            <a:endParaRPr lang="en-GB" sz="1600" dirty="0"/>
          </a:p>
          <a:p>
            <a:pPr lvl="1">
              <a:buFont typeface="Arial" pitchFamily="34" charset="0"/>
              <a:buChar char="•"/>
            </a:pPr>
            <a:r>
              <a:rPr lang="en-GB" sz="1600" dirty="0"/>
              <a:t> Weight 76.1 kilos </a:t>
            </a:r>
          </a:p>
          <a:p>
            <a:pPr lvl="1">
              <a:buFont typeface="Arial" pitchFamily="34" charset="0"/>
              <a:buChar char="•"/>
            </a:pPr>
            <a:endParaRPr lang="en-GB" sz="1600" dirty="0"/>
          </a:p>
          <a:p>
            <a:pPr lvl="1">
              <a:buFont typeface="Arial" pitchFamily="34" charset="0"/>
              <a:buChar char="•"/>
            </a:pPr>
            <a:r>
              <a:rPr lang="en-GB" sz="1600" dirty="0"/>
              <a:t> Peak flow was only 280L/sec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/>
              <a:t> Limited improvement in his peripheral neuropathy</a:t>
            </a:r>
          </a:p>
          <a:p>
            <a:pPr lvl="1">
              <a:buFont typeface="Arial" pitchFamily="34" charset="0"/>
              <a:buChar char="•"/>
            </a:pPr>
            <a:r>
              <a:rPr lang="en-GB" sz="1600" dirty="0"/>
              <a:t> Repeat CT chest done, commenced on </a:t>
            </a:r>
            <a:r>
              <a:rPr lang="en-GB" sz="1600" b="1" dirty="0"/>
              <a:t>posaconazole 400mg </a:t>
            </a:r>
            <a:r>
              <a:rPr lang="en-GB" sz="1600" dirty="0"/>
              <a:t>twice daily combined with gamma </a:t>
            </a:r>
            <a:r>
              <a:rPr lang="en-GB" sz="1600" dirty="0" smtClean="0"/>
              <a:t>interferon (50 </a:t>
            </a:r>
            <a:r>
              <a:rPr lang="en-GB" sz="1600" dirty="0" err="1" smtClean="0"/>
              <a:t>ug</a:t>
            </a:r>
            <a:r>
              <a:rPr lang="en-GB" sz="1600" dirty="0" smtClean="0"/>
              <a:t>, subcutaneously, 3 times weekly at night)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71485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algn="just"/>
            <a:endParaRPr lang="en-GB" sz="1000" b="1" dirty="0" smtClean="0">
              <a:solidFill>
                <a:schemeClr val="tx1"/>
              </a:solidFill>
            </a:endParaRPr>
          </a:p>
          <a:p>
            <a:pPr algn="just"/>
            <a:r>
              <a:rPr lang="en-GB" sz="2200" dirty="0" smtClean="0">
                <a:solidFill>
                  <a:schemeClr val="tx1"/>
                </a:solidFill>
              </a:rPr>
              <a:t>Andy, </a:t>
            </a:r>
            <a:r>
              <a:rPr lang="en-GB" sz="2200" dirty="0" smtClean="0">
                <a:solidFill>
                  <a:schemeClr val="tx1"/>
                </a:solidFill>
              </a:rPr>
              <a:t>67 </a:t>
            </a:r>
            <a:r>
              <a:rPr lang="en-GB" sz="2200" dirty="0" err="1" smtClean="0">
                <a:solidFill>
                  <a:schemeClr val="tx1"/>
                </a:solidFill>
              </a:rPr>
              <a:t>yr</a:t>
            </a:r>
            <a:r>
              <a:rPr lang="en-GB" sz="2200" dirty="0" smtClean="0">
                <a:solidFill>
                  <a:schemeClr val="tx1"/>
                </a:solidFill>
              </a:rPr>
              <a:t> </a:t>
            </a:r>
            <a:r>
              <a:rPr lang="en-GB" sz="2200" dirty="0" smtClean="0">
                <a:solidFill>
                  <a:schemeClr val="tx1"/>
                </a:solidFill>
              </a:rPr>
              <a:t>Male</a:t>
            </a:r>
          </a:p>
          <a:p>
            <a:pPr algn="just"/>
            <a:endParaRPr lang="en-GB" sz="800" b="1" dirty="0" smtClean="0">
              <a:solidFill>
                <a:schemeClr val="tx1"/>
              </a:solidFill>
            </a:endParaRPr>
          </a:p>
          <a:p>
            <a:pPr algn="just"/>
            <a:r>
              <a:rPr lang="en-GB" sz="1800" b="1" dirty="0" smtClean="0">
                <a:solidFill>
                  <a:schemeClr val="tx1"/>
                </a:solidFill>
              </a:rPr>
              <a:t>Past Medical History</a:t>
            </a:r>
          </a:p>
          <a:p>
            <a:pPr algn="just"/>
            <a:endParaRPr lang="en-GB" sz="800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 Complicated asthma - diagnosed 1979, </a:t>
            </a:r>
            <a:r>
              <a:rPr lang="en-GB" sz="1600" dirty="0" smtClean="0">
                <a:solidFill>
                  <a:schemeClr val="tx1"/>
                </a:solidFill>
              </a:rPr>
              <a:t>age 33 </a:t>
            </a:r>
            <a:r>
              <a:rPr lang="en-GB" sz="1600" dirty="0" err="1" smtClean="0">
                <a:solidFill>
                  <a:schemeClr val="tx1"/>
                </a:solidFill>
              </a:rPr>
              <a:t>yrs</a:t>
            </a:r>
            <a:endParaRPr lang="en-GB" sz="1600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 Nasal polyps and recurrent </a:t>
            </a:r>
            <a:r>
              <a:rPr lang="en-GB" sz="1600" dirty="0" err="1" smtClean="0">
                <a:solidFill>
                  <a:schemeClr val="tx1"/>
                </a:solidFill>
              </a:rPr>
              <a:t>rhinosinusitis</a:t>
            </a:r>
            <a:endParaRPr lang="en-GB" sz="1600" dirty="0" smtClean="0">
              <a:solidFill>
                <a:schemeClr val="tx1"/>
              </a:solidFill>
            </a:endParaRPr>
          </a:p>
          <a:p>
            <a:pPr algn="just"/>
            <a:endParaRPr lang="en-GB" sz="800" dirty="0" smtClean="0">
              <a:solidFill>
                <a:schemeClr val="tx1"/>
              </a:solidFill>
            </a:endParaRPr>
          </a:p>
          <a:p>
            <a:pPr algn="just"/>
            <a:r>
              <a:rPr lang="en-GB" sz="1800" b="1" dirty="0" smtClean="0">
                <a:solidFill>
                  <a:schemeClr val="tx1"/>
                </a:solidFill>
              </a:rPr>
              <a:t>Initial presentation: April 1010, 62 </a:t>
            </a:r>
            <a:r>
              <a:rPr lang="en-GB" sz="1800" b="1" dirty="0" err="1" smtClean="0">
                <a:solidFill>
                  <a:schemeClr val="tx1"/>
                </a:solidFill>
              </a:rPr>
              <a:t>yo</a:t>
            </a:r>
            <a:endParaRPr lang="en-GB" sz="1800" b="1" dirty="0" smtClean="0">
              <a:solidFill>
                <a:schemeClr val="tx1"/>
              </a:solidFill>
            </a:endParaRPr>
          </a:p>
          <a:p>
            <a:pPr algn="just"/>
            <a:endParaRPr lang="en-GB" sz="800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 Blinding headaches for four months</a:t>
            </a:r>
          </a:p>
          <a:p>
            <a:pPr algn="just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u="sng" dirty="0" smtClean="0">
                <a:solidFill>
                  <a:schemeClr val="tx1"/>
                </a:solidFill>
              </a:rPr>
              <a:t>Self medicating </a:t>
            </a:r>
            <a:r>
              <a:rPr lang="en-GB" sz="1600" dirty="0" smtClean="0">
                <a:solidFill>
                  <a:schemeClr val="tx1"/>
                </a:solidFill>
              </a:rPr>
              <a:t>on steroids</a:t>
            </a:r>
          </a:p>
          <a:p>
            <a:pPr algn="just"/>
            <a:endParaRPr lang="en-GB" sz="800" dirty="0" smtClean="0">
              <a:solidFill>
                <a:schemeClr val="tx1"/>
              </a:solidFill>
            </a:endParaRPr>
          </a:p>
          <a:p>
            <a:pPr algn="just"/>
            <a:endParaRPr lang="en-GB" sz="800" dirty="0" smtClean="0">
              <a:solidFill>
                <a:schemeClr val="tx1"/>
              </a:solidFill>
            </a:endParaRPr>
          </a:p>
          <a:p>
            <a:pPr algn="just"/>
            <a:r>
              <a:rPr lang="en-GB" sz="1800" b="1" dirty="0" smtClean="0">
                <a:solidFill>
                  <a:schemeClr val="tx1"/>
                </a:solidFill>
              </a:rPr>
              <a:t>August 2010</a:t>
            </a:r>
          </a:p>
          <a:p>
            <a:pPr algn="just"/>
            <a:endParaRPr lang="en-GB" sz="800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 Shortness of breath, marked fatigue, worsening asthma following sphenoid sinusitis</a:t>
            </a:r>
          </a:p>
          <a:p>
            <a:pPr algn="just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 ? Sphenoid sinusitis</a:t>
            </a:r>
          </a:p>
          <a:p>
            <a:pPr algn="just"/>
            <a:endParaRPr lang="en-GB" sz="800" dirty="0" smtClean="0">
              <a:solidFill>
                <a:schemeClr val="tx1"/>
              </a:solidFill>
            </a:endParaRPr>
          </a:p>
          <a:p>
            <a:pPr algn="just"/>
            <a:r>
              <a:rPr lang="en-GB" sz="1800" b="1" dirty="0" smtClean="0">
                <a:solidFill>
                  <a:schemeClr val="tx1"/>
                </a:solidFill>
              </a:rPr>
              <a:t>December 2010</a:t>
            </a:r>
          </a:p>
          <a:p>
            <a:pPr algn="just"/>
            <a:endParaRPr lang="en-GB" sz="800" b="1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smtClean="0">
                <a:solidFill>
                  <a:schemeClr val="tx1"/>
                </a:solidFill>
              </a:rPr>
              <a:t>Andy’s </a:t>
            </a:r>
            <a:r>
              <a:rPr lang="en-GB" sz="1600" u="sng" dirty="0" smtClean="0">
                <a:solidFill>
                  <a:schemeClr val="tx1"/>
                </a:solidFill>
              </a:rPr>
              <a:t>wife</a:t>
            </a:r>
            <a:r>
              <a:rPr lang="en-GB" sz="1600" dirty="0" smtClean="0">
                <a:solidFill>
                  <a:schemeClr val="tx1"/>
                </a:solidFill>
              </a:rPr>
              <a:t> believed he was getting </a:t>
            </a:r>
            <a:r>
              <a:rPr lang="en-GB" sz="1600" dirty="0" err="1" smtClean="0">
                <a:solidFill>
                  <a:schemeClr val="tx1"/>
                </a:solidFill>
              </a:rPr>
              <a:t>hypopituitary</a:t>
            </a:r>
            <a:r>
              <a:rPr lang="en-GB" sz="1600" dirty="0" smtClean="0">
                <a:solidFill>
                  <a:schemeClr val="tx1"/>
                </a:solidFill>
              </a:rPr>
              <a:t> symptoms</a:t>
            </a:r>
          </a:p>
          <a:p>
            <a:pPr algn="just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 Later diagnosed pituitary abscess</a:t>
            </a:r>
          </a:p>
          <a:p>
            <a:pPr lvl="1" algn="just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 partial ACTH, gonadotropin growth hormone and TSH deficiency</a:t>
            </a:r>
          </a:p>
          <a:p>
            <a:pPr algn="just"/>
            <a:endParaRPr lang="en-GB" sz="1600" dirty="0" smtClean="0">
              <a:solidFill>
                <a:schemeClr val="tx1"/>
              </a:solidFill>
            </a:endParaRPr>
          </a:p>
          <a:p>
            <a:pPr algn="just"/>
            <a:endParaRPr lang="en-GB" sz="1600" dirty="0" smtClean="0">
              <a:solidFill>
                <a:schemeClr val="tx1"/>
              </a:solidFill>
            </a:endParaRPr>
          </a:p>
          <a:p>
            <a:pPr algn="just"/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33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T chest Feb 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16632"/>
            <a:ext cx="7056784" cy="61012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625661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CT chest Feb 2014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52292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CXR May 2011</a:t>
            </a:r>
            <a:endParaRPr lang="en-GB" dirty="0"/>
          </a:p>
        </p:txBody>
      </p:sp>
      <p:pic>
        <p:nvPicPr>
          <p:cNvPr id="3" name="Picture 2" descr="CXR May 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9057" y="764704"/>
            <a:ext cx="4357078" cy="4466005"/>
          </a:xfrm>
          <a:prstGeom prst="rect">
            <a:avLst/>
          </a:prstGeom>
        </p:spPr>
      </p:pic>
      <p:pic>
        <p:nvPicPr>
          <p:cNvPr id="4" name="Content Placeholder 3" descr="AV 20.05.11 CXR AP ere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4915414" cy="4032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6136" y="530120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CXR May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307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1"/>
            <a:ext cx="878497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 dirty="0" smtClean="0"/>
          </a:p>
          <a:p>
            <a:r>
              <a:rPr lang="en-GB" b="1" dirty="0" smtClean="0"/>
              <a:t>April 2014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</a:t>
            </a:r>
            <a:r>
              <a:rPr lang="en-GB" sz="1600" dirty="0" smtClean="0"/>
              <a:t>eight increased </a:t>
            </a:r>
            <a:r>
              <a:rPr lang="en-GB" sz="1600" dirty="0"/>
              <a:t>to 79 </a:t>
            </a:r>
            <a:r>
              <a:rPr lang="en-GB" sz="1600" dirty="0" smtClean="0"/>
              <a:t>kilos, MRC 2</a:t>
            </a:r>
          </a:p>
          <a:p>
            <a:endParaRPr lang="en-GB" dirty="0" smtClean="0"/>
          </a:p>
          <a:p>
            <a:r>
              <a:rPr lang="en-GB" b="1" dirty="0" smtClean="0"/>
              <a:t>May 2014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Weight 81.6 kg, MRC remained at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His peak flow </a:t>
            </a:r>
            <a:r>
              <a:rPr lang="en-GB" sz="1600" dirty="0" smtClean="0"/>
              <a:t>480L/sec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Haemoptysis </a:t>
            </a:r>
            <a:r>
              <a:rPr lang="en-GB" sz="1600" dirty="0"/>
              <a:t>had increased having been mild and intermittent it was happening on most </a:t>
            </a:r>
            <a:r>
              <a:rPr lang="en-GB" sz="1600" dirty="0" smtClean="0"/>
              <a:t>days</a:t>
            </a:r>
            <a:endParaRPr lang="en-GB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Developed a </a:t>
            </a:r>
            <a:r>
              <a:rPr lang="en-GB" sz="1600" dirty="0"/>
              <a:t>large number of additional side </a:t>
            </a:r>
            <a:r>
              <a:rPr lang="en-GB" sz="1600" dirty="0" smtClean="0"/>
              <a:t>effects: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Gamma </a:t>
            </a:r>
            <a:r>
              <a:rPr lang="en-GB" sz="1600" dirty="0"/>
              <a:t>interferon </a:t>
            </a:r>
            <a:endParaRPr lang="en-GB" sz="1600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Severe fatigue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Stopped </a:t>
            </a:r>
            <a:r>
              <a:rPr lang="en-GB" sz="1600" dirty="0"/>
              <a:t>working the day after he had taken his </a:t>
            </a:r>
            <a:r>
              <a:rPr lang="en-GB" sz="1600" dirty="0" smtClean="0"/>
              <a:t>treatment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He </a:t>
            </a:r>
            <a:r>
              <a:rPr lang="en-GB" sz="1600" dirty="0"/>
              <a:t>stopped this at the end of May but the symptoms improved.  His tiredness and other facets of his chronic pulmonary </a:t>
            </a:r>
            <a:r>
              <a:rPr lang="en-GB" sz="1600" dirty="0" err="1"/>
              <a:t>aspergillosis</a:t>
            </a:r>
            <a:r>
              <a:rPr lang="en-GB" sz="1600" dirty="0"/>
              <a:t> symptomatology were not </a:t>
            </a:r>
            <a:r>
              <a:rPr lang="en-GB" sz="1600" dirty="0" smtClean="0"/>
              <a:t>improved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err="1" smtClean="0"/>
              <a:t>Posaconazole</a:t>
            </a:r>
            <a:r>
              <a:rPr lang="en-GB" sz="1600" dirty="0" smtClean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Peripheral neuropathy in </a:t>
            </a:r>
            <a:r>
              <a:rPr lang="en-GB" sz="1600" dirty="0"/>
              <a:t>his feet and toes were </a:t>
            </a:r>
            <a:r>
              <a:rPr lang="en-GB" sz="1600" dirty="0" smtClean="0"/>
              <a:t>worse and going up to his ankles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Losing </a:t>
            </a:r>
            <a:r>
              <a:rPr lang="en-GB" sz="1600" dirty="0"/>
              <a:t>his </a:t>
            </a:r>
            <a:r>
              <a:rPr lang="en-GB" sz="1600" dirty="0" smtClean="0"/>
              <a:t>balance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Hair had </a:t>
            </a:r>
            <a:r>
              <a:rPr lang="en-GB" sz="1600" dirty="0"/>
              <a:t>changed in </a:t>
            </a:r>
            <a:r>
              <a:rPr lang="en-GB" sz="1600" dirty="0" smtClean="0"/>
              <a:t>character, becoming finer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Anaemia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1600" dirty="0"/>
              <a:t>O</a:t>
            </a:r>
            <a:r>
              <a:rPr lang="en-GB" sz="1600" dirty="0" smtClean="0"/>
              <a:t>verall </a:t>
            </a:r>
            <a:r>
              <a:rPr lang="en-GB" sz="1600" u="sng" dirty="0" smtClean="0"/>
              <a:t>NOT</a:t>
            </a:r>
            <a:r>
              <a:rPr lang="en-GB" sz="1600" dirty="0" smtClean="0"/>
              <a:t> </a:t>
            </a:r>
            <a:r>
              <a:rPr lang="en-GB" sz="1600" dirty="0"/>
              <a:t>doing </a:t>
            </a:r>
            <a:r>
              <a:rPr lang="en-GB" sz="1600" dirty="0" smtClean="0"/>
              <a:t>well</a:t>
            </a:r>
            <a:endParaRPr lang="en-GB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04664"/>
            <a:ext cx="8280920" cy="6678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June 2014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Continued to deteriorate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Much </a:t>
            </a:r>
            <a:r>
              <a:rPr lang="en-GB" dirty="0"/>
              <a:t>more short of </a:t>
            </a:r>
            <a:r>
              <a:rPr lang="en-GB" dirty="0" smtClean="0"/>
              <a:t>breath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Worsening productive, intractable cough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His </a:t>
            </a:r>
            <a:r>
              <a:rPr lang="en-GB" dirty="0"/>
              <a:t>pruritus was very marked to the point that he was spending half his day itching his legs, buttocks and </a:t>
            </a:r>
            <a:r>
              <a:rPr lang="en-GB" dirty="0" smtClean="0"/>
              <a:t>arms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His </a:t>
            </a:r>
            <a:r>
              <a:rPr lang="en-GB" dirty="0"/>
              <a:t>peripheral neuropathy had also </a:t>
            </a:r>
            <a:r>
              <a:rPr lang="en-GB" dirty="0" smtClean="0"/>
              <a:t>deteriorated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Dose of posaconazole was therefore </a:t>
            </a:r>
            <a:r>
              <a:rPr lang="en-GB" dirty="0" smtClean="0"/>
              <a:t>reduced to 300mg BID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Subsequently stopped, although gamma </a:t>
            </a:r>
            <a:r>
              <a:rPr lang="en-GB" smtClean="0"/>
              <a:t>IFN continued.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b="1" dirty="0" smtClean="0"/>
              <a:t>Discussion of next treatment option</a:t>
            </a:r>
          </a:p>
          <a:p>
            <a:endParaRPr lang="en-GB" dirty="0"/>
          </a:p>
          <a:p>
            <a:r>
              <a:rPr lang="en-GB" dirty="0" smtClean="0"/>
              <a:t>A. Intermittent </a:t>
            </a:r>
            <a:r>
              <a:rPr lang="en-GB" dirty="0"/>
              <a:t>intravenous therapy with amphotericin </a:t>
            </a:r>
            <a:r>
              <a:rPr lang="en-GB" dirty="0" smtClean="0"/>
              <a:t>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</a:t>
            </a:r>
            <a:r>
              <a:rPr lang="en-GB" dirty="0" smtClean="0"/>
              <a:t>imited </a:t>
            </a:r>
            <a:r>
              <a:rPr lang="en-GB" dirty="0"/>
              <a:t>by likely </a:t>
            </a:r>
            <a:r>
              <a:rPr lang="en-GB" dirty="0" smtClean="0"/>
              <a:t>toxicity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Three weeks of in-patient stay in hospital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40</a:t>
            </a:r>
            <a:r>
              <a:rPr lang="en-GB" dirty="0"/>
              <a:t>% chance of minor </a:t>
            </a:r>
            <a:r>
              <a:rPr lang="en-GB" dirty="0" smtClean="0"/>
              <a:t>improvement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Relapse inevitable</a:t>
            </a:r>
          </a:p>
          <a:p>
            <a:pPr lvl="1"/>
            <a:endParaRPr lang="en-GB" dirty="0" smtClean="0"/>
          </a:p>
          <a:p>
            <a:pPr marL="4763" lvl="1"/>
            <a:r>
              <a:rPr lang="en-GB" dirty="0" smtClean="0"/>
              <a:t>B. Resection of both lesions, with 2 thoracotomies, and IV micafungin for each</a:t>
            </a:r>
            <a:endParaRPr lang="en-GB" dirty="0"/>
          </a:p>
          <a:p>
            <a:endParaRPr lang="en-GB" sz="1600" dirty="0"/>
          </a:p>
          <a:p>
            <a:r>
              <a:rPr lang="en-GB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20345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/>
          </a:p>
          <a:p>
            <a:r>
              <a:rPr lang="en-GB" b="1" dirty="0" smtClean="0"/>
              <a:t>Summary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Diagnosis of CPA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Relevance of steroid use in patients and the development of CPA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IL12 deficiency and the use of gamma interferon 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Choice of investigation and radiological findings of CPA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Treatment options for CPA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Side effect profile for treatments including </a:t>
            </a:r>
            <a:r>
              <a:rPr lang="en-GB" dirty="0" err="1" smtClean="0"/>
              <a:t>Itraconazole</a:t>
            </a:r>
            <a:r>
              <a:rPr lang="en-GB" dirty="0" smtClean="0"/>
              <a:t>, </a:t>
            </a:r>
            <a:r>
              <a:rPr lang="en-GB" dirty="0" err="1" smtClean="0"/>
              <a:t>Voriconazole</a:t>
            </a:r>
            <a:r>
              <a:rPr lang="en-GB" dirty="0" smtClean="0"/>
              <a:t>, </a:t>
            </a:r>
            <a:r>
              <a:rPr lang="en-GB" dirty="0" err="1" smtClean="0"/>
              <a:t>Posaconazole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168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V 08.02.11 CX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88640"/>
            <a:ext cx="6264696" cy="6433263"/>
          </a:xfrm>
        </p:spPr>
      </p:pic>
      <p:sp>
        <p:nvSpPr>
          <p:cNvPr id="5" name="TextBox 4"/>
          <p:cNvSpPr txBox="1"/>
          <p:nvPr/>
        </p:nvSpPr>
        <p:spPr>
          <a:xfrm>
            <a:off x="251520" y="609329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CXR on Feb 2011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T chest March 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61522"/>
            <a:ext cx="7272808" cy="6276644"/>
          </a:xfrm>
        </p:spPr>
      </p:pic>
      <p:sp>
        <p:nvSpPr>
          <p:cNvPr id="5" name="TextBox 4"/>
          <p:cNvSpPr txBox="1"/>
          <p:nvPr/>
        </p:nvSpPr>
        <p:spPr>
          <a:xfrm>
            <a:off x="107504" y="638132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CT Chest March 2011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285750" indent="-285750" algn="just"/>
            <a:r>
              <a:rPr lang="en-GB" sz="1600" dirty="0" smtClean="0">
                <a:solidFill>
                  <a:schemeClr val="tx1"/>
                </a:solidFill>
              </a:rPr>
              <a:t>March 2011</a:t>
            </a:r>
          </a:p>
          <a:p>
            <a:pPr marL="285750" indent="-285750" algn="just"/>
            <a:endParaRPr lang="en-GB" sz="16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</a:t>
            </a:r>
            <a:r>
              <a:rPr lang="en-GB" sz="1600" dirty="0" smtClean="0">
                <a:solidFill>
                  <a:schemeClr val="tx1"/>
                </a:solidFill>
              </a:rPr>
              <a:t>spergillosis suspected </a:t>
            </a:r>
            <a:r>
              <a:rPr lang="en-GB" sz="1600" dirty="0" smtClean="0">
                <a:solidFill>
                  <a:schemeClr val="tx1"/>
                </a:solidFill>
              </a:rPr>
              <a:t>because of imaging in </a:t>
            </a:r>
            <a:r>
              <a:rPr lang="en-GB" sz="1600" dirty="0" smtClean="0">
                <a:solidFill>
                  <a:schemeClr val="tx1"/>
                </a:solidFill>
              </a:rPr>
              <a:t>March 2011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Weight 90.4 </a:t>
            </a:r>
            <a:r>
              <a:rPr lang="en-GB" sz="1600" dirty="0" smtClean="0">
                <a:solidFill>
                  <a:schemeClr val="tx1"/>
                </a:solidFill>
              </a:rPr>
              <a:t>kg, MRC score 2 </a:t>
            </a:r>
            <a:r>
              <a:rPr lang="en-GB" sz="1600" dirty="0">
                <a:solidFill>
                  <a:schemeClr val="tx1"/>
                </a:solidFill>
              </a:rPr>
              <a:t>to 3 </a:t>
            </a:r>
            <a:r>
              <a:rPr lang="en-GB" sz="1600" dirty="0" smtClean="0">
                <a:solidFill>
                  <a:schemeClr val="tx1"/>
                </a:solidFill>
              </a:rPr>
              <a:t>(normal = 1, 5 is breathless talking and eating)</a:t>
            </a:r>
            <a:endParaRPr lang="en-GB" sz="1600" dirty="0">
              <a:solidFill>
                <a:schemeClr val="tx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Bilateral </a:t>
            </a:r>
            <a:r>
              <a:rPr lang="en-GB" sz="1600" dirty="0">
                <a:solidFill>
                  <a:schemeClr val="tx1"/>
                </a:solidFill>
              </a:rPr>
              <a:t>apical cavitation was noted with a positive PET </a:t>
            </a:r>
            <a:r>
              <a:rPr lang="en-GB" sz="1600" dirty="0" smtClean="0">
                <a:solidFill>
                  <a:schemeClr val="tx1"/>
                </a:solidFill>
              </a:rPr>
              <a:t>scan</a:t>
            </a:r>
          </a:p>
          <a:p>
            <a:pPr lvl="1" algn="just"/>
            <a:endParaRPr lang="en-GB" sz="1600" dirty="0" smtClean="0">
              <a:solidFill>
                <a:schemeClr val="tx1"/>
              </a:solidFill>
            </a:endParaRPr>
          </a:p>
          <a:p>
            <a:pPr lvl="1" algn="just"/>
            <a:r>
              <a:rPr lang="en-GB" sz="1600" b="1" dirty="0" smtClean="0">
                <a:solidFill>
                  <a:schemeClr val="tx1"/>
                </a:solidFill>
              </a:rPr>
              <a:t>What would you do?</a:t>
            </a:r>
            <a:endParaRPr lang="en-GB" sz="1600" b="1" dirty="0" smtClean="0">
              <a:solidFill>
                <a:schemeClr val="tx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62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285750" indent="-285750" algn="just"/>
            <a:r>
              <a:rPr lang="en-GB" sz="1600" dirty="0" smtClean="0">
                <a:solidFill>
                  <a:schemeClr val="tx1"/>
                </a:solidFill>
              </a:rPr>
              <a:t>March 2011</a:t>
            </a:r>
          </a:p>
          <a:p>
            <a:pPr marL="285750" indent="-285750" algn="just"/>
            <a:endParaRPr lang="en-GB" sz="16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</a:t>
            </a:r>
            <a:r>
              <a:rPr lang="en-GB" sz="1600" dirty="0" smtClean="0">
                <a:solidFill>
                  <a:schemeClr val="tx1"/>
                </a:solidFill>
              </a:rPr>
              <a:t>spergillosis suspected </a:t>
            </a:r>
            <a:r>
              <a:rPr lang="en-GB" sz="1600" dirty="0" smtClean="0">
                <a:solidFill>
                  <a:schemeClr val="tx1"/>
                </a:solidFill>
              </a:rPr>
              <a:t>because of imaging in </a:t>
            </a:r>
            <a:r>
              <a:rPr lang="en-GB" sz="1600" dirty="0" smtClean="0">
                <a:solidFill>
                  <a:schemeClr val="tx1"/>
                </a:solidFill>
              </a:rPr>
              <a:t>March 2011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Weight 90.4 </a:t>
            </a:r>
            <a:r>
              <a:rPr lang="en-GB" sz="1600" dirty="0" smtClean="0">
                <a:solidFill>
                  <a:schemeClr val="tx1"/>
                </a:solidFill>
              </a:rPr>
              <a:t>kg, MRC score 2 </a:t>
            </a:r>
            <a:r>
              <a:rPr lang="en-GB" sz="1600" dirty="0">
                <a:solidFill>
                  <a:schemeClr val="tx1"/>
                </a:solidFill>
              </a:rPr>
              <a:t>to 3 </a:t>
            </a:r>
            <a:r>
              <a:rPr lang="en-GB" sz="1600" dirty="0" smtClean="0">
                <a:solidFill>
                  <a:schemeClr val="tx1"/>
                </a:solidFill>
              </a:rPr>
              <a:t>(normal = 1, 5 is breathless talking and eating)</a:t>
            </a:r>
            <a:endParaRPr lang="en-GB" sz="1600" dirty="0">
              <a:solidFill>
                <a:schemeClr val="tx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Bilateral </a:t>
            </a:r>
            <a:r>
              <a:rPr lang="en-GB" sz="1600" dirty="0">
                <a:solidFill>
                  <a:schemeClr val="tx1"/>
                </a:solidFill>
              </a:rPr>
              <a:t>apical cavitation was noted with a positive PET </a:t>
            </a:r>
            <a:r>
              <a:rPr lang="en-GB" sz="1600" dirty="0" smtClean="0">
                <a:solidFill>
                  <a:schemeClr val="tx1"/>
                </a:solidFill>
              </a:rPr>
              <a:t>scan</a:t>
            </a:r>
          </a:p>
          <a:p>
            <a:pPr lvl="1" algn="just"/>
            <a:endParaRPr lang="en-GB" sz="1600" dirty="0" smtClean="0">
              <a:solidFill>
                <a:schemeClr val="tx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Aspergillus antibodies were markedly elevated at 113mg/L (normal is &lt;40mg/L</a:t>
            </a:r>
            <a:r>
              <a:rPr lang="en-GB" sz="1600" dirty="0" smtClean="0">
                <a:solidFill>
                  <a:schemeClr val="tx1"/>
                </a:solidFill>
              </a:rPr>
              <a:t>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Lung biopsy was negative showing inflammatory cells without hyphae demonstrable on histology</a:t>
            </a:r>
          </a:p>
          <a:p>
            <a:pPr lvl="1" algn="just"/>
            <a:endParaRPr lang="en-GB" sz="1600" dirty="0" smtClean="0">
              <a:solidFill>
                <a:schemeClr val="tx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Peak flow readings </a:t>
            </a:r>
            <a:r>
              <a:rPr lang="en-GB" sz="1600" dirty="0" smtClean="0">
                <a:solidFill>
                  <a:schemeClr val="tx1"/>
                </a:solidFill>
              </a:rPr>
              <a:t>350L/</a:t>
            </a:r>
            <a:r>
              <a:rPr lang="en-GB" sz="1600" dirty="0" smtClean="0">
                <a:solidFill>
                  <a:schemeClr val="tx1"/>
                </a:solidFill>
              </a:rPr>
              <a:t>sec (normally 550 L/sec)</a:t>
            </a:r>
            <a:endParaRPr lang="en-GB" sz="1600" dirty="0" smtClean="0">
              <a:solidFill>
                <a:schemeClr val="tx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</a:rPr>
              <a:t>Referred to National Aspergillosis Centre – diagnosis of chronic pulmonary aspergillosis (CPA) made (May)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4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V 20.05.11 CXR AP ere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5057" y="260648"/>
            <a:ext cx="7003337" cy="5745312"/>
          </a:xfrm>
        </p:spPr>
      </p:pic>
      <p:sp>
        <p:nvSpPr>
          <p:cNvPr id="5" name="TextBox 4"/>
          <p:cNvSpPr txBox="1"/>
          <p:nvPr/>
        </p:nvSpPr>
        <p:spPr>
          <a:xfrm>
            <a:off x="251520" y="6093296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CXR on May 2011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T Chest May 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08310"/>
            <a:ext cx="7056784" cy="6110142"/>
          </a:xfrm>
        </p:spPr>
      </p:pic>
      <p:sp>
        <p:nvSpPr>
          <p:cNvPr id="5" name="TextBox 4"/>
          <p:cNvSpPr txBox="1"/>
          <p:nvPr/>
        </p:nvSpPr>
        <p:spPr>
          <a:xfrm>
            <a:off x="251520" y="63093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CT Chest May 2011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507288" cy="5793507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GB" sz="1600" dirty="0" smtClean="0"/>
          </a:p>
          <a:p>
            <a:pPr algn="just">
              <a:buNone/>
            </a:pPr>
            <a:r>
              <a:rPr lang="en-GB" sz="1800" b="1" dirty="0" smtClean="0"/>
              <a:t>August 2011</a:t>
            </a:r>
          </a:p>
          <a:p>
            <a:pPr algn="just">
              <a:buNone/>
            </a:pPr>
            <a:endParaRPr lang="en-GB" sz="1800" b="1" dirty="0" smtClean="0"/>
          </a:p>
          <a:p>
            <a:pPr marL="0" indent="0" algn="just">
              <a:buNone/>
            </a:pPr>
            <a:r>
              <a:rPr lang="en-GB" sz="1600" b="1" dirty="0" smtClean="0"/>
              <a:t>What would you do?</a:t>
            </a:r>
            <a:endParaRPr lang="en-GB" sz="1600" b="1" dirty="0" smtClean="0"/>
          </a:p>
          <a:p>
            <a:pPr marL="0" indent="0">
              <a:buNone/>
            </a:pP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2322974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1049</Words>
  <Application>Microsoft Macintosh PowerPoint</Application>
  <PresentationFormat>On-screen Show (4:3)</PresentationFormat>
  <Paragraphs>259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 Cheng</dc:creator>
  <cp:lastModifiedBy>David Denning</cp:lastModifiedBy>
  <cp:revision>37</cp:revision>
  <dcterms:created xsi:type="dcterms:W3CDTF">2014-10-03T18:00:50Z</dcterms:created>
  <dcterms:modified xsi:type="dcterms:W3CDTF">2014-10-16T18:05:26Z</dcterms:modified>
</cp:coreProperties>
</file>